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 varScale="1">
        <p:scale>
          <a:sx n="80" d="100"/>
          <a:sy n="80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2184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659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9932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0626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8648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706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1027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0300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73045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0F7E7A-5743-4B75-B1FB-B1354F6A2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AB48511-ABB8-4F5E-A82D-CECA51949A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D7D2061-98DD-488E-A8EB-04FAFCB9D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7B9075A-D4D2-4F50-AEFF-943C9CA51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AB70F5F-8BF7-4CE2-AEB0-0AF81DD5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891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4579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4907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3406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1645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40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21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1305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491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46AF8-D351-4F55-B90E-44A47118D25C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37CEF-9567-481C-A289-14ACB258406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45217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052BD2-CE6B-4C2D-967F-BBD4553307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Швидкий</a:t>
            </a:r>
            <a:r>
              <a:rPr lang="ru-RU" dirty="0"/>
              <a:t> старт у </a:t>
            </a:r>
            <a:r>
              <a:rPr lang="ru-RU" dirty="0" err="1"/>
              <a:t>рекламі</a:t>
            </a:r>
            <a:r>
              <a:rPr lang="ru-RU" dirty="0"/>
              <a:t>: </a:t>
            </a:r>
            <a:r>
              <a:rPr lang="ru-RU" dirty="0" err="1"/>
              <a:t>Помилки</a:t>
            </a:r>
            <a:r>
              <a:rPr lang="ru-RU" dirty="0"/>
              <a:t> та фундамент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E529D9C-9CD4-4F45-BD60-9C3E33DBBF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9143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8EB757-4B9D-43DC-A6DF-9C1989194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Помилка</a:t>
            </a:r>
            <a:r>
              <a:rPr lang="ru-RU" dirty="0"/>
              <a:t> №5 – </a:t>
            </a:r>
            <a:r>
              <a:rPr lang="ru-RU" dirty="0" err="1"/>
              <a:t>Поганий</a:t>
            </a:r>
            <a:r>
              <a:rPr lang="ru-RU" dirty="0"/>
              <a:t> приклад для </a:t>
            </a:r>
            <a:r>
              <a:rPr lang="ru-RU" dirty="0" err="1"/>
              <a:t>наслідування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2644493-18FF-4610-BE4F-6F7B4FB12E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Не </a:t>
            </a:r>
            <a:r>
              <a:rPr lang="ru-RU" dirty="0" err="1"/>
              <a:t>думаючи</a:t>
            </a:r>
            <a:r>
              <a:rPr lang="ru-RU" dirty="0"/>
              <a:t> </a:t>
            </a:r>
            <a:r>
              <a:rPr lang="ru-RU" dirty="0" err="1"/>
              <a:t>запозичувати</a:t>
            </a:r>
            <a:r>
              <a:rPr lang="ru-RU" dirty="0"/>
              <a:t> рекламу </a:t>
            </a:r>
            <a:r>
              <a:rPr lang="ru-RU" dirty="0" err="1"/>
              <a:t>конкурентів</a:t>
            </a:r>
            <a:r>
              <a:rPr lang="ru-RU" dirty="0"/>
              <a:t> і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прийоми</a:t>
            </a:r>
            <a:r>
              <a:rPr lang="ru-RU" dirty="0"/>
              <a:t> – </a:t>
            </a:r>
            <a:r>
              <a:rPr lang="ru-RU" dirty="0" err="1"/>
              <a:t>погана</a:t>
            </a:r>
            <a:r>
              <a:rPr lang="ru-RU" dirty="0"/>
              <a:t> </a:t>
            </a:r>
            <a:r>
              <a:rPr lang="ru-RU" dirty="0" err="1"/>
              <a:t>стратегія</a:t>
            </a:r>
            <a:r>
              <a:rPr lang="ru-RU" dirty="0"/>
              <a:t>.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часто не </a:t>
            </a:r>
            <a:r>
              <a:rPr lang="ru-RU" dirty="0" err="1"/>
              <a:t>розуміють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.</a:t>
            </a:r>
            <a:endParaRPr lang="uk-UA" dirty="0"/>
          </a:p>
          <a:p>
            <a:pPr algn="just"/>
            <a:r>
              <a:rPr lang="uk-UA" dirty="0"/>
              <a:t>Потрібно вміти розрізняти, де добра реклама, а де ні. І використовувати лише те, що дійсно працює. Це необов'язково буде безпосередньо пов'язано з вашим бізнесом, але ми рекомендуємо спробувати – на стику різних бізнесів часом народжуються чудові рекламні ідеї.</a:t>
            </a:r>
          </a:p>
        </p:txBody>
      </p:sp>
    </p:spTree>
    <p:extLst>
      <p:ext uri="{BB962C8B-B14F-4D97-AF65-F5344CB8AC3E}">
        <p14:creationId xmlns:p14="http://schemas.microsoft.com/office/powerpoint/2010/main" val="2421697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D56A3E-9FE5-4477-8A85-C4F1E1135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Помилка</a:t>
            </a:r>
            <a:r>
              <a:rPr lang="ru-RU" dirty="0"/>
              <a:t> №6 – </a:t>
            </a:r>
            <a:r>
              <a:rPr lang="ru-RU" dirty="0" err="1"/>
              <a:t>Відсутність</a:t>
            </a:r>
            <a:r>
              <a:rPr lang="ru-RU" dirty="0"/>
              <a:t> контролю за результатами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DA78E0A-2E31-4CA2-BDA4-82169DB992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Помилка</a:t>
            </a:r>
            <a:r>
              <a:rPr lang="ru-RU" dirty="0"/>
              <a:t> №6. </a:t>
            </a:r>
            <a:r>
              <a:rPr lang="ru-RU" dirty="0" err="1"/>
              <a:t>Відсутність</a:t>
            </a:r>
            <a:r>
              <a:rPr lang="ru-RU" dirty="0"/>
              <a:t> контролю за результатами. </a:t>
            </a:r>
          </a:p>
          <a:p>
            <a:pPr algn="just"/>
            <a:r>
              <a:rPr lang="ru-RU" dirty="0"/>
              <a:t>У малому та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бізнесі</a:t>
            </a:r>
            <a:r>
              <a:rPr lang="ru-RU" dirty="0"/>
              <a:t>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вимірюється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: </a:t>
            </a:r>
            <a:r>
              <a:rPr lang="ru-RU" dirty="0" err="1"/>
              <a:t>ідуть</a:t>
            </a:r>
            <a:r>
              <a:rPr lang="ru-RU" dirty="0"/>
              <a:t> </a:t>
            </a:r>
            <a:r>
              <a:rPr lang="ru-RU" dirty="0" err="1"/>
              <a:t>дзвінки</a:t>
            </a:r>
            <a:r>
              <a:rPr lang="ru-RU" dirty="0"/>
              <a:t> – і добре. </a:t>
            </a:r>
            <a:r>
              <a:rPr lang="ru-RU" dirty="0" err="1"/>
              <a:t>Звідки</a:t>
            </a:r>
            <a:r>
              <a:rPr lang="ru-RU" dirty="0"/>
              <a:t> і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прийшло</a:t>
            </a:r>
            <a:r>
              <a:rPr lang="ru-RU" dirty="0"/>
              <a:t>, </a:t>
            </a:r>
            <a:r>
              <a:rPr lang="ru-RU" dirty="0" err="1"/>
              <a:t>ніхто</a:t>
            </a:r>
            <a:r>
              <a:rPr lang="ru-RU" dirty="0"/>
              <a:t> не </a:t>
            </a:r>
            <a:r>
              <a:rPr lang="ru-RU" dirty="0" err="1"/>
              <a:t>рахує</a:t>
            </a:r>
            <a:r>
              <a:rPr lang="ru-RU" dirty="0"/>
              <a:t>. А </a:t>
            </a:r>
            <a:r>
              <a:rPr lang="ru-RU" i="1" dirty="0" err="1">
                <a:solidFill>
                  <a:srgbClr val="FFFF00"/>
                </a:solidFill>
              </a:rPr>
              <a:t>якщо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клієнти</a:t>
            </a:r>
            <a:r>
              <a:rPr lang="ru-RU" i="1" dirty="0">
                <a:solidFill>
                  <a:srgbClr val="FFFF00"/>
                </a:solidFill>
              </a:rPr>
              <a:t> не </a:t>
            </a:r>
            <a:r>
              <a:rPr lang="ru-RU" i="1" dirty="0" err="1">
                <a:solidFill>
                  <a:srgbClr val="FFFF00"/>
                </a:solidFill>
              </a:rPr>
              <a:t>реагують</a:t>
            </a:r>
            <a:r>
              <a:rPr lang="ru-RU" i="1" dirty="0">
                <a:solidFill>
                  <a:srgbClr val="FFFF00"/>
                </a:solidFill>
              </a:rPr>
              <a:t> на рекламу, то </a:t>
            </a:r>
            <a:r>
              <a:rPr lang="ru-RU" i="1" dirty="0" err="1">
                <a:solidFill>
                  <a:srgbClr val="FFFF00"/>
                </a:solidFill>
              </a:rPr>
              <a:t>спроби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розібратися</a:t>
            </a:r>
            <a:r>
              <a:rPr lang="ru-RU" i="1" dirty="0">
                <a:solidFill>
                  <a:srgbClr val="FFFF00"/>
                </a:solidFill>
              </a:rPr>
              <a:t>, </a:t>
            </a:r>
            <a:r>
              <a:rPr lang="ru-RU" i="1" dirty="0" err="1">
                <a:solidFill>
                  <a:srgbClr val="FFFF00"/>
                </a:solidFill>
              </a:rPr>
              <a:t>чому</a:t>
            </a:r>
            <a:r>
              <a:rPr lang="ru-RU" i="1" dirty="0">
                <a:solidFill>
                  <a:srgbClr val="FFFF00"/>
                </a:solidFill>
              </a:rPr>
              <a:t> так </a:t>
            </a:r>
            <a:r>
              <a:rPr lang="ru-RU" i="1" dirty="0" err="1">
                <a:solidFill>
                  <a:srgbClr val="FFFF00"/>
                </a:solidFill>
              </a:rPr>
              <a:t>відбувається</a:t>
            </a:r>
            <a:r>
              <a:rPr lang="ru-RU" i="1" dirty="0">
                <a:solidFill>
                  <a:srgbClr val="FFFF00"/>
                </a:solidFill>
              </a:rPr>
              <a:t>, не </a:t>
            </a:r>
            <a:r>
              <a:rPr lang="ru-RU" i="1" dirty="0" err="1">
                <a:solidFill>
                  <a:srgbClr val="FFFF00"/>
                </a:solidFill>
              </a:rPr>
              <a:t>робляться</a:t>
            </a:r>
            <a:r>
              <a:rPr lang="ru-RU" i="1" dirty="0">
                <a:solidFill>
                  <a:srgbClr val="FFFF00"/>
                </a:solidFill>
              </a:rPr>
              <a:t>.</a:t>
            </a:r>
            <a:r>
              <a:rPr lang="ru-RU" dirty="0"/>
              <a:t> </a:t>
            </a:r>
            <a:r>
              <a:rPr lang="ru-RU" dirty="0" err="1"/>
              <a:t>Можливо</a:t>
            </a:r>
            <a:r>
              <a:rPr lang="ru-RU" dirty="0"/>
              <a:t>, реклама не там </a:t>
            </a:r>
            <a:r>
              <a:rPr lang="ru-RU" dirty="0" err="1"/>
              <a:t>розміщена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справа в </a:t>
            </a:r>
            <a:r>
              <a:rPr lang="ru-RU" dirty="0" err="1"/>
              <a:t>слабкому</a:t>
            </a:r>
            <a:r>
              <a:rPr lang="ru-RU" dirty="0"/>
              <a:t> рекламному </a:t>
            </a:r>
            <a:r>
              <a:rPr lang="ru-RU" dirty="0" err="1"/>
              <a:t>повідомленні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5385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1AD2F-48EE-46BD-AA00-DEF56313D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Методи</a:t>
            </a:r>
            <a:r>
              <a:rPr lang="ru-RU" dirty="0"/>
              <a:t> контролю </a:t>
            </a:r>
            <a:r>
              <a:rPr lang="ru-RU" dirty="0" err="1"/>
              <a:t>ефективності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EAD70AD-CEFC-4101-9B82-906A7AA32F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виправити</a:t>
            </a:r>
            <a:r>
              <a:rPr lang="ru-RU" dirty="0"/>
              <a:t>, а не </a:t>
            </a:r>
            <a:r>
              <a:rPr lang="ru-RU" dirty="0" err="1"/>
              <a:t>шукати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майданчики</a:t>
            </a:r>
            <a:r>
              <a:rPr lang="ru-RU" dirty="0"/>
              <a:t>. Не дивно,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з'явився</a:t>
            </a:r>
            <a:r>
              <a:rPr lang="ru-RU" dirty="0"/>
              <a:t> жарт: </a:t>
            </a:r>
            <a:r>
              <a:rPr lang="ru-RU" i="1" dirty="0">
                <a:solidFill>
                  <a:srgbClr val="FFFF00"/>
                </a:solidFill>
              </a:rPr>
              <a:t>«Половина </a:t>
            </a:r>
            <a:r>
              <a:rPr lang="ru-RU" i="1" dirty="0" err="1">
                <a:solidFill>
                  <a:srgbClr val="FFFF00"/>
                </a:solidFill>
              </a:rPr>
              <a:t>нашої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реклами</a:t>
            </a:r>
            <a:r>
              <a:rPr lang="ru-RU" i="1" dirty="0">
                <a:solidFill>
                  <a:srgbClr val="FFFF00"/>
                </a:solidFill>
              </a:rPr>
              <a:t> не </a:t>
            </a:r>
            <a:r>
              <a:rPr lang="ru-RU" i="1" dirty="0" err="1">
                <a:solidFill>
                  <a:srgbClr val="FFFF00"/>
                </a:solidFill>
              </a:rPr>
              <a:t>працює</a:t>
            </a:r>
            <a:r>
              <a:rPr lang="ru-RU" i="1" dirty="0">
                <a:solidFill>
                  <a:srgbClr val="FFFF00"/>
                </a:solidFill>
              </a:rPr>
              <a:t>… Знати б </a:t>
            </a:r>
            <a:r>
              <a:rPr lang="ru-RU" i="1" dirty="0" err="1">
                <a:solidFill>
                  <a:srgbClr val="FFFF00"/>
                </a:solidFill>
              </a:rPr>
              <a:t>ще</a:t>
            </a:r>
            <a:r>
              <a:rPr lang="ru-RU" i="1" dirty="0">
                <a:solidFill>
                  <a:srgbClr val="FFFF00"/>
                </a:solidFill>
              </a:rPr>
              <a:t>, яка </a:t>
            </a:r>
            <a:r>
              <a:rPr lang="ru-RU" i="1" dirty="0" err="1">
                <a:solidFill>
                  <a:srgbClr val="FFFF00"/>
                </a:solidFill>
              </a:rPr>
              <a:t>саме</a:t>
            </a:r>
            <a:r>
              <a:rPr lang="ru-RU" i="1" dirty="0">
                <a:solidFill>
                  <a:srgbClr val="FFFF00"/>
                </a:solidFill>
              </a:rPr>
              <a:t>!» </a:t>
            </a:r>
            <a:r>
              <a:rPr lang="ru-RU" dirty="0"/>
              <a:t>Люди не </a:t>
            </a:r>
            <a:r>
              <a:rPr lang="ru-RU" dirty="0" err="1"/>
              <a:t>знають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рекламування</a:t>
            </a:r>
            <a:r>
              <a:rPr lang="ru-RU" dirty="0"/>
              <a:t> </a:t>
            </a:r>
            <a:r>
              <a:rPr lang="ru-RU" dirty="0" err="1"/>
              <a:t>вимірюваний</a:t>
            </a:r>
            <a:r>
              <a:rPr lang="ru-RU" dirty="0"/>
              <a:t> і </a:t>
            </a:r>
            <a:r>
              <a:rPr lang="ru-RU" dirty="0" err="1"/>
              <a:t>контрольований</a:t>
            </a:r>
            <a:r>
              <a:rPr lang="ru-RU" dirty="0"/>
              <a:t>. </a:t>
            </a:r>
            <a:r>
              <a:rPr lang="ru-RU" dirty="0" err="1"/>
              <a:t>Іноді</a:t>
            </a:r>
            <a:r>
              <a:rPr lang="ru-RU" dirty="0"/>
              <a:t> вони </a:t>
            </a:r>
            <a:r>
              <a:rPr lang="ru-RU" dirty="0" err="1"/>
              <a:t>намагаються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, </a:t>
            </a:r>
            <a:r>
              <a:rPr lang="ru-RU" dirty="0" err="1"/>
              <a:t>покладаючись</a:t>
            </a:r>
            <a:r>
              <a:rPr lang="ru-RU" dirty="0"/>
              <a:t> на думку </a:t>
            </a:r>
            <a:r>
              <a:rPr lang="ru-RU" dirty="0" err="1"/>
              <a:t>знайомих</a:t>
            </a:r>
            <a:r>
              <a:rPr lang="ru-RU" dirty="0"/>
              <a:t>, </a:t>
            </a:r>
            <a:r>
              <a:rPr lang="ru-RU" dirty="0" err="1"/>
              <a:t>колег</a:t>
            </a:r>
            <a:r>
              <a:rPr lang="ru-RU" dirty="0"/>
              <a:t> і </a:t>
            </a:r>
            <a:r>
              <a:rPr lang="ru-RU" dirty="0" err="1"/>
              <a:t>друзів</a:t>
            </a:r>
            <a:r>
              <a:rPr lang="ru-RU" dirty="0"/>
              <a:t>. </a:t>
            </a:r>
            <a:r>
              <a:rPr lang="ru-RU" dirty="0" err="1"/>
              <a:t>Крайньо</a:t>
            </a:r>
            <a:r>
              <a:rPr lang="ru-RU" dirty="0"/>
              <a:t> </a:t>
            </a:r>
            <a:r>
              <a:rPr lang="ru-RU" dirty="0" err="1"/>
              <a:t>небажаний</a:t>
            </a:r>
            <a:r>
              <a:rPr lang="ru-RU" dirty="0"/>
              <a:t> </a:t>
            </a:r>
            <a:r>
              <a:rPr lang="ru-RU" dirty="0" err="1"/>
              <a:t>варіант</a:t>
            </a:r>
            <a:r>
              <a:rPr lang="ru-RU" dirty="0"/>
              <a:t>! Є </a:t>
            </a:r>
            <a:r>
              <a:rPr lang="ru-RU" dirty="0" err="1"/>
              <a:t>чудова</a:t>
            </a:r>
            <a:r>
              <a:rPr lang="ru-RU" dirty="0"/>
              <a:t> книга </a:t>
            </a:r>
            <a:r>
              <a:rPr lang="ru-RU" dirty="0" err="1"/>
              <a:t>Філіпа</a:t>
            </a:r>
            <a:r>
              <a:rPr lang="ru-RU" dirty="0"/>
              <a:t> </a:t>
            </a:r>
            <a:r>
              <a:rPr lang="ru-RU" dirty="0" err="1"/>
              <a:t>Грейвса</a:t>
            </a:r>
            <a:r>
              <a:rPr lang="ru-RU" dirty="0"/>
              <a:t> «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насправді</a:t>
            </a:r>
            <a:r>
              <a:rPr lang="ru-RU" dirty="0"/>
              <a:t> </a:t>
            </a:r>
            <a:r>
              <a:rPr lang="ru-RU" dirty="0" err="1"/>
              <a:t>хочуть</a:t>
            </a:r>
            <a:r>
              <a:rPr lang="ru-RU" dirty="0"/>
              <a:t> </a:t>
            </a:r>
            <a:r>
              <a:rPr lang="ru-RU" dirty="0" err="1"/>
              <a:t>клієнти</a:t>
            </a:r>
            <a:r>
              <a:rPr lang="ru-RU" dirty="0"/>
              <a:t> і </a:t>
            </a:r>
            <a:r>
              <a:rPr lang="ru-RU" dirty="0" err="1"/>
              <a:t>чому</a:t>
            </a:r>
            <a:r>
              <a:rPr lang="ru-RU" dirty="0"/>
              <a:t> вони вам </a:t>
            </a:r>
            <a:r>
              <a:rPr lang="ru-RU" dirty="0" err="1"/>
              <a:t>цього</a:t>
            </a:r>
            <a:r>
              <a:rPr lang="ru-RU" dirty="0"/>
              <a:t> не </a:t>
            </a:r>
            <a:r>
              <a:rPr lang="ru-RU" dirty="0" err="1"/>
              <a:t>скажуть</a:t>
            </a:r>
            <a:r>
              <a:rPr lang="ru-RU" dirty="0"/>
              <a:t>». Автор красиво </a:t>
            </a:r>
            <a:r>
              <a:rPr lang="ru-RU" dirty="0" err="1"/>
              <a:t>демонструє</a:t>
            </a:r>
            <a:r>
              <a:rPr lang="ru-RU" dirty="0"/>
              <a:t> </a:t>
            </a:r>
            <a:r>
              <a:rPr lang="ru-RU" dirty="0" err="1"/>
              <a:t>просту</a:t>
            </a:r>
            <a:r>
              <a:rPr lang="ru-RU" dirty="0"/>
              <a:t> думку: </a:t>
            </a:r>
            <a:r>
              <a:rPr lang="ru-RU" u="sng" dirty="0" err="1">
                <a:solidFill>
                  <a:srgbClr val="FFFF00"/>
                </a:solidFill>
              </a:rPr>
              <a:t>поведінка</a:t>
            </a:r>
            <a:r>
              <a:rPr lang="ru-RU" u="sng" dirty="0">
                <a:solidFill>
                  <a:srgbClr val="FFFF00"/>
                </a:solidFill>
              </a:rPr>
              <a:t> людей у </a:t>
            </a:r>
            <a:r>
              <a:rPr lang="ru-RU" u="sng" dirty="0" err="1">
                <a:solidFill>
                  <a:srgbClr val="FFFF00"/>
                </a:solidFill>
              </a:rPr>
              <a:t>разі</a:t>
            </a:r>
            <a:r>
              <a:rPr lang="ru-RU" u="sng" dirty="0">
                <a:solidFill>
                  <a:srgbClr val="FFFF00"/>
                </a:solidFill>
              </a:rPr>
              <a:t> </a:t>
            </a:r>
            <a:r>
              <a:rPr lang="ru-RU" u="sng" dirty="0" err="1">
                <a:solidFill>
                  <a:srgbClr val="FFFF00"/>
                </a:solidFill>
              </a:rPr>
              <a:t>опитування</a:t>
            </a:r>
            <a:r>
              <a:rPr lang="ru-RU" u="sng" dirty="0">
                <a:solidFill>
                  <a:srgbClr val="FFFF00"/>
                </a:solidFill>
              </a:rPr>
              <a:t> не </a:t>
            </a:r>
            <a:r>
              <a:rPr lang="ru-RU" u="sng" dirty="0" err="1">
                <a:solidFill>
                  <a:srgbClr val="FFFF00"/>
                </a:solidFill>
              </a:rPr>
              <a:t>відповідає</a:t>
            </a:r>
            <a:r>
              <a:rPr lang="ru-RU" u="sng" dirty="0">
                <a:solidFill>
                  <a:srgbClr val="FFFF00"/>
                </a:solidFill>
              </a:rPr>
              <a:t> </a:t>
            </a:r>
            <a:r>
              <a:rPr lang="ru-RU" u="sng" dirty="0" err="1">
                <a:solidFill>
                  <a:srgbClr val="FFFF00"/>
                </a:solidFill>
              </a:rPr>
              <a:t>реальності</a:t>
            </a:r>
            <a:r>
              <a:rPr lang="ru-RU" u="sng" dirty="0">
                <a:solidFill>
                  <a:srgbClr val="FFFF00"/>
                </a:solidFill>
              </a:rPr>
              <a:t>.</a:t>
            </a:r>
            <a:endParaRPr lang="uk-UA" u="sng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341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F94011-8BD2-4A7A-B44C-CA75EB77B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C0ED762-27A4-4B58-83A6-F60E77A43B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Вони </a:t>
            </a:r>
            <a:r>
              <a:rPr lang="ru-RU" dirty="0" err="1"/>
              <a:t>підлаштовують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здається</a:t>
            </a:r>
            <a:r>
              <a:rPr lang="ru-RU" dirty="0"/>
              <a:t> </a:t>
            </a:r>
            <a:r>
              <a:rPr lang="ru-RU" dirty="0" err="1"/>
              <a:t>правильним</a:t>
            </a:r>
            <a:r>
              <a:rPr lang="ru-RU" dirty="0"/>
              <a:t>, а </a:t>
            </a:r>
            <a:r>
              <a:rPr lang="ru-RU" dirty="0" err="1"/>
              <a:t>купують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хочеться</a:t>
            </a:r>
            <a:r>
              <a:rPr lang="ru-RU" dirty="0"/>
              <a:t>. Тому перед </a:t>
            </a:r>
            <a:r>
              <a:rPr lang="ru-RU" dirty="0" err="1"/>
              <a:t>тим</a:t>
            </a:r>
            <a:r>
              <a:rPr lang="ru-RU" dirty="0"/>
              <a:t>, як </a:t>
            </a:r>
            <a:r>
              <a:rPr lang="ru-RU" dirty="0" err="1"/>
              <a:t>розміщувати</a:t>
            </a:r>
            <a:r>
              <a:rPr lang="ru-RU" dirty="0"/>
              <a:t> ту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іншу</a:t>
            </a:r>
            <a:r>
              <a:rPr lang="ru-RU" dirty="0"/>
              <a:t> рекламу,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продумати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результату. І </a:t>
            </a:r>
            <a:r>
              <a:rPr lang="ru-RU" dirty="0" err="1"/>
              <a:t>він</a:t>
            </a:r>
            <a:r>
              <a:rPr lang="ru-RU" dirty="0"/>
              <a:t> не повинен </a:t>
            </a:r>
            <a:r>
              <a:rPr lang="ru-RU" dirty="0" err="1"/>
              <a:t>базуватися</a:t>
            </a:r>
            <a:r>
              <a:rPr lang="ru-RU" dirty="0"/>
              <a:t> на </a:t>
            </a:r>
            <a:r>
              <a:rPr lang="ru-RU" dirty="0" err="1"/>
              <a:t>думці</a:t>
            </a:r>
            <a:r>
              <a:rPr lang="ru-RU" dirty="0"/>
              <a:t> людей.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покладатися</a:t>
            </a:r>
            <a:r>
              <a:rPr lang="ru-RU" dirty="0"/>
              <a:t> на </a:t>
            </a:r>
            <a:r>
              <a:rPr lang="ru-RU" dirty="0" err="1"/>
              <a:t>цифри</a:t>
            </a:r>
            <a:r>
              <a:rPr lang="ru-RU" dirty="0"/>
              <a:t> і </a:t>
            </a:r>
            <a:r>
              <a:rPr lang="ru-RU" dirty="0" err="1"/>
              <a:t>факти</a:t>
            </a:r>
            <a:r>
              <a:rPr lang="ru-RU" dirty="0"/>
              <a:t>. Про </a:t>
            </a:r>
            <a:r>
              <a:rPr lang="ru-RU" dirty="0" err="1"/>
              <a:t>це</a:t>
            </a:r>
            <a:r>
              <a:rPr lang="ru-RU" dirty="0"/>
              <a:t> ми </a:t>
            </a:r>
            <a:r>
              <a:rPr lang="ru-RU" dirty="0" err="1"/>
              <a:t>ще</a:t>
            </a:r>
            <a:r>
              <a:rPr lang="ru-RU" dirty="0"/>
              <a:t> не раз </a:t>
            </a:r>
            <a:r>
              <a:rPr lang="ru-RU" dirty="0" err="1"/>
              <a:t>скажемо</a:t>
            </a:r>
            <a:r>
              <a:rPr lang="ru-RU" dirty="0"/>
              <a:t> при </a:t>
            </a:r>
            <a:r>
              <a:rPr lang="ru-RU" dirty="0" err="1"/>
              <a:t>обговоренні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78791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249FC4-BBB1-408E-A56D-B86099DF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Помилка</a:t>
            </a:r>
            <a:r>
              <a:rPr lang="ru-RU" dirty="0"/>
              <a:t> №7 – </a:t>
            </a:r>
            <a:r>
              <a:rPr lang="ru-RU" dirty="0" err="1"/>
              <a:t>Непродумана</a:t>
            </a:r>
            <a:r>
              <a:rPr lang="ru-RU" dirty="0"/>
              <a:t> </a:t>
            </a:r>
            <a:r>
              <a:rPr lang="ru-RU" dirty="0" err="1"/>
              <a:t>стратегія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73C72FB-9743-4BEB-BC72-971F136F8B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Помилка</a:t>
            </a:r>
            <a:r>
              <a:rPr lang="ru-RU" dirty="0"/>
              <a:t> №7. </a:t>
            </a:r>
            <a:r>
              <a:rPr lang="ru-RU" dirty="0" err="1"/>
              <a:t>Непродумана</a:t>
            </a:r>
            <a:r>
              <a:rPr lang="ru-RU" dirty="0"/>
              <a:t> </a:t>
            </a:r>
            <a:r>
              <a:rPr lang="ru-RU" dirty="0" err="1"/>
              <a:t>стратегія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Окремо</a:t>
            </a:r>
            <a:r>
              <a:rPr lang="ru-RU" dirty="0"/>
              <a:t> взята реклама –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картини</a:t>
            </a:r>
            <a:r>
              <a:rPr lang="ru-RU" dirty="0"/>
              <a:t>.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план, </a:t>
            </a:r>
            <a:r>
              <a:rPr lang="ru-RU" dirty="0" err="1"/>
              <a:t>стратегію</a:t>
            </a:r>
            <a:r>
              <a:rPr lang="ru-RU" dirty="0"/>
              <a:t>: З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періодичністю</a:t>
            </a:r>
            <a:r>
              <a:rPr lang="ru-RU" dirty="0"/>
              <a:t> і де </a:t>
            </a:r>
            <a:r>
              <a:rPr lang="ru-RU" dirty="0" err="1"/>
              <a:t>розміщувати</a:t>
            </a:r>
            <a:r>
              <a:rPr lang="ru-RU" dirty="0"/>
              <a:t> рекламу? </a:t>
            </a:r>
            <a:r>
              <a:rPr lang="ru-RU" dirty="0" err="1"/>
              <a:t>Який</a:t>
            </a:r>
            <a:r>
              <a:rPr lang="ru-RU" dirty="0"/>
              <a:t> продукт </a:t>
            </a:r>
            <a:r>
              <a:rPr lang="ru-RU" dirty="0" err="1"/>
              <a:t>рекламувати</a:t>
            </a:r>
            <a:r>
              <a:rPr lang="ru-RU" dirty="0"/>
              <a:t> в першу </a:t>
            </a:r>
            <a:r>
              <a:rPr lang="ru-RU" dirty="0" err="1"/>
              <a:t>чергу</a:t>
            </a:r>
            <a:r>
              <a:rPr lang="ru-RU" dirty="0"/>
              <a:t>?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торкань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здійснила</a:t>
            </a:r>
            <a:r>
              <a:rPr lang="ru-RU" dirty="0"/>
              <a:t> покупку? Ми </a:t>
            </a:r>
            <a:r>
              <a:rPr lang="ru-RU" dirty="0" err="1"/>
              <a:t>постараємося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1382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57C1DF-A084-4F98-B618-DEE9D5BA8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Фундамент </a:t>
            </a:r>
            <a:r>
              <a:rPr lang="ru-RU" dirty="0" err="1"/>
              <a:t>успішної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80760F0-26BF-4C61-B85A-08D8FDC010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Фундамент успішної реклами. </a:t>
            </a:r>
          </a:p>
          <a:p>
            <a:pPr algn="just"/>
            <a:r>
              <a:rPr lang="uk-UA" i="1" dirty="0">
                <a:solidFill>
                  <a:srgbClr val="FFFF00"/>
                </a:solidFill>
              </a:rPr>
              <a:t>Поїхали в цей магазин, поки не почалася інша реклама і не змусила мене зробити щось інше! </a:t>
            </a:r>
            <a:r>
              <a:rPr lang="uk-UA" dirty="0"/>
              <a:t>Мультсеріал «Сімпсони». </a:t>
            </a:r>
          </a:p>
          <a:p>
            <a:pPr algn="just"/>
            <a:r>
              <a:rPr lang="uk-UA" dirty="0"/>
              <a:t>Вважається, що люди, які живуть поблизу великого водоспаду, з часом перестають сприймати видавані ним звуки. Так само відбувається з рекламою в </a:t>
            </a:r>
            <a:r>
              <a:rPr lang="tr-TR" dirty="0"/>
              <a:t>XXI </a:t>
            </a:r>
            <a:r>
              <a:rPr lang="uk-UA" dirty="0"/>
              <a:t>столітті – вона сприймається як </a:t>
            </a:r>
            <a:r>
              <a:rPr lang="uk-UA" b="1" dirty="0">
                <a:solidFill>
                  <a:srgbClr val="FFFF00"/>
                </a:solidFill>
              </a:rPr>
              <a:t>шум</a:t>
            </a:r>
            <a:r>
              <a:rPr lang="uk-UA" dirty="0"/>
              <a:t>, який з часом перестаєш помічати. Середньостатистична людина отримує сотні і навіть тисячі повідомлень щодня. Радіо, ТБ, Інтернет, вулиці – реклама всюди!</a:t>
            </a:r>
          </a:p>
        </p:txBody>
      </p:sp>
    </p:spTree>
    <p:extLst>
      <p:ext uri="{BB962C8B-B14F-4D97-AF65-F5344CB8AC3E}">
        <p14:creationId xmlns:p14="http://schemas.microsoft.com/office/powerpoint/2010/main" val="1989545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42747-3FFA-4641-8E56-7A1CF8C1F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Правило </a:t>
            </a:r>
            <a:r>
              <a:rPr lang="ru-RU" dirty="0" err="1"/>
              <a:t>трьох</a:t>
            </a:r>
            <a:r>
              <a:rPr lang="ru-RU" dirty="0"/>
              <a:t> "М"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50B4E1-C9C1-44E9-8535-D5BCDE775E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Тому люди стали реагувати лише на ті пропозиції, які відповідають їхнім внутрішнім запитам. </a:t>
            </a:r>
            <a:r>
              <a:rPr lang="tr-TR" dirty="0"/>
              <a:t>Message Media Market. </a:t>
            </a:r>
            <a:endParaRPr lang="uk-UA" dirty="0"/>
          </a:p>
          <a:p>
            <a:pPr algn="just"/>
            <a:r>
              <a:rPr lang="uk-UA" dirty="0"/>
              <a:t>У рекламі є правило трьох «М»: </a:t>
            </a:r>
            <a:r>
              <a:rPr lang="tr-TR" dirty="0"/>
              <a:t>Message Media Market. </a:t>
            </a:r>
            <a:endParaRPr lang="uk-UA" dirty="0"/>
          </a:p>
          <a:p>
            <a:pPr algn="just"/>
            <a:r>
              <a:rPr lang="uk-UA" dirty="0"/>
              <a:t>Цей принцип висунув Ден Кеннеді – один з найкращих маркетологів світу. Суть трьох «М» полягає в тому, що в рекламі повинні бути правильно визначені три складові: </a:t>
            </a:r>
          </a:p>
          <a:p>
            <a:pPr algn="just"/>
            <a:r>
              <a:rPr lang="tr-TR" dirty="0">
                <a:solidFill>
                  <a:srgbClr val="FFFF00"/>
                </a:solidFill>
              </a:rPr>
              <a:t>message</a:t>
            </a:r>
            <a:r>
              <a:rPr lang="tr-TR" dirty="0"/>
              <a:t> – </a:t>
            </a:r>
            <a:r>
              <a:rPr lang="uk-UA" dirty="0"/>
              <a:t>повідомлення; </a:t>
            </a:r>
          </a:p>
          <a:p>
            <a:pPr algn="just"/>
            <a:r>
              <a:rPr lang="tr-TR" dirty="0">
                <a:solidFill>
                  <a:srgbClr val="FFFF00"/>
                </a:solidFill>
              </a:rPr>
              <a:t>media</a:t>
            </a:r>
            <a:r>
              <a:rPr lang="tr-TR" dirty="0"/>
              <a:t> – </a:t>
            </a:r>
            <a:r>
              <a:rPr lang="uk-UA" dirty="0"/>
              <a:t>спосіб передачі повідомлення; </a:t>
            </a:r>
          </a:p>
          <a:p>
            <a:pPr algn="just"/>
            <a:r>
              <a:rPr lang="tr-TR" dirty="0">
                <a:solidFill>
                  <a:srgbClr val="FFFF00"/>
                </a:solidFill>
              </a:rPr>
              <a:t>market</a:t>
            </a:r>
            <a:r>
              <a:rPr lang="tr-TR" dirty="0"/>
              <a:t> – </a:t>
            </a:r>
            <a:r>
              <a:rPr lang="uk-UA" dirty="0"/>
              <a:t>ринок або цільова аудиторія. </a:t>
            </a:r>
          </a:p>
          <a:p>
            <a:pPr marL="0" indent="0" algn="just">
              <a:buNone/>
            </a:pPr>
            <a:r>
              <a:rPr lang="uk-UA" dirty="0"/>
              <a:t>Якщо щось упустити з виду, реклама не працюватиме.</a:t>
            </a:r>
          </a:p>
        </p:txBody>
      </p:sp>
    </p:spTree>
    <p:extLst>
      <p:ext uri="{BB962C8B-B14F-4D97-AF65-F5344CB8AC3E}">
        <p14:creationId xmlns:p14="http://schemas.microsoft.com/office/powerpoint/2010/main" val="3710811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A21AC1-D906-499A-8214-36E7B3648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Приклади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правила </a:t>
            </a:r>
            <a:r>
              <a:rPr lang="ru-RU" dirty="0" err="1"/>
              <a:t>трьох</a:t>
            </a:r>
            <a:r>
              <a:rPr lang="ru-RU" dirty="0"/>
              <a:t> "М"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710533E-1C06-40FC-86BE-80C665781A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Наприклад, якщо ви придумали хорошу </a:t>
            </a:r>
            <a:r>
              <a:rPr lang="uk-UA" dirty="0" err="1"/>
              <a:t>спецпропозицію</a:t>
            </a:r>
            <a:r>
              <a:rPr lang="uk-UA" dirty="0"/>
              <a:t> (</a:t>
            </a:r>
            <a:r>
              <a:rPr lang="tr-TR" dirty="0"/>
              <a:t>message), </a:t>
            </a:r>
            <a:r>
              <a:rPr lang="uk-UA" dirty="0"/>
              <a:t>вибрали правильну цільову аудиторію (</a:t>
            </a:r>
            <a:r>
              <a:rPr lang="tr-TR" dirty="0"/>
              <a:t>market), </a:t>
            </a:r>
            <a:r>
              <a:rPr lang="uk-UA" dirty="0"/>
              <a:t>але розмістили своє повідомлення в неправильному місці або на неправильному носії (</a:t>
            </a:r>
            <a:r>
              <a:rPr lang="tr-TR" dirty="0"/>
              <a:t>media), </a:t>
            </a:r>
            <a:r>
              <a:rPr lang="uk-UA" dirty="0"/>
              <a:t>реклама може виявитися провальною. </a:t>
            </a:r>
          </a:p>
          <a:p>
            <a:pPr algn="just"/>
            <a:r>
              <a:rPr lang="uk-UA" dirty="0"/>
              <a:t>Розглянемо типові порушення правила трьох «М» на прикладах. </a:t>
            </a:r>
          </a:p>
          <a:p>
            <a:pPr marL="0" indent="0" algn="just">
              <a:buNone/>
            </a:pPr>
            <a:r>
              <a:rPr lang="uk-UA" dirty="0"/>
              <a:t>1. Невірно вибраний спосіб рекламування (</a:t>
            </a:r>
            <a:r>
              <a:rPr lang="tr-TR" dirty="0"/>
              <a:t>media). </a:t>
            </a:r>
            <a:endParaRPr lang="uk-UA" dirty="0"/>
          </a:p>
          <a:p>
            <a:pPr algn="just"/>
            <a:r>
              <a:rPr lang="uk-UA" dirty="0"/>
              <a:t>Один з наших учнів проводив безкоштовні </a:t>
            </a:r>
            <a:r>
              <a:rPr lang="uk-UA" dirty="0" err="1"/>
              <a:t>вебінари</a:t>
            </a:r>
            <a:r>
              <a:rPr lang="uk-UA" dirty="0"/>
              <a:t> (інтернет-семінари) для працівників автосервісу і скаржився на те, що мало слухачів. Але це й не дивно: слюсарю або навіть власнику автосервісу складно зрозуміти, що таке </a:t>
            </a:r>
            <a:r>
              <a:rPr lang="uk-UA" dirty="0" err="1"/>
              <a:t>вебінар</a:t>
            </a:r>
            <a:r>
              <a:rPr lang="uk-UA" dirty="0"/>
              <a:t>, чому він безкоштовний і проводиться через Інтернет.</a:t>
            </a:r>
          </a:p>
          <a:p>
            <a:pPr algn="just"/>
            <a:r>
              <a:rPr lang="uk-UA" dirty="0"/>
              <a:t>Це очевидний приклад промаху у виборі способу подачі реклами (</a:t>
            </a:r>
            <a:r>
              <a:rPr lang="tr-TR" dirty="0"/>
              <a:t>media). </a:t>
            </a:r>
            <a:endParaRPr lang="uk-UA" dirty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2197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F989F1-BC23-4BB4-A7FC-D18248E55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Слабке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та неправильна </a:t>
            </a:r>
            <a:r>
              <a:rPr lang="ru-RU" dirty="0" err="1"/>
              <a:t>аудиторія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36BF74E-DC85-4BD0-979D-8F2B5958A4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2. </a:t>
            </a:r>
            <a:r>
              <a:rPr lang="uk-UA" dirty="0"/>
              <a:t>Слабке повідомлення (</a:t>
            </a:r>
            <a:r>
              <a:rPr lang="tr-TR" dirty="0"/>
              <a:t>message). </a:t>
            </a:r>
            <a:endParaRPr lang="uk-UA" dirty="0"/>
          </a:p>
          <a:p>
            <a:pPr algn="just"/>
            <a:r>
              <a:rPr lang="uk-UA" dirty="0"/>
              <a:t>Поширена ситуація – правильно вибрана цільова аудиторія (</a:t>
            </a:r>
            <a:r>
              <a:rPr lang="tr-TR" dirty="0"/>
              <a:t>market) </a:t>
            </a:r>
            <a:r>
              <a:rPr lang="uk-UA" dirty="0"/>
              <a:t>і розміщена реклама (</a:t>
            </a:r>
            <a:r>
              <a:rPr lang="tr-TR" dirty="0"/>
              <a:t>media), </a:t>
            </a:r>
            <a:r>
              <a:rPr lang="uk-UA" dirty="0"/>
              <a:t>але погано представлене повідомлення (</a:t>
            </a:r>
            <a:r>
              <a:rPr lang="tr-TR" dirty="0"/>
              <a:t>message). </a:t>
            </a:r>
            <a:r>
              <a:rPr lang="uk-UA" dirty="0"/>
              <a:t>Така помилка поширена в банерній рекламі. </a:t>
            </a:r>
            <a:r>
              <a:rPr lang="uk-UA" dirty="0" err="1"/>
              <a:t>Продаючий</a:t>
            </a:r>
            <a:r>
              <a:rPr lang="uk-UA" dirty="0"/>
              <a:t> рекламний текст необхідно ретельно продумати. Ви можете вкласти в свою рекламу хоч мільйон доларів, але якщо слова не «чіпляють» потенційного покупця, гроші будуть викинуті на вітер. Фотографії та ілюстрації в рекламі – важлива частина повідомлення.</a:t>
            </a:r>
          </a:p>
        </p:txBody>
      </p:sp>
    </p:spTree>
    <p:extLst>
      <p:ext uri="{BB962C8B-B14F-4D97-AF65-F5344CB8AC3E}">
        <p14:creationId xmlns:p14="http://schemas.microsoft.com/office/powerpoint/2010/main" val="3520785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F00B20-9A70-40C2-8A35-7969C88E5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346075"/>
            <a:ext cx="10515600" cy="1325563"/>
          </a:xfrm>
        </p:spPr>
        <p:txBody>
          <a:bodyPr/>
          <a:lstStyle/>
          <a:p>
            <a:pPr algn="ctr"/>
            <a:r>
              <a:rPr lang="uk-UA" dirty="0"/>
              <a:t>Рекламуйте результат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E0DB152-50FD-40E1-A46D-BFD10AA69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3. </a:t>
            </a:r>
            <a:r>
              <a:rPr lang="ru-RU" dirty="0" err="1"/>
              <a:t>Невірно</a:t>
            </a:r>
            <a:r>
              <a:rPr lang="ru-RU" dirty="0"/>
              <a:t> </a:t>
            </a:r>
            <a:r>
              <a:rPr lang="ru-RU" dirty="0" err="1"/>
              <a:t>визначена</a:t>
            </a:r>
            <a:r>
              <a:rPr lang="ru-RU" dirty="0"/>
              <a:t> </a:t>
            </a:r>
            <a:r>
              <a:rPr lang="ru-RU" dirty="0" err="1"/>
              <a:t>цільова</a:t>
            </a:r>
            <a:r>
              <a:rPr lang="ru-RU" dirty="0"/>
              <a:t> </a:t>
            </a:r>
            <a:r>
              <a:rPr lang="ru-RU" dirty="0" err="1"/>
              <a:t>аудиторія</a:t>
            </a:r>
            <a:r>
              <a:rPr lang="ru-RU" dirty="0"/>
              <a:t> (</a:t>
            </a:r>
            <a:r>
              <a:rPr lang="ru-RU" dirty="0" err="1"/>
              <a:t>market</a:t>
            </a:r>
            <a:r>
              <a:rPr lang="ru-RU" dirty="0"/>
              <a:t>). </a:t>
            </a:r>
          </a:p>
          <a:p>
            <a:pPr algn="just"/>
            <a:r>
              <a:rPr lang="ru-RU" dirty="0" err="1"/>
              <a:t>Найсерйозніша</a:t>
            </a:r>
            <a:r>
              <a:rPr lang="ru-RU" dirty="0"/>
              <a:t> </a:t>
            </a:r>
            <a:r>
              <a:rPr lang="ru-RU" dirty="0" err="1"/>
              <a:t>помилка</a:t>
            </a:r>
            <a:r>
              <a:rPr lang="ru-RU" dirty="0"/>
              <a:t>, коли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рекламуєте</a:t>
            </a:r>
            <a:r>
              <a:rPr lang="ru-RU" dirty="0"/>
              <a:t> хороший продукт не </a:t>
            </a:r>
            <a:r>
              <a:rPr lang="ru-RU" dirty="0" err="1"/>
              <a:t>тим</a:t>
            </a:r>
            <a:r>
              <a:rPr lang="ru-RU" dirty="0"/>
              <a:t> людям. </a:t>
            </a:r>
            <a:r>
              <a:rPr lang="ru-RU" dirty="0" err="1"/>
              <a:t>Наприклад</a:t>
            </a:r>
            <a:r>
              <a:rPr lang="ru-RU" dirty="0"/>
              <a:t>, є </a:t>
            </a:r>
            <a:r>
              <a:rPr lang="ru-RU" dirty="0" err="1"/>
              <a:t>дитяча</a:t>
            </a:r>
            <a:r>
              <a:rPr lang="ru-RU" dirty="0"/>
              <a:t> школа карате.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діти</a:t>
            </a:r>
            <a:r>
              <a:rPr lang="ru-RU" dirty="0"/>
              <a:t> </a:t>
            </a:r>
            <a:r>
              <a:rPr lang="ru-RU" dirty="0" err="1"/>
              <a:t>неспроможні</a:t>
            </a:r>
            <a:r>
              <a:rPr lang="ru-RU" dirty="0"/>
              <a:t> </a:t>
            </a:r>
            <a:r>
              <a:rPr lang="ru-RU" dirty="0" err="1"/>
              <a:t>платити</a:t>
            </a:r>
            <a:r>
              <a:rPr lang="ru-RU" dirty="0"/>
              <a:t>, тому неправильно </a:t>
            </a:r>
            <a:r>
              <a:rPr lang="ru-RU" dirty="0" err="1"/>
              <a:t>орієнтувати</a:t>
            </a:r>
            <a:r>
              <a:rPr lang="ru-RU" dirty="0"/>
              <a:t> свою рекламу на них. Вона повинна бути </a:t>
            </a:r>
            <a:r>
              <a:rPr lang="ru-RU" dirty="0" err="1"/>
              <a:t>звернена</a:t>
            </a:r>
            <a:r>
              <a:rPr lang="ru-RU" dirty="0"/>
              <a:t> до </a:t>
            </a:r>
            <a:r>
              <a:rPr lang="ru-RU" dirty="0" err="1"/>
              <a:t>батьків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вони </a:t>
            </a:r>
            <a:r>
              <a:rPr lang="ru-RU" dirty="0" err="1"/>
              <a:t>оплачуватимуть</a:t>
            </a:r>
            <a:r>
              <a:rPr lang="ru-RU" dirty="0"/>
              <a:t> </a:t>
            </a:r>
            <a:r>
              <a:rPr lang="ru-RU" dirty="0" err="1"/>
              <a:t>заняття</a:t>
            </a:r>
            <a:r>
              <a:rPr lang="ru-RU" dirty="0"/>
              <a:t>. </a:t>
            </a:r>
            <a:r>
              <a:rPr lang="ru-RU" dirty="0" err="1"/>
              <a:t>Рекламуйте</a:t>
            </a:r>
            <a:r>
              <a:rPr lang="ru-RU" dirty="0"/>
              <a:t> результат. </a:t>
            </a:r>
            <a:r>
              <a:rPr lang="ru-RU" dirty="0" err="1"/>
              <a:t>Уявіть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, яка </a:t>
            </a:r>
            <a:r>
              <a:rPr lang="ru-RU" dirty="0" err="1"/>
              <a:t>купує</a:t>
            </a:r>
            <a:r>
              <a:rPr lang="ru-RU" dirty="0"/>
              <a:t> </a:t>
            </a:r>
            <a:r>
              <a:rPr lang="ru-RU" dirty="0" err="1"/>
              <a:t>мікрохвильову</a:t>
            </a:r>
            <a:r>
              <a:rPr lang="ru-RU" dirty="0"/>
              <a:t> </a:t>
            </a:r>
            <a:r>
              <a:rPr lang="ru-RU" dirty="0" err="1"/>
              <a:t>піч</a:t>
            </a:r>
            <a:r>
              <a:rPr lang="ru-RU" dirty="0"/>
              <a:t> для дому.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792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AAB3CA-EE79-4A0E-9CAE-1E4A549FA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Швидкий</a:t>
            </a:r>
            <a:r>
              <a:rPr lang="ru-RU" dirty="0"/>
              <a:t> старт і </a:t>
            </a:r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0E61BB8-4FD0-4C00-97D4-FE8048910F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Молотком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забивати</a:t>
            </a:r>
            <a:r>
              <a:rPr lang="ru-RU" dirty="0"/>
              <a:t> </a:t>
            </a:r>
            <a:r>
              <a:rPr lang="ru-RU" dirty="0" err="1"/>
              <a:t>цвяхи</a:t>
            </a:r>
            <a:r>
              <a:rPr lang="ru-RU" dirty="0"/>
              <a:t>, а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стукати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 по </a:t>
            </a:r>
            <a:r>
              <a:rPr lang="ru-RU" dirty="0" err="1"/>
              <a:t>пальцях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. І вам </a:t>
            </a:r>
            <a:r>
              <a:rPr lang="ru-RU" dirty="0" err="1"/>
              <a:t>вирішувати</a:t>
            </a:r>
            <a:r>
              <a:rPr lang="ru-RU" dirty="0"/>
              <a:t>, як ним </a:t>
            </a:r>
            <a:r>
              <a:rPr lang="ru-RU" dirty="0" err="1"/>
              <a:t>користуватися</a:t>
            </a:r>
            <a:r>
              <a:rPr lang="ru-RU" dirty="0"/>
              <a:t>. Точно так само реклама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двигуном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вижимати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з </a:t>
            </a:r>
            <a:r>
              <a:rPr lang="ru-RU" dirty="0" err="1"/>
              <a:t>бізнесу</a:t>
            </a:r>
            <a:r>
              <a:rPr lang="ru-RU" dirty="0"/>
              <a:t> без </a:t>
            </a:r>
            <a:r>
              <a:rPr lang="ru-RU" dirty="0" err="1"/>
              <a:t>віддачі</a:t>
            </a:r>
            <a:r>
              <a:rPr lang="ru-RU" dirty="0"/>
              <a:t>. </a:t>
            </a:r>
            <a:r>
              <a:rPr lang="ru-RU" dirty="0" err="1"/>
              <a:t>Який</a:t>
            </a:r>
            <a:r>
              <a:rPr lang="ru-RU" dirty="0"/>
              <a:t> буде результат,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вас. Ми </a:t>
            </a:r>
            <a:r>
              <a:rPr lang="ru-RU" dirty="0" err="1"/>
              <a:t>вважаємо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рекламу треба </a:t>
            </a:r>
            <a:r>
              <a:rPr lang="ru-RU" dirty="0" err="1"/>
              <a:t>сприймати</a:t>
            </a:r>
            <a:r>
              <a:rPr lang="ru-RU" dirty="0"/>
              <a:t> як форму </a:t>
            </a:r>
            <a:r>
              <a:rPr lang="ru-RU" dirty="0" err="1"/>
              <a:t>інвестицій</a:t>
            </a:r>
            <a:r>
              <a:rPr lang="ru-RU" dirty="0"/>
              <a:t>: є </a:t>
            </a:r>
            <a:r>
              <a:rPr lang="ru-RU" dirty="0" err="1"/>
              <a:t>прибуткові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, а є </a:t>
            </a:r>
            <a:r>
              <a:rPr lang="ru-RU" dirty="0" err="1"/>
              <a:t>збиткові</a:t>
            </a:r>
            <a:r>
              <a:rPr lang="ru-RU" dirty="0"/>
              <a:t>. Наша мета </a:t>
            </a:r>
            <a:r>
              <a:rPr lang="ru-RU" b="1" dirty="0">
                <a:solidFill>
                  <a:srgbClr val="FFFF00"/>
                </a:solidFill>
              </a:rPr>
              <a:t>– </a:t>
            </a:r>
            <a:r>
              <a:rPr lang="ru-RU" b="1" dirty="0" err="1">
                <a:solidFill>
                  <a:srgbClr val="FFFF00"/>
                </a:solidFill>
              </a:rPr>
              <a:t>позбутися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всього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зайвого</a:t>
            </a:r>
            <a:r>
              <a:rPr lang="ru-RU" b="1" dirty="0">
                <a:solidFill>
                  <a:srgbClr val="FFFF00"/>
                </a:solidFill>
              </a:rPr>
              <a:t> і </a:t>
            </a:r>
            <a:r>
              <a:rPr lang="ru-RU" b="1" dirty="0" err="1">
                <a:solidFill>
                  <a:srgbClr val="FFFF00"/>
                </a:solidFill>
              </a:rPr>
              <a:t>використовувати</a:t>
            </a:r>
            <a:r>
              <a:rPr lang="ru-RU" b="1" dirty="0">
                <a:solidFill>
                  <a:srgbClr val="FFFF00"/>
                </a:solidFill>
              </a:rPr>
              <a:t> те, </a:t>
            </a:r>
            <a:r>
              <a:rPr lang="ru-RU" b="1" dirty="0" err="1">
                <a:solidFill>
                  <a:srgbClr val="FFFF00"/>
                </a:solidFill>
              </a:rPr>
              <a:t>що</a:t>
            </a:r>
            <a:r>
              <a:rPr lang="ru-RU" b="1" dirty="0">
                <a:solidFill>
                  <a:srgbClr val="FFFF00"/>
                </a:solidFill>
              </a:rPr>
              <a:t> приносить </a:t>
            </a:r>
            <a:r>
              <a:rPr lang="ru-RU" b="1" dirty="0" err="1">
                <a:solidFill>
                  <a:srgbClr val="FFFF00"/>
                </a:solidFill>
              </a:rPr>
              <a:t>гроші</a:t>
            </a:r>
            <a:r>
              <a:rPr lang="ru-RU" b="1" dirty="0">
                <a:solidFill>
                  <a:srgbClr val="FFFF00"/>
                </a:solidFill>
              </a:rPr>
              <a:t>.</a:t>
            </a:r>
            <a:endParaRPr lang="uk-UA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1591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4E08D9-47FA-4A7A-902C-83F78D61A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Фокус на </a:t>
            </a:r>
            <a:r>
              <a:rPr lang="ru-RU" dirty="0" err="1"/>
              <a:t>вигодах</a:t>
            </a:r>
            <a:r>
              <a:rPr lang="ru-RU" dirty="0"/>
              <a:t>, а не на </a:t>
            </a:r>
            <a:r>
              <a:rPr lang="ru-RU" dirty="0" err="1"/>
              <a:t>властивостях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052EF91-28F6-4516-AE06-AC51ABCC7E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Їй не потрібно технічний пристрій як такий, а цікавить можливість швидко приготувати або розігріти їжу, щоб втамувати голод. Якщо ви будете розповідати домогосподарці про потужність і об'єм пристрою в літрах, вона вас не зрозуміє. Їй важливі насущні питання: чи можна приготувати курку-гриль, чи є функція розморожування, як швидко їжа готуватиметься тощо. Рекламуйте не товар або послугу, а результат, який вони дають. Покажіть людям рішення проблеми, продемонструйте вигоди. Часто підприємці намагаються продати товар, описуючи його незвичайні властивості.</a:t>
            </a:r>
          </a:p>
        </p:txBody>
      </p:sp>
    </p:spTree>
    <p:extLst>
      <p:ext uri="{BB962C8B-B14F-4D97-AF65-F5344CB8AC3E}">
        <p14:creationId xmlns:p14="http://schemas.microsoft.com/office/powerpoint/2010/main" val="35600436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836074-51D3-4FB2-85C0-ED2858A32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Приклади</a:t>
            </a:r>
            <a:r>
              <a:rPr lang="ru-RU" dirty="0"/>
              <a:t> </a:t>
            </a:r>
            <a:r>
              <a:rPr lang="ru-RU" dirty="0" err="1"/>
              <a:t>мотивації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771BEBC-C70B-4CAC-AC6F-FF34AB1792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Але це приваблює лише тих клієнтів, які вже вирішили купити товар. Пояснимо на прикладах істинну мотивацію покупців: </a:t>
            </a:r>
          </a:p>
          <a:p>
            <a:pPr algn="just"/>
            <a:r>
              <a:rPr lang="uk-UA" dirty="0"/>
              <a:t>Що хоче отримати жінка, купуючи косметику? </a:t>
            </a:r>
          </a:p>
          <a:p>
            <a:pPr marL="0" indent="0" algn="just">
              <a:buNone/>
            </a:pPr>
            <a:r>
              <a:rPr lang="uk-UA" dirty="0"/>
              <a:t>Очевидно, її цікавлять краса, привабливість, можливість подобатися чоловікам. </a:t>
            </a:r>
          </a:p>
          <a:p>
            <a:pPr algn="just"/>
            <a:r>
              <a:rPr lang="uk-UA" dirty="0"/>
              <a:t>Для чого людина купує їжу? </a:t>
            </a:r>
          </a:p>
          <a:p>
            <a:pPr marL="0" indent="0" algn="just">
              <a:buNone/>
            </a:pPr>
            <a:r>
              <a:rPr lang="uk-UA" dirty="0"/>
              <a:t>Вона хоче отримати відчуття ситості, задоволення від приємного смаку.</a:t>
            </a:r>
          </a:p>
          <a:p>
            <a:pPr algn="just"/>
            <a:r>
              <a:rPr lang="uk-UA" dirty="0"/>
              <a:t> Що хоче отримати чоловік, купуючи дорогі годинники або дорогу машину? </a:t>
            </a:r>
          </a:p>
          <a:p>
            <a:pPr marL="0" indent="0" algn="just">
              <a:buNone/>
            </a:pPr>
            <a:r>
              <a:rPr lang="uk-UA" dirty="0"/>
              <a:t>Він отримує можливість підвищити або зміцнити свій статус в очах оточуючих.</a:t>
            </a:r>
          </a:p>
        </p:txBody>
      </p:sp>
    </p:spTree>
    <p:extLst>
      <p:ext uri="{BB962C8B-B14F-4D97-AF65-F5344CB8AC3E}">
        <p14:creationId xmlns:p14="http://schemas.microsoft.com/office/powerpoint/2010/main" val="398147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850412-7192-4948-8C31-36FB88D1F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прикладів</a:t>
            </a:r>
            <a:r>
              <a:rPr lang="ru-RU" dirty="0"/>
              <a:t> </a:t>
            </a:r>
            <a:r>
              <a:rPr lang="ru-RU" dirty="0" err="1"/>
              <a:t>мотивації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C048A56-FD86-46D0-9305-250B32BBD3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Що хоче отримати сімейна пара, купуючи меблі? Диван – це комфортний відпочинок, шафа – зручність у розміщенні речей або предметів. Що хоче отримати людина, купуючи пилосос? Ймовірно, чистоту в домі. Навіщо людина звертається до адвоката або ріелтора? Вона хоче отримати захист, відчути себе впевненою і заощадити час. Для чого випускники шкіл вступають до вузів? Щоб надалі мати постійну, престижну і високооплачувану роботу.</a:t>
            </a:r>
          </a:p>
        </p:txBody>
      </p:sp>
    </p:spTree>
    <p:extLst>
      <p:ext uri="{BB962C8B-B14F-4D97-AF65-F5344CB8AC3E}">
        <p14:creationId xmlns:p14="http://schemas.microsoft.com/office/powerpoint/2010/main" val="29433205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1E61C2-1CD1-4C57-A0A7-69A47CA8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Продаж результату та </a:t>
            </a:r>
            <a:r>
              <a:rPr lang="ru-RU" dirty="0" err="1"/>
              <a:t>мотивації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4A5D1D6-942F-42F9-9EA6-8B15EE4B32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 err="1"/>
              <a:t>Продавайте</a:t>
            </a:r>
            <a:r>
              <a:rPr lang="uk-UA" dirty="0"/>
              <a:t> результат – це привабить набагато більше потенційних клієнтів, бо раніше люди могли не замислюватися, чи потрібен їм ваш продукт. </a:t>
            </a:r>
          </a:p>
          <a:p>
            <a:pPr algn="just"/>
            <a:r>
              <a:rPr lang="uk-UA" dirty="0"/>
              <a:t>Подумайте, який привабливий результат ви можете запропонувати своїм клієнтам. Негативна і позитивна мотивація. Існує два варіанти результату, які можна продавати. </a:t>
            </a:r>
          </a:p>
          <a:p>
            <a:pPr algn="just"/>
            <a:r>
              <a:rPr lang="uk-UA" dirty="0"/>
              <a:t>Перший – ви допомагаєте уникнути негативних станів і дискомфорту: стресу, страху, занепокоєння; матеріальних втрат; незручної ситуації; необхідності напружуватися; втрати шансу; проблем зі здоров'ям, болю.</a:t>
            </a:r>
          </a:p>
        </p:txBody>
      </p:sp>
    </p:spTree>
    <p:extLst>
      <p:ext uri="{BB962C8B-B14F-4D97-AF65-F5344CB8AC3E}">
        <p14:creationId xmlns:p14="http://schemas.microsoft.com/office/powerpoint/2010/main" val="1320145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E1916B-8A77-4E4B-9290-C2FCD4E05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Негативна </a:t>
            </a:r>
            <a:r>
              <a:rPr lang="ru-RU" dirty="0" err="1"/>
              <a:t>мотивація</a:t>
            </a:r>
            <a:r>
              <a:rPr lang="ru-RU" dirty="0"/>
              <a:t> в прикладах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C0FEE23-82DA-4960-AAED-C36044443C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Наприклад, в рекламі енергозберігаючих ламп потрібно робити акцент на величезних витратах електроенергії і втраті грошей при використанні звичайних лампочок. Використання ж енергозберігаючих ламп дозволяє економити. Реклама охоронних </a:t>
            </a:r>
            <a:r>
              <a:rPr lang="uk-UA" dirty="0" err="1"/>
              <a:t>сигналізацій</a:t>
            </a:r>
            <a:r>
              <a:rPr lang="uk-UA" dirty="0"/>
              <a:t> повинна </a:t>
            </a:r>
            <a:r>
              <a:rPr lang="uk-UA" dirty="0" err="1"/>
              <a:t>задіювати</a:t>
            </a:r>
            <a:r>
              <a:rPr lang="uk-UA" dirty="0"/>
              <a:t> негативні мотивації, пов'язані зі страхом втратити своє майно. Другий варіант – позитивна мотивація, яка включає: бажання розважитися, отримати задоволення від чогось; отримання матеріальних цінностей: грошей, подарунків; створення доброї репутації, підвищення статусу і популярності; визнання оточуючих.</a:t>
            </a:r>
          </a:p>
        </p:txBody>
      </p:sp>
    </p:spTree>
    <p:extLst>
      <p:ext uri="{BB962C8B-B14F-4D97-AF65-F5344CB8AC3E}">
        <p14:creationId xmlns:p14="http://schemas.microsoft.com/office/powerpoint/2010/main" val="455504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7C2E3D-628D-4AB4-A543-CAB69A313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Позитивна </a:t>
            </a:r>
            <a:r>
              <a:rPr lang="ru-RU" dirty="0" err="1"/>
              <a:t>мотивація</a:t>
            </a:r>
            <a:r>
              <a:rPr lang="ru-RU" dirty="0"/>
              <a:t> в прикладах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0F906BE-5649-447D-BFE0-CBA32D9C75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Успіх у протилежної статі, любов, сімейне щастя; економія часу або грошей; підвищення рівня комфорту; бажання отримати відчуття спокою і безпеки; задоволення цікавості; бажання стати в чомусь першим. Людина, яка обирає машину марки </a:t>
            </a:r>
            <a:r>
              <a:rPr lang="tr-TR" dirty="0"/>
              <a:t>Infiniti, Lexus, Mercedes-Benz </a:t>
            </a:r>
            <a:r>
              <a:rPr lang="uk-UA" dirty="0"/>
              <a:t>або елітні </a:t>
            </a:r>
            <a:r>
              <a:rPr lang="tr-TR" dirty="0"/>
              <a:t>Ferrari, Lamborghini, Bentley, </a:t>
            </a:r>
            <a:r>
              <a:rPr lang="uk-UA" dirty="0"/>
              <a:t>купує не тільки засіб пересування, але й статус, престиж, заздрість і визнання оточуючих.</a:t>
            </a:r>
          </a:p>
        </p:txBody>
      </p:sp>
    </p:spTree>
    <p:extLst>
      <p:ext uri="{BB962C8B-B14F-4D97-AF65-F5344CB8AC3E}">
        <p14:creationId xmlns:p14="http://schemas.microsoft.com/office/powerpoint/2010/main" val="40052706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B6504-FE93-4CD7-89D7-D32B3066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Використовуйте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0A64490-68E3-4DD1-9965-3D6246142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Використовуйте</a:t>
            </a:r>
            <a:r>
              <a:rPr lang="ru-RU" dirty="0"/>
              <a:t> при </a:t>
            </a:r>
            <a:r>
              <a:rPr lang="ru-RU" dirty="0" err="1"/>
              <a:t>підготовці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людей.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живе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40 </a:t>
            </a:r>
            <a:r>
              <a:rPr lang="ru-RU" dirty="0" err="1"/>
              <a:t>мільйонів</a:t>
            </a:r>
            <a:r>
              <a:rPr lang="ru-RU" dirty="0"/>
              <a:t> людей, у </a:t>
            </a:r>
            <a:r>
              <a:rPr lang="ru-RU" dirty="0" err="1"/>
              <a:t>світі</a:t>
            </a:r>
            <a:r>
              <a:rPr lang="ru-RU" dirty="0"/>
              <a:t> – 8 </a:t>
            </a:r>
            <a:r>
              <a:rPr lang="ru-RU" dirty="0" err="1"/>
              <a:t>мільярдів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величезна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людей з </a:t>
            </a:r>
            <a:r>
              <a:rPr lang="ru-RU" dirty="0" err="1"/>
              <a:t>різними</a:t>
            </a:r>
            <a:r>
              <a:rPr lang="ru-RU" dirty="0"/>
              <a:t> потребностями, проблемами та </a:t>
            </a:r>
            <a:r>
              <a:rPr lang="ru-RU" dirty="0" err="1"/>
              <a:t>очікуваннями</a:t>
            </a:r>
            <a:r>
              <a:rPr lang="ru-RU" dirty="0"/>
              <a:t>. Ви не можете </a:t>
            </a:r>
            <a:r>
              <a:rPr lang="ru-RU" dirty="0" err="1"/>
              <a:t>однаково</a:t>
            </a:r>
            <a:r>
              <a:rPr lang="ru-RU" dirty="0"/>
              <a:t>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продавати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продукт </a:t>
            </a:r>
            <a:r>
              <a:rPr lang="ru-RU" dirty="0" err="1"/>
              <a:t>усім</a:t>
            </a:r>
            <a:r>
              <a:rPr lang="ru-RU" dirty="0"/>
              <a:t> і </a:t>
            </a:r>
            <a:r>
              <a:rPr lang="ru-RU" dirty="0" err="1"/>
              <a:t>одразу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, реклама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універсальною</a:t>
            </a:r>
            <a:r>
              <a:rPr lang="ru-RU" dirty="0"/>
              <a:t>. </a:t>
            </a:r>
            <a:r>
              <a:rPr lang="ru-RU" dirty="0" err="1"/>
              <a:t>Ваші</a:t>
            </a:r>
            <a:r>
              <a:rPr lang="ru-RU" dirty="0"/>
              <a:t> </a:t>
            </a:r>
            <a:r>
              <a:rPr lang="ru-RU" dirty="0" err="1"/>
              <a:t>потенційні</a:t>
            </a:r>
            <a:r>
              <a:rPr lang="ru-RU" dirty="0"/>
              <a:t> </a:t>
            </a:r>
            <a:r>
              <a:rPr lang="ru-RU" dirty="0" err="1"/>
              <a:t>покупці</a:t>
            </a:r>
            <a:r>
              <a:rPr lang="ru-RU" dirty="0"/>
              <a:t> –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людей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особливостями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47753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41FE50-9D85-468C-B5F9-00C0C0B0C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Хто у вас купує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6A99D67-2D2D-49B5-A459-D674494180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Хто ваш покупець? Можливо, ви продаєте недорогу одежу для молодих дівчат. Або, навпаки, дорогі брендові речі для ділових чоловіків від 30 років. Може, ваш клієнт – топ-менеджер з доходами від $100 000 на рік або середньостатистичний офісний працівник, який отримує 30 000–40 000 грн на місяць. Подивіться, що обговорюють ваші покупці на тематичних форумах і сайтах. Спілкуйтеся з ними особисто, дізнайтеся їхні проблеми та мрії.</a:t>
            </a:r>
          </a:p>
        </p:txBody>
      </p:sp>
    </p:spTree>
    <p:extLst>
      <p:ext uri="{BB962C8B-B14F-4D97-AF65-F5344CB8AC3E}">
        <p14:creationId xmlns:p14="http://schemas.microsoft.com/office/powerpoint/2010/main" val="39976505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486888-B868-4AEA-A0DD-CFA22CD2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Говоріть мовою клієнта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EF1EA66-A561-41BE-BB00-805965D96D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Найпростіший спосіб зробити хорошу рекламу – яскраво позначити проблему або потребу потенційного клієнта його ж словами і запропонувати гарне рішення. Необхідно зрозуміти, як думає ваш покупець, влізти в його шкуру. Своєю рекламою ви повинні потрапляти в цільову аудиторію. Знайдіть точки масового скупчення потенційних клієнтів! Можливо, вони є в Інтернеті або читають модні журнали, дивляться ТБ.</a:t>
            </a:r>
          </a:p>
        </p:txBody>
      </p:sp>
    </p:spTree>
    <p:extLst>
      <p:ext uri="{BB962C8B-B14F-4D97-AF65-F5344CB8AC3E}">
        <p14:creationId xmlns:p14="http://schemas.microsoft.com/office/powerpoint/2010/main" val="29688216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C7F61D-2A30-4B77-808E-CEB3A0C23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Помилки</a:t>
            </a:r>
            <a:r>
              <a:rPr lang="ru-RU" dirty="0"/>
              <a:t> у </a:t>
            </a:r>
            <a:r>
              <a:rPr lang="ru-RU" dirty="0" err="1"/>
              <a:t>виборі</a:t>
            </a:r>
            <a:r>
              <a:rPr lang="ru-RU" dirty="0"/>
              <a:t> каналу (Media)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F34F1A3-D422-400E-80FB-122E1212F4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Дуже поширена помилка – давати рекламу там, де потенційний клієнт її не побачить. Сьогодні багато хто починає рекламувати бізнес в Інтернеті через відносно низьку вартість такої реклами. Але існують цільові аудиторії, представники яких у Мережу взагалі не заглядають. Наприклад, один з наших клієнтів відкрив бізнес із навчання директорів приватних охоронних агенцій. Рекламуватися він став через </a:t>
            </a:r>
            <a:r>
              <a:rPr lang="tr-TR" dirty="0"/>
              <a:t>Google Ads, </a:t>
            </a:r>
            <a:r>
              <a:rPr lang="uk-UA" dirty="0"/>
              <a:t>не подумавши, що директори охоронних агенцій не є активними інтернет-користувачами.</a:t>
            </a:r>
          </a:p>
        </p:txBody>
      </p:sp>
    </p:spTree>
    <p:extLst>
      <p:ext uri="{BB962C8B-B14F-4D97-AF65-F5344CB8AC3E}">
        <p14:creationId xmlns:p14="http://schemas.microsoft.com/office/powerpoint/2010/main" val="127301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329946-CFD5-4B82-8FF6-5B6CBA2A1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Помилка</a:t>
            </a:r>
            <a:r>
              <a:rPr lang="ru-RU" dirty="0"/>
              <a:t> №1 – </a:t>
            </a:r>
            <a:r>
              <a:rPr lang="ru-RU" dirty="0" err="1"/>
              <a:t>Імітація</a:t>
            </a:r>
            <a:r>
              <a:rPr lang="ru-RU" dirty="0"/>
              <a:t> великих </a:t>
            </a:r>
            <a:r>
              <a:rPr lang="ru-RU" dirty="0" err="1"/>
              <a:t>компаній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C0C49FF-EE6F-4999-AFED-6B2429B2ED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Для початку розглянемо типові рекламні помилки. Помилка №1. Спроба зробити рекламу як у великих компаній. Стратегії та рекламні техніки, використовувані компаніями-гігантами – </a:t>
            </a:r>
            <a:r>
              <a:rPr lang="tr-TR" dirty="0"/>
              <a:t>Coca-Cola, «</a:t>
            </a:r>
            <a:r>
              <a:rPr lang="uk-UA" dirty="0"/>
              <a:t>Нафтогазом», «Київстар», «</a:t>
            </a:r>
            <a:r>
              <a:rPr lang="tr-TR" dirty="0"/>
              <a:t>Vodafone», – </a:t>
            </a:r>
            <a:r>
              <a:rPr lang="uk-UA" dirty="0"/>
              <a:t>непридатні в малому та середньому бізнесі. Навряд чи ви можете собі дозволити витратити на іміджеву рекламу десятки та сотні мільйонів доларів. </a:t>
            </a:r>
            <a:r>
              <a:rPr lang="uk-UA" dirty="0">
                <a:solidFill>
                  <a:srgbClr val="FFFF00"/>
                </a:solidFill>
              </a:rPr>
              <a:t>Формат </a:t>
            </a:r>
            <a:r>
              <a:rPr lang="uk-UA" dirty="0" err="1">
                <a:solidFill>
                  <a:srgbClr val="FFFF00"/>
                </a:solidFill>
              </a:rPr>
              <a:t>брендової</a:t>
            </a:r>
            <a:r>
              <a:rPr lang="uk-UA" dirty="0">
                <a:solidFill>
                  <a:srgbClr val="FFFF00"/>
                </a:solidFill>
              </a:rPr>
              <a:t> реклами малому бізнесу протипоказаний. </a:t>
            </a:r>
            <a:r>
              <a:rPr lang="uk-UA" dirty="0"/>
              <a:t>Особливо на початковому етапі розвитку. У великих фірмах метою реклами не завжди є збільшення продажів.</a:t>
            </a:r>
          </a:p>
          <a:p>
            <a:pPr algn="just"/>
            <a:r>
              <a:rPr lang="uk-UA" dirty="0"/>
              <a:t>Бувають і інші завдання. Наприклад, збільшення акціонерної вартості компанії. У малому та середньому бізнесі мета реклами одна – </a:t>
            </a:r>
            <a:r>
              <a:rPr lang="uk-UA" dirty="0">
                <a:solidFill>
                  <a:srgbClr val="FFFF00"/>
                </a:solidFill>
              </a:rPr>
              <a:t>залучення клієнтів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54000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967EE0-3355-455F-A3F2-D550F89AF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приклади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 у Media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2020DA8-6451-45BE-AB1C-4CFF6540C1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Холостим буде і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про продаж </a:t>
            </a:r>
            <a:r>
              <a:rPr lang="ru-RU" dirty="0" err="1"/>
              <a:t>тракторів</a:t>
            </a:r>
            <a:r>
              <a:rPr lang="ru-RU" dirty="0"/>
              <a:t> на </a:t>
            </a:r>
            <a:r>
              <a:rPr lang="ru-RU" dirty="0" err="1"/>
              <a:t>розважальному</a:t>
            </a:r>
            <a:r>
              <a:rPr lang="ru-RU" dirty="0"/>
              <a:t> </a:t>
            </a:r>
            <a:r>
              <a:rPr lang="ru-RU" dirty="0" err="1"/>
              <a:t>сайті</a:t>
            </a:r>
            <a:r>
              <a:rPr lang="ru-RU" dirty="0"/>
              <a:t>. Реклама дорогих </a:t>
            </a:r>
            <a:r>
              <a:rPr lang="ru-RU" dirty="0" err="1"/>
              <a:t>будинків</a:t>
            </a:r>
            <a:r>
              <a:rPr lang="ru-RU" dirty="0"/>
              <a:t> у </a:t>
            </a:r>
            <a:r>
              <a:rPr lang="ru-RU" dirty="0" err="1"/>
              <a:t>журналі</a:t>
            </a:r>
            <a:r>
              <a:rPr lang="ru-RU" dirty="0"/>
              <a:t> для </a:t>
            </a:r>
            <a:r>
              <a:rPr lang="ru-RU" dirty="0" err="1"/>
              <a:t>підлітків</a:t>
            </a:r>
            <a:r>
              <a:rPr lang="ru-RU" dirty="0"/>
              <a:t> не </a:t>
            </a:r>
            <a:r>
              <a:rPr lang="ru-RU" dirty="0" err="1"/>
              <a:t>викличе</a:t>
            </a:r>
            <a:r>
              <a:rPr lang="ru-RU" dirty="0"/>
              <a:t> великого </a:t>
            </a:r>
            <a:r>
              <a:rPr lang="ru-RU" dirty="0" err="1"/>
              <a:t>інтересу</a:t>
            </a:r>
            <a:r>
              <a:rPr lang="ru-RU" dirty="0"/>
              <a:t>. </a:t>
            </a:r>
            <a:r>
              <a:rPr lang="ru-RU" dirty="0" err="1"/>
              <a:t>Аналогічно</a:t>
            </a:r>
            <a:r>
              <a:rPr lang="ru-RU" dirty="0"/>
              <a:t> реклама </a:t>
            </a:r>
            <a:r>
              <a:rPr lang="ru-RU" dirty="0" err="1"/>
              <a:t>молодіжного</a:t>
            </a:r>
            <a:r>
              <a:rPr lang="ru-RU" dirty="0"/>
              <a:t> кафе на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/>
              <a:t>телеканалі</a:t>
            </a:r>
            <a:r>
              <a:rPr lang="ru-RU" dirty="0"/>
              <a:t> навряд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матиме</a:t>
            </a:r>
            <a:r>
              <a:rPr lang="ru-RU" dirty="0"/>
              <a:t> </a:t>
            </a:r>
            <a:r>
              <a:rPr lang="ru-RU" dirty="0" err="1"/>
              <a:t>успіх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сучасна</a:t>
            </a:r>
            <a:r>
              <a:rPr lang="ru-RU" dirty="0"/>
              <a:t> молодь </a:t>
            </a:r>
            <a:r>
              <a:rPr lang="ru-RU" dirty="0" err="1"/>
              <a:t>багато</a:t>
            </a:r>
            <a:r>
              <a:rPr lang="ru-RU" dirty="0"/>
              <a:t> часу проводить в </a:t>
            </a:r>
            <a:r>
              <a:rPr lang="ru-RU" dirty="0" err="1"/>
              <a:t>Інтернеті</a:t>
            </a:r>
            <a:r>
              <a:rPr lang="ru-RU" dirty="0"/>
              <a:t>. Головне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 (</a:t>
            </a:r>
            <a:r>
              <a:rPr lang="ru-RU" dirty="0" err="1"/>
              <a:t>market</a:t>
            </a:r>
            <a:r>
              <a:rPr lang="ru-RU" dirty="0"/>
              <a:t>) – </a:t>
            </a:r>
            <a:r>
              <a:rPr lang="ru-RU" dirty="0" err="1"/>
              <a:t>правильний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каналу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(</a:t>
            </a:r>
            <a:r>
              <a:rPr lang="ru-RU" dirty="0" err="1"/>
              <a:t>media</a:t>
            </a:r>
            <a:r>
              <a:rPr lang="ru-RU" dirty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59599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0BD0AB-17FD-4B8B-83D3-2BE50ADBD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Потім – правильне повідомлення (</a:t>
            </a:r>
            <a:r>
              <a:rPr lang="tr-TR" dirty="0"/>
              <a:t>Message)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2AE7D36-CDC9-4749-8825-0BE8E254B9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А потім необхідно подумати, як правильно донести потрібну інформацію до потенційного клієнта – написати цікаве рекламне повідомлення (</a:t>
            </a:r>
            <a:r>
              <a:rPr lang="tr-TR" dirty="0"/>
              <a:t>message). </a:t>
            </a:r>
            <a:r>
              <a:rPr lang="uk-UA" dirty="0"/>
              <a:t>Кожен етап має велике значення. Нічого не можна упускати з виду!</a:t>
            </a:r>
          </a:p>
          <a:p>
            <a:pPr algn="just"/>
            <a:r>
              <a:rPr lang="uk-UA" dirty="0"/>
              <a:t> Існує велика кількість рекламних майданчиків і носіїв: листівки та </a:t>
            </a:r>
            <a:r>
              <a:rPr lang="uk-UA" dirty="0" err="1"/>
              <a:t>флаєри</a:t>
            </a:r>
            <a:r>
              <a:rPr lang="uk-UA" dirty="0"/>
              <a:t>; </a:t>
            </a:r>
            <a:r>
              <a:rPr lang="uk-UA" dirty="0" err="1"/>
              <a:t>білборди</a:t>
            </a:r>
            <a:r>
              <a:rPr lang="uk-UA" dirty="0"/>
              <a:t>; журнали та газети; інтернет-реклама; поштова розсилка; транспорт; сарафанне радіо; радіо і телебачення тощо.</a:t>
            </a:r>
          </a:p>
        </p:txBody>
      </p:sp>
    </p:spTree>
    <p:extLst>
      <p:ext uri="{BB962C8B-B14F-4D97-AF65-F5344CB8AC3E}">
        <p14:creationId xmlns:p14="http://schemas.microsoft.com/office/powerpoint/2010/main" val="5439681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9E50BD-22C3-4C70-ACC1-BB45D41A3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Немає універсальної реклами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FFE55F6-6C5C-4D68-BA23-3DBCAB814D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Не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однаково</a:t>
            </a:r>
            <a:r>
              <a:rPr lang="ru-RU" dirty="0"/>
              <a:t>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одразу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. </a:t>
            </a:r>
            <a:r>
              <a:rPr lang="ru-RU" dirty="0" err="1"/>
              <a:t>Найправильніше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– </a:t>
            </a:r>
            <a:r>
              <a:rPr lang="ru-RU" dirty="0" err="1"/>
              <a:t>тестувати</a:t>
            </a:r>
            <a:r>
              <a:rPr lang="ru-RU" dirty="0"/>
              <a:t> </a:t>
            </a:r>
            <a:r>
              <a:rPr lang="ru-RU" dirty="0" err="1"/>
              <a:t>доступні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і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найефективніші</a:t>
            </a:r>
            <a:r>
              <a:rPr lang="ru-RU" dirty="0"/>
              <a:t>. Але </a:t>
            </a:r>
            <a:r>
              <a:rPr lang="ru-RU" dirty="0" err="1"/>
              <a:t>навіть</a:t>
            </a:r>
            <a:r>
              <a:rPr lang="ru-RU" dirty="0"/>
              <a:t>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 у вас добре </a:t>
            </a:r>
            <a:r>
              <a:rPr lang="ru-RU" dirty="0" err="1"/>
              <a:t>працює</a:t>
            </a:r>
            <a:r>
              <a:rPr lang="ru-RU" dirty="0"/>
              <a:t> реклама по ТБ,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завтра вона буде так само </a:t>
            </a:r>
            <a:r>
              <a:rPr lang="ru-RU" dirty="0" err="1"/>
              <a:t>ефективна</a:t>
            </a:r>
            <a:r>
              <a:rPr lang="ru-RU" dirty="0"/>
              <a:t>. Все </a:t>
            </a:r>
            <a:r>
              <a:rPr lang="ru-RU" dirty="0" err="1"/>
              <a:t>змінюється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в </a:t>
            </a:r>
            <a:r>
              <a:rPr lang="ru-RU" dirty="0" err="1"/>
              <a:t>Україні</a:t>
            </a:r>
            <a:r>
              <a:rPr lang="ru-RU" dirty="0"/>
              <a:t> в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містах</a:t>
            </a:r>
            <a:r>
              <a:rPr lang="ru-RU" dirty="0"/>
              <a:t> </a:t>
            </a:r>
            <a:r>
              <a:rPr lang="ru-RU" dirty="0" err="1"/>
              <a:t>досі</a:t>
            </a:r>
            <a:r>
              <a:rPr lang="ru-RU" dirty="0"/>
              <a:t> популярна реклама в газетах і на </a:t>
            </a:r>
            <a:r>
              <a:rPr lang="ru-RU" dirty="0" err="1"/>
              <a:t>місцевих</a:t>
            </a:r>
            <a:r>
              <a:rPr lang="ru-RU" dirty="0"/>
              <a:t> телеканалах.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04660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0AA-0161-4FDA-B94E-CE039B2AA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Зміни в поведінці споживачів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AB78E70-E0B3-4FB0-8FE0-B95DA8A8E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Сьогодні, якщо людина хоче поїсти, замовити таксі чи купити одяг, вона часто робить запит у </a:t>
            </a:r>
            <a:r>
              <a:rPr lang="tr-TR" dirty="0"/>
              <a:t>Google </a:t>
            </a:r>
            <a:r>
              <a:rPr lang="uk-UA" dirty="0"/>
              <a:t>і </a:t>
            </a:r>
            <a:r>
              <a:rPr lang="uk-UA" dirty="0" err="1"/>
              <a:t>клікає</a:t>
            </a:r>
            <a:r>
              <a:rPr lang="uk-UA" dirty="0"/>
              <a:t> по рекламних оголошеннях. 10–15 років тому про це лише мріяли. Ще раз підкреслюємо, що важливий не лише формат, але й зміст реклами. Буває, люди скаржаться: «Я пробував цю рекламу, але вона не працює». Чи це правда? Можливо, інакше сформулювавши пропозицію, додавши обмеження і трохи змінивши зовнішній вигляд, ви змусите рекламу працювати.</a:t>
            </a:r>
          </a:p>
        </p:txBody>
      </p:sp>
    </p:spTree>
    <p:extLst>
      <p:ext uri="{BB962C8B-B14F-4D97-AF65-F5344CB8AC3E}">
        <p14:creationId xmlns:p14="http://schemas.microsoft.com/office/powerpoint/2010/main" val="7414416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F5838-B087-4ECA-9A56-BD2F3AF7D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Тестування – ключ до успіху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C3E802D-38AF-443F-8348-87E0C8E65F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Тестування різних варіантів – один із ключів до швидкого зростання бізнесу та відриву від конкурентів. Якщо у вас вже є пристойний рекламний бюджет, хоча б $1000 на місяць, його краще дробити і витрачати саме на тестування. Щось спрацює, а щось ні. Так ви поступово відбиратимете найефективніші варіанти реклами для свого бізнесу.</a:t>
            </a:r>
          </a:p>
        </p:txBody>
      </p:sp>
    </p:spTree>
    <p:extLst>
      <p:ext uri="{BB962C8B-B14F-4D97-AF65-F5344CB8AC3E}">
        <p14:creationId xmlns:p14="http://schemas.microsoft.com/office/powerpoint/2010/main" val="26304245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87B2D1-707F-4F55-BB66-A770191BD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Вимірювання ефективності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B00799A-7529-4865-B22D-A7D6949109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Необхідно</a:t>
            </a:r>
            <a:r>
              <a:rPr lang="ru-RU" dirty="0"/>
              <a:t> все </a:t>
            </a:r>
            <a:r>
              <a:rPr lang="ru-RU" dirty="0" err="1"/>
              <a:t>рахувати</a:t>
            </a:r>
            <a:r>
              <a:rPr lang="ru-RU" dirty="0"/>
              <a:t>: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знати,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дзвінків</a:t>
            </a:r>
            <a:r>
              <a:rPr lang="ru-RU" dirty="0"/>
              <a:t> і </a:t>
            </a:r>
            <a:r>
              <a:rPr lang="ru-RU" dirty="0" err="1"/>
              <a:t>замовлень</a:t>
            </a:r>
            <a:r>
              <a:rPr lang="ru-RU" dirty="0"/>
              <a:t> принесла та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реклама.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конверсії</a:t>
            </a:r>
            <a:r>
              <a:rPr lang="ru-RU" dirty="0"/>
              <a:t>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рахувати</a:t>
            </a:r>
            <a:r>
              <a:rPr lang="ru-RU" dirty="0"/>
              <a:t> </a:t>
            </a:r>
            <a:r>
              <a:rPr lang="ru-RU" dirty="0" err="1"/>
              <a:t>відсоток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витратили</a:t>
            </a:r>
            <a:r>
              <a:rPr lang="ru-RU" dirty="0"/>
              <a:t> на рекламу 1000 </a:t>
            </a:r>
            <a:r>
              <a:rPr lang="ru-RU" dirty="0" err="1"/>
              <a:t>грн</a:t>
            </a:r>
            <a:r>
              <a:rPr lang="ru-RU" dirty="0"/>
              <a:t>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порахувати</a:t>
            </a:r>
            <a:r>
              <a:rPr lang="ru-RU" dirty="0"/>
              <a:t> </a:t>
            </a:r>
            <a:r>
              <a:rPr lang="ru-RU" dirty="0" err="1"/>
              <a:t>отриманий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у </a:t>
            </a:r>
            <a:r>
              <a:rPr lang="ru-RU" dirty="0" err="1"/>
              <a:t>відсотковому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.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знати </a:t>
            </a:r>
            <a:r>
              <a:rPr lang="ru-RU" dirty="0" err="1"/>
              <a:t>ефективність</a:t>
            </a:r>
            <a:r>
              <a:rPr lang="ru-RU" dirty="0"/>
              <a:t> в </a:t>
            </a:r>
            <a:r>
              <a:rPr lang="ru-RU" dirty="0" err="1"/>
              <a:t>абсолютних</a:t>
            </a:r>
            <a:r>
              <a:rPr lang="ru-RU" dirty="0"/>
              <a:t> цифрах – </a:t>
            </a:r>
            <a:r>
              <a:rPr lang="ru-RU" dirty="0" err="1"/>
              <a:t>скільки</a:t>
            </a:r>
            <a:r>
              <a:rPr lang="ru-RU" dirty="0"/>
              <a:t> грошей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заробляєте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46071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D49EC-1474-411F-84D2-E29342904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Конверсія </a:t>
            </a:r>
            <a:r>
              <a:rPr lang="tr-TR" dirty="0"/>
              <a:t>vs </a:t>
            </a:r>
            <a:r>
              <a:rPr lang="uk-UA" dirty="0"/>
              <a:t>Прибуток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2308071-20AE-4BA4-B97B-769FBBC5C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Як не парадоксально,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виявитися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з </a:t>
            </a:r>
            <a:r>
              <a:rPr lang="ru-RU" dirty="0" err="1"/>
              <a:t>кращою</a:t>
            </a:r>
            <a:r>
              <a:rPr lang="ru-RU" dirty="0"/>
              <a:t> </a:t>
            </a:r>
            <a:r>
              <a:rPr lang="ru-RU" dirty="0" err="1"/>
              <a:t>конверсією</a:t>
            </a:r>
            <a:r>
              <a:rPr lang="ru-RU" dirty="0"/>
              <a:t> </a:t>
            </a:r>
            <a:r>
              <a:rPr lang="ru-RU" dirty="0" err="1"/>
              <a:t>приносять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грошей.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пов’язано</a:t>
            </a:r>
            <a:r>
              <a:rPr lang="ru-RU" dirty="0"/>
              <a:t> з </a:t>
            </a:r>
            <a:r>
              <a:rPr lang="ru-RU" dirty="0" err="1"/>
              <a:t>різною</a:t>
            </a:r>
            <a:r>
              <a:rPr lang="ru-RU" dirty="0"/>
              <a:t> </a:t>
            </a:r>
            <a:r>
              <a:rPr lang="ru-RU" dirty="0" err="1"/>
              <a:t>вартістю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, </a:t>
            </a:r>
            <a:r>
              <a:rPr lang="ru-RU" dirty="0" err="1"/>
              <a:t>ціноутворенням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факторами. </a:t>
            </a:r>
            <a:r>
              <a:rPr lang="ru-RU" dirty="0" err="1"/>
              <a:t>Оцінюйте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вкладених</a:t>
            </a:r>
            <a:r>
              <a:rPr lang="ru-RU" dirty="0"/>
              <a:t> і </a:t>
            </a:r>
            <a:r>
              <a:rPr lang="ru-RU" dirty="0" err="1"/>
              <a:t>отриманих</a:t>
            </a:r>
            <a:r>
              <a:rPr lang="ru-RU" dirty="0"/>
              <a:t> грошей. </a:t>
            </a:r>
            <a:r>
              <a:rPr lang="ru-RU" dirty="0" err="1"/>
              <a:t>Відсотки</a:t>
            </a:r>
            <a:r>
              <a:rPr lang="ru-RU" dirty="0"/>
              <a:t> </a:t>
            </a:r>
            <a:r>
              <a:rPr lang="ru-RU" dirty="0" err="1"/>
              <a:t>конверсії</a:t>
            </a:r>
            <a:r>
              <a:rPr lang="ru-RU" dirty="0"/>
              <a:t> не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вводити</a:t>
            </a:r>
            <a:r>
              <a:rPr lang="ru-RU" dirty="0"/>
              <a:t> вас в </a:t>
            </a:r>
            <a:r>
              <a:rPr lang="ru-RU" dirty="0" err="1"/>
              <a:t>оману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білборд</a:t>
            </a:r>
            <a:r>
              <a:rPr lang="ru-RU" dirty="0"/>
              <a:t> у 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міста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кращий</a:t>
            </a:r>
            <a:r>
              <a:rPr lang="ru-RU" dirty="0"/>
              <a:t> </a:t>
            </a:r>
            <a:r>
              <a:rPr lang="ru-RU" dirty="0" err="1"/>
              <a:t>відгук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рекламна</a:t>
            </a:r>
            <a:r>
              <a:rPr lang="ru-RU" dirty="0"/>
              <a:t> тема на </a:t>
            </a:r>
            <a:r>
              <a:rPr lang="ru-RU" dirty="0" err="1"/>
              <a:t>форумі</a:t>
            </a:r>
            <a:r>
              <a:rPr lang="ru-RU" dirty="0"/>
              <a:t> в </a:t>
            </a:r>
            <a:r>
              <a:rPr lang="ru-RU" dirty="0" err="1"/>
              <a:t>Інтернеті</a:t>
            </a:r>
            <a:r>
              <a:rPr lang="ru-RU" dirty="0"/>
              <a:t>. Але й </a:t>
            </a:r>
            <a:r>
              <a:rPr lang="ru-RU" dirty="0" err="1"/>
              <a:t>обійдеться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у два-три рази </a:t>
            </a:r>
            <a:r>
              <a:rPr lang="ru-RU" dirty="0" err="1"/>
              <a:t>дорожче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6425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03FB3D-484D-4F81-8269-977394A7E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Вартість залучення клієнта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1AB465B-694D-4ECC-9953-EECEFB320F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Рахуйте</a:t>
            </a:r>
            <a:r>
              <a:rPr lang="ru-RU" dirty="0"/>
              <a:t>, у </a:t>
            </a:r>
            <a:r>
              <a:rPr lang="ru-RU" dirty="0" err="1"/>
              <a:t>скільки</a:t>
            </a:r>
            <a:r>
              <a:rPr lang="ru-RU" dirty="0"/>
              <a:t> вам обходиться </a:t>
            </a:r>
            <a:r>
              <a:rPr lang="ru-RU" dirty="0" err="1"/>
              <a:t>залучення</a:t>
            </a:r>
            <a:r>
              <a:rPr lang="ru-RU" dirty="0"/>
              <a:t> одного </a:t>
            </a:r>
            <a:r>
              <a:rPr lang="ru-RU" dirty="0" err="1"/>
              <a:t>клієнта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способом. </a:t>
            </a:r>
            <a:r>
              <a:rPr lang="ru-RU" dirty="0" err="1"/>
              <a:t>Вибирайте</a:t>
            </a:r>
            <a:r>
              <a:rPr lang="ru-RU" dirty="0"/>
              <a:t> </a:t>
            </a:r>
            <a:r>
              <a:rPr lang="ru-RU" dirty="0" err="1"/>
              <a:t>найефективніші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.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недостатньо</a:t>
            </a:r>
            <a:r>
              <a:rPr lang="ru-RU" dirty="0"/>
              <a:t> просто </a:t>
            </a:r>
            <a:r>
              <a:rPr lang="ru-RU" dirty="0" err="1"/>
              <a:t>розміщувати</a:t>
            </a:r>
            <a:r>
              <a:rPr lang="ru-RU" dirty="0"/>
              <a:t> рекламу і </a:t>
            </a:r>
            <a:r>
              <a:rPr lang="ru-RU" dirty="0" err="1"/>
              <a:t>чекати</a:t>
            </a:r>
            <a:r>
              <a:rPr lang="ru-RU" dirty="0"/>
              <a:t>, коли до вас </a:t>
            </a:r>
            <a:r>
              <a:rPr lang="ru-RU" dirty="0" err="1"/>
              <a:t>вишикується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з </a:t>
            </a:r>
            <a:r>
              <a:rPr lang="ru-RU" dirty="0" err="1"/>
              <a:t>клієнтів</a:t>
            </a:r>
            <a:r>
              <a:rPr lang="ru-RU" dirty="0"/>
              <a:t>. Настав час </a:t>
            </a:r>
            <a:r>
              <a:rPr lang="ru-RU" dirty="0" err="1"/>
              <a:t>подумати</a:t>
            </a:r>
            <a:r>
              <a:rPr lang="ru-RU" dirty="0"/>
              <a:t> про систему, яка </a:t>
            </a:r>
            <a:r>
              <a:rPr lang="ru-RU" dirty="0" err="1"/>
              <a:t>приведе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8702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A96898-C148-41FC-893C-48A41558E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Двокрокова</a:t>
            </a:r>
            <a:r>
              <a:rPr lang="ru-RU" dirty="0"/>
              <a:t> модель </a:t>
            </a:r>
            <a:r>
              <a:rPr lang="ru-RU" dirty="0" err="1"/>
              <a:t>продажів</a:t>
            </a:r>
            <a:r>
              <a:rPr lang="ru-RU" dirty="0"/>
              <a:t> – </a:t>
            </a:r>
            <a:r>
              <a:rPr lang="ru-RU" dirty="0" err="1"/>
              <a:t>чому</a:t>
            </a:r>
            <a:r>
              <a:rPr lang="ru-RU" dirty="0"/>
              <a:t> вона </a:t>
            </a:r>
            <a:r>
              <a:rPr lang="ru-RU" dirty="0" err="1"/>
              <a:t>працює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F206C55-2A74-490D-9C14-D0FF9213C2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Десь</a:t>
            </a:r>
            <a:r>
              <a:rPr lang="ru-RU" dirty="0"/>
              <a:t> точно є люди,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продукту. Але вони про вас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нічого</a:t>
            </a:r>
            <a:r>
              <a:rPr lang="ru-RU" dirty="0"/>
              <a:t> не </a:t>
            </a:r>
            <a:r>
              <a:rPr lang="ru-RU" dirty="0" err="1"/>
              <a:t>знають</a:t>
            </a:r>
            <a:r>
              <a:rPr lang="ru-RU" dirty="0"/>
              <a:t> і </a:t>
            </a:r>
            <a:r>
              <a:rPr lang="ru-RU" dirty="0" err="1"/>
              <a:t>поки</a:t>
            </a:r>
            <a:r>
              <a:rPr lang="ru-RU" dirty="0"/>
              <a:t> вам не </a:t>
            </a:r>
            <a:r>
              <a:rPr lang="ru-RU" dirty="0" err="1"/>
              <a:t>довіряють</a:t>
            </a:r>
            <a:r>
              <a:rPr lang="ru-RU" dirty="0"/>
              <a:t>. </a:t>
            </a:r>
            <a:r>
              <a:rPr lang="ru-RU" dirty="0" err="1"/>
              <a:t>Побачивши</a:t>
            </a:r>
            <a:r>
              <a:rPr lang="ru-RU" dirty="0"/>
              <a:t> вашу рекламу, </a:t>
            </a:r>
            <a:r>
              <a:rPr lang="ru-RU" dirty="0" err="1"/>
              <a:t>відчувають</a:t>
            </a:r>
            <a:r>
              <a:rPr lang="ru-RU" dirty="0"/>
              <a:t> </a:t>
            </a:r>
            <a:r>
              <a:rPr lang="ru-RU" dirty="0" err="1"/>
              <a:t>сумніви</a:t>
            </a:r>
            <a:r>
              <a:rPr lang="ru-RU" dirty="0"/>
              <a:t> і </a:t>
            </a:r>
            <a:r>
              <a:rPr lang="ru-RU" dirty="0" err="1"/>
              <a:t>вибирають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вами та конкурентами. </a:t>
            </a:r>
            <a:r>
              <a:rPr lang="ru-RU" dirty="0" err="1"/>
              <a:t>Замість</a:t>
            </a:r>
            <a:r>
              <a:rPr lang="ru-RU" dirty="0"/>
              <a:t>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намагатися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одразу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продати</a:t>
            </a:r>
            <a:r>
              <a:rPr lang="ru-RU" dirty="0"/>
              <a:t>, </a:t>
            </a:r>
            <a:r>
              <a:rPr lang="ru-RU" dirty="0" err="1"/>
              <a:t>пропонуємо</a:t>
            </a:r>
            <a:r>
              <a:rPr lang="ru-RU" dirty="0"/>
              <a:t> </a:t>
            </a:r>
            <a:r>
              <a:rPr lang="ru-RU" dirty="0" err="1"/>
              <a:t>йти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, </a:t>
            </a:r>
            <a:r>
              <a:rPr lang="ru-RU" dirty="0" err="1"/>
              <a:t>мудрішим</a:t>
            </a:r>
            <a:r>
              <a:rPr lang="ru-RU" dirty="0"/>
              <a:t> шляхом – </a:t>
            </a:r>
            <a:r>
              <a:rPr lang="ru-RU" dirty="0" err="1"/>
              <a:t>використовувати</a:t>
            </a:r>
            <a:r>
              <a:rPr lang="ru-RU" dirty="0"/>
              <a:t> модель </a:t>
            </a:r>
            <a:r>
              <a:rPr lang="ru-RU" dirty="0" err="1"/>
              <a:t>двокрокових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.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пояснимо</a:t>
            </a:r>
            <a:r>
              <a:rPr lang="ru-RU" dirty="0"/>
              <a:t> суть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542193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FB5F9D-3F68-4951-B79E-AFF56D397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Що робить більшість підприємців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37D7EED-E997-49AC-9FF8-626559FF2E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реклама, яка прямо </a:t>
            </a:r>
            <a:r>
              <a:rPr lang="ru-RU" dirty="0" err="1"/>
              <a:t>інформує</a:t>
            </a:r>
            <a:r>
              <a:rPr lang="ru-RU" dirty="0"/>
              <a:t> людей про </a:t>
            </a:r>
            <a:r>
              <a:rPr lang="ru-RU" dirty="0" err="1"/>
              <a:t>продукти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. </a:t>
            </a:r>
            <a:r>
              <a:rPr lang="ru-RU" dirty="0" err="1"/>
              <a:t>Передбачається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</a:t>
            </a:r>
            <a:r>
              <a:rPr lang="ru-RU" dirty="0" err="1"/>
              <a:t>побачивши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почувши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, </a:t>
            </a:r>
            <a:r>
              <a:rPr lang="ru-RU" dirty="0" err="1"/>
              <a:t>людина</a:t>
            </a:r>
            <a:r>
              <a:rPr lang="ru-RU" dirty="0"/>
              <a:t> повинна </a:t>
            </a:r>
            <a:r>
              <a:rPr lang="ru-RU" dirty="0" err="1"/>
              <a:t>відреагувати</a:t>
            </a:r>
            <a:r>
              <a:rPr lang="ru-RU" dirty="0"/>
              <a:t> і </a:t>
            </a:r>
            <a:r>
              <a:rPr lang="ru-RU" dirty="0" err="1"/>
              <a:t>одразу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купити</a:t>
            </a:r>
            <a:r>
              <a:rPr lang="ru-RU" dirty="0"/>
              <a:t> – шубу, машину, </a:t>
            </a:r>
            <a:r>
              <a:rPr lang="ru-RU" dirty="0" err="1"/>
              <a:t>техніку</a:t>
            </a:r>
            <a:r>
              <a:rPr lang="ru-RU" dirty="0"/>
              <a:t>. Продаж у такому </a:t>
            </a:r>
            <a:r>
              <a:rPr lang="ru-RU" dirty="0" err="1"/>
              <a:t>випадку</a:t>
            </a:r>
            <a:r>
              <a:rPr lang="ru-RU" dirty="0"/>
              <a:t> робиться за один крок (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торкання</a:t>
            </a:r>
            <a:r>
              <a:rPr lang="ru-RU" dirty="0"/>
              <a:t>).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розробку</a:t>
            </a:r>
            <a:r>
              <a:rPr lang="ru-RU" dirty="0"/>
              <a:t> дизайну </a:t>
            </a:r>
            <a:r>
              <a:rPr lang="ru-RU" dirty="0" err="1"/>
              <a:t>сайтів</a:t>
            </a:r>
            <a:r>
              <a:rPr lang="ru-RU" dirty="0"/>
              <a:t>. </a:t>
            </a:r>
            <a:r>
              <a:rPr lang="ru-RU" dirty="0" err="1"/>
              <a:t>Швидше</a:t>
            </a:r>
            <a:r>
              <a:rPr lang="ru-RU" dirty="0"/>
              <a:t> за все, вона запустить два-три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типу: «</a:t>
            </a:r>
            <a:r>
              <a:rPr lang="ru-RU" dirty="0" err="1"/>
              <a:t>Зробимо</a:t>
            </a:r>
            <a:r>
              <a:rPr lang="ru-RU" dirty="0"/>
              <a:t> </a:t>
            </a:r>
            <a:r>
              <a:rPr lang="ru-RU" dirty="0" err="1"/>
              <a:t>найкращий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сайт за N </a:t>
            </a:r>
            <a:r>
              <a:rPr lang="ru-RU" dirty="0" err="1"/>
              <a:t>гривень</a:t>
            </a:r>
            <a:r>
              <a:rPr lang="ru-RU" dirty="0"/>
              <a:t>». У </a:t>
            </a:r>
            <a:r>
              <a:rPr lang="ru-RU" dirty="0" err="1"/>
              <a:t>ній</a:t>
            </a:r>
            <a:r>
              <a:rPr lang="ru-RU" dirty="0"/>
              <a:t> буде </a:t>
            </a:r>
            <a:r>
              <a:rPr lang="ru-RU" dirty="0" err="1"/>
              <a:t>повідомлення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спонукає</a:t>
            </a:r>
            <a:r>
              <a:rPr lang="ru-RU" dirty="0"/>
              <a:t> </a:t>
            </a:r>
            <a:r>
              <a:rPr lang="ru-RU" dirty="0" err="1"/>
              <a:t>подзвонити</a:t>
            </a:r>
            <a:r>
              <a:rPr lang="ru-RU" dirty="0"/>
              <a:t> і </a:t>
            </a:r>
            <a:r>
              <a:rPr lang="ru-RU" dirty="0" err="1"/>
              <a:t>оформити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8799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373352-1422-4046-8B05-738D11364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Мета </a:t>
            </a:r>
            <a:r>
              <a:rPr lang="ru-RU" dirty="0" err="1"/>
              <a:t>реклами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бізнесах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591E5C3-57D0-4211-8098-074B9CDC97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Помилка №2. </a:t>
            </a:r>
            <a:r>
              <a:rPr lang="uk-UA" dirty="0">
                <a:solidFill>
                  <a:srgbClr val="FFFF00"/>
                </a:solidFill>
              </a:rPr>
              <a:t>Віра в те, що рекламне агентство зробить хорошу рекламу</a:t>
            </a:r>
            <a:r>
              <a:rPr lang="uk-UA" dirty="0"/>
              <a:t>. </a:t>
            </a:r>
          </a:p>
          <a:p>
            <a:pPr algn="just"/>
            <a:r>
              <a:rPr lang="uk-UA" dirty="0"/>
              <a:t>Існує міф, що рекламні агентства роблять хорошу рекламу. Давайте замислимося: як справи в Україні?</a:t>
            </a:r>
          </a:p>
          <a:p>
            <a:pPr algn="just"/>
            <a:r>
              <a:rPr lang="ru-RU" dirty="0"/>
              <a:t>Вашу рекламу </a:t>
            </a:r>
            <a:r>
              <a:rPr lang="ru-RU" dirty="0" err="1"/>
              <a:t>робитимуть</a:t>
            </a:r>
            <a:r>
              <a:rPr lang="ru-RU" dirty="0"/>
              <a:t> </a:t>
            </a:r>
            <a:r>
              <a:rPr lang="ru-RU" dirty="0" err="1"/>
              <a:t>вчорашні</a:t>
            </a:r>
            <a:r>
              <a:rPr lang="ru-RU" dirty="0"/>
              <a:t> </a:t>
            </a:r>
            <a:r>
              <a:rPr lang="ru-RU" dirty="0" err="1"/>
              <a:t>випускники</a:t>
            </a:r>
            <a:r>
              <a:rPr lang="ru-RU" dirty="0"/>
              <a:t> </a:t>
            </a:r>
            <a:r>
              <a:rPr lang="ru-RU" dirty="0" err="1"/>
              <a:t>університетів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вивчали</a:t>
            </a:r>
            <a:r>
              <a:rPr lang="ru-RU" dirty="0"/>
              <a:t> предмет за вельми </a:t>
            </a:r>
            <a:r>
              <a:rPr lang="ru-RU" dirty="0" err="1"/>
              <a:t>неоднозначними</a:t>
            </a:r>
            <a:r>
              <a:rPr lang="ru-RU" dirty="0"/>
              <a:t> </a:t>
            </a:r>
            <a:r>
              <a:rPr lang="ru-RU" dirty="0" err="1"/>
              <a:t>підручниками</a:t>
            </a:r>
            <a:r>
              <a:rPr lang="ru-RU" dirty="0"/>
              <a:t> (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знову</a:t>
            </a:r>
            <a:r>
              <a:rPr lang="ru-RU" dirty="0"/>
              <a:t> ж </a:t>
            </a:r>
            <a:r>
              <a:rPr lang="ru-RU" dirty="0" err="1"/>
              <a:t>орієнтовані</a:t>
            </a:r>
            <a:r>
              <a:rPr lang="ru-RU" dirty="0"/>
              <a:t> на великий </a:t>
            </a:r>
            <a:r>
              <a:rPr lang="ru-RU" dirty="0" err="1"/>
              <a:t>бізнес</a:t>
            </a:r>
            <a:r>
              <a:rPr lang="ru-RU" dirty="0"/>
              <a:t>) та роликами з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фестивалів</a:t>
            </a:r>
            <a:r>
              <a:rPr lang="ru-RU" dirty="0"/>
              <a:t>.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в них </a:t>
            </a:r>
            <a:r>
              <a:rPr lang="ru-RU" dirty="0" err="1"/>
              <a:t>немає</a:t>
            </a:r>
            <a:r>
              <a:rPr lang="ru-RU" dirty="0"/>
              <a:t>.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для вас? Реклама таких </a:t>
            </a:r>
            <a:r>
              <a:rPr lang="ru-RU" dirty="0" err="1"/>
              <a:t>спеціалістів</a:t>
            </a:r>
            <a:r>
              <a:rPr lang="ru-RU" dirty="0"/>
              <a:t> у 90% </a:t>
            </a:r>
            <a:r>
              <a:rPr lang="ru-RU" dirty="0" err="1"/>
              <a:t>випадків</a:t>
            </a:r>
            <a:r>
              <a:rPr lang="ru-RU" dirty="0"/>
              <a:t> буде </a:t>
            </a:r>
            <a:r>
              <a:rPr lang="ru-RU" dirty="0" err="1"/>
              <a:t>пародією</a:t>
            </a:r>
            <a:r>
              <a:rPr lang="ru-RU" dirty="0"/>
              <a:t> на </a:t>
            </a:r>
            <a:r>
              <a:rPr lang="ru-RU" dirty="0" err="1"/>
              <a:t>іміджеву</a:t>
            </a:r>
            <a:r>
              <a:rPr lang="ru-RU" dirty="0"/>
              <a:t> рекламу великого </a:t>
            </a:r>
            <a:r>
              <a:rPr lang="ru-RU" dirty="0" err="1"/>
              <a:t>бізнесу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навряд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хтось</a:t>
            </a:r>
            <a:r>
              <a:rPr lang="ru-RU" dirty="0"/>
              <a:t> </a:t>
            </a:r>
            <a:r>
              <a:rPr lang="ru-RU" dirty="0" err="1"/>
              <a:t>прагнутиме</a:t>
            </a:r>
            <a:r>
              <a:rPr lang="ru-RU" dirty="0"/>
              <a:t> до максимального результату при </a:t>
            </a:r>
            <a:r>
              <a:rPr lang="ru-RU" dirty="0" err="1"/>
              <a:t>мінімальних</a:t>
            </a:r>
            <a:r>
              <a:rPr lang="ru-RU" dirty="0"/>
              <a:t> </a:t>
            </a:r>
            <a:r>
              <a:rPr lang="ru-RU" dirty="0" err="1"/>
              <a:t>витратах</a:t>
            </a:r>
            <a:r>
              <a:rPr lang="ru-RU" dirty="0"/>
              <a:t>. Мета </a:t>
            </a:r>
            <a:r>
              <a:rPr lang="ru-RU" dirty="0" err="1"/>
              <a:t>більшості</a:t>
            </a:r>
            <a:r>
              <a:rPr lang="ru-RU" dirty="0"/>
              <a:t> агентств – </a:t>
            </a:r>
            <a:r>
              <a:rPr lang="ru-RU" dirty="0" err="1"/>
              <a:t>освоїти</a:t>
            </a:r>
            <a:r>
              <a:rPr lang="ru-RU" dirty="0"/>
              <a:t> ваш бюджет. Чим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значніший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залишити</a:t>
            </a:r>
            <a:r>
              <a:rPr lang="ru-RU" dirty="0"/>
              <a:t> </a:t>
            </a:r>
            <a:r>
              <a:rPr lang="ru-RU" dirty="0" err="1"/>
              <a:t>більший</a:t>
            </a:r>
            <a:r>
              <a:rPr lang="ru-RU" dirty="0"/>
              <a:t> </a:t>
            </a:r>
            <a:r>
              <a:rPr lang="ru-RU" dirty="0" err="1"/>
              <a:t>відсоток</a:t>
            </a:r>
            <a:r>
              <a:rPr lang="ru-RU" dirty="0"/>
              <a:t> як гонорар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53782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F96506-A139-435C-AE15-37C007F2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однокрокова</a:t>
            </a:r>
            <a:r>
              <a:rPr lang="ru-RU" dirty="0"/>
              <a:t> модель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E17A156-87D6-48E0-95E5-1E25B156BA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Така</a:t>
            </a:r>
            <a:r>
              <a:rPr lang="ru-RU" dirty="0"/>
              <a:t> схема </a:t>
            </a:r>
            <a:r>
              <a:rPr lang="ru-RU" dirty="0" err="1"/>
              <a:t>стає</a:t>
            </a:r>
            <a:r>
              <a:rPr lang="ru-RU" dirty="0"/>
              <a:t> все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ефективною</a:t>
            </a:r>
            <a:r>
              <a:rPr lang="ru-RU" dirty="0"/>
              <a:t>.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двокрокову</a:t>
            </a:r>
            <a:r>
              <a:rPr lang="ru-RU" dirty="0"/>
              <a:t> систему. </a:t>
            </a:r>
            <a:r>
              <a:rPr lang="ru-RU" dirty="0" err="1"/>
              <a:t>Згадайте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з трейдингу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криптовалюти</a:t>
            </a:r>
            <a:r>
              <a:rPr lang="ru-RU" dirty="0"/>
              <a:t>. Як правило, вони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рекламують</a:t>
            </a:r>
            <a:r>
              <a:rPr lang="ru-RU" dirty="0"/>
              <a:t> </a:t>
            </a:r>
            <a:r>
              <a:rPr lang="ru-RU" dirty="0" err="1"/>
              <a:t>безкоштовні</a:t>
            </a:r>
            <a:r>
              <a:rPr lang="ru-RU" dirty="0"/>
              <a:t> </a:t>
            </a:r>
            <a:r>
              <a:rPr lang="ru-RU" dirty="0" err="1"/>
              <a:t>семінари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люди </a:t>
            </a:r>
            <a:r>
              <a:rPr lang="ru-RU" dirty="0" err="1"/>
              <a:t>можуть</a:t>
            </a:r>
            <a:r>
              <a:rPr lang="ru-RU" dirty="0"/>
              <a:t> прийти, </a:t>
            </a:r>
            <a:r>
              <a:rPr lang="ru-RU" dirty="0" err="1"/>
              <a:t>почути</a:t>
            </a:r>
            <a:r>
              <a:rPr lang="ru-RU" dirty="0"/>
              <a:t> </a:t>
            </a:r>
            <a:r>
              <a:rPr lang="ru-RU" dirty="0" err="1"/>
              <a:t>корисну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і </a:t>
            </a:r>
            <a:r>
              <a:rPr lang="ru-RU" dirty="0" err="1"/>
              <a:t>взяти</a:t>
            </a:r>
            <a:r>
              <a:rPr lang="ru-RU" dirty="0"/>
              <a:t> </a:t>
            </a:r>
            <a:r>
              <a:rPr lang="ru-RU" dirty="0" err="1"/>
              <a:t>безкоштовну</a:t>
            </a:r>
            <a:r>
              <a:rPr lang="ru-RU" dirty="0"/>
              <a:t> книгу. </a:t>
            </a:r>
            <a:r>
              <a:rPr lang="ru-RU" dirty="0" err="1"/>
              <a:t>Це</a:t>
            </a:r>
            <a:r>
              <a:rPr lang="ru-RU" dirty="0"/>
              <a:t> перший крок. </a:t>
            </a:r>
            <a:r>
              <a:rPr lang="ru-RU" dirty="0" err="1"/>
              <a:t>Його</a:t>
            </a:r>
            <a:r>
              <a:rPr lang="ru-RU" dirty="0"/>
              <a:t> мета – не </a:t>
            </a:r>
            <a:r>
              <a:rPr lang="ru-RU" dirty="0" err="1"/>
              <a:t>продати</a:t>
            </a:r>
            <a:r>
              <a:rPr lang="ru-RU" dirty="0"/>
              <a:t>, а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23980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8E0B0C-6EDC-43FC-B14B-03AC3B1B3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 працює </a:t>
            </a:r>
            <a:r>
              <a:rPr lang="uk-UA" dirty="0" err="1"/>
              <a:t>двокрокова</a:t>
            </a:r>
            <a:r>
              <a:rPr lang="uk-UA" dirty="0"/>
              <a:t> модель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228DBCD-6239-48AF-8621-60EC6329A1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Книга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подарунок</a:t>
            </a:r>
            <a:r>
              <a:rPr lang="ru-RU" dirty="0"/>
              <a:t> </a:t>
            </a:r>
            <a:r>
              <a:rPr lang="ru-RU" dirty="0" err="1"/>
              <a:t>даються</a:t>
            </a:r>
            <a:r>
              <a:rPr lang="ru-RU" dirty="0"/>
              <a:t> в </a:t>
            </a:r>
            <a:r>
              <a:rPr lang="ru-RU" dirty="0" err="1"/>
              <a:t>обмін</a:t>
            </a:r>
            <a:r>
              <a:rPr lang="ru-RU" dirty="0"/>
              <a:t> на </a:t>
            </a:r>
            <a:r>
              <a:rPr lang="ru-RU" dirty="0" err="1"/>
              <a:t>заповнену</a:t>
            </a:r>
            <a:r>
              <a:rPr lang="ru-RU" dirty="0"/>
              <a:t> анкету з </a:t>
            </a:r>
            <a:r>
              <a:rPr lang="ru-RU" dirty="0" err="1"/>
              <a:t>персональними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потенційного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. Так </a:t>
            </a:r>
            <a:r>
              <a:rPr lang="ru-RU" dirty="0" err="1"/>
              <a:t>людина</a:t>
            </a:r>
            <a:r>
              <a:rPr lang="ru-RU" dirty="0"/>
              <a:t> автоматично </a:t>
            </a:r>
            <a:r>
              <a:rPr lang="ru-RU" dirty="0" err="1"/>
              <a:t>підтверджує</a:t>
            </a:r>
            <a:r>
              <a:rPr lang="ru-RU" dirty="0"/>
              <a:t> свою </a:t>
            </a:r>
            <a:r>
              <a:rPr lang="ru-RU" dirty="0" err="1"/>
              <a:t>зацікавленість</a:t>
            </a:r>
            <a:r>
              <a:rPr lang="ru-RU" dirty="0"/>
              <a:t> у </a:t>
            </a:r>
            <a:r>
              <a:rPr lang="ru-RU" dirty="0" err="1"/>
              <a:t>продукті</a:t>
            </a:r>
            <a:r>
              <a:rPr lang="ru-RU" dirty="0"/>
              <a:t>. Значить, вона готова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подальші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Продаж робиться на другому </a:t>
            </a:r>
            <a:r>
              <a:rPr lang="ru-RU" dirty="0" err="1"/>
              <a:t>кроці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того, як </a:t>
            </a:r>
            <a:r>
              <a:rPr lang="ru-RU" dirty="0" err="1"/>
              <a:t>людина</a:t>
            </a:r>
            <a:r>
              <a:rPr lang="ru-RU" dirty="0"/>
              <a:t> проявила </a:t>
            </a:r>
            <a:r>
              <a:rPr lang="ru-RU" dirty="0" err="1"/>
              <a:t>інтерес</a:t>
            </a:r>
            <a:r>
              <a:rPr lang="ru-RU" dirty="0"/>
              <a:t>. </a:t>
            </a:r>
            <a:r>
              <a:rPr lang="ru-RU" dirty="0" err="1"/>
              <a:t>Ще</a:t>
            </a:r>
            <a:r>
              <a:rPr lang="ru-RU" dirty="0"/>
              <a:t> один </a:t>
            </a:r>
            <a:r>
              <a:rPr lang="ru-RU" dirty="0" err="1"/>
              <a:t>чудовий</a:t>
            </a:r>
            <a:r>
              <a:rPr lang="ru-RU" dirty="0"/>
              <a:t> приклад </a:t>
            </a:r>
            <a:r>
              <a:rPr lang="ru-RU" dirty="0" err="1"/>
              <a:t>двошагової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– уроки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мов</a:t>
            </a:r>
            <a:r>
              <a:rPr lang="ru-RU" dirty="0"/>
              <a:t> на </a:t>
            </a:r>
            <a:r>
              <a:rPr lang="ru-RU" dirty="0" err="1"/>
              <a:t>сайті</a:t>
            </a:r>
            <a:r>
              <a:rPr lang="ru-RU" dirty="0"/>
              <a:t> italki.com.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95991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EB097D-297A-4267-A2D5-2C6AE22D6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Пробне заняття як лід-магніт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78EA8A6-5C84-485A-AA1E-67C738C2C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Там </a:t>
            </a:r>
            <a:r>
              <a:rPr lang="ru-RU" dirty="0" err="1"/>
              <a:t>можна</a:t>
            </a:r>
            <a:r>
              <a:rPr lang="ru-RU" dirty="0"/>
              <a:t> обрати </a:t>
            </a:r>
            <a:r>
              <a:rPr lang="ru-RU" dirty="0" err="1"/>
              <a:t>викладача</a:t>
            </a:r>
            <a:r>
              <a:rPr lang="ru-RU" dirty="0"/>
              <a:t>, у </a:t>
            </a:r>
            <a:r>
              <a:rPr lang="ru-RU" dirty="0" err="1"/>
              <a:t>якого</a:t>
            </a:r>
            <a:r>
              <a:rPr lang="ru-RU" dirty="0"/>
              <a:t> напевно буде </a:t>
            </a:r>
            <a:r>
              <a:rPr lang="ru-RU" dirty="0" err="1"/>
              <a:t>пропозиція</a:t>
            </a:r>
            <a:r>
              <a:rPr lang="ru-RU" dirty="0"/>
              <a:t> </a:t>
            </a:r>
            <a:r>
              <a:rPr lang="ru-RU" dirty="0" err="1"/>
              <a:t>записатися</a:t>
            </a:r>
            <a:r>
              <a:rPr lang="ru-RU" dirty="0"/>
              <a:t> на перше </a:t>
            </a:r>
            <a:r>
              <a:rPr lang="ru-RU" dirty="0" err="1"/>
              <a:t>пробне</a:t>
            </a:r>
            <a:r>
              <a:rPr lang="ru-RU" dirty="0"/>
              <a:t> </a:t>
            </a:r>
            <a:r>
              <a:rPr lang="ru-RU" dirty="0" err="1"/>
              <a:t>заняття</a:t>
            </a:r>
            <a:r>
              <a:rPr lang="ru-RU" dirty="0"/>
              <a:t>.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дешевше</a:t>
            </a:r>
            <a:r>
              <a:rPr lang="ru-RU" dirty="0"/>
              <a:t> </a:t>
            </a:r>
            <a:r>
              <a:rPr lang="ru-RU" dirty="0" err="1"/>
              <a:t>звичайного</a:t>
            </a:r>
            <a:r>
              <a:rPr lang="ru-RU" dirty="0"/>
              <a:t> уроку (</a:t>
            </a:r>
            <a:r>
              <a:rPr lang="ru-RU" dirty="0" err="1"/>
              <a:t>скажімо</a:t>
            </a:r>
            <a:r>
              <a:rPr lang="ru-RU" dirty="0"/>
              <a:t>, $2,5 </a:t>
            </a:r>
            <a:r>
              <a:rPr lang="ru-RU" dirty="0" err="1"/>
              <a:t>замість</a:t>
            </a:r>
            <a:r>
              <a:rPr lang="ru-RU" dirty="0"/>
              <a:t> $15). </a:t>
            </a:r>
            <a:r>
              <a:rPr lang="ru-RU" dirty="0" err="1"/>
              <a:t>Розумні</a:t>
            </a:r>
            <a:r>
              <a:rPr lang="ru-RU" dirty="0"/>
              <a:t> </a:t>
            </a:r>
            <a:r>
              <a:rPr lang="ru-RU" dirty="0" err="1"/>
              <a:t>викладачі</a:t>
            </a:r>
            <a:r>
              <a:rPr lang="ru-RU" dirty="0"/>
              <a:t> </a:t>
            </a:r>
            <a:r>
              <a:rPr lang="ru-RU" dirty="0" err="1"/>
              <a:t>будують</a:t>
            </a:r>
            <a:r>
              <a:rPr lang="ru-RU" dirty="0"/>
              <a:t> </a:t>
            </a:r>
            <a:r>
              <a:rPr lang="ru-RU" dirty="0" err="1"/>
              <a:t>пробне</a:t>
            </a:r>
            <a:r>
              <a:rPr lang="ru-RU" dirty="0"/>
              <a:t> </a:t>
            </a:r>
            <a:r>
              <a:rPr lang="ru-RU" dirty="0" err="1"/>
              <a:t>заняття</a:t>
            </a:r>
            <a:r>
              <a:rPr lang="ru-RU" dirty="0"/>
              <a:t> так,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плавно переходило в </a:t>
            </a:r>
            <a:r>
              <a:rPr lang="ru-RU" dirty="0" err="1"/>
              <a:t>наступне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ru-RU" dirty="0" err="1"/>
              <a:t>домашнє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. </a:t>
            </a:r>
            <a:r>
              <a:rPr lang="ru-RU" dirty="0" err="1"/>
              <a:t>Передбачається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учень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зробить</a:t>
            </a:r>
            <a:r>
              <a:rPr lang="ru-RU" dirty="0"/>
              <a:t> і </a:t>
            </a:r>
            <a:r>
              <a:rPr lang="ru-RU" dirty="0" err="1"/>
              <a:t>покаже</a:t>
            </a:r>
            <a:r>
              <a:rPr lang="ru-RU" dirty="0"/>
              <a:t> </a:t>
            </a:r>
            <a:r>
              <a:rPr lang="ru-RU" dirty="0" err="1"/>
              <a:t>вчителю</a:t>
            </a:r>
            <a:r>
              <a:rPr lang="ru-RU" dirty="0"/>
              <a:t>. А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оплатити</a:t>
            </a:r>
            <a:r>
              <a:rPr lang="ru-RU" dirty="0"/>
              <a:t> </a:t>
            </a:r>
            <a:r>
              <a:rPr lang="ru-RU" dirty="0" err="1"/>
              <a:t>другий</a:t>
            </a:r>
            <a:r>
              <a:rPr lang="ru-RU" dirty="0"/>
              <a:t> урок –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89302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CB81DD-161F-4A2B-8C9F-F063CF46C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запропонувати</a:t>
            </a:r>
            <a:r>
              <a:rPr lang="ru-RU" dirty="0"/>
              <a:t> на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кроці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9075C05-4FC9-4318-A10B-44C2ED43BE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Найчастіше на першому кроці людей приваблюють безкоштовною інформацією, пробниками, тест-</a:t>
            </a:r>
            <a:r>
              <a:rPr lang="uk-UA" dirty="0" err="1"/>
              <a:t>драйвами</a:t>
            </a:r>
            <a:r>
              <a:rPr lang="uk-UA" dirty="0"/>
              <a:t> тощо. І лише потім пропонують щось купити. Ось неповний список того, що можна запропонувати: безкоштовна консультація; безкоштовна електронна чи друкована книга з корисною інформацією; брошура, набір статей; безкоштовні презентації; тест-драйв, пробник продукту; безкоштовна обмежена версія продукту.</a:t>
            </a:r>
          </a:p>
        </p:txBody>
      </p:sp>
    </p:spTree>
    <p:extLst>
      <p:ext uri="{BB962C8B-B14F-4D97-AF65-F5344CB8AC3E}">
        <p14:creationId xmlns:p14="http://schemas.microsoft.com/office/powerpoint/2010/main" val="5662840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6D3BD3-24F2-4F79-A2C6-521C6F7D2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Лід-магніти, що працюють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F4D97FC-3FE7-43D9-9FCE-7D3F8876E4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 err="1"/>
              <a:t>Відеопрезентація</a:t>
            </a:r>
            <a:r>
              <a:rPr lang="uk-UA" dirty="0"/>
              <a:t> з корисною інформацією, що поширюється у відкритому доступі; безкоштовні аудіо- та </a:t>
            </a:r>
            <a:r>
              <a:rPr lang="uk-UA" dirty="0" err="1"/>
              <a:t>відеоуроки</a:t>
            </a:r>
            <a:r>
              <a:rPr lang="uk-UA" dirty="0"/>
              <a:t>; безкоштовні </a:t>
            </a:r>
            <a:r>
              <a:rPr lang="uk-UA" dirty="0" err="1"/>
              <a:t>промодиски</a:t>
            </a:r>
            <a:r>
              <a:rPr lang="uk-UA" dirty="0"/>
              <a:t>; недорогий ознайомлювальний продукт; безкоштовна демонстрація продукту. Давно помічено, що люди, які скористалися безкоштовною пропозицією і дізналися про компанію, психологічно більш готові віддати свої гроші.</a:t>
            </a:r>
          </a:p>
        </p:txBody>
      </p:sp>
    </p:spTree>
    <p:extLst>
      <p:ext uri="{BB962C8B-B14F-4D97-AF65-F5344CB8AC3E}">
        <p14:creationId xmlns:p14="http://schemas.microsoft.com/office/powerpoint/2010/main" val="25927733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249124-B726-4524-BBD6-F51714E35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Ефект ескалації зобов’язань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91FAA2A-A81B-4FB3-98F6-4CD30CBAA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Є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: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віддала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</a:t>
            </a:r>
            <a:r>
              <a:rPr lang="ru-RU" dirty="0" err="1"/>
              <a:t>невелику</a:t>
            </a:r>
            <a:r>
              <a:rPr lang="ru-RU" dirty="0"/>
              <a:t> суму грошей,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простіше</a:t>
            </a:r>
            <a:r>
              <a:rPr lang="ru-RU" dirty="0"/>
              <a:t> </a:t>
            </a:r>
            <a:r>
              <a:rPr lang="ru-RU" dirty="0" err="1"/>
              <a:t>продати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дорожче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тому,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зацікавився</a:t>
            </a:r>
            <a:r>
              <a:rPr lang="ru-RU" dirty="0"/>
              <a:t> </a:t>
            </a:r>
            <a:r>
              <a:rPr lang="ru-RU" dirty="0" err="1"/>
              <a:t>безкоштовною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,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продаєте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за 500 грн. А тому, </a:t>
            </a:r>
            <a:r>
              <a:rPr lang="ru-RU" dirty="0" err="1"/>
              <a:t>хто</a:t>
            </a:r>
            <a:r>
              <a:rPr lang="ru-RU" dirty="0"/>
              <a:t> купив за 500, </a:t>
            </a:r>
            <a:r>
              <a:rPr lang="ru-RU" dirty="0" err="1"/>
              <a:t>пропонуєте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за 1000, </a:t>
            </a:r>
            <a:r>
              <a:rPr lang="ru-RU" dirty="0" err="1"/>
              <a:t>потім</a:t>
            </a:r>
            <a:r>
              <a:rPr lang="ru-RU" dirty="0"/>
              <a:t> – за 3000. Так </a:t>
            </a:r>
            <a:r>
              <a:rPr lang="ru-RU" dirty="0" err="1"/>
              <a:t>будуються</a:t>
            </a:r>
            <a:r>
              <a:rPr lang="ru-RU" dirty="0"/>
              <a:t> сходи </a:t>
            </a:r>
            <a:r>
              <a:rPr lang="ru-RU" dirty="0" err="1"/>
              <a:t>продажів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304834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4A5E1B-8A09-4B38-A206-0E61D11F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Схема двошагової моделі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22B11A3-5938-4AD0-8B10-3954B1615F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Спрощено схема виглядає так:</a:t>
            </a:r>
          </a:p>
          <a:p>
            <a:pPr algn="just"/>
            <a:r>
              <a:rPr lang="uk-UA" dirty="0"/>
              <a:t> 1. Привернути увагу людини і запропонувати їй щось цінне, але безкоштовне (або недороге). Мета цього кроку – викликати інтерес, познайомити з собою і взяти контактні дані.</a:t>
            </a:r>
          </a:p>
          <a:p>
            <a:pPr algn="just"/>
            <a:r>
              <a:rPr lang="uk-UA" dirty="0"/>
              <a:t> 2. На другому кроці ви робите пропозицію зацікавленим людям. У </a:t>
            </a:r>
            <a:r>
              <a:rPr lang="uk-UA" dirty="0" err="1"/>
              <a:t>двокроковій</a:t>
            </a:r>
            <a:r>
              <a:rPr lang="uk-UA" dirty="0"/>
              <a:t> моделі реклама генерує потік потенційних клієнтів, а не самі продажі.</a:t>
            </a:r>
          </a:p>
        </p:txBody>
      </p:sp>
    </p:spTree>
    <p:extLst>
      <p:ext uri="{BB962C8B-B14F-4D97-AF65-F5344CB8AC3E}">
        <p14:creationId xmlns:p14="http://schemas.microsoft.com/office/powerpoint/2010/main" val="39762826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1929E9-57E1-4A83-B217-746AD6102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Мета реклами – перший контакт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D578465-0559-43B3-A071-EB510BBE87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Ми стимулюємо перший контакт: відвідування сайту, магазину, дзвінок в офіс тощо. На другому кроці, коли людина зацікавилася інформацією, їй треба хоч щось продати. Звісно, не кожен, хто зайшов у магазин, клієнт одразу щось купить. Який відсоток потенційних клієнтів дійсно купує продукт? У середньому 1–10 %. Тобто переважна більшість дзвінків і відвідувань сайту, інтернет-магазину, звичайної торгової точки – холості.</a:t>
            </a:r>
          </a:p>
        </p:txBody>
      </p:sp>
    </p:spTree>
    <p:extLst>
      <p:ext uri="{BB962C8B-B14F-4D97-AF65-F5344CB8AC3E}">
        <p14:creationId xmlns:p14="http://schemas.microsoft.com/office/powerpoint/2010/main" val="9097910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EE8656-7B5B-464C-BA3B-B9E884B52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Приклад з блогом Сікорського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4DE15F6-A1DA-4CF3-8E5E-91F81A5C3B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Ви бачили нашу рекламу в блозі Ігоря Сікорського? Там ми прямо не рекламували </a:t>
            </a:r>
            <a:r>
              <a:rPr lang="uk-UA" dirty="0" err="1"/>
              <a:t>Інфоконференцію</a:t>
            </a:r>
            <a:r>
              <a:rPr lang="uk-UA" dirty="0"/>
              <a:t>, хоча метою було – продати її людям. Замість цього ми рекламували безкоштовні книги, </a:t>
            </a:r>
            <a:r>
              <a:rPr lang="uk-UA" dirty="0" err="1"/>
              <a:t>інфопродукти</a:t>
            </a:r>
            <a:r>
              <a:rPr lang="uk-UA" dirty="0"/>
              <a:t> та тренінги. Ігоря обрали тому, що багато відвідувачів його блогу – наша цільова аудиторія. Ми готувалися до рекламної акції близько двох місяців: вивчали рекламу в його блозі – що спрацювало, а що ні; написали повідомлення так, ніби його зробив сам Ігор, у його стилі.</a:t>
            </a:r>
          </a:p>
        </p:txBody>
      </p:sp>
    </p:spTree>
    <p:extLst>
      <p:ext uri="{BB962C8B-B14F-4D97-AF65-F5344CB8AC3E}">
        <p14:creationId xmlns:p14="http://schemas.microsoft.com/office/powerpoint/2010/main" val="12738730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1C7531-F343-48B9-948E-CD525CB27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Результати </a:t>
            </a:r>
            <a:r>
              <a:rPr lang="uk-UA" dirty="0" err="1"/>
              <a:t>двокрокової</a:t>
            </a:r>
            <a:r>
              <a:rPr lang="uk-UA" dirty="0"/>
              <a:t> кампанії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2295E97-25A9-4ED9-AB76-4E0840F5AB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Після цього на нашому сайті зареєструвалося понад 6000 людей. Багато хто прийшов на </a:t>
            </a:r>
            <a:r>
              <a:rPr lang="uk-UA" dirty="0" err="1"/>
              <a:t>Інфоконференцію</a:t>
            </a:r>
            <a:r>
              <a:rPr lang="uk-UA" dirty="0"/>
              <a:t>, де купив інші наші тренінги та послуги. Був великий сплеск інтересу, і ми його одразу </a:t>
            </a:r>
            <a:r>
              <a:rPr lang="uk-UA" dirty="0" err="1"/>
              <a:t>монетизували</a:t>
            </a:r>
            <a:r>
              <a:rPr lang="uk-UA" dirty="0"/>
              <a:t>. Витрачені на рекламу гроші відбили. Але головне – поповнили клієнтську базу. Основна мета в моделі </a:t>
            </a:r>
            <a:r>
              <a:rPr lang="uk-UA" dirty="0" err="1"/>
              <a:t>двокрокових</a:t>
            </a:r>
            <a:r>
              <a:rPr lang="uk-UA" dirty="0"/>
              <a:t> продажів – отримання контакту.</a:t>
            </a:r>
          </a:p>
        </p:txBody>
      </p:sp>
    </p:spTree>
    <p:extLst>
      <p:ext uri="{BB962C8B-B14F-4D97-AF65-F5344CB8AC3E}">
        <p14:creationId xmlns:p14="http://schemas.microsoft.com/office/powerpoint/2010/main" val="344442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4722A7-94C9-421B-972B-44D9F30F0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агентств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13A2EEA-CF69-44C8-AB9C-93A310B056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думають</a:t>
            </a:r>
            <a:r>
              <a:rPr lang="ru-RU" dirty="0"/>
              <a:t> про </a:t>
            </a:r>
            <a:r>
              <a:rPr lang="ru-RU" dirty="0" err="1"/>
              <a:t>результати</a:t>
            </a:r>
            <a:r>
              <a:rPr lang="ru-RU" dirty="0"/>
              <a:t>, 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розуміють</a:t>
            </a:r>
            <a:r>
              <a:rPr lang="ru-RU" dirty="0"/>
              <a:t>, як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. </a:t>
            </a:r>
            <a:r>
              <a:rPr lang="ru-RU" dirty="0" err="1"/>
              <a:t>Звичайно</a:t>
            </a:r>
            <a:r>
              <a:rPr lang="ru-RU" dirty="0"/>
              <a:t>, є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толкові</a:t>
            </a:r>
            <a:r>
              <a:rPr lang="ru-RU" dirty="0"/>
              <a:t> </a:t>
            </a:r>
            <a:r>
              <a:rPr lang="ru-RU" dirty="0" err="1"/>
              <a:t>спеціалісти</a:t>
            </a:r>
            <a:r>
              <a:rPr lang="ru-RU" dirty="0"/>
              <a:t>. Але наш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. </a:t>
            </a:r>
            <a:r>
              <a:rPr lang="ru-RU" i="1" dirty="0" err="1">
                <a:solidFill>
                  <a:srgbClr val="FFFF00"/>
                </a:solidFill>
              </a:rPr>
              <a:t>Чи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варто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звертатися</a:t>
            </a:r>
            <a:r>
              <a:rPr lang="ru-RU" i="1" dirty="0">
                <a:solidFill>
                  <a:srgbClr val="FFFF00"/>
                </a:solidFill>
              </a:rPr>
              <a:t> до </a:t>
            </a:r>
            <a:r>
              <a:rPr lang="ru-RU" i="1" dirty="0" err="1">
                <a:solidFill>
                  <a:srgbClr val="FFFF00"/>
                </a:solidFill>
              </a:rPr>
              <a:t>рекламних</a:t>
            </a:r>
            <a:r>
              <a:rPr lang="ru-RU" i="1" dirty="0">
                <a:solidFill>
                  <a:srgbClr val="FFFF00"/>
                </a:solidFill>
              </a:rPr>
              <a:t> агентств для </a:t>
            </a:r>
            <a:r>
              <a:rPr lang="ru-RU" i="1" dirty="0" err="1">
                <a:solidFill>
                  <a:srgbClr val="FFFF00"/>
                </a:solidFill>
              </a:rPr>
              <a:t>створення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реклами</a:t>
            </a:r>
            <a:r>
              <a:rPr lang="ru-RU" i="1" dirty="0">
                <a:solidFill>
                  <a:srgbClr val="FFFF00"/>
                </a:solidFill>
              </a:rPr>
              <a:t>?</a:t>
            </a:r>
            <a:r>
              <a:rPr lang="ru-RU" dirty="0"/>
              <a:t> </a:t>
            </a:r>
            <a:r>
              <a:rPr lang="ru-RU" dirty="0" err="1"/>
              <a:t>Спірне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. Ми </a:t>
            </a:r>
            <a:r>
              <a:rPr lang="ru-RU" dirty="0" err="1"/>
              <a:t>рекомендуємо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самим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звернутися</a:t>
            </a:r>
            <a:r>
              <a:rPr lang="ru-RU" dirty="0"/>
              <a:t> до конкретного </a:t>
            </a:r>
            <a:r>
              <a:rPr lang="ru-RU" dirty="0" err="1"/>
              <a:t>спеціаліста</a:t>
            </a:r>
            <a:r>
              <a:rPr lang="ru-RU" dirty="0"/>
              <a:t>, про </a:t>
            </a:r>
            <a:r>
              <a:rPr lang="ru-RU" dirty="0" err="1"/>
              <a:t>якого</a:t>
            </a:r>
            <a:r>
              <a:rPr lang="ru-RU" dirty="0"/>
              <a:t> добре </a:t>
            </a:r>
            <a:r>
              <a:rPr lang="ru-RU" dirty="0" err="1"/>
              <a:t>відгукуються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бізнесмени</a:t>
            </a:r>
            <a:r>
              <a:rPr lang="ru-RU" dirty="0"/>
              <a:t>, а в </a:t>
            </a:r>
            <a:r>
              <a:rPr lang="ru-RU" dirty="0" err="1"/>
              <a:t>рекламне</a:t>
            </a:r>
            <a:r>
              <a:rPr lang="ru-RU" dirty="0"/>
              <a:t> агентство </a:t>
            </a:r>
            <a:r>
              <a:rPr lang="ru-RU" dirty="0" err="1"/>
              <a:t>приходити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з готовою рекламою,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допомогли</a:t>
            </a:r>
            <a:r>
              <a:rPr lang="ru-RU" dirty="0"/>
              <a:t> </a:t>
            </a:r>
            <a:r>
              <a:rPr lang="ru-RU" dirty="0" err="1"/>
              <a:t>розмістити</a:t>
            </a:r>
            <a:r>
              <a:rPr lang="ru-RU" dirty="0"/>
              <a:t> на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вигідних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. У агентств, як у </a:t>
            </a:r>
            <a:r>
              <a:rPr lang="ru-RU" dirty="0" err="1"/>
              <a:t>оптовиків</a:t>
            </a:r>
            <a:r>
              <a:rPr lang="ru-RU" dirty="0"/>
              <a:t>,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знижки</a:t>
            </a:r>
            <a:r>
              <a:rPr lang="ru-RU" dirty="0"/>
              <a:t> на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майданчиках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95850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04057-DCAB-4C49-99B7-1B4B96193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Контакт = майбутні продажі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FB19C71-5D8F-4DE9-B25D-2837B5DB35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Ми </a:t>
            </a:r>
            <a:r>
              <a:rPr lang="ru-RU" dirty="0" err="1"/>
              <a:t>вкладаємо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не </a:t>
            </a:r>
            <a:r>
              <a:rPr lang="ru-RU" dirty="0" err="1"/>
              <a:t>заради</a:t>
            </a:r>
            <a:r>
              <a:rPr lang="ru-RU" dirty="0"/>
              <a:t> </a:t>
            </a:r>
            <a:r>
              <a:rPr lang="ru-RU" dirty="0" err="1"/>
              <a:t>миттєвого</a:t>
            </a:r>
            <a:r>
              <a:rPr lang="ru-RU" dirty="0"/>
              <a:t> продажу, а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надалі</a:t>
            </a:r>
            <a:r>
              <a:rPr lang="ru-RU" dirty="0"/>
              <a:t> </a:t>
            </a:r>
            <a:r>
              <a:rPr lang="ru-RU" dirty="0" err="1"/>
              <a:t>надсилати</a:t>
            </a:r>
            <a:r>
              <a:rPr lang="ru-RU" dirty="0"/>
              <a:t> </a:t>
            </a:r>
            <a:r>
              <a:rPr lang="ru-RU" dirty="0" err="1"/>
              <a:t>новій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. Для </a:t>
            </a:r>
            <a:r>
              <a:rPr lang="ru-RU" dirty="0" err="1"/>
              <a:t>візиту</a:t>
            </a:r>
            <a:r>
              <a:rPr lang="ru-RU" dirty="0"/>
              <a:t> і покупки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потрібен</a:t>
            </a:r>
            <a:r>
              <a:rPr lang="ru-RU" dirty="0"/>
              <a:t> </a:t>
            </a:r>
            <a:r>
              <a:rPr lang="ru-RU" dirty="0" err="1"/>
              <a:t>привід</a:t>
            </a:r>
            <a:r>
              <a:rPr lang="ru-RU" dirty="0"/>
              <a:t>. І часто </a:t>
            </a:r>
            <a:r>
              <a:rPr lang="ru-RU" dirty="0" err="1"/>
              <a:t>він</a:t>
            </a:r>
            <a:r>
              <a:rPr lang="ru-RU" dirty="0"/>
              <a:t> не є способом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. Вам </a:t>
            </a:r>
            <a:r>
              <a:rPr lang="ru-RU" dirty="0" err="1"/>
              <a:t>потрібна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система </a:t>
            </a:r>
            <a:r>
              <a:rPr lang="ru-RU" dirty="0" err="1"/>
              <a:t>правильної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, але й система </a:t>
            </a:r>
            <a:r>
              <a:rPr lang="ru-RU" dirty="0" err="1"/>
              <a:t>правильної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 – </a:t>
            </a:r>
            <a:r>
              <a:rPr lang="ru-RU" dirty="0" err="1"/>
              <a:t>існуючими</a:t>
            </a:r>
            <a:r>
              <a:rPr lang="ru-RU" dirty="0"/>
              <a:t> та </a:t>
            </a:r>
            <a:r>
              <a:rPr lang="ru-RU" dirty="0" err="1"/>
              <a:t>потенційними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033213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368572-3192-48E4-A117-8B5A7E0E7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Система продажів і </a:t>
            </a:r>
            <a:r>
              <a:rPr lang="uk-UA" dirty="0" err="1"/>
              <a:t>лідів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A3F84EE-B7A4-47AA-8B12-7F4FB07620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А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монетизувати</a:t>
            </a:r>
            <a:r>
              <a:rPr lang="ru-RU" dirty="0"/>
              <a:t> </a:t>
            </a:r>
            <a:r>
              <a:rPr lang="ru-RU" dirty="0" err="1"/>
              <a:t>новачка</a:t>
            </a:r>
            <a:r>
              <a:rPr lang="ru-RU" dirty="0"/>
              <a:t>, </a:t>
            </a:r>
            <a:r>
              <a:rPr lang="ru-RU" dirty="0" err="1"/>
              <a:t>потрібна</a:t>
            </a:r>
            <a:r>
              <a:rPr lang="ru-RU" dirty="0"/>
              <a:t> правильно </a:t>
            </a:r>
            <a:r>
              <a:rPr lang="ru-RU" dirty="0" err="1"/>
              <a:t>вибудувана</a:t>
            </a:r>
            <a:r>
              <a:rPr lang="ru-RU" dirty="0"/>
              <a:t> система </a:t>
            </a:r>
            <a:r>
              <a:rPr lang="ru-RU" dirty="0" err="1"/>
              <a:t>продажів</a:t>
            </a:r>
            <a:r>
              <a:rPr lang="ru-RU" dirty="0"/>
              <a:t>: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на </a:t>
            </a:r>
            <a:r>
              <a:rPr lang="ru-RU" dirty="0" err="1"/>
              <a:t>дешеві</a:t>
            </a:r>
            <a:r>
              <a:rPr lang="ru-RU" dirty="0"/>
              <a:t> та </a:t>
            </a:r>
            <a:r>
              <a:rPr lang="ru-RU" dirty="0" err="1"/>
              <a:t>дорогі</a:t>
            </a:r>
            <a:r>
              <a:rPr lang="ru-RU" dirty="0"/>
              <a:t>; </a:t>
            </a:r>
            <a:r>
              <a:rPr lang="ru-RU" dirty="0" err="1"/>
              <a:t>upsell</a:t>
            </a:r>
            <a:r>
              <a:rPr lang="ru-RU" dirty="0"/>
              <a:t>, </a:t>
            </a:r>
            <a:r>
              <a:rPr lang="ru-RU" dirty="0" err="1"/>
              <a:t>cross-sell</a:t>
            </a:r>
            <a:r>
              <a:rPr lang="ru-RU" dirty="0"/>
              <a:t> і </a:t>
            </a:r>
            <a:r>
              <a:rPr lang="ru-RU" dirty="0" err="1"/>
              <a:t>downsell</a:t>
            </a:r>
            <a:r>
              <a:rPr lang="ru-RU" dirty="0"/>
              <a:t>; </a:t>
            </a:r>
            <a:r>
              <a:rPr lang="ru-RU" dirty="0" err="1"/>
              <a:t>активний</a:t>
            </a:r>
            <a:r>
              <a:rPr lang="ru-RU" dirty="0"/>
              <a:t> </a:t>
            </a:r>
            <a:r>
              <a:rPr lang="ru-RU" dirty="0" err="1"/>
              <a:t>відділ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плідно</a:t>
            </a:r>
            <a:r>
              <a:rPr lang="ru-RU" dirty="0"/>
              <a:t> </a:t>
            </a:r>
            <a:r>
              <a:rPr lang="ru-RU" dirty="0" err="1"/>
              <a:t>працюватиме</a:t>
            </a:r>
            <a:r>
              <a:rPr lang="ru-RU" dirty="0"/>
              <a:t> за </a:t>
            </a:r>
            <a:r>
              <a:rPr lang="ru-RU" dirty="0" err="1"/>
              <a:t>цією</a:t>
            </a:r>
            <a:r>
              <a:rPr lang="ru-RU" dirty="0"/>
              <a:t> системою. Само по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нічого</a:t>
            </a:r>
            <a:r>
              <a:rPr lang="ru-RU" dirty="0"/>
              <a:t> не </a:t>
            </a:r>
            <a:r>
              <a:rPr lang="ru-RU" dirty="0" err="1"/>
              <a:t>продається</a:t>
            </a:r>
            <a:r>
              <a:rPr lang="ru-RU" dirty="0"/>
              <a:t>.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докладати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. </a:t>
            </a:r>
            <a:r>
              <a:rPr lang="ru-RU" dirty="0" err="1"/>
              <a:t>Отримавши</a:t>
            </a:r>
            <a:r>
              <a:rPr lang="ru-RU" dirty="0"/>
              <a:t> контакт </a:t>
            </a:r>
            <a:r>
              <a:rPr lang="ru-RU" dirty="0" err="1"/>
              <a:t>клієнта</a:t>
            </a:r>
            <a:r>
              <a:rPr lang="ru-RU" dirty="0"/>
              <a:t> (номер телефону, </a:t>
            </a:r>
            <a:r>
              <a:rPr lang="ru-RU" dirty="0" err="1"/>
              <a:t>поштову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електронну</a:t>
            </a:r>
            <a:r>
              <a:rPr lang="ru-RU" dirty="0"/>
              <a:t> адресу), </a:t>
            </a:r>
            <a:r>
              <a:rPr lang="ru-RU" dirty="0" err="1"/>
              <a:t>надалі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не </a:t>
            </a:r>
            <a:r>
              <a:rPr lang="ru-RU" dirty="0" err="1"/>
              <a:t>витрачатимете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на </a:t>
            </a:r>
            <a:r>
              <a:rPr lang="ru-RU" dirty="0" err="1"/>
              <a:t>відправку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. У вас </a:t>
            </a:r>
            <a:r>
              <a:rPr lang="ru-RU" dirty="0" err="1"/>
              <a:t>з’явиться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звертатися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напряму</a:t>
            </a:r>
            <a:r>
              <a:rPr lang="ru-RU" dirty="0"/>
              <a:t> і </a:t>
            </a:r>
            <a:r>
              <a:rPr lang="ru-RU" dirty="0" err="1"/>
              <a:t>пропонувати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96808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F8FCAE-DBBC-4617-B3AE-D80FD665E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Front-end </a:t>
            </a:r>
            <a:r>
              <a:rPr lang="uk-UA" dirty="0"/>
              <a:t>і </a:t>
            </a:r>
            <a:r>
              <a:rPr lang="tr-TR" dirty="0"/>
              <a:t>back-end </a:t>
            </a:r>
            <a:r>
              <a:rPr lang="uk-UA" dirty="0"/>
              <a:t>у рекламі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2AA86A4-7F13-4772-905D-8CF19CA97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Рекламувати треба щось дешеве і дуже привабливе – </a:t>
            </a:r>
            <a:r>
              <a:rPr lang="tr-TR" dirty="0"/>
              <a:t>front-end-</a:t>
            </a:r>
            <a:r>
              <a:rPr lang="uk-UA" dirty="0"/>
              <a:t>продукт. Клієнт повинен захотіти його отримати, відреагувати на рекламу і налагодити з вами комунікацію: подзвонити, зайти на сайт, написати листа, прийти в магазин. Після збору контактів ви можете здійснювати основні продажі – деякі відразу, але більша частина відбуватиметься надалі, коли покупці дозріють. Поговоримо докладніше про розділення продуктів на </a:t>
            </a:r>
            <a:r>
              <a:rPr lang="tr-TR" dirty="0"/>
              <a:t>front-end </a:t>
            </a:r>
            <a:r>
              <a:rPr lang="uk-UA" dirty="0"/>
              <a:t>і </a:t>
            </a:r>
            <a:r>
              <a:rPr lang="tr-TR" dirty="0"/>
              <a:t>back-end.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762228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1DE0B-4719-4B26-9F31-DBC008A54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Призначення </a:t>
            </a:r>
            <a:r>
              <a:rPr lang="tr-TR" dirty="0"/>
              <a:t>front-end </a:t>
            </a:r>
            <a:r>
              <a:rPr lang="uk-UA" dirty="0"/>
              <a:t>продуктів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BD35F9B-D984-48FC-A424-EC9301062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front-end</a:t>
            </a:r>
            <a:r>
              <a:rPr lang="ru-RU" dirty="0"/>
              <a:t> не </a:t>
            </a:r>
            <a:r>
              <a:rPr lang="ru-RU" dirty="0" err="1"/>
              <a:t>призначені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основного </a:t>
            </a:r>
            <a:r>
              <a:rPr lang="ru-RU" dirty="0" err="1"/>
              <a:t>прибутку</a:t>
            </a:r>
            <a:r>
              <a:rPr lang="ru-RU" dirty="0"/>
              <a:t>, вони </a:t>
            </a:r>
            <a:r>
              <a:rPr lang="ru-RU" dirty="0" err="1"/>
              <a:t>безкоштовні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коштують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дешево.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медичний</a:t>
            </a:r>
            <a:r>
              <a:rPr lang="ru-RU" dirty="0"/>
              <a:t> центр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запропонувати</a:t>
            </a:r>
            <a:r>
              <a:rPr lang="ru-RU" dirty="0"/>
              <a:t> в </a:t>
            </a:r>
            <a:r>
              <a:rPr lang="ru-RU" dirty="0" err="1"/>
              <a:t>рекламі</a:t>
            </a:r>
            <a:r>
              <a:rPr lang="ru-RU" dirty="0"/>
              <a:t> </a:t>
            </a:r>
            <a:r>
              <a:rPr lang="ru-RU" dirty="0" err="1"/>
              <a:t>безкоштовну</a:t>
            </a:r>
            <a:r>
              <a:rPr lang="ru-RU" dirty="0"/>
              <a:t> </a:t>
            </a:r>
            <a:r>
              <a:rPr lang="ru-RU" dirty="0" err="1"/>
              <a:t>діагностику</a:t>
            </a:r>
            <a:r>
              <a:rPr lang="ru-RU" dirty="0"/>
              <a:t>. </a:t>
            </a:r>
            <a:r>
              <a:rPr lang="ru-RU" dirty="0" err="1"/>
              <a:t>Потім</a:t>
            </a:r>
            <a:r>
              <a:rPr lang="ru-RU" dirty="0"/>
              <a:t> буде </a:t>
            </a:r>
            <a:r>
              <a:rPr lang="ru-RU" dirty="0" err="1"/>
              <a:t>простіше</a:t>
            </a:r>
            <a:r>
              <a:rPr lang="ru-RU" dirty="0"/>
              <a:t> </a:t>
            </a:r>
            <a:r>
              <a:rPr lang="ru-RU" dirty="0" err="1"/>
              <a:t>продати</a:t>
            </a:r>
            <a:r>
              <a:rPr lang="ru-RU" dirty="0"/>
              <a:t> дороге </a:t>
            </a:r>
            <a:r>
              <a:rPr lang="ru-RU" dirty="0" err="1"/>
              <a:t>лікування</a:t>
            </a:r>
            <a:r>
              <a:rPr lang="ru-RU" dirty="0"/>
              <a:t>. Реклама малого </a:t>
            </a:r>
            <a:r>
              <a:rPr lang="ru-RU" dirty="0" err="1"/>
              <a:t>бізнесу</a:t>
            </a:r>
            <a:r>
              <a:rPr lang="ru-RU" dirty="0"/>
              <a:t> не </a:t>
            </a:r>
            <a:r>
              <a:rPr lang="ru-RU" dirty="0" err="1"/>
              <a:t>працює</a:t>
            </a:r>
            <a:r>
              <a:rPr lang="ru-RU" dirty="0"/>
              <a:t> на бренд, як у великих </a:t>
            </a:r>
            <a:r>
              <a:rPr lang="ru-RU" dirty="0" err="1"/>
              <a:t>компаніях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63651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F7776D-16BF-4E7D-9907-255F12658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Реклама прямого відгуку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77F175E-4CE7-4876-9C1A-A34BEE0CB3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Вона завжди є рекламою прямого відгуку. Побачивши її, клієнт повинен одразу здійснити якусь дію: подзвонити, перейти за посиланням на сайт, зайти в магазин. Заманливий </a:t>
            </a:r>
            <a:r>
              <a:rPr lang="tr-TR" dirty="0"/>
              <a:t>front-end </a:t>
            </a:r>
            <a:r>
              <a:rPr lang="uk-UA" dirty="0"/>
              <a:t>дозволяє отримати набагато більше контактів, а потім знову і знову робити продажі. </a:t>
            </a:r>
            <a:r>
              <a:rPr lang="tr-TR" dirty="0"/>
              <a:t>Back-end – </a:t>
            </a:r>
            <a:r>
              <a:rPr lang="uk-UA" dirty="0"/>
              <a:t>це продукти, що приносять компанії основний дохід.</a:t>
            </a:r>
          </a:p>
        </p:txBody>
      </p:sp>
    </p:spTree>
    <p:extLst>
      <p:ext uri="{BB962C8B-B14F-4D97-AF65-F5344CB8AC3E}">
        <p14:creationId xmlns:p14="http://schemas.microsoft.com/office/powerpoint/2010/main" val="376544284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783ED-FD0E-4EE3-9720-AF9FE5867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Back-</a:t>
            </a:r>
            <a:r>
              <a:rPr lang="ru-RU" dirty="0" err="1"/>
              <a:t>end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роль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C7A1EB0-F9E0-421F-8154-13FBC9AB2F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Саме на них </a:t>
            </a:r>
            <a:r>
              <a:rPr lang="uk-UA" dirty="0" err="1"/>
              <a:t>заробляються</a:t>
            </a:r>
            <a:r>
              <a:rPr lang="uk-UA" dirty="0"/>
              <a:t> реальні гроші – те, заради чого бізнес затівається. Очевидне розділення продуктів на </a:t>
            </a:r>
            <a:r>
              <a:rPr lang="tr-TR" dirty="0"/>
              <a:t>front-end </a:t>
            </a:r>
            <a:r>
              <a:rPr lang="uk-UA" dirty="0"/>
              <a:t>і </a:t>
            </a:r>
            <a:r>
              <a:rPr lang="tr-TR" dirty="0"/>
              <a:t>back-end </a:t>
            </a:r>
            <a:r>
              <a:rPr lang="uk-UA" dirty="0"/>
              <a:t>не використовує практично ніхто, хоча воно необхідне. Так, одна компанія, що займається пластиковими вікнами, приваблює клієнтів безкоштовною установкою протягом зимових місяців, аж до 29 лютого. У цьому випадку заманливий </a:t>
            </a:r>
            <a:r>
              <a:rPr lang="tr-TR" dirty="0"/>
              <a:t>front-end – </a:t>
            </a:r>
            <a:r>
              <a:rPr lang="uk-UA" dirty="0"/>
              <a:t>безкоштовна установка, а </a:t>
            </a:r>
            <a:r>
              <a:rPr lang="tr-TR" dirty="0"/>
              <a:t>back-end – </a:t>
            </a:r>
            <a:r>
              <a:rPr lang="uk-UA" dirty="0"/>
              <a:t>продаж пластикового вікна, джерело основного доходу компанії.</a:t>
            </a:r>
          </a:p>
        </p:txBody>
      </p:sp>
    </p:spTree>
    <p:extLst>
      <p:ext uri="{BB962C8B-B14F-4D97-AF65-F5344CB8AC3E}">
        <p14:creationId xmlns:p14="http://schemas.microsoft.com/office/powerpoint/2010/main" val="4992890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E8B322-3223-4D6B-8747-323B16F09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Приклад з </a:t>
            </a:r>
            <a:r>
              <a:rPr lang="tr-TR" dirty="0"/>
              <a:t>McDonald's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70DC1B6-632E-4680-A0FF-83275FB95B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Ви звертали увагу на рекламу «</a:t>
            </a:r>
            <a:r>
              <a:rPr lang="uk-UA" dirty="0" err="1"/>
              <a:t>Макдоналдса</a:t>
            </a:r>
            <a:r>
              <a:rPr lang="uk-UA" dirty="0"/>
              <a:t>»? Вони використовують красиві фотографії дуже смачних гамбургерів. У людини, що проходить повз вивіску, обов’язково розіграється апетит, і вона зайде перекусити. У цьому випадку гамбургери – </a:t>
            </a:r>
            <a:r>
              <a:rPr lang="tr-TR" dirty="0"/>
              <a:t>front-end, </a:t>
            </a:r>
            <a:r>
              <a:rPr lang="uk-UA" dirty="0"/>
              <a:t>на якому мало заробляють.</a:t>
            </a:r>
          </a:p>
        </p:txBody>
      </p:sp>
    </p:spTree>
    <p:extLst>
      <p:ext uri="{BB962C8B-B14F-4D97-AF65-F5344CB8AC3E}">
        <p14:creationId xmlns:p14="http://schemas.microsoft.com/office/powerpoint/2010/main" val="259776661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1C12E3-1266-43D0-A4B4-F0B815554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Back-</a:t>
            </a:r>
            <a:r>
              <a:rPr lang="ru-RU" dirty="0" err="1"/>
              <a:t>end</a:t>
            </a:r>
            <a:r>
              <a:rPr lang="ru-RU" dirty="0"/>
              <a:t> у </a:t>
            </a:r>
            <a:r>
              <a:rPr lang="ru-RU" dirty="0" err="1"/>
              <a:t>McDonald's</a:t>
            </a:r>
            <a:r>
              <a:rPr lang="ru-RU" dirty="0"/>
              <a:t> та супермаркетах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7A0125B-0D48-4CE2-9802-4A27EDD934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А основне джерело доходу – солодкі газовані напої, картопля </a:t>
            </a:r>
            <a:r>
              <a:rPr lang="uk-UA" dirty="0" err="1"/>
              <a:t>фрі</a:t>
            </a:r>
            <a:r>
              <a:rPr lang="uk-UA" dirty="0"/>
              <a:t> та молочні коктейлі. Будь-який успішний бізнес побудований на </a:t>
            </a:r>
            <a:r>
              <a:rPr lang="uk-UA" dirty="0" err="1"/>
              <a:t>двокроковій</a:t>
            </a:r>
            <a:r>
              <a:rPr lang="uk-UA" dirty="0"/>
              <a:t> моделі продажів. Або ще один приклад. Що рекламують супермаркети? На </a:t>
            </a:r>
            <a:r>
              <a:rPr lang="uk-UA" dirty="0" err="1"/>
              <a:t>білбордах</a:t>
            </a:r>
            <a:r>
              <a:rPr lang="uk-UA" dirty="0"/>
              <a:t> зображені </a:t>
            </a:r>
            <a:r>
              <a:rPr lang="uk-UA" dirty="0" err="1"/>
              <a:t>найходовіші</a:t>
            </a:r>
            <a:r>
              <a:rPr lang="uk-UA" dirty="0"/>
              <a:t> продукти: яйця, молоко, ковбаса, курка, м’ясо, хліб. Зрозуміло, людині все це необхідно.</a:t>
            </a:r>
          </a:p>
        </p:txBody>
      </p:sp>
    </p:spTree>
    <p:extLst>
      <p:ext uri="{BB962C8B-B14F-4D97-AF65-F5344CB8AC3E}">
        <p14:creationId xmlns:p14="http://schemas.microsoft.com/office/powerpoint/2010/main" val="16847951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0A4255-A64E-4360-8018-9F4C2C6E6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Реклама супермаркетів та </a:t>
            </a:r>
            <a:r>
              <a:rPr lang="tr-TR" dirty="0"/>
              <a:t>IKEA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E93E256-2203-4C4B-B653-868A281FD7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Таким чином, реклама </a:t>
            </a:r>
            <a:r>
              <a:rPr lang="ru-RU" dirty="0" err="1"/>
              <a:t>спонукає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зайти в супермаркет. А </a:t>
            </a:r>
            <a:r>
              <a:rPr lang="ru-RU" dirty="0" err="1"/>
              <a:t>що</a:t>
            </a:r>
            <a:r>
              <a:rPr lang="ru-RU" dirty="0"/>
              <a:t> приносить магазинам </a:t>
            </a:r>
            <a:r>
              <a:rPr lang="ru-RU" dirty="0" err="1"/>
              <a:t>дохід</a:t>
            </a:r>
            <a:r>
              <a:rPr lang="ru-RU" dirty="0"/>
              <a:t>?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продається</a:t>
            </a:r>
            <a:r>
              <a:rPr lang="ru-RU" dirty="0"/>
              <a:t> з великою </a:t>
            </a:r>
            <a:r>
              <a:rPr lang="ru-RU" dirty="0" err="1"/>
              <a:t>націнкою</a:t>
            </a:r>
            <a:r>
              <a:rPr lang="ru-RU" dirty="0"/>
              <a:t>: фастфуд, алкоголь, </a:t>
            </a:r>
            <a:r>
              <a:rPr lang="ru-RU" dirty="0" err="1"/>
              <a:t>солодощі</a:t>
            </a:r>
            <a:r>
              <a:rPr lang="ru-RU" dirty="0"/>
              <a:t>. </a:t>
            </a:r>
            <a:r>
              <a:rPr lang="ru-RU" dirty="0" err="1"/>
              <a:t>Подивіться</a:t>
            </a:r>
            <a:r>
              <a:rPr lang="ru-RU" dirty="0"/>
              <a:t>, як </a:t>
            </a:r>
            <a:r>
              <a:rPr lang="ru-RU" dirty="0" err="1"/>
              <a:t>розташовані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в </a:t>
            </a:r>
            <a:r>
              <a:rPr lang="ru-RU" dirty="0" err="1"/>
              <a:t>супермаркеті</a:t>
            </a:r>
            <a:r>
              <a:rPr lang="ru-RU" dirty="0"/>
              <a:t> – далеко один </a:t>
            </a:r>
            <a:r>
              <a:rPr lang="ru-RU" dirty="0" err="1"/>
              <a:t>від</a:t>
            </a:r>
            <a:r>
              <a:rPr lang="ru-RU" dirty="0"/>
              <a:t> одного. </a:t>
            </a:r>
            <a:r>
              <a:rPr lang="ru-RU" dirty="0" err="1"/>
              <a:t>Це</a:t>
            </a:r>
            <a:r>
              <a:rPr lang="ru-RU" dirty="0"/>
              <a:t> робиться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погляд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падав на </a:t>
            </a:r>
            <a:r>
              <a:rPr lang="ru-RU" dirty="0" err="1"/>
              <a:t>решту</a:t>
            </a:r>
            <a:r>
              <a:rPr lang="ru-RU" dirty="0"/>
              <a:t>, «</a:t>
            </a:r>
            <a:r>
              <a:rPr lang="ru-RU" dirty="0" err="1"/>
              <a:t>неважливих</a:t>
            </a:r>
            <a:r>
              <a:rPr lang="ru-RU" dirty="0"/>
              <a:t>», </a:t>
            </a:r>
            <a:r>
              <a:rPr lang="ru-RU" dirty="0" err="1"/>
              <a:t>продуктів</a:t>
            </a:r>
            <a:r>
              <a:rPr lang="ru-RU" dirty="0"/>
              <a:t>. Ви </a:t>
            </a:r>
            <a:r>
              <a:rPr lang="ru-RU" dirty="0" err="1"/>
              <a:t>були</a:t>
            </a:r>
            <a:r>
              <a:rPr lang="ru-RU" dirty="0"/>
              <a:t> в магазинах IKEA?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936514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89DC79-C6A1-4941-B359-B1DA26C54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Приклад з IKEA та </a:t>
            </a:r>
            <a:r>
              <a:rPr lang="ru-RU" dirty="0" err="1"/>
              <a:t>ключова</a:t>
            </a:r>
            <a:r>
              <a:rPr lang="ru-RU" dirty="0"/>
              <a:t> </a:t>
            </a:r>
            <a:r>
              <a:rPr lang="ru-RU" dirty="0" err="1"/>
              <a:t>ідея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4987E73-E755-4EE7-AEB3-493626F752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Це місце, куди ви можете прийти за дешевим рушником вартістю 79 гривень і тільки на виході зрозуміти, що йдете з величезним візком, набитим різними товарами. Запам’ятайте ключову ідею – розділення продуктів на </a:t>
            </a:r>
            <a:r>
              <a:rPr lang="tr-TR" dirty="0"/>
              <a:t>front-end </a:t>
            </a:r>
            <a:r>
              <a:rPr lang="uk-UA" dirty="0"/>
              <a:t>і </a:t>
            </a:r>
            <a:r>
              <a:rPr lang="tr-TR" dirty="0"/>
              <a:t>back-end. </a:t>
            </a:r>
            <a:r>
              <a:rPr lang="uk-UA" dirty="0"/>
              <a:t>Те, що ви рекламуєте, повинно бути дуже вигідним. Зі знижками та бонусами. Заробляти будете на </a:t>
            </a:r>
            <a:r>
              <a:rPr lang="tr-TR" dirty="0"/>
              <a:t>back-end-</a:t>
            </a:r>
            <a:r>
              <a:rPr lang="uk-UA" dirty="0"/>
              <a:t>продукті.</a:t>
            </a:r>
          </a:p>
        </p:txBody>
      </p:sp>
    </p:spTree>
    <p:extLst>
      <p:ext uri="{BB962C8B-B14F-4D97-AF65-F5344CB8AC3E}">
        <p14:creationId xmlns:p14="http://schemas.microsoft.com/office/powerpoint/2010/main" val="237279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14EBBA-D5DC-43D8-8021-323752E3B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Помилка</a:t>
            </a:r>
            <a:r>
              <a:rPr lang="ru-RU" dirty="0"/>
              <a:t> №3 – </a:t>
            </a:r>
            <a:r>
              <a:rPr lang="ru-RU" dirty="0" err="1"/>
              <a:t>Глупий</a:t>
            </a:r>
            <a:r>
              <a:rPr lang="ru-RU" dirty="0"/>
              <a:t> креатив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0F5B6CB-A56E-43B4-8434-9BA3314540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Помилка №3. Глупий креатив. </a:t>
            </a:r>
          </a:p>
          <a:p>
            <a:pPr algn="just"/>
            <a:r>
              <a:rPr lang="uk-UA" dirty="0"/>
              <a:t>Любителі дивитися на барвисту рекламу не мають нічого спільного з тими, хто зацікавлений у покупці. Клод </a:t>
            </a:r>
            <a:r>
              <a:rPr lang="uk-UA" dirty="0" err="1"/>
              <a:t>Хопкінс</a:t>
            </a:r>
            <a:r>
              <a:rPr lang="uk-UA" dirty="0"/>
              <a:t>, один з найбільших піонерів реклами. У малому та середньому бізнесі у реклами всього одна мета – стимулювання продажів. Оригінальність, креативність і краса вторинні. Два найважливіші показники, які повинні вас цікавити: </a:t>
            </a:r>
            <a:r>
              <a:rPr lang="uk-UA" dirty="0">
                <a:solidFill>
                  <a:srgbClr val="FFFF00"/>
                </a:solidFill>
              </a:rPr>
              <a:t>скільки грошей вкладено в рекламу і скільки отримано в підсумку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470422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931F59-DE9B-414A-BEED-53B182802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Необхідність розділення продуктів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C77893B-C6B9-4CCB-8FDB-5B573CCC6E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Без цього прийому реклама в лоб працює погано. Особливо на ринках з високою конкуренцією. Приклади розподілу продуктів на </a:t>
            </a:r>
            <a:r>
              <a:rPr lang="tr-TR" dirty="0"/>
              <a:t>front-end </a:t>
            </a:r>
            <a:r>
              <a:rPr lang="uk-UA" dirty="0"/>
              <a:t>і </a:t>
            </a:r>
            <a:r>
              <a:rPr lang="tr-TR" dirty="0"/>
              <a:t>back-end. </a:t>
            </a:r>
            <a:r>
              <a:rPr lang="uk-UA" dirty="0"/>
              <a:t>Уявіть собі інтернет-рекламу на платформі «</a:t>
            </a:r>
            <a:r>
              <a:rPr lang="tr-TR" dirty="0"/>
              <a:t>Google Ads». </a:t>
            </a:r>
            <a:r>
              <a:rPr lang="uk-UA" dirty="0"/>
              <a:t>Як ви думаєте, багато реклами буде за запитом «ремонт квартири»? Напевно величезна кількість.</a:t>
            </a:r>
          </a:p>
        </p:txBody>
      </p:sp>
    </p:spTree>
    <p:extLst>
      <p:ext uri="{BB962C8B-B14F-4D97-AF65-F5344CB8AC3E}">
        <p14:creationId xmlns:p14="http://schemas.microsoft.com/office/powerpoint/2010/main" val="13662687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927F5F-42DB-4A51-8AFF-A577E9381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Приклади інтернет-реклами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60D0709-5ACA-441A-9DB2-B2879CC48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Щось на кшталт «ремонт квартири якісно», «професійний ремонт квартири», «ремонт квартир, низькі ціни». Нічого оригінального. Тепер уявіть, як на тлі цих стандартних оголошень виглядатиме: «Безкоштовний </a:t>
            </a:r>
            <a:r>
              <a:rPr lang="uk-UA" dirty="0" err="1"/>
              <a:t>відеокурс</a:t>
            </a:r>
            <a:r>
              <a:rPr lang="uk-UA" dirty="0"/>
              <a:t>. Як вас обманюють будівельні бригади». Багато людей </a:t>
            </a:r>
            <a:r>
              <a:rPr lang="uk-UA" dirty="0" err="1"/>
              <a:t>клікне</a:t>
            </a:r>
            <a:r>
              <a:rPr lang="uk-UA" dirty="0"/>
              <a:t> на цьому посиланні? Конечно, багато! Тому що така реклама виділятиметься.</a:t>
            </a:r>
          </a:p>
        </p:txBody>
      </p:sp>
    </p:spTree>
    <p:extLst>
      <p:ext uri="{BB962C8B-B14F-4D97-AF65-F5344CB8AC3E}">
        <p14:creationId xmlns:p14="http://schemas.microsoft.com/office/powerpoint/2010/main" val="210519020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C7E47-3795-41F6-9F3C-47ACB2606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Переваги безкоштовних пропозицій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C237865-A19D-41FF-9D81-0456177FD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Безкоштовна пропозиція виглядає заманливо. А в обмін на </a:t>
            </a:r>
            <a:r>
              <a:rPr lang="uk-UA" dirty="0" err="1"/>
              <a:t>відеокурс</a:t>
            </a:r>
            <a:r>
              <a:rPr lang="uk-UA" dirty="0"/>
              <a:t> клієнту потрібно залишити своє ім’я та адресу електронної пошти. У </a:t>
            </a:r>
            <a:r>
              <a:rPr lang="uk-UA" dirty="0" err="1"/>
              <a:t>відеозвіті</a:t>
            </a:r>
            <a:r>
              <a:rPr lang="uk-UA" dirty="0"/>
              <a:t>, крім викриття обманних способів ремонту, запропонуйте свої чесні послуги з ремонту квартир. Потім на отримані електронні адреси ви надсилатимете серії розсилок з пропозиціями та корисною інформацією.</a:t>
            </a:r>
          </a:p>
        </p:txBody>
      </p:sp>
    </p:spTree>
    <p:extLst>
      <p:ext uri="{BB962C8B-B14F-4D97-AF65-F5344CB8AC3E}">
        <p14:creationId xmlns:p14="http://schemas.microsoft.com/office/powerpoint/2010/main" val="13018034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B643F2-8DA6-4A49-9944-0E3512713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Конкуренція та перевага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9187347-FAD9-4959-B8F2-DDD317B7DC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Звичайно</a:t>
            </a:r>
            <a:r>
              <a:rPr lang="ru-RU" dirty="0"/>
              <a:t>, </a:t>
            </a:r>
            <a:r>
              <a:rPr lang="ru-RU" dirty="0" err="1"/>
              <a:t>конкуренти</a:t>
            </a:r>
            <a:r>
              <a:rPr lang="ru-RU" dirty="0"/>
              <a:t> </a:t>
            </a:r>
            <a:r>
              <a:rPr lang="ru-RU" dirty="0" err="1"/>
              <a:t>почнуть</a:t>
            </a:r>
            <a:r>
              <a:rPr lang="ru-RU" dirty="0"/>
              <a:t> </a:t>
            </a:r>
            <a:r>
              <a:rPr lang="ru-RU" dirty="0" err="1"/>
              <a:t>переймати</a:t>
            </a:r>
            <a:r>
              <a:rPr lang="ru-RU" dirty="0"/>
              <a:t> ваш </a:t>
            </a:r>
            <a:r>
              <a:rPr lang="ru-RU" dirty="0" err="1"/>
              <a:t>прийом</a:t>
            </a:r>
            <a:r>
              <a:rPr lang="ru-RU" dirty="0"/>
              <a:t>, але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станеться</a:t>
            </a:r>
            <a:r>
              <a:rPr lang="ru-RU" dirty="0"/>
              <a:t> нескоро. Навряд </a:t>
            </a:r>
            <a:r>
              <a:rPr lang="ru-RU" dirty="0" err="1"/>
              <a:t>чи</a:t>
            </a:r>
            <a:r>
              <a:rPr lang="ru-RU" dirty="0"/>
              <a:t> вони </a:t>
            </a:r>
            <a:r>
              <a:rPr lang="ru-RU" dirty="0" err="1"/>
              <a:t>знають</a:t>
            </a:r>
            <a:r>
              <a:rPr lang="ru-RU" dirty="0"/>
              <a:t> про принцип </a:t>
            </a:r>
            <a:r>
              <a:rPr lang="ru-RU" dirty="0" err="1"/>
              <a:t>двокрокових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ми </a:t>
            </a:r>
            <a:r>
              <a:rPr lang="ru-RU" dirty="0" err="1"/>
              <a:t>розкриємо</a:t>
            </a:r>
            <a:r>
              <a:rPr lang="ru-RU" dirty="0"/>
              <a:t> </a:t>
            </a:r>
            <a:r>
              <a:rPr lang="ru-RU" dirty="0" err="1"/>
              <a:t>далі</a:t>
            </a:r>
            <a:r>
              <a:rPr lang="ru-RU" dirty="0"/>
              <a:t>. </a:t>
            </a:r>
            <a:r>
              <a:rPr lang="ru-RU" dirty="0" err="1"/>
              <a:t>Грамотні</a:t>
            </a:r>
            <a:r>
              <a:rPr lang="ru-RU" dirty="0"/>
              <a:t> </a:t>
            </a:r>
            <a:r>
              <a:rPr lang="ru-RU" dirty="0" err="1"/>
              <a:t>конкуренти</a:t>
            </a:r>
            <a:r>
              <a:rPr lang="ru-RU" dirty="0"/>
              <a:t> вас </a:t>
            </a:r>
            <a:r>
              <a:rPr lang="ru-RU" dirty="0" err="1"/>
              <a:t>клонують</a:t>
            </a:r>
            <a:r>
              <a:rPr lang="ru-RU" dirty="0"/>
              <a:t>, але до </a:t>
            </a:r>
            <a:r>
              <a:rPr lang="ru-RU" dirty="0" err="1"/>
              <a:t>цього</a:t>
            </a:r>
            <a:r>
              <a:rPr lang="ru-RU" dirty="0"/>
              <a:t> часу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випередите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уже на 20 </a:t>
            </a:r>
            <a:r>
              <a:rPr lang="ru-RU" dirty="0" err="1"/>
              <a:t>кроків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2315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C0731B-C85B-4562-9F98-7E38234AB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креативу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8162A01-9C31-46A7-A1E9-4E6262235D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Вклали</a:t>
            </a:r>
            <a:r>
              <a:rPr lang="ru-RU" dirty="0"/>
              <a:t> </a:t>
            </a:r>
            <a:r>
              <a:rPr lang="ru-RU" dirty="0" err="1"/>
              <a:t>гривню</a:t>
            </a:r>
            <a:r>
              <a:rPr lang="ru-RU" dirty="0"/>
              <a:t> –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? </a:t>
            </a:r>
            <a:r>
              <a:rPr lang="ru-RU" dirty="0" err="1"/>
              <a:t>Відмінно</a:t>
            </a:r>
            <a:r>
              <a:rPr lang="ru-RU" dirty="0"/>
              <a:t>! </a:t>
            </a:r>
          </a:p>
          <a:p>
            <a:pPr algn="just"/>
            <a:r>
              <a:rPr lang="ru-RU" dirty="0"/>
              <a:t>А </a:t>
            </a:r>
            <a:r>
              <a:rPr lang="ru-RU" dirty="0" err="1"/>
              <a:t>якщо</a:t>
            </a:r>
            <a:r>
              <a:rPr lang="ru-RU" dirty="0"/>
              <a:t> реклама не </a:t>
            </a:r>
            <a:r>
              <a:rPr lang="ru-RU" dirty="0" err="1"/>
              <a:t>окупає</a:t>
            </a:r>
            <a:r>
              <a:rPr lang="ru-RU" dirty="0"/>
              <a:t> себе – </a:t>
            </a:r>
            <a:r>
              <a:rPr lang="ru-RU" dirty="0" err="1"/>
              <a:t>неважливо</a:t>
            </a:r>
            <a:r>
              <a:rPr lang="ru-RU" dirty="0"/>
              <a:t>, </a:t>
            </a:r>
            <a:r>
              <a:rPr lang="ru-RU" dirty="0" err="1"/>
              <a:t>наскільки</a:t>
            </a:r>
            <a:r>
              <a:rPr lang="ru-RU" dirty="0"/>
              <a:t> вона добра з точки </a:t>
            </a:r>
            <a:r>
              <a:rPr lang="ru-RU" dirty="0" err="1"/>
              <a:t>зору</a:t>
            </a:r>
            <a:r>
              <a:rPr lang="ru-RU" dirty="0"/>
              <a:t> дизайну. </a:t>
            </a:r>
            <a:r>
              <a:rPr lang="ru-RU" dirty="0" err="1"/>
              <a:t>Неважливо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подобається</a:t>
            </a:r>
            <a:r>
              <a:rPr lang="ru-RU" dirty="0"/>
              <a:t> вона людям. </a:t>
            </a:r>
          </a:p>
          <a:p>
            <a:pPr algn="just"/>
            <a:r>
              <a:rPr lang="ru-RU" dirty="0" err="1"/>
              <a:t>Цінність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, яка не приводить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дорівнює</a:t>
            </a:r>
            <a:r>
              <a:rPr lang="ru-RU" dirty="0"/>
              <a:t> нулю. </a:t>
            </a:r>
          </a:p>
          <a:p>
            <a:pPr algn="just"/>
            <a:r>
              <a:rPr lang="ru-RU" dirty="0"/>
              <a:t>Ми не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краси</a:t>
            </a:r>
            <a:r>
              <a:rPr lang="ru-RU" dirty="0"/>
              <a:t> та </a:t>
            </a:r>
            <a:r>
              <a:rPr lang="ru-RU" dirty="0" err="1"/>
              <a:t>оригінальності</a:t>
            </a:r>
            <a:r>
              <a:rPr lang="ru-RU" dirty="0"/>
              <a:t>. Але </a:t>
            </a:r>
            <a:r>
              <a:rPr lang="ru-RU" dirty="0" err="1"/>
              <a:t>закликаємо</a:t>
            </a:r>
            <a:r>
              <a:rPr lang="ru-RU" dirty="0"/>
              <a:t> </a:t>
            </a:r>
            <a:r>
              <a:rPr lang="ru-RU" dirty="0" err="1"/>
              <a:t>пам'ятати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головним</a:t>
            </a:r>
            <a:r>
              <a:rPr lang="ru-RU" dirty="0"/>
              <a:t>, а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другорядним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30967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B370ED-EA56-4CC7-9744-EA7CDAF31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непотрібного</a:t>
            </a:r>
            <a:r>
              <a:rPr lang="ru-RU" dirty="0"/>
              <a:t> креативу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A8D452A-F7AF-4105-B42C-783009E301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Якщо</a:t>
            </a:r>
            <a:r>
              <a:rPr lang="ru-RU" dirty="0"/>
              <a:t> люди </a:t>
            </a:r>
            <a:r>
              <a:rPr lang="ru-RU" i="1" dirty="0" err="1">
                <a:solidFill>
                  <a:srgbClr val="FFFF00"/>
                </a:solidFill>
              </a:rPr>
              <a:t>обговорюють</a:t>
            </a:r>
            <a:r>
              <a:rPr lang="ru-RU" i="1" dirty="0">
                <a:solidFill>
                  <a:srgbClr val="FFFF00"/>
                </a:solidFill>
              </a:rPr>
              <a:t> рекламу, а не </a:t>
            </a:r>
            <a:r>
              <a:rPr lang="ru-RU" i="1" dirty="0" err="1">
                <a:solidFill>
                  <a:srgbClr val="FFFF00"/>
                </a:solidFill>
              </a:rPr>
              <a:t>рекламований</a:t>
            </a:r>
            <a:r>
              <a:rPr lang="ru-RU" i="1" dirty="0">
                <a:solidFill>
                  <a:srgbClr val="FFFF00"/>
                </a:solidFill>
              </a:rPr>
              <a:t> товар, </a:t>
            </a:r>
            <a:r>
              <a:rPr lang="ru-RU" i="1" dirty="0" err="1">
                <a:solidFill>
                  <a:srgbClr val="FFFF00"/>
                </a:solidFill>
              </a:rPr>
              <a:t>швидше</a:t>
            </a:r>
            <a:r>
              <a:rPr lang="ru-RU" i="1" dirty="0">
                <a:solidFill>
                  <a:srgbClr val="FFFF00"/>
                </a:solidFill>
              </a:rPr>
              <a:t> за все, </a:t>
            </a:r>
            <a:r>
              <a:rPr lang="ru-RU" i="1" dirty="0" err="1">
                <a:solidFill>
                  <a:srgbClr val="FFFF00"/>
                </a:solidFill>
              </a:rPr>
              <a:t>гроші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витрачені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марно</a:t>
            </a:r>
            <a:r>
              <a:rPr lang="ru-RU" dirty="0"/>
              <a:t>. Подумайте про </a:t>
            </a:r>
            <a:r>
              <a:rPr lang="ru-RU" dirty="0" err="1"/>
              <a:t>це</a:t>
            </a:r>
            <a:r>
              <a:rPr lang="ru-RU" dirty="0"/>
              <a:t>. Реклама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відзначена</a:t>
            </a:r>
            <a:r>
              <a:rPr lang="ru-RU" dirty="0"/>
              <a:t> призом на </a:t>
            </a:r>
            <a:r>
              <a:rPr lang="ru-RU" dirty="0" err="1"/>
              <a:t>фестивалі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конкурсі</a:t>
            </a:r>
            <a:r>
              <a:rPr lang="ru-RU" dirty="0"/>
              <a:t>, але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провальна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реальних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. Дивно? Але часто </a:t>
            </a:r>
            <a:r>
              <a:rPr lang="ru-RU" dirty="0" err="1"/>
              <a:t>буває</a:t>
            </a:r>
            <a:r>
              <a:rPr lang="ru-RU" dirty="0"/>
              <a:t> і так. Ми не </a:t>
            </a:r>
            <a:r>
              <a:rPr lang="ru-RU" dirty="0" err="1"/>
              <a:t>закликаємо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нудну</a:t>
            </a:r>
            <a:r>
              <a:rPr lang="ru-RU" dirty="0"/>
              <a:t> і </a:t>
            </a:r>
            <a:r>
              <a:rPr lang="ru-RU" dirty="0" err="1"/>
              <a:t>бліду</a:t>
            </a:r>
            <a:r>
              <a:rPr lang="ru-RU" dirty="0"/>
              <a:t> рекламу. </a:t>
            </a:r>
            <a:r>
              <a:rPr lang="ru-RU" dirty="0" err="1"/>
              <a:t>Ні</a:t>
            </a:r>
            <a:r>
              <a:rPr lang="ru-RU" dirty="0"/>
              <a:t>!</a:t>
            </a:r>
          </a:p>
          <a:p>
            <a:pPr algn="just"/>
            <a:r>
              <a:rPr lang="uk-UA" dirty="0"/>
              <a:t>Нестандартність буває дуже навіть дієвою. Ми лише пропонуємо не </a:t>
            </a:r>
            <a:r>
              <a:rPr lang="uk-UA" dirty="0" err="1"/>
              <a:t>креативити</a:t>
            </a:r>
            <a:r>
              <a:rPr lang="uk-UA" dirty="0"/>
              <a:t> заради креативу. Думайте про продажі!</a:t>
            </a:r>
          </a:p>
        </p:txBody>
      </p:sp>
    </p:spTree>
    <p:extLst>
      <p:ext uri="{BB962C8B-B14F-4D97-AF65-F5344CB8AC3E}">
        <p14:creationId xmlns:p14="http://schemas.microsoft.com/office/powerpoint/2010/main" val="2562688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B6B7BE-D009-439A-9061-4A52536C9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Помилка</a:t>
            </a:r>
            <a:r>
              <a:rPr lang="ru-RU" dirty="0"/>
              <a:t> №4 – </a:t>
            </a:r>
            <a:r>
              <a:rPr lang="ru-RU" dirty="0" err="1"/>
              <a:t>Відсутність</a:t>
            </a:r>
            <a:r>
              <a:rPr lang="ru-RU" dirty="0"/>
              <a:t> формул і </a:t>
            </a:r>
            <a:r>
              <a:rPr lang="ru-RU" dirty="0" err="1"/>
              <a:t>структури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8C79A43-0A29-4399-ACCE-24CE6C0422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/>
              <a:t>Помилка №4. Відсутність формул і структури. </a:t>
            </a:r>
          </a:p>
          <a:p>
            <a:pPr algn="just"/>
            <a:r>
              <a:rPr lang="uk-UA" i="1" dirty="0">
                <a:solidFill>
                  <a:srgbClr val="FFFF00"/>
                </a:solidFill>
              </a:rPr>
              <a:t>Все, що ви пишете… все на сторінці: кожне слово, кожен символ, кожна тінь повинні просувати повідомлення, яке ви намагаєтеся передати</a:t>
            </a:r>
            <a:r>
              <a:rPr lang="uk-UA" dirty="0"/>
              <a:t>. Уільям </a:t>
            </a:r>
            <a:r>
              <a:rPr lang="uk-UA" dirty="0" err="1"/>
              <a:t>Бернбах</a:t>
            </a:r>
            <a:r>
              <a:rPr lang="uk-UA" dirty="0"/>
              <a:t>, один з засновників рекламного агентства </a:t>
            </a:r>
            <a:r>
              <a:rPr lang="tr-TR" dirty="0"/>
              <a:t>Doyle Dane Bernbach (DDB).</a:t>
            </a:r>
            <a:endParaRPr lang="uk-UA" dirty="0"/>
          </a:p>
          <a:p>
            <a:pPr algn="just"/>
            <a:r>
              <a:rPr lang="ru-RU" dirty="0" err="1"/>
              <a:t>Недостатньо</a:t>
            </a:r>
            <a:r>
              <a:rPr lang="ru-RU" dirty="0"/>
              <a:t> </a:t>
            </a:r>
            <a:r>
              <a:rPr lang="ru-RU" dirty="0" err="1"/>
              <a:t>сісти</a:t>
            </a:r>
            <a:r>
              <a:rPr lang="ru-RU" dirty="0"/>
              <a:t> і </a:t>
            </a:r>
            <a:r>
              <a:rPr lang="ru-RU" dirty="0" err="1"/>
              <a:t>придумати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рядків</a:t>
            </a:r>
            <a:r>
              <a:rPr lang="ru-RU" dirty="0"/>
              <a:t>, </a:t>
            </a:r>
            <a:r>
              <a:rPr lang="ru-RU" dirty="0" err="1"/>
              <a:t>дописати</a:t>
            </a:r>
            <a:r>
              <a:rPr lang="ru-RU" dirty="0"/>
              <a:t> телефон і </a:t>
            </a:r>
            <a:r>
              <a:rPr lang="ru-RU" dirty="0" err="1"/>
              <a:t>поставити</a:t>
            </a:r>
            <a:r>
              <a:rPr lang="ru-RU" dirty="0"/>
              <a:t> </a:t>
            </a:r>
            <a:r>
              <a:rPr lang="ru-RU" dirty="0" err="1"/>
              <a:t>красиву</a:t>
            </a:r>
            <a:r>
              <a:rPr lang="ru-RU" dirty="0"/>
              <a:t> картинку.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усвідомлювати</a:t>
            </a:r>
            <a:r>
              <a:rPr lang="ru-RU" dirty="0"/>
              <a:t>, </a:t>
            </a:r>
            <a:r>
              <a:rPr lang="ru-RU" dirty="0" err="1"/>
              <a:t>навіщо</a:t>
            </a:r>
            <a:r>
              <a:rPr lang="ru-RU" dirty="0"/>
              <a:t> той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присутній</a:t>
            </a:r>
            <a:r>
              <a:rPr lang="ru-RU" dirty="0"/>
              <a:t> у </a:t>
            </a:r>
            <a:r>
              <a:rPr lang="ru-RU" dirty="0" err="1"/>
              <a:t>рекламі</a:t>
            </a:r>
            <a:r>
              <a:rPr lang="ru-RU" dirty="0"/>
              <a:t>. 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0779833"/>
      </p:ext>
    </p:extLst>
  </p:cSld>
  <p:clrMapOvr>
    <a:masterClrMapping/>
  </p:clrMapOvr>
</p:sld>
</file>

<file path=ppt/theme/theme1.xml><?xml version="1.0" encoding="utf-8"?>
<a:theme xmlns:a="http://schemas.openxmlformats.org/drawingml/2006/main" name="Туман">
  <a:themeElements>
    <a:clrScheme name="Туман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Туман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уман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Туман</Template>
  <TotalTime>1933</TotalTime>
  <Words>4739</Words>
  <Application>Microsoft Office PowerPoint</Application>
  <PresentationFormat>Широкий екран</PresentationFormat>
  <Paragraphs>163</Paragraphs>
  <Slides>63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63</vt:i4>
      </vt:variant>
    </vt:vector>
  </HeadingPairs>
  <TitlesOfParts>
    <vt:vector size="66" baseType="lpstr">
      <vt:lpstr>Arial</vt:lpstr>
      <vt:lpstr>Century Gothic</vt:lpstr>
      <vt:lpstr>Туман</vt:lpstr>
      <vt:lpstr>Швидкий старт у рекламі: Помилки та фундамент</vt:lpstr>
      <vt:lpstr>Швидкий старт і ключові помилки</vt:lpstr>
      <vt:lpstr>Помилка №1 – Імітація великих компаній</vt:lpstr>
      <vt:lpstr>Мета реклами в різних бізнесах</vt:lpstr>
      <vt:lpstr>Рекомендації щодо агентств</vt:lpstr>
      <vt:lpstr>Помилка №3 – Глупий креатив</vt:lpstr>
      <vt:lpstr>Оцінка ефективності креативу</vt:lpstr>
      <vt:lpstr>Наслідки непотрібного креативу</vt:lpstr>
      <vt:lpstr>Помилка №4 – Відсутність формул і структури</vt:lpstr>
      <vt:lpstr>Помилка №5 – Поганий приклад для наслідування</vt:lpstr>
      <vt:lpstr>Помилка №6 – Відсутність контролю за результатами</vt:lpstr>
      <vt:lpstr>Методи контролю ефективності</vt:lpstr>
      <vt:lpstr>Важливість вимірювання на основі фактів</vt:lpstr>
      <vt:lpstr>Помилка №7 – Непродумана стратегія</vt:lpstr>
      <vt:lpstr>Фундамент успішної реклами</vt:lpstr>
      <vt:lpstr>Правило трьох "М"</vt:lpstr>
      <vt:lpstr>Приклади порушень правила трьох "М"</vt:lpstr>
      <vt:lpstr>Слабке повідомлення та неправильна аудиторія</vt:lpstr>
      <vt:lpstr>Рекламуйте результат</vt:lpstr>
      <vt:lpstr>Фокус на вигодах, а не на властивостях</vt:lpstr>
      <vt:lpstr>Приклади мотивації покупців</vt:lpstr>
      <vt:lpstr>Більше прикладів мотивації</vt:lpstr>
      <vt:lpstr>Продаж результату та мотивації</vt:lpstr>
      <vt:lpstr>Негативна мотивація в прикладах</vt:lpstr>
      <vt:lpstr>Позитивна мотивація в прикладах</vt:lpstr>
      <vt:lpstr>Використовуйте те, що має найбільший вплив</vt:lpstr>
      <vt:lpstr>Хто у вас купує</vt:lpstr>
      <vt:lpstr>Говоріть мовою клієнта</vt:lpstr>
      <vt:lpstr>Помилки у виборі каналу (Media)</vt:lpstr>
      <vt:lpstr>Ще приклади помилок у Media</vt:lpstr>
      <vt:lpstr>Потім – правильне повідомлення (Message)</vt:lpstr>
      <vt:lpstr>Немає універсальної реклами</vt:lpstr>
      <vt:lpstr>Зміни в поведінці споживачів</vt:lpstr>
      <vt:lpstr>Тестування – ключ до успіху</vt:lpstr>
      <vt:lpstr>Вимірювання ефективності</vt:lpstr>
      <vt:lpstr>Конверсія vs Прибуток</vt:lpstr>
      <vt:lpstr>Вартість залучення клієнта</vt:lpstr>
      <vt:lpstr>Двокрокова модель продажів – чому вона працює</vt:lpstr>
      <vt:lpstr>Що робить більшість підприємців</vt:lpstr>
      <vt:lpstr>Чому однокрокова модель втрачає ефективність</vt:lpstr>
      <vt:lpstr>Як працює двокрокова модель</vt:lpstr>
      <vt:lpstr>Пробне заняття як лід-магніт</vt:lpstr>
      <vt:lpstr>Що можна запропонувати на першому кроці</vt:lpstr>
      <vt:lpstr>Лід-магніти, що працюють</vt:lpstr>
      <vt:lpstr>Ефект ескалації зобов’язань</vt:lpstr>
      <vt:lpstr>Схема двошагової моделі</vt:lpstr>
      <vt:lpstr>Мета реклами – перший контакт</vt:lpstr>
      <vt:lpstr>Приклад з блогом Сікорського</vt:lpstr>
      <vt:lpstr>Результати двокрокової кампанії</vt:lpstr>
      <vt:lpstr>Контакт = майбутні продажі</vt:lpstr>
      <vt:lpstr>Система продажів і лідів</vt:lpstr>
      <vt:lpstr>Front-end і back-end у рекламі</vt:lpstr>
      <vt:lpstr>Призначення front-end продуктів</vt:lpstr>
      <vt:lpstr>Реклама прямого відгуку</vt:lpstr>
      <vt:lpstr>Back-end продукти та їх роль</vt:lpstr>
      <vt:lpstr>Приклад з McDonald's</vt:lpstr>
      <vt:lpstr>Back-end у McDonald's та супермаркетах</vt:lpstr>
      <vt:lpstr>Реклама супермаркетів та IKEA</vt:lpstr>
      <vt:lpstr>Приклад з IKEA та ключова ідея</vt:lpstr>
      <vt:lpstr>Необхідність розділення продуктів</vt:lpstr>
      <vt:lpstr>Приклади інтернет-реклами</vt:lpstr>
      <vt:lpstr>Переваги безкоштовних пропозицій</vt:lpstr>
      <vt:lpstr>Конкуренція та перевага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Швидкий старт у рекламі: Помилки та фундамент</dc:title>
  <dc:creator>Слюсар Вадим Миколайович</dc:creator>
  <cp:lastModifiedBy>Слюсар Вадим Миколайович</cp:lastModifiedBy>
  <cp:revision>10</cp:revision>
  <dcterms:created xsi:type="dcterms:W3CDTF">2025-11-04T10:21:56Z</dcterms:created>
  <dcterms:modified xsi:type="dcterms:W3CDTF">2025-11-25T13:07:05Z</dcterms:modified>
</cp:coreProperties>
</file>