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5"/>
  </p:notesMasterIdLst>
  <p:sldIdLst>
    <p:sldId id="619" r:id="rId2"/>
    <p:sldId id="666" r:id="rId3"/>
    <p:sldId id="661" r:id="rId4"/>
    <p:sldId id="668" r:id="rId5"/>
    <p:sldId id="618" r:id="rId6"/>
    <p:sldId id="691" r:id="rId7"/>
    <p:sldId id="692" r:id="rId8"/>
    <p:sldId id="667" r:id="rId9"/>
    <p:sldId id="684" r:id="rId10"/>
    <p:sldId id="685" r:id="rId11"/>
    <p:sldId id="686" r:id="rId12"/>
    <p:sldId id="688" r:id="rId13"/>
    <p:sldId id="690" r:id="rId14"/>
    <p:sldId id="678" r:id="rId15"/>
    <p:sldId id="680" r:id="rId16"/>
    <p:sldId id="679" r:id="rId17"/>
    <p:sldId id="693" r:id="rId18"/>
    <p:sldId id="629" r:id="rId19"/>
    <p:sldId id="681" r:id="rId20"/>
    <p:sldId id="682" r:id="rId21"/>
    <p:sldId id="683" r:id="rId22"/>
    <p:sldId id="676" r:id="rId23"/>
    <p:sldId id="655" r:id="rId2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4A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Світли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00" autoAdjust="0"/>
    <p:restoredTop sz="93979" autoAdjust="0"/>
  </p:normalViewPr>
  <p:slideViewPr>
    <p:cSldViewPr snapToGrid="0">
      <p:cViewPr varScale="1">
        <p:scale>
          <a:sx n="82" d="100"/>
          <a:sy n="82" d="100"/>
        </p:scale>
        <p:origin x="97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98EF8-C5DA-48A6-8388-2DC7CD75FC89}" type="datetimeFigureOut">
              <a:rPr lang="uk-UA" smtClean="0"/>
              <a:t>01.10.2025</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5A392-6E94-4F57-9F74-0323B6B46DC5}" type="slidenum">
              <a:rPr lang="uk-UA" smtClean="0"/>
              <a:t>‹№›</a:t>
            </a:fld>
            <a:endParaRPr lang="uk-UA"/>
          </a:p>
        </p:txBody>
      </p:sp>
    </p:spTree>
    <p:extLst>
      <p:ext uri="{BB962C8B-B14F-4D97-AF65-F5344CB8AC3E}">
        <p14:creationId xmlns:p14="http://schemas.microsoft.com/office/powerpoint/2010/main" val="158994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www.unhcr.org/refugee-statistics/insights/explainers/refugee-hosting-metrics.html#FN4" TargetMode="External"/><Relationship Id="rId3" Type="http://schemas.openxmlformats.org/officeDocument/2006/relationships/hyperlink" Target="https://www.unhcr.org/the-global-compact-on-refugees.html" TargetMode="External"/><Relationship Id="rId7" Type="http://schemas.openxmlformats.org/officeDocument/2006/relationships/hyperlink" Target="https://www.unhcr.org/refugee-statistics/insights/explainers/refugee-hosting-metrics.html#FN3"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unhcr.org/refugee-statistics/insights/explainers/refugee-hosting-metrics.html#FN2" TargetMode="External"/><Relationship Id="rId5" Type="http://schemas.openxmlformats.org/officeDocument/2006/relationships/hyperlink" Target="https://www.unhcr.org/refugee-statistics/insights/explainers/refugee-hosting-metrics.html#FN1" TargetMode="External"/><Relationship Id="rId4" Type="http://schemas.openxmlformats.org/officeDocument/2006/relationships/hyperlink" Target="https://datahelpdesk.worldbank.org/knowledgebase/articles/906519-world-bank-country-and-lending-groups"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current population of </a:t>
            </a:r>
            <a:r>
              <a:rPr lang="en-US" sz="1200" b="1" i="0" kern="1200" dirty="0">
                <a:solidFill>
                  <a:schemeClr val="tx1"/>
                </a:solidFill>
                <a:effectLst/>
                <a:latin typeface="+mn-lt"/>
                <a:ea typeface="+mn-ea"/>
                <a:cs typeface="+mn-cs"/>
              </a:rPr>
              <a:t>Europe</a:t>
            </a:r>
            <a:r>
              <a:rPr lang="en-US" sz="1200" b="0" i="0" kern="1200" dirty="0">
                <a:solidFill>
                  <a:schemeClr val="tx1"/>
                </a:solidFill>
                <a:effectLst/>
                <a:latin typeface="+mn-lt"/>
                <a:ea typeface="+mn-ea"/>
                <a:cs typeface="+mn-cs"/>
              </a:rPr>
              <a:t> is </a:t>
            </a:r>
            <a:r>
              <a:rPr lang="en-US" sz="1200" b="1" i="0" kern="1200" dirty="0">
                <a:solidFill>
                  <a:schemeClr val="tx1"/>
                </a:solidFill>
                <a:effectLst/>
                <a:latin typeface="+mn-lt"/>
                <a:ea typeface="+mn-ea"/>
                <a:cs typeface="+mn-cs"/>
              </a:rPr>
              <a:t>744,819,089</a:t>
            </a:r>
            <a:r>
              <a:rPr lang="en-US" sz="1200" b="0" i="0" kern="1200" dirty="0">
                <a:solidFill>
                  <a:schemeClr val="tx1"/>
                </a:solidFill>
                <a:effectLst/>
                <a:latin typeface="+mn-lt"/>
                <a:ea typeface="+mn-ea"/>
                <a:cs typeface="+mn-cs"/>
              </a:rPr>
              <a:t> as of Tuesday, November 19, 2024, based on the latest United Nations estimates.</a:t>
            </a:r>
          </a:p>
          <a:p>
            <a:r>
              <a:rPr lang="en-US" sz="1200" b="0" i="0" kern="1200" dirty="0">
                <a:solidFill>
                  <a:schemeClr val="tx1"/>
                </a:solidFill>
                <a:effectLst/>
                <a:latin typeface="+mn-lt"/>
                <a:ea typeface="+mn-ea"/>
                <a:cs typeface="+mn-cs"/>
              </a:rPr>
              <a:t>Europe population is equivalent to </a:t>
            </a:r>
            <a:r>
              <a:rPr lang="en-US" sz="1200" b="1" i="0" kern="1200" dirty="0">
                <a:solidFill>
                  <a:schemeClr val="tx1"/>
                </a:solidFill>
                <a:effectLst/>
                <a:latin typeface="+mn-lt"/>
                <a:ea typeface="+mn-ea"/>
                <a:cs typeface="+mn-cs"/>
              </a:rPr>
              <a:t>9.21%</a:t>
            </a:r>
            <a:r>
              <a:rPr lang="en-US" sz="1200" b="0" i="0" kern="1200" dirty="0">
                <a:solidFill>
                  <a:schemeClr val="tx1"/>
                </a:solidFill>
                <a:effectLst/>
                <a:latin typeface="+mn-lt"/>
                <a:ea typeface="+mn-ea"/>
                <a:cs typeface="+mn-cs"/>
              </a:rPr>
              <a:t> of the </a:t>
            </a:r>
            <a:r>
              <a:rPr lang="en-US" sz="1200" b="0" i="0" u="sng" kern="1200" dirty="0">
                <a:solidFill>
                  <a:schemeClr val="tx1"/>
                </a:solidFill>
                <a:effectLst/>
                <a:latin typeface="+mn-lt"/>
                <a:ea typeface="+mn-ea"/>
                <a:cs typeface="+mn-cs"/>
                <a:hlinkClick r:id="rId3"/>
              </a:rPr>
              <a:t>total world population</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Europe ranks number </a:t>
            </a:r>
            <a:r>
              <a:rPr lang="en-US" sz="1200" b="1" i="0" kern="1200" dirty="0">
                <a:solidFill>
                  <a:schemeClr val="tx1"/>
                </a:solidFill>
                <a:effectLst/>
                <a:latin typeface="+mn-lt"/>
                <a:ea typeface="+mn-ea"/>
                <a:cs typeface="+mn-cs"/>
              </a:rPr>
              <a:t>3</a:t>
            </a:r>
            <a:r>
              <a:rPr lang="en-US" sz="1200" b="0" i="0" kern="1200" dirty="0">
                <a:solidFill>
                  <a:schemeClr val="tx1"/>
                </a:solidFill>
                <a:effectLst/>
                <a:latin typeface="+mn-lt"/>
                <a:ea typeface="+mn-ea"/>
                <a:cs typeface="+mn-cs"/>
              </a:rPr>
              <a:t> among </a:t>
            </a:r>
            <a:r>
              <a:rPr lang="en-US" sz="1200" b="0" i="0" u="sng" kern="1200" dirty="0">
                <a:solidFill>
                  <a:schemeClr val="tx1"/>
                </a:solidFill>
                <a:effectLst/>
                <a:latin typeface="+mn-lt"/>
                <a:ea typeface="+mn-ea"/>
                <a:cs typeface="+mn-cs"/>
                <a:hlinkClick r:id="rId4"/>
              </a:rPr>
              <a:t>regions of the world</a:t>
            </a:r>
            <a:r>
              <a:rPr lang="en-US" sz="1200" b="0" i="0" kern="1200" dirty="0">
                <a:solidFill>
                  <a:schemeClr val="tx1"/>
                </a:solidFill>
                <a:effectLst/>
                <a:latin typeface="+mn-lt"/>
                <a:ea typeface="+mn-ea"/>
                <a:cs typeface="+mn-cs"/>
              </a:rPr>
              <a:t> (roughly equivalent to "continents"), ordered by population.</a:t>
            </a:r>
          </a:p>
          <a:p>
            <a:r>
              <a:rPr lang="en-US" sz="1200" b="0" i="0" kern="1200" dirty="0">
                <a:solidFill>
                  <a:schemeClr val="tx1"/>
                </a:solidFill>
                <a:effectLst/>
                <a:latin typeface="+mn-lt"/>
                <a:ea typeface="+mn-ea"/>
                <a:cs typeface="+mn-cs"/>
              </a:rPr>
              <a:t>The population density in Europe is 34 per Km</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(87 people per mi</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The total land area is 22,134,900 Km2 (8,546,329 sq. miles)</a:t>
            </a:r>
          </a:p>
          <a:p>
            <a:r>
              <a:rPr lang="en-US" sz="1200" b="1" i="0" kern="1200" dirty="0">
                <a:solidFill>
                  <a:schemeClr val="tx1"/>
                </a:solidFill>
                <a:effectLst/>
                <a:latin typeface="+mn-lt"/>
                <a:ea typeface="+mn-ea"/>
                <a:cs typeface="+mn-cs"/>
              </a:rPr>
              <a:t>75.6 %</a:t>
            </a:r>
            <a:r>
              <a:rPr lang="en-US" sz="1200" b="0" i="0" kern="1200" dirty="0">
                <a:solidFill>
                  <a:schemeClr val="tx1"/>
                </a:solidFill>
                <a:effectLst/>
                <a:latin typeface="+mn-lt"/>
                <a:ea typeface="+mn-ea"/>
                <a:cs typeface="+mn-cs"/>
              </a:rPr>
              <a:t> of the population is </a:t>
            </a:r>
            <a:r>
              <a:rPr lang="en-US" sz="1200" b="1" i="0" kern="1200" dirty="0">
                <a:solidFill>
                  <a:schemeClr val="tx1"/>
                </a:solidFill>
                <a:effectLst/>
                <a:latin typeface="+mn-lt"/>
                <a:ea typeface="+mn-ea"/>
                <a:cs typeface="+mn-cs"/>
              </a:rPr>
              <a:t>urban</a:t>
            </a:r>
            <a:r>
              <a:rPr lang="en-US" sz="1200" b="0" i="0" kern="1200" dirty="0">
                <a:solidFill>
                  <a:schemeClr val="tx1"/>
                </a:solidFill>
                <a:effectLst/>
                <a:latin typeface="+mn-lt"/>
                <a:ea typeface="+mn-ea"/>
                <a:cs typeface="+mn-cs"/>
              </a:rPr>
              <a:t> (563,417,440 people in 2024)</a:t>
            </a: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median age</a:t>
            </a:r>
            <a:r>
              <a:rPr lang="en-US" sz="1200" b="0" i="0" kern="1200" dirty="0">
                <a:solidFill>
                  <a:schemeClr val="tx1"/>
                </a:solidFill>
                <a:effectLst/>
                <a:latin typeface="+mn-lt"/>
                <a:ea typeface="+mn-ea"/>
                <a:cs typeface="+mn-cs"/>
              </a:rPr>
              <a:t> in Europe is </a:t>
            </a:r>
            <a:r>
              <a:rPr lang="en-US" sz="1200" b="1" i="0" kern="1200" dirty="0">
                <a:solidFill>
                  <a:schemeClr val="tx1"/>
                </a:solidFill>
                <a:effectLst/>
                <a:latin typeface="+mn-lt"/>
                <a:ea typeface="+mn-ea"/>
                <a:cs typeface="+mn-cs"/>
              </a:rPr>
              <a:t>42.5 years</a:t>
            </a:r>
            <a:r>
              <a:rPr lang="en-US" sz="1200" b="0" i="0" kern="1200" dirty="0">
                <a:solidFill>
                  <a:schemeClr val="tx1"/>
                </a:solidFill>
                <a:effectLst/>
                <a:latin typeface="+mn-lt"/>
                <a:ea typeface="+mn-ea"/>
                <a:cs typeface="+mn-cs"/>
              </a:rPr>
              <a:t>.</a:t>
            </a:r>
          </a:p>
          <a:p>
            <a:endParaRPr lang="en-US" dirty="0"/>
          </a:p>
          <a:p>
            <a:r>
              <a:rPr lang="en-US" sz="1200" b="1" i="0" u="none" strike="noStrike" kern="1200" dirty="0">
                <a:solidFill>
                  <a:schemeClr val="tx1"/>
                </a:solidFill>
                <a:effectLst/>
                <a:latin typeface="+mn-lt"/>
                <a:ea typeface="+mn-ea"/>
                <a:cs typeface="+mn-cs"/>
                <a:hlinkClick r:id="rId5"/>
              </a:rPr>
              <a:t>According to the report</a:t>
            </a:r>
            <a:r>
              <a:rPr lang="en-US" sz="1200" b="0" i="0" kern="1200" dirty="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a:solidFill>
                  <a:schemeClr val="tx1"/>
                </a:solidFill>
                <a:effectLst/>
                <a:latin typeface="+mn-lt"/>
                <a:ea typeface="+mn-ea"/>
                <a:cs typeface="+mn-cs"/>
              </a:rPr>
              <a:t>The drastic shift in the demographic pyramid will upend the </a:t>
            </a:r>
            <a:r>
              <a:rPr lang="en-US" sz="1200" b="0" i="0" kern="1200" dirty="0" err="1">
                <a:solidFill>
                  <a:schemeClr val="tx1"/>
                </a:solidFill>
                <a:effectLst/>
                <a:latin typeface="+mn-lt"/>
                <a:ea typeface="+mn-ea"/>
                <a:cs typeface="+mn-cs"/>
              </a:rPr>
              <a:t>labour</a:t>
            </a:r>
            <a:r>
              <a:rPr lang="en-US" sz="1200" b="0" i="0" kern="1200" dirty="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a:t>
            </a:fld>
            <a:endParaRPr lang="uk-UA"/>
          </a:p>
        </p:txBody>
      </p:sp>
    </p:spTree>
    <p:extLst>
      <p:ext uri="{BB962C8B-B14F-4D97-AF65-F5344CB8AC3E}">
        <p14:creationId xmlns:p14="http://schemas.microsoft.com/office/powerpoint/2010/main" val="181720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15</a:t>
            </a:fld>
            <a:endParaRPr lang="uk-UA"/>
          </a:p>
        </p:txBody>
      </p:sp>
    </p:spTree>
    <p:extLst>
      <p:ext uri="{BB962C8B-B14F-4D97-AF65-F5344CB8AC3E}">
        <p14:creationId xmlns:p14="http://schemas.microsoft.com/office/powerpoint/2010/main" val="511883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18</a:t>
            </a:fld>
            <a:endParaRPr lang="uk-UA"/>
          </a:p>
        </p:txBody>
      </p:sp>
    </p:spTree>
    <p:extLst>
      <p:ext uri="{BB962C8B-B14F-4D97-AF65-F5344CB8AC3E}">
        <p14:creationId xmlns:p14="http://schemas.microsoft.com/office/powerpoint/2010/main" val="2875355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19</a:t>
            </a:fld>
            <a:endParaRPr lang="uk-UA"/>
          </a:p>
        </p:txBody>
      </p:sp>
    </p:spTree>
    <p:extLst>
      <p:ext uri="{BB962C8B-B14F-4D97-AF65-F5344CB8AC3E}">
        <p14:creationId xmlns:p14="http://schemas.microsoft.com/office/powerpoint/2010/main" val="905912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20</a:t>
            </a:fld>
            <a:endParaRPr lang="uk-UA"/>
          </a:p>
        </p:txBody>
      </p:sp>
    </p:spTree>
    <p:extLst>
      <p:ext uri="{BB962C8B-B14F-4D97-AF65-F5344CB8AC3E}">
        <p14:creationId xmlns:p14="http://schemas.microsoft.com/office/powerpoint/2010/main" val="202629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21</a:t>
            </a:fld>
            <a:endParaRPr lang="uk-UA"/>
          </a:p>
        </p:txBody>
      </p:sp>
    </p:spTree>
    <p:extLst>
      <p:ext uri="{BB962C8B-B14F-4D97-AF65-F5344CB8AC3E}">
        <p14:creationId xmlns:p14="http://schemas.microsoft.com/office/powerpoint/2010/main" val="12745712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9EC76-70ED-C529-1997-344052F56AFD}"/>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E06E1A75-ABB0-A5EA-2C01-9F722F84B70E}"/>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D7B56EC-7F21-680A-E090-ABBDBBA549F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This section looks at the age structure of the population. The analyses are provided for 3 separate age groups:</a:t>
            </a:r>
          </a:p>
          <a:p>
            <a:r>
              <a:rPr lang="en-US" sz="1200" b="0" i="0" kern="1200" dirty="0">
                <a:solidFill>
                  <a:schemeClr val="tx1"/>
                </a:solidFill>
                <a:effectLst/>
                <a:latin typeface="+mn-lt"/>
                <a:ea typeface="+mn-ea"/>
                <a:cs typeface="+mn-cs"/>
              </a:rPr>
              <a:t>15-29 years (referred to as youth);</a:t>
            </a:r>
          </a:p>
          <a:p>
            <a:r>
              <a:rPr lang="en-US" sz="1200" b="0" i="0" kern="1200" dirty="0">
                <a:solidFill>
                  <a:schemeClr val="tx1"/>
                </a:solidFill>
                <a:effectLst/>
                <a:latin typeface="+mn-lt"/>
                <a:ea typeface="+mn-ea"/>
                <a:cs typeface="+mn-cs"/>
              </a:rPr>
              <a:t>30-54 years;</a:t>
            </a:r>
          </a:p>
          <a:p>
            <a:r>
              <a:rPr lang="en-US" sz="1200" b="0" i="0" kern="1200" dirty="0">
                <a:solidFill>
                  <a:schemeClr val="tx1"/>
                </a:solidFill>
                <a:effectLst/>
                <a:latin typeface="+mn-lt"/>
                <a:ea typeface="+mn-ea"/>
                <a:cs typeface="+mn-cs"/>
              </a:rPr>
              <a:t>55-74 years.</a:t>
            </a:r>
          </a:p>
          <a:p>
            <a:r>
              <a:rPr lang="en-US" sz="1200" b="0" i="0" kern="1200" dirty="0">
                <a:solidFill>
                  <a:schemeClr val="tx1"/>
                </a:solidFill>
                <a:effectLst/>
                <a:latin typeface="+mn-lt"/>
                <a:ea typeface="+mn-ea"/>
                <a:cs typeface="+mn-cs"/>
              </a:rPr>
              <a:t>In 2023, the age structure of native-born persons with two native-born parents shows a majority in the 30-54 age group (44.0%), followed by the 55-74 age group (35.9%), and finally the youngest age group (20.1%). A similar pattern is observed for foreign-born people, though with a higher proportion in the 30-54 age group (56.1%), and lower proportions in the older (25.9%) and younger (18.0%) age groups.</a:t>
            </a:r>
          </a:p>
          <a:p>
            <a:r>
              <a:rPr lang="en-US" sz="1200" b="0" i="0" kern="1200" dirty="0">
                <a:solidFill>
                  <a:schemeClr val="tx1"/>
                </a:solidFill>
                <a:effectLst/>
                <a:latin typeface="+mn-lt"/>
                <a:ea typeface="+mn-ea"/>
                <a:cs typeface="+mn-cs"/>
              </a:rPr>
              <a:t>The other 2 subpopulations had a younger age structure, with the oldest age group being the smallest. However, for native-born persons with one foreign-born parent, the largest share is observed for those aged 30-54 (36.8%), while for native-born persons with two foreign-born parents, the youngest age group is the most numerous (42.3%).</a:t>
            </a:r>
          </a:p>
          <a:p>
            <a:r>
              <a:rPr lang="en-US" sz="1200" b="0" i="0" kern="1200" dirty="0">
                <a:solidFill>
                  <a:schemeClr val="tx1"/>
                </a:solidFill>
                <a:effectLst/>
                <a:latin typeface="+mn-lt"/>
                <a:ea typeface="+mn-ea"/>
                <a:cs typeface="+mn-cs"/>
              </a:rPr>
              <a:t>For a majority of EU countries, the share of young people in the total population in 2023 was lowest among foreign-born persons. Equally, the largest share of people aged 30-54 years in 2023 was observed for foreign-born persons in most EU countries.</a:t>
            </a:r>
          </a:p>
          <a:p>
            <a:r>
              <a:rPr lang="en-US" sz="1200" b="0" i="0" kern="1200" dirty="0">
                <a:solidFill>
                  <a:schemeClr val="tx1"/>
                </a:solidFill>
                <a:effectLst/>
                <a:latin typeface="+mn-lt"/>
                <a:ea typeface="+mn-ea"/>
                <a:cs typeface="+mn-cs"/>
              </a:rPr>
              <a:t>Looking at each migration status, the age structure for native-born persons with two native-born parents was relatively similar across all EU countries. Among the 3 other categories (among the EU countries with reliable data), the structures were much more varied in 2023. For example, for native-born persons with two foreign-born parents the shares ranged from:</a:t>
            </a:r>
          </a:p>
          <a:p>
            <a:r>
              <a:rPr lang="en-US" sz="1200" b="0" i="0" kern="1200" dirty="0">
                <a:solidFill>
                  <a:schemeClr val="tx1"/>
                </a:solidFill>
                <a:effectLst/>
                <a:latin typeface="+mn-lt"/>
                <a:ea typeface="+mn-ea"/>
                <a:cs typeface="+mn-cs"/>
              </a:rPr>
              <a:t>3.8% in Latvia to 90.7% in Cyprus for those aged 15-29 years;</a:t>
            </a:r>
          </a:p>
          <a:p>
            <a:r>
              <a:rPr lang="en-US" sz="1200" b="0" i="0" kern="1200" dirty="0">
                <a:solidFill>
                  <a:schemeClr val="tx1"/>
                </a:solidFill>
                <a:effectLst/>
                <a:latin typeface="+mn-lt"/>
                <a:ea typeface="+mn-ea"/>
                <a:cs typeface="+mn-cs"/>
              </a:rPr>
              <a:t>7.0% in Italy to 64.1% in Slovenia for those aged 30-54 years;</a:t>
            </a:r>
          </a:p>
          <a:p>
            <a:r>
              <a:rPr lang="en-US" sz="1200" b="0" i="0" kern="1200" dirty="0">
                <a:solidFill>
                  <a:schemeClr val="tx1"/>
                </a:solidFill>
                <a:effectLst/>
                <a:latin typeface="+mn-lt"/>
                <a:ea typeface="+mn-ea"/>
                <a:cs typeface="+mn-cs"/>
              </a:rPr>
              <a:t>1.7% in Spain to 88.3% in Poland for those aged 55-74 years.</a:t>
            </a:r>
          </a:p>
          <a:p>
            <a:endParaRPr lang="uk-UA" dirty="0"/>
          </a:p>
        </p:txBody>
      </p:sp>
      <p:sp>
        <p:nvSpPr>
          <p:cNvPr id="4" name="Номер слайда 3">
            <a:extLst>
              <a:ext uri="{FF2B5EF4-FFF2-40B4-BE49-F238E27FC236}">
                <a16:creationId xmlns:a16="http://schemas.microsoft.com/office/drawing/2014/main" id="{B73BEFD4-A8DC-D252-D98E-6F401D878666}"/>
              </a:ext>
            </a:extLst>
          </p:cNvPr>
          <p:cNvSpPr>
            <a:spLocks noGrp="1"/>
          </p:cNvSpPr>
          <p:nvPr>
            <p:ph type="sldNum" sz="quarter" idx="10"/>
          </p:nvPr>
        </p:nvSpPr>
        <p:spPr/>
        <p:txBody>
          <a:bodyPr/>
          <a:lstStyle/>
          <a:p>
            <a:fld id="{EF85A392-6E94-4F57-9F74-0323B6B46DC5}" type="slidenum">
              <a:rPr lang="uk-UA" smtClean="0"/>
              <a:t>22</a:t>
            </a:fld>
            <a:endParaRPr lang="uk-UA"/>
          </a:p>
        </p:txBody>
      </p:sp>
    </p:spTree>
    <p:extLst>
      <p:ext uri="{BB962C8B-B14F-4D97-AF65-F5344CB8AC3E}">
        <p14:creationId xmlns:p14="http://schemas.microsoft.com/office/powerpoint/2010/main" val="2639731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current population of </a:t>
            </a:r>
            <a:r>
              <a:rPr lang="en-US" sz="1200" b="1" i="0" kern="1200" dirty="0">
                <a:solidFill>
                  <a:schemeClr val="tx1"/>
                </a:solidFill>
                <a:effectLst/>
                <a:latin typeface="+mn-lt"/>
                <a:ea typeface="+mn-ea"/>
                <a:cs typeface="+mn-cs"/>
              </a:rPr>
              <a:t>Europe</a:t>
            </a:r>
            <a:r>
              <a:rPr lang="en-US" sz="1200" b="0" i="0" kern="1200" dirty="0">
                <a:solidFill>
                  <a:schemeClr val="tx1"/>
                </a:solidFill>
                <a:effectLst/>
                <a:latin typeface="+mn-lt"/>
                <a:ea typeface="+mn-ea"/>
                <a:cs typeface="+mn-cs"/>
              </a:rPr>
              <a:t> is </a:t>
            </a:r>
            <a:r>
              <a:rPr lang="en-US" sz="1200" b="1" i="0" kern="1200" dirty="0">
                <a:solidFill>
                  <a:schemeClr val="tx1"/>
                </a:solidFill>
                <a:effectLst/>
                <a:latin typeface="+mn-lt"/>
                <a:ea typeface="+mn-ea"/>
                <a:cs typeface="+mn-cs"/>
              </a:rPr>
              <a:t>744,819,089</a:t>
            </a:r>
            <a:r>
              <a:rPr lang="en-US" sz="1200" b="0" i="0" kern="1200" dirty="0">
                <a:solidFill>
                  <a:schemeClr val="tx1"/>
                </a:solidFill>
                <a:effectLst/>
                <a:latin typeface="+mn-lt"/>
                <a:ea typeface="+mn-ea"/>
                <a:cs typeface="+mn-cs"/>
              </a:rPr>
              <a:t> as of Tuesday, November 19, 2024, based on the latest United Nations estimates.</a:t>
            </a:r>
          </a:p>
          <a:p>
            <a:r>
              <a:rPr lang="en-US" sz="1200" b="0" i="0" kern="1200" dirty="0">
                <a:solidFill>
                  <a:schemeClr val="tx1"/>
                </a:solidFill>
                <a:effectLst/>
                <a:latin typeface="+mn-lt"/>
                <a:ea typeface="+mn-ea"/>
                <a:cs typeface="+mn-cs"/>
              </a:rPr>
              <a:t>Europe population is equivalent to </a:t>
            </a:r>
            <a:r>
              <a:rPr lang="en-US" sz="1200" b="1" i="0" kern="1200" dirty="0">
                <a:solidFill>
                  <a:schemeClr val="tx1"/>
                </a:solidFill>
                <a:effectLst/>
                <a:latin typeface="+mn-lt"/>
                <a:ea typeface="+mn-ea"/>
                <a:cs typeface="+mn-cs"/>
              </a:rPr>
              <a:t>9.21%</a:t>
            </a:r>
            <a:r>
              <a:rPr lang="en-US" sz="1200" b="0" i="0" kern="1200" dirty="0">
                <a:solidFill>
                  <a:schemeClr val="tx1"/>
                </a:solidFill>
                <a:effectLst/>
                <a:latin typeface="+mn-lt"/>
                <a:ea typeface="+mn-ea"/>
                <a:cs typeface="+mn-cs"/>
              </a:rPr>
              <a:t> of the </a:t>
            </a:r>
            <a:r>
              <a:rPr lang="en-US" sz="1200" b="0" i="0" u="sng" kern="1200" dirty="0">
                <a:solidFill>
                  <a:schemeClr val="tx1"/>
                </a:solidFill>
                <a:effectLst/>
                <a:latin typeface="+mn-lt"/>
                <a:ea typeface="+mn-ea"/>
                <a:cs typeface="+mn-cs"/>
                <a:hlinkClick r:id="rId3"/>
              </a:rPr>
              <a:t>total world population</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Europe ranks number </a:t>
            </a:r>
            <a:r>
              <a:rPr lang="en-US" sz="1200" b="1" i="0" kern="1200" dirty="0">
                <a:solidFill>
                  <a:schemeClr val="tx1"/>
                </a:solidFill>
                <a:effectLst/>
                <a:latin typeface="+mn-lt"/>
                <a:ea typeface="+mn-ea"/>
                <a:cs typeface="+mn-cs"/>
              </a:rPr>
              <a:t>3</a:t>
            </a:r>
            <a:r>
              <a:rPr lang="en-US" sz="1200" b="0" i="0" kern="1200" dirty="0">
                <a:solidFill>
                  <a:schemeClr val="tx1"/>
                </a:solidFill>
                <a:effectLst/>
                <a:latin typeface="+mn-lt"/>
                <a:ea typeface="+mn-ea"/>
                <a:cs typeface="+mn-cs"/>
              </a:rPr>
              <a:t> among </a:t>
            </a:r>
            <a:r>
              <a:rPr lang="en-US" sz="1200" b="0" i="0" u="sng" kern="1200" dirty="0">
                <a:solidFill>
                  <a:schemeClr val="tx1"/>
                </a:solidFill>
                <a:effectLst/>
                <a:latin typeface="+mn-lt"/>
                <a:ea typeface="+mn-ea"/>
                <a:cs typeface="+mn-cs"/>
                <a:hlinkClick r:id="rId4"/>
              </a:rPr>
              <a:t>regions of the world</a:t>
            </a:r>
            <a:r>
              <a:rPr lang="en-US" sz="1200" b="0" i="0" kern="1200" dirty="0">
                <a:solidFill>
                  <a:schemeClr val="tx1"/>
                </a:solidFill>
                <a:effectLst/>
                <a:latin typeface="+mn-lt"/>
                <a:ea typeface="+mn-ea"/>
                <a:cs typeface="+mn-cs"/>
              </a:rPr>
              <a:t> (roughly equivalent to "continents"), ordered by population.</a:t>
            </a:r>
          </a:p>
          <a:p>
            <a:r>
              <a:rPr lang="en-US" sz="1200" b="0" i="0" kern="1200" dirty="0">
                <a:solidFill>
                  <a:schemeClr val="tx1"/>
                </a:solidFill>
                <a:effectLst/>
                <a:latin typeface="+mn-lt"/>
                <a:ea typeface="+mn-ea"/>
                <a:cs typeface="+mn-cs"/>
              </a:rPr>
              <a:t>The population density in Europe is 34 per Km</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(87 people per mi</a:t>
            </a:r>
            <a:r>
              <a:rPr lang="en-US" sz="1200" b="0" i="0" kern="1200" baseline="300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The total land area is 22,134,900 Km2 (8,546,329 sq. miles)</a:t>
            </a:r>
          </a:p>
          <a:p>
            <a:r>
              <a:rPr lang="en-US" sz="1200" b="1" i="0" kern="1200" dirty="0">
                <a:solidFill>
                  <a:schemeClr val="tx1"/>
                </a:solidFill>
                <a:effectLst/>
                <a:latin typeface="+mn-lt"/>
                <a:ea typeface="+mn-ea"/>
                <a:cs typeface="+mn-cs"/>
              </a:rPr>
              <a:t>75.6 %</a:t>
            </a:r>
            <a:r>
              <a:rPr lang="en-US" sz="1200" b="0" i="0" kern="1200" dirty="0">
                <a:solidFill>
                  <a:schemeClr val="tx1"/>
                </a:solidFill>
                <a:effectLst/>
                <a:latin typeface="+mn-lt"/>
                <a:ea typeface="+mn-ea"/>
                <a:cs typeface="+mn-cs"/>
              </a:rPr>
              <a:t> of the population is </a:t>
            </a:r>
            <a:r>
              <a:rPr lang="en-US" sz="1200" b="1" i="0" kern="1200" dirty="0">
                <a:solidFill>
                  <a:schemeClr val="tx1"/>
                </a:solidFill>
                <a:effectLst/>
                <a:latin typeface="+mn-lt"/>
                <a:ea typeface="+mn-ea"/>
                <a:cs typeface="+mn-cs"/>
              </a:rPr>
              <a:t>urban</a:t>
            </a:r>
            <a:r>
              <a:rPr lang="en-US" sz="1200" b="0" i="0" kern="1200" dirty="0">
                <a:solidFill>
                  <a:schemeClr val="tx1"/>
                </a:solidFill>
                <a:effectLst/>
                <a:latin typeface="+mn-lt"/>
                <a:ea typeface="+mn-ea"/>
                <a:cs typeface="+mn-cs"/>
              </a:rPr>
              <a:t> (563,417,440 people in 2024)</a:t>
            </a:r>
          </a:p>
          <a:p>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median age</a:t>
            </a:r>
            <a:r>
              <a:rPr lang="en-US" sz="1200" b="0" i="0" kern="1200" dirty="0">
                <a:solidFill>
                  <a:schemeClr val="tx1"/>
                </a:solidFill>
                <a:effectLst/>
                <a:latin typeface="+mn-lt"/>
                <a:ea typeface="+mn-ea"/>
                <a:cs typeface="+mn-cs"/>
              </a:rPr>
              <a:t> in Europe is </a:t>
            </a:r>
            <a:r>
              <a:rPr lang="en-US" sz="1200" b="1" i="0" kern="1200" dirty="0">
                <a:solidFill>
                  <a:schemeClr val="tx1"/>
                </a:solidFill>
                <a:effectLst/>
                <a:latin typeface="+mn-lt"/>
                <a:ea typeface="+mn-ea"/>
                <a:cs typeface="+mn-cs"/>
              </a:rPr>
              <a:t>42.5 years</a:t>
            </a:r>
            <a:r>
              <a:rPr lang="en-US" sz="1200" b="0" i="0" kern="1200" dirty="0">
                <a:solidFill>
                  <a:schemeClr val="tx1"/>
                </a:solidFill>
                <a:effectLst/>
                <a:latin typeface="+mn-lt"/>
                <a:ea typeface="+mn-ea"/>
                <a:cs typeface="+mn-cs"/>
              </a:rPr>
              <a:t>.</a:t>
            </a:r>
          </a:p>
          <a:p>
            <a:endParaRPr lang="en-US" dirty="0"/>
          </a:p>
          <a:p>
            <a:r>
              <a:rPr lang="en-US" sz="1200" b="1" i="0" u="none" strike="noStrike" kern="1200" dirty="0">
                <a:solidFill>
                  <a:schemeClr val="tx1"/>
                </a:solidFill>
                <a:effectLst/>
                <a:latin typeface="+mn-lt"/>
                <a:ea typeface="+mn-ea"/>
                <a:cs typeface="+mn-cs"/>
                <a:hlinkClick r:id="rId5"/>
              </a:rPr>
              <a:t>According to the report</a:t>
            </a:r>
            <a:r>
              <a:rPr lang="en-US" sz="1200" b="0" i="0" kern="1200" dirty="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a:solidFill>
                  <a:schemeClr val="tx1"/>
                </a:solidFill>
                <a:effectLst/>
                <a:latin typeface="+mn-lt"/>
                <a:ea typeface="+mn-ea"/>
                <a:cs typeface="+mn-cs"/>
              </a:rPr>
              <a:t>The drastic shift in the demographic pyramid will upend the </a:t>
            </a:r>
            <a:r>
              <a:rPr lang="en-US" sz="1200" b="0" i="0" kern="1200" dirty="0" err="1">
                <a:solidFill>
                  <a:schemeClr val="tx1"/>
                </a:solidFill>
                <a:effectLst/>
                <a:latin typeface="+mn-lt"/>
                <a:ea typeface="+mn-ea"/>
                <a:cs typeface="+mn-cs"/>
              </a:rPr>
              <a:t>labour</a:t>
            </a:r>
            <a:r>
              <a:rPr lang="en-US" sz="1200" b="0" i="0" kern="1200" dirty="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2</a:t>
            </a:fld>
            <a:endParaRPr lang="uk-UA"/>
          </a:p>
        </p:txBody>
      </p:sp>
    </p:spTree>
    <p:extLst>
      <p:ext uri="{BB962C8B-B14F-4D97-AF65-F5344CB8AC3E}">
        <p14:creationId xmlns:p14="http://schemas.microsoft.com/office/powerpoint/2010/main" val="28440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interactive graph below displays the relationship between countries' populations, income levels and the number of refugees hosted in the country over time. The size of the bubble indicates the number of refugees, while the </a:t>
            </a:r>
            <a:r>
              <a:rPr lang="en-US" sz="1200" b="0" i="0" kern="1200" dirty="0" err="1">
                <a:solidFill>
                  <a:schemeClr val="tx1"/>
                </a:solidFill>
                <a:effectLst/>
                <a:latin typeface="+mn-lt"/>
                <a:ea typeface="+mn-ea"/>
                <a:cs typeface="+mn-cs"/>
              </a:rPr>
              <a:t>colour</a:t>
            </a:r>
            <a:r>
              <a:rPr lang="en-US" sz="1200" b="0" i="0" kern="1200" dirty="0">
                <a:solidFill>
                  <a:schemeClr val="tx1"/>
                </a:solidFill>
                <a:effectLst/>
                <a:latin typeface="+mn-lt"/>
                <a:ea typeface="+mn-ea"/>
                <a:cs typeface="+mn-cs"/>
              </a:rPr>
              <a:t> denotes the income-level.</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71 per cent of refugees are hosted in low- and middle-income countries</a:t>
            </a:r>
          </a:p>
          <a:p>
            <a:r>
              <a:rPr lang="en-US" sz="1200" b="0" i="0" kern="1200" dirty="0">
                <a:solidFill>
                  <a:schemeClr val="tx1"/>
                </a:solidFill>
                <a:effectLst/>
                <a:latin typeface="+mn-lt"/>
                <a:ea typeface="+mn-ea"/>
                <a:cs typeface="+mn-cs"/>
              </a:rPr>
              <a:t>The </a:t>
            </a:r>
            <a:r>
              <a:rPr lang="en-US" sz="1200" b="0" i="0" u="none" strike="noStrike" kern="1200" dirty="0">
                <a:solidFill>
                  <a:schemeClr val="tx1"/>
                </a:solidFill>
                <a:effectLst/>
                <a:latin typeface="+mn-lt"/>
                <a:ea typeface="+mn-ea"/>
                <a:cs typeface="+mn-cs"/>
                <a:hlinkClick r:id="rId3"/>
              </a:rPr>
              <a:t>Global Compact on Refugees</a:t>
            </a:r>
            <a:r>
              <a:rPr lang="en-US" sz="1200" b="0" i="0" kern="1200" dirty="0">
                <a:solidFill>
                  <a:schemeClr val="tx1"/>
                </a:solidFill>
                <a:effectLst/>
                <a:latin typeface="+mn-lt"/>
                <a:ea typeface="+mn-ea"/>
                <a:cs typeface="+mn-cs"/>
              </a:rPr>
              <a:t> emphasizes the importance of greater responsibility- and burden-sharing. Yet, when it comes to hosting refugees, the weight is not equally shared. The proportion of refugees hosted in low- and middle-income countries helps us to assess how the responsibility for hosting refugees is shared globally. The underlying classification of countries into low, middle and high income groups is based on </a:t>
            </a:r>
            <a:r>
              <a:rPr lang="en-US" sz="1200" b="0" i="0" u="none" strike="noStrike" kern="1200" dirty="0">
                <a:solidFill>
                  <a:schemeClr val="tx1"/>
                </a:solidFill>
                <a:effectLst/>
                <a:latin typeface="+mn-lt"/>
                <a:ea typeface="+mn-ea"/>
                <a:cs typeface="+mn-cs"/>
                <a:hlinkClick r:id="rId4"/>
              </a:rPr>
              <a:t>the World Bank's income groups</a:t>
            </a:r>
            <a:r>
              <a:rPr lang="en-US" sz="1200" b="0" i="0" kern="1200" dirty="0">
                <a:solidFill>
                  <a:schemeClr val="tx1"/>
                </a:solidFill>
                <a:effectLst/>
                <a:latin typeface="+mn-lt"/>
                <a:ea typeface="+mn-ea"/>
                <a:cs typeface="+mn-cs"/>
              </a:rPr>
              <a:t>, which are updated annually. The income levels of countries are determined by calculating the Gross National Income (GNI) per capita.</a:t>
            </a:r>
            <a:r>
              <a:rPr lang="en-US" sz="1200" b="0" i="0" u="none" strike="noStrike" kern="1200" baseline="30000" dirty="0">
                <a:solidFill>
                  <a:schemeClr val="tx1"/>
                </a:solidFill>
                <a:effectLst/>
                <a:latin typeface="+mn-lt"/>
                <a:ea typeface="+mn-ea"/>
                <a:cs typeface="+mn-cs"/>
                <a:hlinkClick r:id="rId5"/>
              </a:rPr>
              <a:t>1</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Figure 1 shows that at mid-2024, 71 per cent of refugees are hosted in upper-middle-income countries (37 per cent), lower-middle-income countries (17 per cent) and low-income countries (18 per cent). As an alternative measure, 22 per cent were hosted in the least developed countries. </a:t>
            </a:r>
            <a:r>
              <a:rPr lang="en-US" sz="1200" b="0" i="0" u="none" strike="noStrike" kern="1200" baseline="30000" dirty="0">
                <a:solidFill>
                  <a:schemeClr val="tx1"/>
                </a:solidFill>
                <a:effectLst/>
                <a:latin typeface="+mn-lt"/>
                <a:ea typeface="+mn-ea"/>
                <a:cs typeface="+mn-cs"/>
                <a:hlinkClick r:id="rId6"/>
              </a:rPr>
              <a:t>2</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 are marked changes in the distribution of refugees according to their host countries' income level over time. One of the prominent changes relates to a sharp increase in the share of refugees hosted in upper-middle-income countries since 2009, increasing from 7 per cent in 2009 to 37 per cent by mid-2024. Upper-middle-income countries, such as </a:t>
            </a:r>
            <a:r>
              <a:rPr lang="en-US" sz="1200" b="0" i="0" kern="1200" dirty="0" err="1">
                <a:solidFill>
                  <a:schemeClr val="tx1"/>
                </a:solidFill>
                <a:effectLst/>
                <a:latin typeface="+mn-lt"/>
                <a:ea typeface="+mn-ea"/>
                <a:cs typeface="+mn-cs"/>
              </a:rPr>
              <a:t>Türkiye</a:t>
            </a:r>
            <a:r>
              <a:rPr lang="en-US" sz="1200" b="0" i="0" kern="1200" dirty="0">
                <a:solidFill>
                  <a:schemeClr val="tx1"/>
                </a:solidFill>
                <a:effectLst/>
                <a:latin typeface="+mn-lt"/>
                <a:ea typeface="+mn-ea"/>
                <a:cs typeface="+mn-cs"/>
              </a:rPr>
              <a:t>, Lebanon and Jordan, provided asylum to millions of Syrian refugees, while countries such as Colombia, Peru and Ecuador received a high number of Venezuelans. There was a </a:t>
            </a:r>
            <a:r>
              <a:rPr lang="en-US" sz="1200" b="0" i="0" kern="1200" dirty="0" err="1">
                <a:solidFill>
                  <a:schemeClr val="tx1"/>
                </a:solidFill>
                <a:effectLst/>
                <a:latin typeface="+mn-lt"/>
                <a:ea typeface="+mn-ea"/>
                <a:cs typeface="+mn-cs"/>
              </a:rPr>
              <a:t>markable</a:t>
            </a:r>
            <a:r>
              <a:rPr lang="en-US" sz="1200" b="0" i="0" kern="1200" dirty="0">
                <a:solidFill>
                  <a:schemeClr val="tx1"/>
                </a:solidFill>
                <a:effectLst/>
                <a:latin typeface="+mn-lt"/>
                <a:ea typeface="+mn-ea"/>
                <a:cs typeface="+mn-cs"/>
              </a:rPr>
              <a:t> increase between 2023 and 2024 as the Islamic Republic of Iran, which hosts nearly 3.8 million refugees, was reclassified by the World Bank as upper-middle-income.</a:t>
            </a:r>
          </a:p>
          <a:p>
            <a:r>
              <a:rPr lang="en-US" sz="1200" b="0" i="0" kern="1200" dirty="0">
                <a:solidFill>
                  <a:schemeClr val="tx1"/>
                </a:solidFill>
                <a:effectLst/>
                <a:latin typeface="+mn-lt"/>
                <a:ea typeface="+mn-ea"/>
                <a:cs typeface="+mn-cs"/>
              </a:rPr>
              <a:t>The share of refugees hosted by low-income countries has also decreased in comparison to the early 1990s (51 per cent in 1990, compared with 18 per cent by mid-2024). This can be largely attributed to the economic development of large hosting countries within the group, which were re-classified as lower-middle-income during this period, such as Pakistan. High-income countries have hosted between 17 and 29 per cent of refugees during the same years, with a notable increase since 2022 due primarily to the numbers of Ukrainian refugees hosted in high-income, mainly European countries.</a:t>
            </a:r>
          </a:p>
          <a:p>
            <a:r>
              <a:rPr lang="en-US" sz="1200" b="0" i="0" kern="1200" dirty="0">
                <a:solidFill>
                  <a:schemeClr val="tx1"/>
                </a:solidFill>
                <a:effectLst/>
                <a:latin typeface="+mn-lt"/>
                <a:ea typeface="+mn-ea"/>
                <a:cs typeface="+mn-cs"/>
              </a:rPr>
              <a:t>Low-income countries host a disproportionately large share of the global refugee population, both in terms of their population size and the resources available to them. These countries, represent 9 per cent of the global population</a:t>
            </a:r>
            <a:r>
              <a:rPr lang="en-US" sz="1200" b="0" i="0" u="none" strike="noStrike" kern="1200" baseline="30000" dirty="0">
                <a:solidFill>
                  <a:schemeClr val="tx1"/>
                </a:solidFill>
                <a:effectLst/>
                <a:latin typeface="+mn-lt"/>
                <a:ea typeface="+mn-ea"/>
                <a:cs typeface="+mn-cs"/>
                <a:hlinkClick r:id="rId7"/>
              </a:rPr>
              <a:t>3</a:t>
            </a:r>
            <a:r>
              <a:rPr lang="en-US" sz="1200" b="0" i="0" kern="1200" dirty="0">
                <a:solidFill>
                  <a:schemeClr val="tx1"/>
                </a:solidFill>
                <a:effectLst/>
                <a:latin typeface="+mn-lt"/>
                <a:ea typeface="+mn-ea"/>
                <a:cs typeface="+mn-cs"/>
              </a:rPr>
              <a:t> and only 0.6 per cent of the global gross domestic product,</a:t>
            </a:r>
            <a:r>
              <a:rPr lang="en-US" sz="1200" b="0" i="0" u="none" strike="noStrike" kern="1200" baseline="30000" dirty="0">
                <a:solidFill>
                  <a:schemeClr val="tx1"/>
                </a:solidFill>
                <a:effectLst/>
                <a:latin typeface="+mn-lt"/>
                <a:ea typeface="+mn-ea"/>
                <a:cs typeface="+mn-cs"/>
                <a:hlinkClick r:id="rId8"/>
              </a:rPr>
              <a:t>4</a:t>
            </a:r>
            <a:r>
              <a:rPr lang="en-US" sz="1200" b="0" i="0" kern="1200" dirty="0">
                <a:solidFill>
                  <a:schemeClr val="tx1"/>
                </a:solidFill>
                <a:effectLst/>
                <a:latin typeface="+mn-lt"/>
                <a:ea typeface="+mn-ea"/>
                <a:cs typeface="+mn-cs"/>
              </a:rPr>
              <a:t> yet host 18 per cent of refugees. This includes very large refugee populations in Uganda, Sudan, Ethiopia, Chad and the Democratic Republic of the Congo. High-income countries, which account for nearly two-thirds of the global wealth, hosted 29 per cent of refugees at mid-2024.</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3</a:t>
            </a:fld>
            <a:endParaRPr lang="uk-UA"/>
          </a:p>
        </p:txBody>
      </p:sp>
    </p:spTree>
    <p:extLst>
      <p:ext uri="{BB962C8B-B14F-4D97-AF65-F5344CB8AC3E}">
        <p14:creationId xmlns:p14="http://schemas.microsoft.com/office/powerpoint/2010/main" val="842241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5</a:t>
            </a:fld>
            <a:endParaRPr lang="uk-UA"/>
          </a:p>
        </p:txBody>
      </p:sp>
    </p:spTree>
    <p:extLst>
      <p:ext uri="{BB962C8B-B14F-4D97-AF65-F5344CB8AC3E}">
        <p14:creationId xmlns:p14="http://schemas.microsoft.com/office/powerpoint/2010/main" val="1806995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Нерівномірний</a:t>
            </a:r>
            <a:r>
              <a:rPr lang="uk-UA" baseline="0" dirty="0"/>
              <a:t> розподіл робочої сили в світі. </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8</a:t>
            </a:fld>
            <a:endParaRPr lang="uk-UA"/>
          </a:p>
        </p:txBody>
      </p:sp>
    </p:spTree>
    <p:extLst>
      <p:ext uri="{BB962C8B-B14F-4D97-AF65-F5344CB8AC3E}">
        <p14:creationId xmlns:p14="http://schemas.microsoft.com/office/powerpoint/2010/main" val="4746672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9</a:t>
            </a:fld>
            <a:endParaRPr lang="uk-UA"/>
          </a:p>
        </p:txBody>
      </p:sp>
    </p:spTree>
    <p:extLst>
      <p:ext uri="{BB962C8B-B14F-4D97-AF65-F5344CB8AC3E}">
        <p14:creationId xmlns:p14="http://schemas.microsoft.com/office/powerpoint/2010/main" val="1092995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10</a:t>
            </a:fld>
            <a:endParaRPr lang="uk-UA"/>
          </a:p>
        </p:txBody>
      </p:sp>
    </p:spTree>
    <p:extLst>
      <p:ext uri="{BB962C8B-B14F-4D97-AF65-F5344CB8AC3E}">
        <p14:creationId xmlns:p14="http://schemas.microsoft.com/office/powerpoint/2010/main" val="25945317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12</a:t>
            </a:fld>
            <a:endParaRPr lang="uk-UA"/>
          </a:p>
        </p:txBody>
      </p:sp>
    </p:spTree>
    <p:extLst>
      <p:ext uri="{BB962C8B-B14F-4D97-AF65-F5344CB8AC3E}">
        <p14:creationId xmlns:p14="http://schemas.microsoft.com/office/powerpoint/2010/main" val="28673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a:solidFill>
                  <a:schemeClr val="tx1"/>
                </a:solidFill>
                <a:effectLst/>
                <a:latin typeface="+mn-lt"/>
                <a:ea typeface="+mn-ea"/>
                <a:cs typeface="+mn-cs"/>
                <a:hlinkClick r:id="rId3"/>
              </a:rPr>
              <a:t>Info Sapiens</a:t>
            </a:r>
            <a:r>
              <a:rPr lang="en-US" sz="1200" b="0" i="0" kern="1200" dirty="0">
                <a:solidFill>
                  <a:schemeClr val="tx1"/>
                </a:solidFill>
                <a:effectLst/>
                <a:latin typeface="+mn-lt"/>
                <a:ea typeface="+mn-ea"/>
                <a:cs typeface="+mn-cs"/>
              </a:rPr>
              <a:t> research agency makes its own estimates of the unemployment rate. According to them </a:t>
            </a:r>
            <a:r>
              <a:rPr lang="en-US" sz="1200" b="1" i="0" kern="1200" dirty="0">
                <a:solidFill>
                  <a:schemeClr val="tx1"/>
                </a:solidFill>
                <a:effectLst/>
                <a:latin typeface="+mn-lt"/>
                <a:ea typeface="+mn-ea"/>
                <a:cs typeface="+mn-cs"/>
              </a:rPr>
              <a:t>in October 2024, the unemployment rate in Ukraine was 15.3%</a:t>
            </a:r>
            <a:r>
              <a:rPr lang="en-US" sz="1200" b="0" i="0" kern="1200" dirty="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13</a:t>
            </a:fld>
            <a:endParaRPr lang="uk-UA"/>
          </a:p>
        </p:txBody>
      </p:sp>
    </p:spTree>
    <p:extLst>
      <p:ext uri="{BB962C8B-B14F-4D97-AF65-F5344CB8AC3E}">
        <p14:creationId xmlns:p14="http://schemas.microsoft.com/office/powerpoint/2010/main" val="2933768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79881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8325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26769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30907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96965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Дата 4"/>
          <p:cNvSpPr>
            <a:spLocks noGrp="1"/>
          </p:cNvSpPr>
          <p:nvPr>
            <p:ph type="dt" sz="half" idx="10"/>
          </p:nvPr>
        </p:nvSpPr>
        <p:spPr/>
        <p:txBody>
          <a:bodyPr/>
          <a:lstStyle/>
          <a:p>
            <a:fld id="{951D36D8-E4C7-41AA-90E2-C8161BAB98C4}" type="datetimeFigureOut">
              <a:rPr lang="uk-UA" smtClean="0"/>
              <a:t>01.10.2025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2448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7" name="Дата 6"/>
          <p:cNvSpPr>
            <a:spLocks noGrp="1"/>
          </p:cNvSpPr>
          <p:nvPr>
            <p:ph type="dt" sz="half" idx="10"/>
          </p:nvPr>
        </p:nvSpPr>
        <p:spPr/>
        <p:txBody>
          <a:bodyPr/>
          <a:lstStyle/>
          <a:p>
            <a:fld id="{951D36D8-E4C7-41AA-90E2-C8161BAB98C4}" type="datetimeFigureOut">
              <a:rPr lang="uk-UA" smtClean="0"/>
              <a:t>01.10.2025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7947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uk-UA"/>
          </a:p>
        </p:txBody>
      </p:sp>
      <p:sp>
        <p:nvSpPr>
          <p:cNvPr id="3" name="Дата 2"/>
          <p:cNvSpPr>
            <a:spLocks noGrp="1"/>
          </p:cNvSpPr>
          <p:nvPr>
            <p:ph type="dt" sz="half" idx="10"/>
          </p:nvPr>
        </p:nvSpPr>
        <p:spPr/>
        <p:txBody>
          <a:bodyPr/>
          <a:lstStyle/>
          <a:p>
            <a:fld id="{951D36D8-E4C7-41AA-90E2-C8161BAB98C4}" type="datetimeFigureOut">
              <a:rPr lang="uk-UA" smtClean="0"/>
              <a:t>01.10.2025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039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51D36D8-E4C7-41AA-90E2-C8161BAB98C4}" type="datetimeFigureOut">
              <a:rPr lang="uk-UA" smtClean="0"/>
              <a:t>01.10.2025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9225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01.10.2025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4096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01.10.2025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18279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D36D8-E4C7-41AA-90E2-C8161BAB98C4}" type="datetimeFigureOut">
              <a:rPr lang="uk-UA" smtClean="0"/>
              <a:t>01.10.2025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35491-77A9-4224-86F5-74928B983E64}" type="slidenum">
              <a:rPr lang="uk-UA" smtClean="0"/>
              <a:t>‹№›</a:t>
            </a:fld>
            <a:endParaRPr lang="uk-UA"/>
          </a:p>
        </p:txBody>
      </p:sp>
    </p:spTree>
    <p:extLst>
      <p:ext uri="{BB962C8B-B14F-4D97-AF65-F5344CB8AC3E}">
        <p14:creationId xmlns:p14="http://schemas.microsoft.com/office/powerpoint/2010/main" val="1988766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5B158940-2ECF-90B1-7223-E6DC9AFA6CD9}"/>
              </a:ext>
            </a:extLst>
          </p:cNvPr>
          <p:cNvSpPr txBox="1"/>
          <p:nvPr/>
        </p:nvSpPr>
        <p:spPr>
          <a:xfrm>
            <a:off x="1636943" y="1855534"/>
            <a:ext cx="8892074" cy="1169551"/>
          </a:xfrm>
          <a:prstGeom prst="rect">
            <a:avLst/>
          </a:prstGeom>
          <a:noFill/>
        </p:spPr>
        <p:txBody>
          <a:bodyPr wrap="square">
            <a:spAutoFit/>
          </a:bodyPr>
          <a:lstStyle/>
          <a:p>
            <a:pPr algn="ctr">
              <a:spcBef>
                <a:spcPts val="1200"/>
              </a:spcBef>
            </a:pPr>
            <a:r>
              <a:rPr lang="ru-RU" sz="2000" b="1" dirty="0">
                <a:solidFill>
                  <a:schemeClr val="accent5">
                    <a:lumMod val="75000"/>
                  </a:schemeClr>
                </a:solidFill>
                <a:latin typeface="Arial" panose="020B0604020202020204" pitchFamily="34" charset="0"/>
                <a:cs typeface="Arial" panose="020B0604020202020204" pitchFamily="34" charset="0"/>
              </a:rPr>
              <a:t>ПЕРШІ КРОКИ ДО НАПИСАННЯ КВАЛІФІКАЦІЙНОЇ (БАКАЛАВРСЬКОЇ) РОБОТИ: </a:t>
            </a:r>
          </a:p>
          <a:p>
            <a:pPr algn="ctr">
              <a:spcBef>
                <a:spcPts val="1200"/>
              </a:spcBef>
            </a:pPr>
            <a:r>
              <a:rPr lang="ru-RU" sz="2000" b="1" dirty="0">
                <a:solidFill>
                  <a:schemeClr val="accent5">
                    <a:lumMod val="75000"/>
                  </a:schemeClr>
                </a:solidFill>
                <a:latin typeface="Arial" panose="020B0604020202020204" pitchFamily="34" charset="0"/>
                <a:cs typeface="Arial" panose="020B0604020202020204" pitchFamily="34" charset="0"/>
              </a:rPr>
              <a:t>ТЕМА, СТРУКТУРА, ОРГАНІЗАЦІЯ</a:t>
            </a:r>
            <a:endParaRPr lang="uk-UA" sz="2000" b="1" dirty="0">
              <a:solidFill>
                <a:schemeClr val="accent5">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3371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1802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F6968F3-B4DE-9090-3E84-F9EB6AC91546}"/>
              </a:ext>
            </a:extLst>
          </p:cNvPr>
          <p:cNvSpPr txBox="1"/>
          <p:nvPr/>
        </p:nvSpPr>
        <p:spPr>
          <a:xfrm>
            <a:off x="859937" y="974967"/>
            <a:ext cx="10832841" cy="2308324"/>
          </a:xfrm>
          <a:prstGeom prst="rect">
            <a:avLst/>
          </a:prstGeom>
          <a:noFill/>
        </p:spPr>
        <p:txBody>
          <a:bodyPr wrap="square">
            <a:spAutoFit/>
          </a:bodyPr>
          <a:lstStyle/>
          <a:p>
            <a:pPr algn="ctr">
              <a:buNone/>
            </a:pPr>
            <a:r>
              <a:rPr lang="uk-UA" b="1" dirty="0">
                <a:solidFill>
                  <a:srgbClr val="002060"/>
                </a:solidFill>
              </a:rPr>
              <a:t>Публічне управління та адміністрування</a:t>
            </a:r>
          </a:p>
          <a:p>
            <a:pPr algn="ctr">
              <a:buNone/>
            </a:pPr>
            <a:endParaRPr lang="uk-UA" b="1" dirty="0">
              <a:solidFill>
                <a:srgbClr val="002060"/>
              </a:solidFill>
            </a:endParaRPr>
          </a:p>
          <a:p>
            <a:pPr>
              <a:buNone/>
            </a:pPr>
            <a:r>
              <a:rPr lang="uk-UA" b="1" dirty="0">
                <a:solidFill>
                  <a:srgbClr val="002060"/>
                </a:solidFill>
              </a:rPr>
              <a:t>Тема:</a:t>
            </a:r>
            <a:r>
              <a:rPr lang="uk-UA" dirty="0">
                <a:solidFill>
                  <a:srgbClr val="002060"/>
                </a:solidFill>
              </a:rPr>
              <a:t> </a:t>
            </a:r>
            <a:r>
              <a:rPr lang="uk-UA" dirty="0" err="1">
                <a:solidFill>
                  <a:srgbClr val="002060"/>
                </a:solidFill>
              </a:rPr>
              <a:t>Цифровізація</a:t>
            </a:r>
            <a:r>
              <a:rPr lang="uk-UA" dirty="0">
                <a:solidFill>
                  <a:srgbClr val="002060"/>
                </a:solidFill>
              </a:rPr>
              <a:t> публічних послуг в Україні: виклики та перспективи</a:t>
            </a:r>
          </a:p>
          <a:p>
            <a:r>
              <a:rPr lang="uk-UA" b="1" dirty="0">
                <a:solidFill>
                  <a:srgbClr val="002060"/>
                </a:solidFill>
              </a:rPr>
              <a:t>Об’єкт:</a:t>
            </a:r>
            <a:r>
              <a:rPr lang="uk-UA" dirty="0">
                <a:solidFill>
                  <a:srgbClr val="002060"/>
                </a:solidFill>
              </a:rPr>
              <a:t> система публічного управління</a:t>
            </a:r>
          </a:p>
          <a:p>
            <a:r>
              <a:rPr lang="uk-UA" b="1" dirty="0">
                <a:solidFill>
                  <a:srgbClr val="002060"/>
                </a:solidFill>
              </a:rPr>
              <a:t>Предмет:</a:t>
            </a:r>
            <a:r>
              <a:rPr lang="uk-UA" dirty="0">
                <a:solidFill>
                  <a:srgbClr val="002060"/>
                </a:solidFill>
              </a:rPr>
              <a:t> електронні інструменти надання публічних послуг</a:t>
            </a:r>
          </a:p>
          <a:p>
            <a:pPr>
              <a:buNone/>
            </a:pPr>
            <a:r>
              <a:rPr lang="uk-UA" b="1" dirty="0">
                <a:solidFill>
                  <a:srgbClr val="002060"/>
                </a:solidFill>
              </a:rPr>
              <a:t>Тема:</a:t>
            </a:r>
            <a:r>
              <a:rPr lang="uk-UA" dirty="0">
                <a:solidFill>
                  <a:srgbClr val="002060"/>
                </a:solidFill>
              </a:rPr>
              <a:t> Антикорупційна політика як інструмент підвищення довіри до органів влади</a:t>
            </a:r>
          </a:p>
          <a:p>
            <a:pPr>
              <a:buFont typeface="Arial" panose="020B0604020202020204" pitchFamily="34" charset="0"/>
              <a:buChar char="•"/>
            </a:pPr>
            <a:r>
              <a:rPr lang="uk-UA" b="1" dirty="0">
                <a:solidFill>
                  <a:srgbClr val="002060"/>
                </a:solidFill>
              </a:rPr>
              <a:t>Об’єкт:</a:t>
            </a:r>
            <a:r>
              <a:rPr lang="uk-UA" dirty="0">
                <a:solidFill>
                  <a:srgbClr val="002060"/>
                </a:solidFill>
              </a:rPr>
              <a:t> державна політика у сфері протидії корупції</a:t>
            </a:r>
          </a:p>
          <a:p>
            <a:pPr>
              <a:buFont typeface="Arial" panose="020B0604020202020204" pitchFamily="34" charset="0"/>
              <a:buChar char="•"/>
            </a:pPr>
            <a:r>
              <a:rPr lang="uk-UA" b="1" dirty="0">
                <a:solidFill>
                  <a:srgbClr val="002060"/>
                </a:solidFill>
              </a:rPr>
              <a:t>Предмет:</a:t>
            </a:r>
            <a:r>
              <a:rPr lang="uk-UA" dirty="0">
                <a:solidFill>
                  <a:srgbClr val="002060"/>
                </a:solidFill>
              </a:rPr>
              <a:t> механізми формування довіри громадян через антикорупційні інструменти</a:t>
            </a:r>
          </a:p>
        </p:txBody>
      </p:sp>
      <p:sp>
        <p:nvSpPr>
          <p:cNvPr id="6" name="TextBox 5">
            <a:extLst>
              <a:ext uri="{FF2B5EF4-FFF2-40B4-BE49-F238E27FC236}">
                <a16:creationId xmlns:a16="http://schemas.microsoft.com/office/drawing/2014/main" id="{B96D5C17-239B-D630-967D-FEBB884EF47C}"/>
              </a:ext>
            </a:extLst>
          </p:cNvPr>
          <p:cNvSpPr txBox="1"/>
          <p:nvPr/>
        </p:nvSpPr>
        <p:spPr>
          <a:xfrm>
            <a:off x="935394" y="3564495"/>
            <a:ext cx="10410630" cy="2308324"/>
          </a:xfrm>
          <a:prstGeom prst="rect">
            <a:avLst/>
          </a:prstGeom>
          <a:noFill/>
        </p:spPr>
        <p:txBody>
          <a:bodyPr wrap="square">
            <a:spAutoFit/>
          </a:bodyPr>
          <a:lstStyle/>
          <a:p>
            <a:pPr algn="ctr">
              <a:buNone/>
            </a:pPr>
            <a:r>
              <a:rPr lang="uk-UA" b="1" dirty="0">
                <a:solidFill>
                  <a:srgbClr val="002060"/>
                </a:solidFill>
              </a:rPr>
              <a:t>Політологія</a:t>
            </a:r>
          </a:p>
          <a:p>
            <a:pPr algn="ctr">
              <a:buNone/>
            </a:pPr>
            <a:endParaRPr lang="uk-UA" b="1" dirty="0">
              <a:solidFill>
                <a:srgbClr val="002060"/>
              </a:solidFill>
            </a:endParaRPr>
          </a:p>
          <a:p>
            <a:pPr>
              <a:buNone/>
            </a:pPr>
            <a:r>
              <a:rPr lang="uk-UA" b="1" dirty="0">
                <a:solidFill>
                  <a:srgbClr val="002060"/>
                </a:solidFill>
              </a:rPr>
              <a:t>Тема:</a:t>
            </a:r>
            <a:r>
              <a:rPr lang="uk-UA" dirty="0">
                <a:solidFill>
                  <a:srgbClr val="002060"/>
                </a:solidFill>
              </a:rPr>
              <a:t> Популізм у сучасній європейській політиці</a:t>
            </a:r>
          </a:p>
          <a:p>
            <a:r>
              <a:rPr lang="uk-UA" b="1" dirty="0">
                <a:solidFill>
                  <a:srgbClr val="002060"/>
                </a:solidFill>
              </a:rPr>
              <a:t>Об’єкт:</a:t>
            </a:r>
            <a:r>
              <a:rPr lang="uk-UA" dirty="0">
                <a:solidFill>
                  <a:srgbClr val="002060"/>
                </a:solidFill>
              </a:rPr>
              <a:t> політичні процеси в європейських державах</a:t>
            </a:r>
          </a:p>
          <a:p>
            <a:r>
              <a:rPr lang="uk-UA" b="1" dirty="0">
                <a:solidFill>
                  <a:srgbClr val="002060"/>
                </a:solidFill>
              </a:rPr>
              <a:t>Предмет:</a:t>
            </a:r>
            <a:r>
              <a:rPr lang="uk-UA" dirty="0">
                <a:solidFill>
                  <a:srgbClr val="002060"/>
                </a:solidFill>
              </a:rPr>
              <a:t> риторика та інструменти популістських партій</a:t>
            </a:r>
          </a:p>
          <a:p>
            <a:pPr>
              <a:buNone/>
            </a:pPr>
            <a:r>
              <a:rPr lang="uk-UA" b="1" dirty="0">
                <a:solidFill>
                  <a:srgbClr val="002060"/>
                </a:solidFill>
              </a:rPr>
              <a:t>Тема:</a:t>
            </a:r>
            <a:r>
              <a:rPr lang="uk-UA" dirty="0">
                <a:solidFill>
                  <a:srgbClr val="002060"/>
                </a:solidFill>
              </a:rPr>
              <a:t> Соціальні мережі як фактор формування політичних уподобань молоді</a:t>
            </a:r>
          </a:p>
          <a:p>
            <a:pPr>
              <a:buFont typeface="Arial" panose="020B0604020202020204" pitchFamily="34" charset="0"/>
              <a:buChar char="•"/>
            </a:pPr>
            <a:r>
              <a:rPr lang="uk-UA" b="1" dirty="0">
                <a:solidFill>
                  <a:srgbClr val="002060"/>
                </a:solidFill>
              </a:rPr>
              <a:t>Об’єкт:</a:t>
            </a:r>
            <a:r>
              <a:rPr lang="uk-UA" dirty="0">
                <a:solidFill>
                  <a:srgbClr val="002060"/>
                </a:solidFill>
              </a:rPr>
              <a:t> політична комунікація</a:t>
            </a:r>
          </a:p>
          <a:p>
            <a:pPr>
              <a:buFont typeface="Arial" panose="020B0604020202020204" pitchFamily="34" charset="0"/>
              <a:buChar char="•"/>
            </a:pPr>
            <a:r>
              <a:rPr lang="uk-UA" b="1" dirty="0">
                <a:solidFill>
                  <a:srgbClr val="002060"/>
                </a:solidFill>
              </a:rPr>
              <a:t>Предмет:</a:t>
            </a:r>
            <a:r>
              <a:rPr lang="uk-UA" dirty="0">
                <a:solidFill>
                  <a:srgbClr val="002060"/>
                </a:solidFill>
              </a:rPr>
              <a:t> вплив соціальних мереж на політичну поведінку молодого електорату</a:t>
            </a:r>
          </a:p>
        </p:txBody>
      </p:sp>
    </p:spTree>
    <p:extLst>
      <p:ext uri="{BB962C8B-B14F-4D97-AF65-F5344CB8AC3E}">
        <p14:creationId xmlns:p14="http://schemas.microsoft.com/office/powerpoint/2010/main" val="4079028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3" name="Прямая соединительная линия 12"/>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DA0EE30-4D14-A312-30E8-D06F4671EC87}"/>
              </a:ext>
            </a:extLst>
          </p:cNvPr>
          <p:cNvSpPr txBox="1"/>
          <p:nvPr/>
        </p:nvSpPr>
        <p:spPr>
          <a:xfrm>
            <a:off x="859936" y="1710374"/>
            <a:ext cx="10646229" cy="3693319"/>
          </a:xfrm>
          <a:prstGeom prst="rect">
            <a:avLst/>
          </a:prstGeom>
          <a:noFill/>
        </p:spPr>
        <p:txBody>
          <a:bodyPr wrap="square">
            <a:spAutoFit/>
          </a:bodyPr>
          <a:lstStyle/>
          <a:p>
            <a:pPr marL="342900" indent="-342900" algn="ctr">
              <a:buAutoNum type="arabicPeriod"/>
            </a:pPr>
            <a:r>
              <a:rPr lang="ru-RU" b="1" dirty="0">
                <a:solidFill>
                  <a:srgbClr val="002060"/>
                </a:solidFill>
              </a:rPr>
              <a:t>Мета </a:t>
            </a:r>
            <a:r>
              <a:rPr lang="ru-RU" b="1" dirty="0" err="1">
                <a:solidFill>
                  <a:srgbClr val="002060"/>
                </a:solidFill>
              </a:rPr>
              <a:t>дослідження</a:t>
            </a:r>
            <a:endParaRPr lang="ru-RU" b="1" dirty="0">
              <a:solidFill>
                <a:srgbClr val="002060"/>
              </a:solidFill>
            </a:endParaRPr>
          </a:p>
          <a:p>
            <a:pPr marL="342900" indent="-342900" algn="ctr">
              <a:buAutoNum type="arabicPeriod"/>
            </a:pPr>
            <a:endParaRPr lang="ru-RU" b="1" dirty="0">
              <a:solidFill>
                <a:srgbClr val="002060"/>
              </a:solidFill>
            </a:endParaRPr>
          </a:p>
          <a:p>
            <a:r>
              <a:rPr lang="ru-RU" b="1" dirty="0" err="1">
                <a:solidFill>
                  <a:srgbClr val="002060"/>
                </a:solidFill>
              </a:rPr>
              <a:t>Що</a:t>
            </a:r>
            <a:r>
              <a:rPr lang="ru-RU" b="1" dirty="0">
                <a:solidFill>
                  <a:srgbClr val="002060"/>
                </a:solidFill>
              </a:rPr>
              <a:t> </a:t>
            </a:r>
            <a:r>
              <a:rPr lang="ru-RU" b="1" dirty="0" err="1">
                <a:solidFill>
                  <a:srgbClr val="002060"/>
                </a:solidFill>
              </a:rPr>
              <a:t>це</a:t>
            </a:r>
            <a:r>
              <a:rPr lang="ru-RU" b="1" dirty="0">
                <a:solidFill>
                  <a:srgbClr val="002060"/>
                </a:solidFill>
              </a:rPr>
              <a:t>?</a:t>
            </a:r>
            <a:r>
              <a:rPr lang="ru-RU" dirty="0">
                <a:solidFill>
                  <a:srgbClr val="002060"/>
                </a:solidFill>
              </a:rPr>
              <a:t> </a:t>
            </a:r>
            <a:r>
              <a:rPr lang="ru-RU" dirty="0" err="1">
                <a:solidFill>
                  <a:srgbClr val="002060"/>
                </a:solidFill>
              </a:rPr>
              <a:t>Основна</a:t>
            </a:r>
            <a:r>
              <a:rPr lang="ru-RU" dirty="0">
                <a:solidFill>
                  <a:srgbClr val="002060"/>
                </a:solidFill>
              </a:rPr>
              <a:t> </a:t>
            </a:r>
            <a:r>
              <a:rPr lang="ru-RU" dirty="0" err="1">
                <a:solidFill>
                  <a:srgbClr val="002060"/>
                </a:solidFill>
              </a:rPr>
              <a:t>наукова</a:t>
            </a:r>
            <a:r>
              <a:rPr lang="ru-RU" dirty="0">
                <a:solidFill>
                  <a:srgbClr val="002060"/>
                </a:solidFill>
              </a:rPr>
              <a:t> мета </a:t>
            </a:r>
            <a:r>
              <a:rPr lang="ru-RU" dirty="0" err="1">
                <a:solidFill>
                  <a:srgbClr val="002060"/>
                </a:solidFill>
              </a:rPr>
              <a:t>роботи</a:t>
            </a:r>
            <a:r>
              <a:rPr lang="ru-RU" dirty="0">
                <a:solidFill>
                  <a:srgbClr val="002060"/>
                </a:solidFill>
              </a:rPr>
              <a:t> – </a:t>
            </a:r>
            <a:r>
              <a:rPr lang="ru-RU" b="1" dirty="0">
                <a:solidFill>
                  <a:srgbClr val="002060"/>
                </a:solidFill>
              </a:rPr>
              <a:t>те, </a:t>
            </a:r>
            <a:r>
              <a:rPr lang="ru-RU" b="1" dirty="0" err="1">
                <a:solidFill>
                  <a:srgbClr val="002060"/>
                </a:solidFill>
              </a:rPr>
              <a:t>чого</a:t>
            </a:r>
            <a:r>
              <a:rPr lang="ru-RU" b="1" dirty="0">
                <a:solidFill>
                  <a:srgbClr val="002060"/>
                </a:solidFill>
              </a:rPr>
              <a:t> </a:t>
            </a:r>
            <a:r>
              <a:rPr lang="ru-RU" b="1" dirty="0" err="1">
                <a:solidFill>
                  <a:srgbClr val="002060"/>
                </a:solidFill>
              </a:rPr>
              <a:t>прагне</a:t>
            </a:r>
            <a:r>
              <a:rPr lang="ru-RU" b="1" dirty="0">
                <a:solidFill>
                  <a:srgbClr val="002060"/>
                </a:solidFill>
              </a:rPr>
              <a:t> </a:t>
            </a:r>
            <a:r>
              <a:rPr lang="ru-RU" b="1" dirty="0" err="1">
                <a:solidFill>
                  <a:srgbClr val="002060"/>
                </a:solidFill>
              </a:rPr>
              <a:t>досягти</a:t>
            </a:r>
            <a:r>
              <a:rPr lang="ru-RU" b="1" dirty="0">
                <a:solidFill>
                  <a:srgbClr val="002060"/>
                </a:solidFill>
              </a:rPr>
              <a:t> </a:t>
            </a:r>
            <a:r>
              <a:rPr lang="ru-RU" b="1" dirty="0" err="1">
                <a:solidFill>
                  <a:srgbClr val="002060"/>
                </a:solidFill>
              </a:rPr>
              <a:t>дослідник</a:t>
            </a:r>
            <a:r>
              <a:rPr lang="ru-RU" dirty="0">
                <a:solidFill>
                  <a:srgbClr val="002060"/>
                </a:solidFill>
              </a:rPr>
              <a:t>.</a:t>
            </a:r>
          </a:p>
          <a:p>
            <a:r>
              <a:rPr lang="ru-RU" dirty="0">
                <a:solidFill>
                  <a:srgbClr val="002060"/>
                </a:solidFill>
              </a:rPr>
              <a:t>Мета </a:t>
            </a:r>
            <a:r>
              <a:rPr lang="ru-RU" dirty="0" err="1">
                <a:solidFill>
                  <a:srgbClr val="002060"/>
                </a:solidFill>
              </a:rPr>
              <a:t>формулюється</a:t>
            </a:r>
            <a:r>
              <a:rPr lang="ru-RU" dirty="0">
                <a:solidFill>
                  <a:srgbClr val="002060"/>
                </a:solidFill>
              </a:rPr>
              <a:t> </a:t>
            </a:r>
            <a:r>
              <a:rPr lang="ru-RU" b="1" dirty="0" err="1">
                <a:solidFill>
                  <a:srgbClr val="002060"/>
                </a:solidFill>
              </a:rPr>
              <a:t>узагальнено</a:t>
            </a:r>
            <a:r>
              <a:rPr lang="ru-RU" dirty="0">
                <a:solidFill>
                  <a:srgbClr val="002060"/>
                </a:solidFill>
              </a:rPr>
              <a:t>, </a:t>
            </a:r>
            <a:r>
              <a:rPr lang="ru-RU" dirty="0" err="1">
                <a:solidFill>
                  <a:srgbClr val="002060"/>
                </a:solidFill>
              </a:rPr>
              <a:t>вказуючи</a:t>
            </a:r>
            <a:r>
              <a:rPr lang="ru-RU" dirty="0">
                <a:solidFill>
                  <a:srgbClr val="002060"/>
                </a:solidFill>
              </a:rPr>
              <a:t> на </a:t>
            </a:r>
            <a:r>
              <a:rPr lang="ru-RU" dirty="0" err="1">
                <a:solidFill>
                  <a:srgbClr val="002060"/>
                </a:solidFill>
              </a:rPr>
              <a:t>кінцевий</a:t>
            </a:r>
            <a:r>
              <a:rPr lang="ru-RU" dirty="0">
                <a:solidFill>
                  <a:srgbClr val="002060"/>
                </a:solidFill>
              </a:rPr>
              <a:t> результат.</a:t>
            </a:r>
          </a:p>
          <a:p>
            <a:r>
              <a:rPr lang="ru-RU" dirty="0">
                <a:solidFill>
                  <a:srgbClr val="002060"/>
                </a:solidFill>
              </a:rPr>
              <a:t>Вона повинна бути </a:t>
            </a:r>
            <a:r>
              <a:rPr lang="ru-RU" b="1" dirty="0" err="1">
                <a:solidFill>
                  <a:srgbClr val="002060"/>
                </a:solidFill>
              </a:rPr>
              <a:t>чіткою</a:t>
            </a:r>
            <a:r>
              <a:rPr lang="ru-RU" b="1" dirty="0">
                <a:solidFill>
                  <a:srgbClr val="002060"/>
                </a:solidFill>
              </a:rPr>
              <a:t>, конкретною та </a:t>
            </a:r>
            <a:r>
              <a:rPr lang="ru-RU" b="1" dirty="0" err="1">
                <a:solidFill>
                  <a:srgbClr val="002060"/>
                </a:solidFill>
              </a:rPr>
              <a:t>досяжною</a:t>
            </a:r>
            <a:r>
              <a:rPr lang="ru-RU" dirty="0">
                <a:solidFill>
                  <a:srgbClr val="002060"/>
                </a:solidFill>
              </a:rPr>
              <a:t> у межах </a:t>
            </a:r>
            <a:r>
              <a:rPr lang="ru-RU" dirty="0" err="1">
                <a:solidFill>
                  <a:srgbClr val="002060"/>
                </a:solidFill>
              </a:rPr>
              <a:t>бакалаврської</a:t>
            </a:r>
            <a:r>
              <a:rPr lang="ru-RU" dirty="0">
                <a:solidFill>
                  <a:srgbClr val="002060"/>
                </a:solidFill>
              </a:rPr>
              <a:t> </a:t>
            </a:r>
            <a:r>
              <a:rPr lang="ru-RU" dirty="0" err="1">
                <a:solidFill>
                  <a:srgbClr val="002060"/>
                </a:solidFill>
              </a:rPr>
              <a:t>роботи</a:t>
            </a:r>
            <a:r>
              <a:rPr lang="ru-RU" dirty="0">
                <a:solidFill>
                  <a:srgbClr val="002060"/>
                </a:solidFill>
              </a:rPr>
              <a:t>.</a:t>
            </a:r>
          </a:p>
          <a:p>
            <a:endParaRPr lang="ru-RU" dirty="0">
              <a:solidFill>
                <a:srgbClr val="002060"/>
              </a:solidFill>
            </a:endParaRPr>
          </a:p>
          <a:p>
            <a:pPr>
              <a:buNone/>
            </a:pPr>
            <a:r>
              <a:rPr lang="ru-RU" b="1" dirty="0" err="1">
                <a:solidFill>
                  <a:srgbClr val="002060"/>
                </a:solidFill>
              </a:rPr>
              <a:t>Питання</a:t>
            </a:r>
            <a:r>
              <a:rPr lang="ru-RU" b="1" dirty="0">
                <a:solidFill>
                  <a:srgbClr val="002060"/>
                </a:solidFill>
              </a:rPr>
              <a:t>, на </a:t>
            </a:r>
            <a:r>
              <a:rPr lang="ru-RU" b="1" dirty="0" err="1">
                <a:solidFill>
                  <a:srgbClr val="002060"/>
                </a:solidFill>
              </a:rPr>
              <a:t>які</a:t>
            </a:r>
            <a:r>
              <a:rPr lang="ru-RU" b="1" dirty="0">
                <a:solidFill>
                  <a:srgbClr val="002060"/>
                </a:solidFill>
              </a:rPr>
              <a:t> </a:t>
            </a:r>
            <a:r>
              <a:rPr lang="ru-RU" b="1" dirty="0" err="1">
                <a:solidFill>
                  <a:srgbClr val="002060"/>
                </a:solidFill>
              </a:rPr>
              <a:t>відповідає</a:t>
            </a:r>
            <a:r>
              <a:rPr lang="ru-RU" b="1" dirty="0">
                <a:solidFill>
                  <a:srgbClr val="002060"/>
                </a:solidFill>
              </a:rPr>
              <a:t> мета:</a:t>
            </a:r>
            <a:endParaRPr lang="ru-RU" dirty="0">
              <a:solidFill>
                <a:srgbClr val="002060"/>
              </a:solidFill>
            </a:endParaRPr>
          </a:p>
          <a:p>
            <a:r>
              <a:rPr lang="ru-RU" dirty="0" err="1">
                <a:solidFill>
                  <a:srgbClr val="002060"/>
                </a:solidFill>
              </a:rPr>
              <a:t>Що</a:t>
            </a:r>
            <a:r>
              <a:rPr lang="ru-RU" dirty="0">
                <a:solidFill>
                  <a:srgbClr val="002060"/>
                </a:solidFill>
              </a:rPr>
              <a:t> </a:t>
            </a:r>
            <a:r>
              <a:rPr lang="ru-RU" dirty="0" err="1">
                <a:solidFill>
                  <a:srgbClr val="002060"/>
                </a:solidFill>
              </a:rPr>
              <a:t>саме</a:t>
            </a:r>
            <a:r>
              <a:rPr lang="ru-RU" dirty="0">
                <a:solidFill>
                  <a:srgbClr val="002060"/>
                </a:solidFill>
              </a:rPr>
              <a:t> хочу </a:t>
            </a:r>
            <a:r>
              <a:rPr lang="ru-RU" dirty="0" err="1">
                <a:solidFill>
                  <a:srgbClr val="002060"/>
                </a:solidFill>
              </a:rPr>
              <a:t>дослідити</a:t>
            </a:r>
            <a:r>
              <a:rPr lang="ru-RU" dirty="0">
                <a:solidFill>
                  <a:srgbClr val="002060"/>
                </a:solidFill>
              </a:rPr>
              <a:t>?</a:t>
            </a:r>
          </a:p>
          <a:p>
            <a:r>
              <a:rPr lang="ru-RU" dirty="0" err="1">
                <a:solidFill>
                  <a:srgbClr val="002060"/>
                </a:solidFill>
              </a:rPr>
              <a:t>Який</a:t>
            </a:r>
            <a:r>
              <a:rPr lang="ru-RU" dirty="0">
                <a:solidFill>
                  <a:srgbClr val="002060"/>
                </a:solidFill>
              </a:rPr>
              <a:t> результат хочу </a:t>
            </a:r>
            <a:r>
              <a:rPr lang="ru-RU" dirty="0" err="1">
                <a:solidFill>
                  <a:srgbClr val="002060"/>
                </a:solidFill>
              </a:rPr>
              <a:t>отримати</a:t>
            </a:r>
            <a:r>
              <a:rPr lang="ru-RU" dirty="0">
                <a:solidFill>
                  <a:srgbClr val="002060"/>
                </a:solidFill>
              </a:rPr>
              <a:t>?</a:t>
            </a:r>
          </a:p>
          <a:p>
            <a:pPr>
              <a:buNone/>
            </a:pPr>
            <a:endParaRPr lang="ru-RU" b="1" dirty="0">
              <a:solidFill>
                <a:srgbClr val="002060"/>
              </a:solidFill>
            </a:endParaRPr>
          </a:p>
          <a:p>
            <a:pPr>
              <a:buNone/>
            </a:pPr>
            <a:r>
              <a:rPr lang="ru-RU" b="1" dirty="0" err="1">
                <a:solidFill>
                  <a:srgbClr val="002060"/>
                </a:solidFill>
              </a:rPr>
              <a:t>Приклади</a:t>
            </a:r>
            <a:r>
              <a:rPr lang="ru-RU" b="1" dirty="0">
                <a:solidFill>
                  <a:srgbClr val="002060"/>
                </a:solidFill>
              </a:rPr>
              <a:t> </a:t>
            </a:r>
            <a:r>
              <a:rPr lang="ru-RU" b="1" dirty="0" err="1">
                <a:solidFill>
                  <a:srgbClr val="002060"/>
                </a:solidFill>
              </a:rPr>
              <a:t>формулювання</a:t>
            </a:r>
            <a:r>
              <a:rPr lang="ru-RU" b="1" dirty="0">
                <a:solidFill>
                  <a:srgbClr val="002060"/>
                </a:solidFill>
              </a:rPr>
              <a:t> мети:</a:t>
            </a:r>
            <a:endParaRPr lang="ru-RU" dirty="0">
              <a:solidFill>
                <a:srgbClr val="002060"/>
              </a:solidFill>
            </a:endParaRPr>
          </a:p>
          <a:p>
            <a:r>
              <a:rPr lang="ru-RU" dirty="0" err="1">
                <a:solidFill>
                  <a:srgbClr val="002060"/>
                </a:solidFill>
              </a:rPr>
              <a:t>Дослідити</a:t>
            </a:r>
            <a:r>
              <a:rPr lang="ru-RU" dirty="0">
                <a:solidFill>
                  <a:srgbClr val="002060"/>
                </a:solidFill>
              </a:rPr>
              <a:t> </a:t>
            </a:r>
            <a:r>
              <a:rPr lang="ru-RU" dirty="0" err="1">
                <a:solidFill>
                  <a:srgbClr val="002060"/>
                </a:solidFill>
              </a:rPr>
              <a:t>вплив</a:t>
            </a:r>
            <a:r>
              <a:rPr lang="ru-RU" dirty="0">
                <a:solidFill>
                  <a:srgbClr val="002060"/>
                </a:solidFill>
              </a:rPr>
              <a:t> </a:t>
            </a:r>
            <a:r>
              <a:rPr lang="ru-RU" dirty="0" err="1">
                <a:solidFill>
                  <a:srgbClr val="002060"/>
                </a:solidFill>
              </a:rPr>
              <a:t>глобальних</a:t>
            </a:r>
            <a:r>
              <a:rPr lang="ru-RU" dirty="0">
                <a:solidFill>
                  <a:srgbClr val="002060"/>
                </a:solidFill>
              </a:rPr>
              <a:t> </a:t>
            </a:r>
            <a:r>
              <a:rPr lang="ru-RU" dirty="0" err="1">
                <a:solidFill>
                  <a:srgbClr val="002060"/>
                </a:solidFill>
              </a:rPr>
              <a:t>торговельних</a:t>
            </a:r>
            <a:r>
              <a:rPr lang="ru-RU" dirty="0">
                <a:solidFill>
                  <a:srgbClr val="002060"/>
                </a:solidFill>
              </a:rPr>
              <a:t> </a:t>
            </a:r>
            <a:r>
              <a:rPr lang="ru-RU" dirty="0" err="1">
                <a:solidFill>
                  <a:srgbClr val="002060"/>
                </a:solidFill>
              </a:rPr>
              <a:t>обмежень</a:t>
            </a:r>
            <a:r>
              <a:rPr lang="ru-RU" dirty="0">
                <a:solidFill>
                  <a:srgbClr val="002060"/>
                </a:solidFill>
              </a:rPr>
              <a:t> на </a:t>
            </a:r>
            <a:r>
              <a:rPr lang="ru-RU" dirty="0" err="1">
                <a:solidFill>
                  <a:srgbClr val="002060"/>
                </a:solidFill>
              </a:rPr>
              <a:t>економіку</a:t>
            </a:r>
            <a:r>
              <a:rPr lang="ru-RU" dirty="0">
                <a:solidFill>
                  <a:srgbClr val="002060"/>
                </a:solidFill>
              </a:rPr>
              <a:t> </a:t>
            </a:r>
            <a:r>
              <a:rPr lang="ru-RU" dirty="0" err="1">
                <a:solidFill>
                  <a:srgbClr val="002060"/>
                </a:solidFill>
              </a:rPr>
              <a:t>країн</a:t>
            </a:r>
            <a:r>
              <a:rPr lang="ru-RU" dirty="0">
                <a:solidFill>
                  <a:srgbClr val="002060"/>
                </a:solidFill>
              </a:rPr>
              <a:t>, </a:t>
            </a:r>
            <a:r>
              <a:rPr lang="ru-RU" dirty="0" err="1">
                <a:solidFill>
                  <a:srgbClr val="002060"/>
                </a:solidFill>
              </a:rPr>
              <a:t>що</a:t>
            </a:r>
            <a:r>
              <a:rPr lang="ru-RU" dirty="0">
                <a:solidFill>
                  <a:srgbClr val="002060"/>
                </a:solidFill>
              </a:rPr>
              <a:t> </a:t>
            </a:r>
            <a:r>
              <a:rPr lang="ru-RU" dirty="0" err="1">
                <a:solidFill>
                  <a:srgbClr val="002060"/>
                </a:solidFill>
              </a:rPr>
              <a:t>розвиваються</a:t>
            </a:r>
            <a:r>
              <a:rPr lang="ru-RU" dirty="0">
                <a:solidFill>
                  <a:srgbClr val="002060"/>
                </a:solidFill>
              </a:rPr>
              <a:t>.</a:t>
            </a:r>
          </a:p>
          <a:p>
            <a:r>
              <a:rPr lang="ru-RU" dirty="0" err="1">
                <a:solidFill>
                  <a:srgbClr val="002060"/>
                </a:solidFill>
              </a:rPr>
              <a:t>Визначити</a:t>
            </a:r>
            <a:r>
              <a:rPr lang="ru-RU" dirty="0">
                <a:solidFill>
                  <a:srgbClr val="002060"/>
                </a:solidFill>
              </a:rPr>
              <a:t> </a:t>
            </a:r>
            <a:r>
              <a:rPr lang="ru-RU" dirty="0" err="1">
                <a:solidFill>
                  <a:srgbClr val="002060"/>
                </a:solidFill>
              </a:rPr>
              <a:t>ефективність</a:t>
            </a:r>
            <a:r>
              <a:rPr lang="ru-RU" dirty="0">
                <a:solidFill>
                  <a:srgbClr val="002060"/>
                </a:solidFill>
              </a:rPr>
              <a:t> </a:t>
            </a:r>
            <a:r>
              <a:rPr lang="ru-RU" dirty="0" err="1">
                <a:solidFill>
                  <a:srgbClr val="002060"/>
                </a:solidFill>
              </a:rPr>
              <a:t>цифровізації</a:t>
            </a:r>
            <a:r>
              <a:rPr lang="ru-RU" dirty="0">
                <a:solidFill>
                  <a:srgbClr val="002060"/>
                </a:solidFill>
              </a:rPr>
              <a:t> </a:t>
            </a:r>
            <a:r>
              <a:rPr lang="ru-RU" dirty="0" err="1">
                <a:solidFill>
                  <a:srgbClr val="002060"/>
                </a:solidFill>
              </a:rPr>
              <a:t>публічних</a:t>
            </a:r>
            <a:r>
              <a:rPr lang="ru-RU" dirty="0">
                <a:solidFill>
                  <a:srgbClr val="002060"/>
                </a:solidFill>
              </a:rPr>
              <a:t> </a:t>
            </a:r>
            <a:r>
              <a:rPr lang="ru-RU" dirty="0" err="1">
                <a:solidFill>
                  <a:srgbClr val="002060"/>
                </a:solidFill>
              </a:rPr>
              <a:t>послуг</a:t>
            </a:r>
            <a:r>
              <a:rPr lang="ru-RU" dirty="0">
                <a:solidFill>
                  <a:srgbClr val="002060"/>
                </a:solidFill>
              </a:rPr>
              <a:t> в </a:t>
            </a:r>
            <a:r>
              <a:rPr lang="ru-RU" dirty="0" err="1">
                <a:solidFill>
                  <a:srgbClr val="002060"/>
                </a:solidFill>
              </a:rPr>
              <a:t>Україні</a:t>
            </a:r>
            <a:r>
              <a:rPr lang="ru-RU" dirty="0">
                <a:solidFill>
                  <a:srgbClr val="002060"/>
                </a:solidFill>
              </a:rPr>
              <a:t>.</a:t>
            </a:r>
          </a:p>
        </p:txBody>
      </p:sp>
      <p:sp>
        <p:nvSpPr>
          <p:cNvPr id="6" name="TextBox 5">
            <a:extLst>
              <a:ext uri="{FF2B5EF4-FFF2-40B4-BE49-F238E27FC236}">
                <a16:creationId xmlns:a16="http://schemas.microsoft.com/office/drawing/2014/main" id="{3A274C9B-8114-B1F5-DBCE-6477C7217A67}"/>
              </a:ext>
            </a:extLst>
          </p:cNvPr>
          <p:cNvSpPr txBox="1"/>
          <p:nvPr/>
        </p:nvSpPr>
        <p:spPr>
          <a:xfrm>
            <a:off x="2265360" y="1022998"/>
            <a:ext cx="7835382" cy="369332"/>
          </a:xfrm>
          <a:prstGeom prst="rect">
            <a:avLst/>
          </a:prstGeom>
          <a:noFill/>
        </p:spPr>
        <p:txBody>
          <a:bodyPr wrap="square">
            <a:spAutoFit/>
          </a:bodyPr>
          <a:lstStyle/>
          <a:p>
            <a:pPr marL="0" marR="0" lvl="0" indent="0" algn="ctr" defTabSz="914400" rtl="0" eaLnBrk="0" fontAlgn="base" latinLnBrk="0" hangingPunct="0">
              <a:lnSpc>
                <a:spcPct val="100000"/>
              </a:lnSpc>
              <a:spcBef>
                <a:spcPts val="1200"/>
              </a:spcBef>
              <a:spcAft>
                <a:spcPct val="0"/>
              </a:spcAft>
              <a:buClrTx/>
              <a:buSzTx/>
              <a:tabLst/>
            </a:pPr>
            <a:r>
              <a:rPr kumimoji="0" lang="uk-UA" altLang="uk-UA" sz="1800" b="1" i="0" u="none" strike="noStrike" cap="none" normalizeH="0" baseline="0" dirty="0">
                <a:ln>
                  <a:noFill/>
                </a:ln>
                <a:solidFill>
                  <a:srgbClr val="002060"/>
                </a:solidFill>
                <a:effectLst/>
                <a:latin typeface="Arial" panose="020B0604020202020204" pitchFamily="34" charset="0"/>
              </a:rPr>
              <a:t>Формулювання мети, завдань і гіпотез дослідження</a:t>
            </a:r>
          </a:p>
        </p:txBody>
      </p:sp>
    </p:spTree>
    <p:extLst>
      <p:ext uri="{BB962C8B-B14F-4D97-AF65-F5344CB8AC3E}">
        <p14:creationId xmlns:p14="http://schemas.microsoft.com/office/powerpoint/2010/main" val="4149497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E17E99A-B17C-6D1B-C8AA-22F0FAE91599}"/>
              </a:ext>
            </a:extLst>
          </p:cNvPr>
          <p:cNvSpPr txBox="1"/>
          <p:nvPr/>
        </p:nvSpPr>
        <p:spPr>
          <a:xfrm>
            <a:off x="951724" y="1166842"/>
            <a:ext cx="10058400" cy="4524315"/>
          </a:xfrm>
          <a:prstGeom prst="rect">
            <a:avLst/>
          </a:prstGeom>
          <a:noFill/>
        </p:spPr>
        <p:txBody>
          <a:bodyPr wrap="square">
            <a:spAutoFit/>
          </a:bodyPr>
          <a:lstStyle/>
          <a:p>
            <a:pPr algn="ctr">
              <a:buNone/>
            </a:pPr>
            <a:r>
              <a:rPr lang="uk-UA" b="1" dirty="0">
                <a:solidFill>
                  <a:srgbClr val="002060"/>
                </a:solidFill>
              </a:rPr>
              <a:t>2. Завдання дослідження</a:t>
            </a:r>
          </a:p>
          <a:p>
            <a:pPr algn="ctr">
              <a:buNone/>
            </a:pPr>
            <a:endParaRPr lang="uk-UA" b="1" dirty="0">
              <a:solidFill>
                <a:srgbClr val="002060"/>
              </a:solidFill>
            </a:endParaRPr>
          </a:p>
          <a:p>
            <a:r>
              <a:rPr lang="uk-UA" b="1" dirty="0">
                <a:solidFill>
                  <a:srgbClr val="002060"/>
                </a:solidFill>
              </a:rPr>
              <a:t>Що це?</a:t>
            </a:r>
            <a:r>
              <a:rPr lang="uk-UA" dirty="0">
                <a:solidFill>
                  <a:srgbClr val="002060"/>
                </a:solidFill>
              </a:rPr>
              <a:t> Конкретні кроки, які допомагають досягти мети.</a:t>
            </a:r>
          </a:p>
          <a:p>
            <a:r>
              <a:rPr lang="uk-UA" dirty="0">
                <a:solidFill>
                  <a:srgbClr val="002060"/>
                </a:solidFill>
              </a:rPr>
              <a:t>Завдання </a:t>
            </a:r>
            <a:r>
              <a:rPr lang="uk-UA" b="1" dirty="0">
                <a:solidFill>
                  <a:srgbClr val="002060"/>
                </a:solidFill>
              </a:rPr>
              <a:t>розбивають дослідження на логічні етапи</a:t>
            </a:r>
            <a:r>
              <a:rPr lang="uk-UA" dirty="0">
                <a:solidFill>
                  <a:srgbClr val="002060"/>
                </a:solidFill>
              </a:rPr>
              <a:t>.</a:t>
            </a:r>
          </a:p>
          <a:p>
            <a:r>
              <a:rPr lang="uk-UA" dirty="0">
                <a:solidFill>
                  <a:srgbClr val="002060"/>
                </a:solidFill>
              </a:rPr>
              <a:t>Кількість завдань залежить від обсягу роботи.</a:t>
            </a:r>
          </a:p>
          <a:p>
            <a:pPr>
              <a:buNone/>
            </a:pPr>
            <a:endParaRPr lang="uk-UA" b="1" dirty="0">
              <a:solidFill>
                <a:srgbClr val="002060"/>
              </a:solidFill>
            </a:endParaRPr>
          </a:p>
          <a:p>
            <a:pPr>
              <a:buNone/>
            </a:pPr>
            <a:r>
              <a:rPr lang="uk-UA" b="1" dirty="0">
                <a:solidFill>
                  <a:srgbClr val="002060"/>
                </a:solidFill>
              </a:rPr>
              <a:t>Питання, на які відповідають завдання:</a:t>
            </a:r>
            <a:endParaRPr lang="uk-UA" dirty="0">
              <a:solidFill>
                <a:srgbClr val="002060"/>
              </a:solidFill>
            </a:endParaRPr>
          </a:p>
          <a:p>
            <a:r>
              <a:rPr lang="uk-UA" dirty="0">
                <a:solidFill>
                  <a:srgbClr val="002060"/>
                </a:solidFill>
              </a:rPr>
              <a:t>Які кроки треба зробити для досягнення мети?</a:t>
            </a:r>
          </a:p>
          <a:p>
            <a:r>
              <a:rPr lang="uk-UA" dirty="0">
                <a:solidFill>
                  <a:srgbClr val="002060"/>
                </a:solidFill>
              </a:rPr>
              <a:t>Які аспекти об’єкта та предмета потрібно проаналізувати?</a:t>
            </a:r>
          </a:p>
          <a:p>
            <a:pPr>
              <a:buNone/>
            </a:pPr>
            <a:endParaRPr lang="uk-UA" b="1" dirty="0">
              <a:solidFill>
                <a:srgbClr val="002060"/>
              </a:solidFill>
            </a:endParaRPr>
          </a:p>
          <a:p>
            <a:pPr>
              <a:buNone/>
            </a:pPr>
            <a:r>
              <a:rPr lang="uk-UA" b="1" dirty="0">
                <a:solidFill>
                  <a:srgbClr val="002060"/>
                </a:solidFill>
              </a:rPr>
              <a:t>Приклад завдань для мети «Дослідити вплив глобальних торговельних обмежень на економіку країн, що розвиваються»:</a:t>
            </a:r>
            <a:endParaRPr lang="uk-UA" dirty="0">
              <a:solidFill>
                <a:srgbClr val="002060"/>
              </a:solidFill>
            </a:endParaRPr>
          </a:p>
          <a:p>
            <a:pPr>
              <a:buFont typeface="+mj-lt"/>
              <a:buAutoNum type="arabicPeriod"/>
            </a:pPr>
            <a:r>
              <a:rPr lang="uk-UA" dirty="0">
                <a:solidFill>
                  <a:srgbClr val="002060"/>
                </a:solidFill>
              </a:rPr>
              <a:t>Проаналізувати сучасні глобальні торговельні обмеження.</a:t>
            </a:r>
          </a:p>
          <a:p>
            <a:pPr>
              <a:buFont typeface="+mj-lt"/>
              <a:buAutoNum type="arabicPeriod"/>
            </a:pPr>
            <a:r>
              <a:rPr lang="uk-UA" dirty="0">
                <a:solidFill>
                  <a:srgbClr val="002060"/>
                </a:solidFill>
              </a:rPr>
              <a:t>Оцінити вплив цих обмежень на економіки країн, що розвиваються.</a:t>
            </a:r>
          </a:p>
          <a:p>
            <a:pPr>
              <a:buFont typeface="+mj-lt"/>
              <a:buAutoNum type="arabicPeriod"/>
            </a:pPr>
            <a:r>
              <a:rPr lang="uk-UA" dirty="0">
                <a:solidFill>
                  <a:srgbClr val="002060"/>
                </a:solidFill>
              </a:rPr>
              <a:t>Виявити фактори, які пом’якшують негативний вплив.</a:t>
            </a:r>
          </a:p>
          <a:p>
            <a:pPr>
              <a:buFont typeface="+mj-lt"/>
              <a:buAutoNum type="arabicPeriod"/>
            </a:pPr>
            <a:r>
              <a:rPr lang="uk-UA" dirty="0">
                <a:solidFill>
                  <a:srgbClr val="002060"/>
                </a:solidFill>
              </a:rPr>
              <a:t>Надати рекомендації щодо покращення торговельної політики.</a:t>
            </a:r>
          </a:p>
        </p:txBody>
      </p:sp>
    </p:spTree>
    <p:extLst>
      <p:ext uri="{BB962C8B-B14F-4D97-AF65-F5344CB8AC3E}">
        <p14:creationId xmlns:p14="http://schemas.microsoft.com/office/powerpoint/2010/main" val="764608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42F4054D-854A-DD0A-C692-F999BEA86EA3}"/>
              </a:ext>
            </a:extLst>
          </p:cNvPr>
          <p:cNvSpPr txBox="1"/>
          <p:nvPr/>
        </p:nvSpPr>
        <p:spPr>
          <a:xfrm>
            <a:off x="1380931" y="1720840"/>
            <a:ext cx="10058400" cy="3416320"/>
          </a:xfrm>
          <a:prstGeom prst="rect">
            <a:avLst/>
          </a:prstGeom>
          <a:noFill/>
        </p:spPr>
        <p:txBody>
          <a:bodyPr wrap="square">
            <a:spAutoFit/>
          </a:bodyPr>
          <a:lstStyle/>
          <a:p>
            <a:pPr algn="ctr">
              <a:buNone/>
            </a:pPr>
            <a:r>
              <a:rPr lang="uk-UA" b="1" dirty="0">
                <a:solidFill>
                  <a:srgbClr val="002060"/>
                </a:solidFill>
              </a:rPr>
              <a:t>3. Гіпотеза дослідження</a:t>
            </a:r>
          </a:p>
          <a:p>
            <a:pPr algn="just">
              <a:buNone/>
            </a:pPr>
            <a:endParaRPr lang="uk-UA" b="1" dirty="0">
              <a:solidFill>
                <a:srgbClr val="002060"/>
              </a:solidFill>
            </a:endParaRPr>
          </a:p>
          <a:p>
            <a:pPr algn="just"/>
            <a:r>
              <a:rPr lang="uk-UA" b="1" dirty="0">
                <a:solidFill>
                  <a:srgbClr val="002060"/>
                </a:solidFill>
              </a:rPr>
              <a:t>Що це?</a:t>
            </a:r>
            <a:r>
              <a:rPr lang="uk-UA" dirty="0">
                <a:solidFill>
                  <a:srgbClr val="002060"/>
                </a:solidFill>
              </a:rPr>
              <a:t> Попереднє </a:t>
            </a:r>
            <a:r>
              <a:rPr lang="uk-UA" b="1" dirty="0">
                <a:solidFill>
                  <a:srgbClr val="002060"/>
                </a:solidFill>
              </a:rPr>
              <a:t>припущення</a:t>
            </a:r>
            <a:r>
              <a:rPr lang="uk-UA" dirty="0">
                <a:solidFill>
                  <a:srgbClr val="002060"/>
                </a:solidFill>
              </a:rPr>
              <a:t>, яке дослідження перевіряє.</a:t>
            </a:r>
          </a:p>
          <a:p>
            <a:pPr algn="just"/>
            <a:endParaRPr lang="uk-UA" dirty="0">
              <a:solidFill>
                <a:srgbClr val="002060"/>
              </a:solidFill>
            </a:endParaRPr>
          </a:p>
          <a:p>
            <a:pPr algn="just"/>
            <a:r>
              <a:rPr lang="uk-UA" dirty="0">
                <a:solidFill>
                  <a:srgbClr val="002060"/>
                </a:solidFill>
              </a:rPr>
              <a:t>Гіпотеза </a:t>
            </a:r>
            <a:r>
              <a:rPr lang="uk-UA" b="1" dirty="0" err="1">
                <a:solidFill>
                  <a:srgbClr val="002060"/>
                </a:solidFill>
              </a:rPr>
              <a:t>формулюється</a:t>
            </a:r>
            <a:r>
              <a:rPr lang="uk-UA" b="1" dirty="0">
                <a:solidFill>
                  <a:srgbClr val="002060"/>
                </a:solidFill>
              </a:rPr>
              <a:t> на основі об’єкта і предмета</a:t>
            </a:r>
            <a:r>
              <a:rPr lang="uk-UA" dirty="0">
                <a:solidFill>
                  <a:srgbClr val="002060"/>
                </a:solidFill>
              </a:rPr>
              <a:t> та вказує на очікуваний результат.</a:t>
            </a:r>
          </a:p>
          <a:p>
            <a:pPr algn="just"/>
            <a:r>
              <a:rPr lang="uk-UA" dirty="0">
                <a:solidFill>
                  <a:srgbClr val="002060"/>
                </a:solidFill>
              </a:rPr>
              <a:t>Вона повинна бути </a:t>
            </a:r>
            <a:r>
              <a:rPr lang="uk-UA" b="1" dirty="0" err="1">
                <a:solidFill>
                  <a:srgbClr val="002060"/>
                </a:solidFill>
              </a:rPr>
              <a:t>перевіряєма</a:t>
            </a:r>
            <a:r>
              <a:rPr lang="uk-UA" dirty="0">
                <a:solidFill>
                  <a:srgbClr val="002060"/>
                </a:solidFill>
              </a:rPr>
              <a:t> (можна довести або спростувати на основі аналізу даних).</a:t>
            </a:r>
          </a:p>
          <a:p>
            <a:pPr algn="just"/>
            <a:endParaRPr lang="uk-UA" dirty="0">
              <a:solidFill>
                <a:srgbClr val="002060"/>
              </a:solidFill>
            </a:endParaRPr>
          </a:p>
          <a:p>
            <a:pPr algn="just">
              <a:buNone/>
            </a:pPr>
            <a:r>
              <a:rPr lang="uk-UA" b="1" dirty="0">
                <a:solidFill>
                  <a:srgbClr val="002060"/>
                </a:solidFill>
              </a:rPr>
              <a:t>Приклади гіпотез:</a:t>
            </a:r>
            <a:endParaRPr lang="uk-UA" dirty="0">
              <a:solidFill>
                <a:srgbClr val="002060"/>
              </a:solidFill>
            </a:endParaRPr>
          </a:p>
          <a:p>
            <a:pPr algn="just">
              <a:buFont typeface="Arial" panose="020B0604020202020204" pitchFamily="34" charset="0"/>
              <a:buChar char="•"/>
            </a:pPr>
            <a:r>
              <a:rPr lang="uk-UA" dirty="0">
                <a:solidFill>
                  <a:srgbClr val="002060"/>
                </a:solidFill>
              </a:rPr>
              <a:t>Глобальні торговельні обмеження значно знижують темпи економічного зростання країн, що розвиваються.</a:t>
            </a:r>
          </a:p>
          <a:p>
            <a:pPr algn="just">
              <a:buFont typeface="Arial" panose="020B0604020202020204" pitchFamily="34" charset="0"/>
              <a:buChar char="•"/>
            </a:pPr>
            <a:r>
              <a:rPr lang="uk-UA" dirty="0">
                <a:solidFill>
                  <a:srgbClr val="002060"/>
                </a:solidFill>
              </a:rPr>
              <a:t>Впровадження електронних послуг у публічному управлінні підвищує рівень задоволеності громадян.</a:t>
            </a:r>
          </a:p>
        </p:txBody>
      </p:sp>
    </p:spTree>
    <p:extLst>
      <p:ext uri="{BB962C8B-B14F-4D97-AF65-F5344CB8AC3E}">
        <p14:creationId xmlns:p14="http://schemas.microsoft.com/office/powerpoint/2010/main" val="817814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9" name="Прямая соединительная линия 8"/>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0"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A6758A7-03AA-3A41-8C18-6F91BD3651C8}"/>
              </a:ext>
            </a:extLst>
          </p:cNvPr>
          <p:cNvSpPr txBox="1"/>
          <p:nvPr/>
        </p:nvSpPr>
        <p:spPr>
          <a:xfrm>
            <a:off x="931506" y="3204979"/>
            <a:ext cx="9138557" cy="1477328"/>
          </a:xfrm>
          <a:prstGeom prst="rect">
            <a:avLst/>
          </a:prstGeom>
          <a:noFill/>
        </p:spPr>
        <p:txBody>
          <a:bodyPr wrap="square">
            <a:spAutoFit/>
          </a:bodyPr>
          <a:lstStyle/>
          <a:p>
            <a:r>
              <a:rPr lang="uk-UA" b="1" dirty="0">
                <a:solidFill>
                  <a:srgbClr val="002060"/>
                </a:solidFill>
              </a:rPr>
              <a:t>Мета → Загальна ціль дослідження</a:t>
            </a:r>
          </a:p>
          <a:p>
            <a:r>
              <a:rPr lang="uk-UA" b="1" dirty="0">
                <a:solidFill>
                  <a:srgbClr val="002060"/>
                </a:solidFill>
              </a:rPr>
              <a:t>   ↓</a:t>
            </a:r>
          </a:p>
          <a:p>
            <a:r>
              <a:rPr lang="uk-UA" b="1" dirty="0">
                <a:solidFill>
                  <a:srgbClr val="002060"/>
                </a:solidFill>
              </a:rPr>
              <a:t>Завдання → Конкретні кроки для досягнення мети</a:t>
            </a:r>
          </a:p>
          <a:p>
            <a:r>
              <a:rPr lang="uk-UA" b="1" dirty="0">
                <a:solidFill>
                  <a:srgbClr val="002060"/>
                </a:solidFill>
              </a:rPr>
              <a:t>   ↓</a:t>
            </a:r>
          </a:p>
          <a:p>
            <a:r>
              <a:rPr lang="uk-UA" b="1" dirty="0">
                <a:solidFill>
                  <a:srgbClr val="002060"/>
                </a:solidFill>
              </a:rPr>
              <a:t>Гіпотеза → Очікуване припущення, що перевіряється в процесі дослідження</a:t>
            </a:r>
          </a:p>
        </p:txBody>
      </p:sp>
      <p:sp>
        <p:nvSpPr>
          <p:cNvPr id="6" name="TextBox 5">
            <a:extLst>
              <a:ext uri="{FF2B5EF4-FFF2-40B4-BE49-F238E27FC236}">
                <a16:creationId xmlns:a16="http://schemas.microsoft.com/office/drawing/2014/main" id="{3F0D7E98-DFEF-525C-E98B-32FE0130C3DB}"/>
              </a:ext>
            </a:extLst>
          </p:cNvPr>
          <p:cNvSpPr txBox="1"/>
          <p:nvPr/>
        </p:nvSpPr>
        <p:spPr>
          <a:xfrm>
            <a:off x="931506" y="1732602"/>
            <a:ext cx="10328988" cy="923330"/>
          </a:xfrm>
          <a:prstGeom prst="rect">
            <a:avLst/>
          </a:prstGeom>
          <a:noFill/>
        </p:spPr>
        <p:txBody>
          <a:bodyPr wrap="square">
            <a:spAutoFit/>
          </a:bodyPr>
          <a:lstStyle/>
          <a:p>
            <a:r>
              <a:rPr lang="uk-UA" b="1" dirty="0">
                <a:solidFill>
                  <a:srgbClr val="002060"/>
                </a:solidFill>
              </a:rPr>
              <a:t>Об’єкт → Широка сфера дослідження (економічна безпека держави)</a:t>
            </a:r>
          </a:p>
          <a:p>
            <a:r>
              <a:rPr lang="uk-UA" b="1" dirty="0">
                <a:solidFill>
                  <a:srgbClr val="002060"/>
                </a:solidFill>
              </a:rPr>
              <a:t>   ↓</a:t>
            </a:r>
          </a:p>
          <a:p>
            <a:r>
              <a:rPr lang="uk-UA" b="1" dirty="0">
                <a:solidFill>
                  <a:srgbClr val="002060"/>
                </a:solidFill>
              </a:rPr>
              <a:t>Предмет → Конкретний аспект (механізми протидії фінансовим загрозам)</a:t>
            </a:r>
          </a:p>
        </p:txBody>
      </p:sp>
      <p:sp>
        <p:nvSpPr>
          <p:cNvPr id="8" name="TextBox 7">
            <a:extLst>
              <a:ext uri="{FF2B5EF4-FFF2-40B4-BE49-F238E27FC236}">
                <a16:creationId xmlns:a16="http://schemas.microsoft.com/office/drawing/2014/main" id="{13F3E213-F4E8-347A-E48D-4B48EF99D7A9}"/>
              </a:ext>
            </a:extLst>
          </p:cNvPr>
          <p:cNvSpPr txBox="1"/>
          <p:nvPr/>
        </p:nvSpPr>
        <p:spPr>
          <a:xfrm>
            <a:off x="2344316" y="976170"/>
            <a:ext cx="6106884" cy="369332"/>
          </a:xfrm>
          <a:prstGeom prst="rect">
            <a:avLst/>
          </a:prstGeom>
          <a:noFill/>
        </p:spPr>
        <p:txBody>
          <a:bodyPr wrap="square">
            <a:spAutoFit/>
          </a:bodyPr>
          <a:lstStyle/>
          <a:p>
            <a:pPr algn="ctr">
              <a:buNone/>
            </a:pPr>
            <a:r>
              <a:rPr lang="uk-UA" b="1" dirty="0">
                <a:solidFill>
                  <a:srgbClr val="002060"/>
                </a:solidFill>
              </a:rPr>
              <a:t>Взаємозв'язок понять</a:t>
            </a:r>
          </a:p>
        </p:txBody>
      </p:sp>
    </p:spTree>
    <p:extLst>
      <p:ext uri="{BB962C8B-B14F-4D97-AF65-F5344CB8AC3E}">
        <p14:creationId xmlns:p14="http://schemas.microsoft.com/office/powerpoint/2010/main" val="1674301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Таблиця 1">
            <a:extLst>
              <a:ext uri="{FF2B5EF4-FFF2-40B4-BE49-F238E27FC236}">
                <a16:creationId xmlns:a16="http://schemas.microsoft.com/office/drawing/2014/main" id="{26DB6EEA-6EAE-5383-B802-8EADF0F1ED0C}"/>
              </a:ext>
            </a:extLst>
          </p:cNvPr>
          <p:cNvGraphicFramePr>
            <a:graphicFrameLocks noGrp="1"/>
          </p:cNvGraphicFramePr>
          <p:nvPr>
            <p:extLst>
              <p:ext uri="{D42A27DB-BD31-4B8C-83A1-F6EECF244321}">
                <p14:modId xmlns:p14="http://schemas.microsoft.com/office/powerpoint/2010/main" val="470627111"/>
              </p:ext>
            </p:extLst>
          </p:nvPr>
        </p:nvGraphicFramePr>
        <p:xfrm>
          <a:off x="541176" y="1385448"/>
          <a:ext cx="11243387" cy="5188544"/>
        </p:xfrm>
        <a:graphic>
          <a:graphicData uri="http://schemas.openxmlformats.org/drawingml/2006/table">
            <a:tbl>
              <a:tblPr/>
              <a:tblGrid>
                <a:gridCol w="2992916">
                  <a:extLst>
                    <a:ext uri="{9D8B030D-6E8A-4147-A177-3AD203B41FA5}">
                      <a16:colId xmlns:a16="http://schemas.microsoft.com/office/drawing/2014/main" val="2982403873"/>
                    </a:ext>
                  </a:extLst>
                </a:gridCol>
                <a:gridCol w="5272943">
                  <a:extLst>
                    <a:ext uri="{9D8B030D-6E8A-4147-A177-3AD203B41FA5}">
                      <a16:colId xmlns:a16="http://schemas.microsoft.com/office/drawing/2014/main" val="3515500534"/>
                    </a:ext>
                  </a:extLst>
                </a:gridCol>
                <a:gridCol w="2977528">
                  <a:extLst>
                    <a:ext uri="{9D8B030D-6E8A-4147-A177-3AD203B41FA5}">
                      <a16:colId xmlns:a16="http://schemas.microsoft.com/office/drawing/2014/main" val="3485874004"/>
                    </a:ext>
                  </a:extLst>
                </a:gridCol>
              </a:tblGrid>
              <a:tr h="242180">
                <a:tc>
                  <a:txBody>
                    <a:bodyPr/>
                    <a:lstStyle/>
                    <a:p>
                      <a:pPr algn="ctr">
                        <a:buNone/>
                      </a:pPr>
                      <a:r>
                        <a:rPr lang="uk-UA" sz="1400" dirty="0">
                          <a:solidFill>
                            <a:srgbClr val="002060"/>
                          </a:solidFill>
                          <a:latin typeface="Arial" panose="020B0604020202020204" pitchFamily="34" charset="0"/>
                          <a:cs typeface="Arial" panose="020B0604020202020204" pitchFamily="34" charset="0"/>
                        </a:rPr>
                        <a:t>Етап</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dirty="0">
                          <a:solidFill>
                            <a:srgbClr val="002060"/>
                          </a:solidFill>
                          <a:latin typeface="Arial" panose="020B0604020202020204" pitchFamily="34" charset="0"/>
                          <a:cs typeface="Arial" panose="020B0604020202020204" pitchFamily="34" charset="0"/>
                        </a:rPr>
                        <a:t>Пояснення</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dirty="0">
                          <a:solidFill>
                            <a:srgbClr val="002060"/>
                          </a:solidFill>
                          <a:latin typeface="Arial" panose="020B0604020202020204" pitchFamily="34" charset="0"/>
                          <a:cs typeface="Arial" panose="020B0604020202020204" pitchFamily="34" charset="0"/>
                        </a:rPr>
                        <a:t>Приклад</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6996963"/>
                  </a:ext>
                </a:extLst>
              </a:tr>
              <a:tr h="425587">
                <a:tc>
                  <a:txBody>
                    <a:bodyPr/>
                    <a:lstStyle/>
                    <a:p>
                      <a:pPr algn="ctr">
                        <a:buNone/>
                      </a:pPr>
                      <a:r>
                        <a:rPr lang="uk-UA" sz="1400" b="1" dirty="0">
                          <a:solidFill>
                            <a:srgbClr val="002060"/>
                          </a:solidFill>
                          <a:latin typeface="Arial" panose="020B0604020202020204" pitchFamily="34" charset="0"/>
                          <a:cs typeface="Arial" panose="020B0604020202020204" pitchFamily="34" charset="0"/>
                        </a:rPr>
                        <a:t>Об’єкт дослідження</a:t>
                      </a:r>
                      <a:endParaRPr lang="uk-UA"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dirty="0">
                          <a:solidFill>
                            <a:srgbClr val="002060"/>
                          </a:solidFill>
                          <a:latin typeface="Arial" panose="020B0604020202020204" pitchFamily="34" charset="0"/>
                          <a:cs typeface="Arial" panose="020B0604020202020204" pitchFamily="34" charset="0"/>
                        </a:rPr>
                        <a:t>Широка сфера, </a:t>
                      </a:r>
                      <a:r>
                        <a:rPr lang="ru-RU" sz="1400" dirty="0" err="1">
                          <a:solidFill>
                            <a:srgbClr val="002060"/>
                          </a:solidFill>
                          <a:latin typeface="Arial" panose="020B0604020202020204" pitchFamily="34" charset="0"/>
                          <a:cs typeface="Arial" panose="020B0604020202020204" pitchFamily="34" charset="0"/>
                        </a:rPr>
                        <a:t>явище</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процес</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який</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вивчається</a:t>
                      </a:r>
                      <a:endParaRPr lang="ru-RU"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a:solidFill>
                            <a:srgbClr val="002060"/>
                          </a:solidFill>
                          <a:latin typeface="Arial" panose="020B0604020202020204" pitchFamily="34" charset="0"/>
                          <a:cs typeface="Arial" panose="020B0604020202020204" pitchFamily="34" charset="0"/>
                        </a:rPr>
                        <a:t>Міжнародна торгівля</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5959882"/>
                  </a:ext>
                </a:extLst>
              </a:tr>
              <a:tr h="608995">
                <a:tc>
                  <a:txBody>
                    <a:bodyPr/>
                    <a:lstStyle/>
                    <a:p>
                      <a:pPr algn="ctr">
                        <a:buNone/>
                      </a:pPr>
                      <a:r>
                        <a:rPr lang="uk-UA" sz="1400" b="1" dirty="0">
                          <a:solidFill>
                            <a:srgbClr val="002060"/>
                          </a:solidFill>
                          <a:latin typeface="Arial" panose="020B0604020202020204" pitchFamily="34" charset="0"/>
                          <a:cs typeface="Arial" panose="020B0604020202020204" pitchFamily="34" charset="0"/>
                        </a:rPr>
                        <a:t>Предмет дослідження</a:t>
                      </a:r>
                      <a:endParaRPr lang="uk-UA"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dirty="0" err="1">
                          <a:solidFill>
                            <a:srgbClr val="002060"/>
                          </a:solidFill>
                          <a:latin typeface="Arial" panose="020B0604020202020204" pitchFamily="34" charset="0"/>
                          <a:cs typeface="Arial" panose="020B0604020202020204" pitchFamily="34" charset="0"/>
                        </a:rPr>
                        <a:t>Конкретний</a:t>
                      </a:r>
                      <a:r>
                        <a:rPr lang="ru-RU" sz="1400" dirty="0">
                          <a:solidFill>
                            <a:srgbClr val="002060"/>
                          </a:solidFill>
                          <a:latin typeface="Arial" panose="020B0604020202020204" pitchFamily="34" charset="0"/>
                          <a:cs typeface="Arial" panose="020B0604020202020204" pitchFamily="34" charset="0"/>
                        </a:rPr>
                        <a:t> аспект </a:t>
                      </a:r>
                      <a:r>
                        <a:rPr lang="ru-RU" sz="1400" dirty="0" err="1">
                          <a:solidFill>
                            <a:srgbClr val="002060"/>
                          </a:solidFill>
                          <a:latin typeface="Arial" panose="020B0604020202020204" pitchFamily="34" charset="0"/>
                          <a:cs typeface="Arial" panose="020B0604020202020204" pitchFamily="34" charset="0"/>
                        </a:rPr>
                        <a:t>об’єкта</a:t>
                      </a:r>
                      <a:r>
                        <a:rPr lang="ru-RU" sz="1400" dirty="0">
                          <a:solidFill>
                            <a:srgbClr val="002060"/>
                          </a:solidFill>
                          <a:latin typeface="Arial" panose="020B0604020202020204" pitchFamily="34" charset="0"/>
                          <a:cs typeface="Arial" panose="020B0604020202020204" pitchFamily="34" charset="0"/>
                        </a:rPr>
                        <a:t>, на </a:t>
                      </a:r>
                      <a:r>
                        <a:rPr lang="ru-RU" sz="1400" dirty="0" err="1">
                          <a:solidFill>
                            <a:srgbClr val="002060"/>
                          </a:solidFill>
                          <a:latin typeface="Arial" panose="020B0604020202020204" pitchFamily="34" charset="0"/>
                          <a:cs typeface="Arial" panose="020B0604020202020204" pitchFamily="34" charset="0"/>
                        </a:rPr>
                        <a:t>який</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зосереджено</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увагу</a:t>
                      </a:r>
                      <a:endParaRPr lang="ru-RU"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a:solidFill>
                            <a:srgbClr val="002060"/>
                          </a:solidFill>
                          <a:latin typeface="Arial" panose="020B0604020202020204" pitchFamily="34" charset="0"/>
                          <a:cs typeface="Arial" panose="020B0604020202020204" pitchFamily="34" charset="0"/>
                        </a:rPr>
                        <a:t>Вплив торговельних обмежень на економіку країн, що розвиваються</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7446905"/>
                  </a:ext>
                </a:extLst>
              </a:tr>
              <a:tr h="792402">
                <a:tc>
                  <a:txBody>
                    <a:bodyPr/>
                    <a:lstStyle/>
                    <a:p>
                      <a:pPr algn="ctr">
                        <a:buNone/>
                      </a:pPr>
                      <a:r>
                        <a:rPr lang="uk-UA" sz="1400" b="1" dirty="0">
                          <a:solidFill>
                            <a:srgbClr val="002060"/>
                          </a:solidFill>
                          <a:latin typeface="Arial" panose="020B0604020202020204" pitchFamily="34" charset="0"/>
                          <a:cs typeface="Arial" panose="020B0604020202020204" pitchFamily="34" charset="0"/>
                        </a:rPr>
                        <a:t>Мета дослідження</a:t>
                      </a:r>
                      <a:endParaRPr lang="uk-UA"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dirty="0">
                          <a:solidFill>
                            <a:srgbClr val="002060"/>
                          </a:solidFill>
                          <a:latin typeface="Arial" panose="020B0604020202020204" pitchFamily="34" charset="0"/>
                          <a:cs typeface="Arial" panose="020B0604020202020204" pitchFamily="34" charset="0"/>
                        </a:rPr>
                        <a:t>Основна наукова ціль роботи</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dirty="0" err="1">
                          <a:solidFill>
                            <a:srgbClr val="002060"/>
                          </a:solidFill>
                          <a:latin typeface="Arial" panose="020B0604020202020204" pitchFamily="34" charset="0"/>
                          <a:cs typeface="Arial" panose="020B0604020202020204" pitchFamily="34" charset="0"/>
                        </a:rPr>
                        <a:t>Дослідити</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вплив</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глобальних</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торговельних</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обмежень</a:t>
                      </a:r>
                      <a:r>
                        <a:rPr lang="ru-RU" sz="1400" dirty="0">
                          <a:solidFill>
                            <a:srgbClr val="002060"/>
                          </a:solidFill>
                          <a:latin typeface="Arial" panose="020B0604020202020204" pitchFamily="34" charset="0"/>
                          <a:cs typeface="Arial" panose="020B0604020202020204" pitchFamily="34" charset="0"/>
                        </a:rPr>
                        <a:t> на </a:t>
                      </a:r>
                      <a:r>
                        <a:rPr lang="ru-RU" sz="1400" dirty="0" err="1">
                          <a:solidFill>
                            <a:srgbClr val="002060"/>
                          </a:solidFill>
                          <a:latin typeface="Arial" panose="020B0604020202020204" pitchFamily="34" charset="0"/>
                          <a:cs typeface="Arial" panose="020B0604020202020204" pitchFamily="34" charset="0"/>
                        </a:rPr>
                        <a:t>економіку</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країн</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що</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розвиваються</a:t>
                      </a:r>
                      <a:endParaRPr lang="ru-RU"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0563999"/>
                  </a:ext>
                </a:extLst>
              </a:tr>
              <a:tr h="2076254">
                <a:tc>
                  <a:txBody>
                    <a:bodyPr/>
                    <a:lstStyle/>
                    <a:p>
                      <a:pPr algn="ctr">
                        <a:buNone/>
                      </a:pPr>
                      <a:r>
                        <a:rPr lang="uk-UA" sz="1400" b="1" dirty="0">
                          <a:solidFill>
                            <a:srgbClr val="002060"/>
                          </a:solidFill>
                          <a:latin typeface="Arial" panose="020B0604020202020204" pitchFamily="34" charset="0"/>
                          <a:cs typeface="Arial" panose="020B0604020202020204" pitchFamily="34" charset="0"/>
                        </a:rPr>
                        <a:t>Завдання дослідження</a:t>
                      </a:r>
                      <a:endParaRPr lang="uk-UA"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dirty="0">
                          <a:solidFill>
                            <a:srgbClr val="002060"/>
                          </a:solidFill>
                          <a:latin typeface="Arial" panose="020B0604020202020204" pitchFamily="34" charset="0"/>
                          <a:cs typeface="Arial" panose="020B0604020202020204" pitchFamily="34" charset="0"/>
                        </a:rPr>
                        <a:t>Кроки для </a:t>
                      </a:r>
                      <a:r>
                        <a:rPr lang="ru-RU" sz="1400" dirty="0" err="1">
                          <a:solidFill>
                            <a:srgbClr val="002060"/>
                          </a:solidFill>
                          <a:latin typeface="Arial" panose="020B0604020202020204" pitchFamily="34" charset="0"/>
                          <a:cs typeface="Arial" panose="020B0604020202020204" pitchFamily="34" charset="0"/>
                        </a:rPr>
                        <a:t>досягнення</a:t>
                      </a:r>
                      <a:r>
                        <a:rPr lang="ru-RU" sz="1400" dirty="0">
                          <a:solidFill>
                            <a:srgbClr val="002060"/>
                          </a:solidFill>
                          <a:latin typeface="Arial" panose="020B0604020202020204" pitchFamily="34" charset="0"/>
                          <a:cs typeface="Arial" panose="020B0604020202020204" pitchFamily="34" charset="0"/>
                        </a:rPr>
                        <a:t> мети (</a:t>
                      </a:r>
                      <a:r>
                        <a:rPr lang="ru-RU" sz="1400" dirty="0" err="1">
                          <a:solidFill>
                            <a:srgbClr val="002060"/>
                          </a:solidFill>
                          <a:latin typeface="Arial" panose="020B0604020202020204" pitchFamily="34" charset="0"/>
                          <a:cs typeface="Arial" panose="020B0604020202020204" pitchFamily="34" charset="0"/>
                        </a:rPr>
                        <a:t>складається</a:t>
                      </a:r>
                      <a:r>
                        <a:rPr lang="ru-RU" sz="1400" dirty="0">
                          <a:solidFill>
                            <a:srgbClr val="002060"/>
                          </a:solidFill>
                          <a:latin typeface="Arial" panose="020B0604020202020204" pitchFamily="34" charset="0"/>
                          <a:cs typeface="Arial" panose="020B0604020202020204" pitchFamily="34" charset="0"/>
                        </a:rPr>
                        <a:t> з </a:t>
                      </a:r>
                      <a:r>
                        <a:rPr lang="ru-RU" sz="1400" dirty="0" err="1">
                          <a:solidFill>
                            <a:srgbClr val="002060"/>
                          </a:solidFill>
                          <a:latin typeface="Arial" panose="020B0604020202020204" pitchFamily="34" charset="0"/>
                          <a:cs typeface="Arial" panose="020B0604020202020204" pitchFamily="34" charset="0"/>
                        </a:rPr>
                        <a:t>пунктів</a:t>
                      </a:r>
                      <a:r>
                        <a:rPr lang="ru-RU" sz="1400" dirty="0">
                          <a:solidFill>
                            <a:srgbClr val="002060"/>
                          </a:solidFill>
                          <a:latin typeface="Arial" panose="020B0604020202020204" pitchFamily="34" charset="0"/>
                          <a:cs typeface="Arial" panose="020B0604020202020204" pitchFamily="34" charset="0"/>
                        </a:rPr>
                        <a:t>)</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dirty="0">
                          <a:solidFill>
                            <a:srgbClr val="002060"/>
                          </a:solidFill>
                          <a:latin typeface="Arial" panose="020B0604020202020204" pitchFamily="34" charset="0"/>
                          <a:cs typeface="Arial" panose="020B0604020202020204" pitchFamily="34" charset="0"/>
                        </a:rPr>
                        <a:t>1. Проаналізувати сучасні глобальні торговельні обмеження.</a:t>
                      </a:r>
                      <a:br>
                        <a:rPr lang="uk-UA" sz="1400" dirty="0">
                          <a:solidFill>
                            <a:srgbClr val="002060"/>
                          </a:solidFill>
                          <a:latin typeface="Arial" panose="020B0604020202020204" pitchFamily="34" charset="0"/>
                          <a:cs typeface="Arial" panose="020B0604020202020204" pitchFamily="34" charset="0"/>
                        </a:rPr>
                      </a:br>
                      <a:r>
                        <a:rPr lang="uk-UA" sz="1400" dirty="0">
                          <a:solidFill>
                            <a:srgbClr val="002060"/>
                          </a:solidFill>
                          <a:latin typeface="Arial" panose="020B0604020202020204" pitchFamily="34" charset="0"/>
                          <a:cs typeface="Arial" panose="020B0604020202020204" pitchFamily="34" charset="0"/>
                        </a:rPr>
                        <a:t>2. Оцінити вплив цих обмежень на економіки країн, що розвиваються.</a:t>
                      </a:r>
                      <a:br>
                        <a:rPr lang="uk-UA" sz="1400" dirty="0">
                          <a:solidFill>
                            <a:srgbClr val="002060"/>
                          </a:solidFill>
                          <a:latin typeface="Arial" panose="020B0604020202020204" pitchFamily="34" charset="0"/>
                          <a:cs typeface="Arial" panose="020B0604020202020204" pitchFamily="34" charset="0"/>
                        </a:rPr>
                      </a:br>
                      <a:r>
                        <a:rPr lang="uk-UA" sz="1400" dirty="0">
                          <a:solidFill>
                            <a:srgbClr val="002060"/>
                          </a:solidFill>
                          <a:latin typeface="Arial" panose="020B0604020202020204" pitchFamily="34" charset="0"/>
                          <a:cs typeface="Arial" panose="020B0604020202020204" pitchFamily="34" charset="0"/>
                        </a:rPr>
                        <a:t>3. Виявити фактори, що пом’якшують негативний вплив.</a:t>
                      </a:r>
                      <a:br>
                        <a:rPr lang="uk-UA" sz="1400" dirty="0">
                          <a:solidFill>
                            <a:srgbClr val="002060"/>
                          </a:solidFill>
                          <a:latin typeface="Arial" panose="020B0604020202020204" pitchFamily="34" charset="0"/>
                          <a:cs typeface="Arial" panose="020B0604020202020204" pitchFamily="34" charset="0"/>
                        </a:rPr>
                      </a:br>
                      <a:r>
                        <a:rPr lang="uk-UA" sz="1400" dirty="0">
                          <a:solidFill>
                            <a:srgbClr val="002060"/>
                          </a:solidFill>
                          <a:latin typeface="Arial" panose="020B0604020202020204" pitchFamily="34" charset="0"/>
                          <a:cs typeface="Arial" panose="020B0604020202020204" pitchFamily="34" charset="0"/>
                        </a:rPr>
                        <a:t>4. Надати рекомендації щодо покращення торговельної політики.</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31735660"/>
                  </a:ext>
                </a:extLst>
              </a:tr>
              <a:tr h="792402">
                <a:tc>
                  <a:txBody>
                    <a:bodyPr/>
                    <a:lstStyle/>
                    <a:p>
                      <a:pPr algn="ctr">
                        <a:buNone/>
                      </a:pPr>
                      <a:r>
                        <a:rPr lang="uk-UA" sz="1400" b="1" dirty="0">
                          <a:solidFill>
                            <a:srgbClr val="002060"/>
                          </a:solidFill>
                          <a:latin typeface="Arial" panose="020B0604020202020204" pitchFamily="34" charset="0"/>
                          <a:cs typeface="Arial" panose="020B0604020202020204" pitchFamily="34" charset="0"/>
                        </a:rPr>
                        <a:t>Гіпотеза дослідження</a:t>
                      </a:r>
                      <a:endParaRPr lang="uk-UA" sz="1400" dirty="0">
                        <a:solidFill>
                          <a:srgbClr val="002060"/>
                        </a:solidFill>
                        <a:latin typeface="Arial" panose="020B0604020202020204" pitchFamily="34" charset="0"/>
                        <a:cs typeface="Arial" panose="020B0604020202020204" pitchFamily="34" charset="0"/>
                      </a:endParaRP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1400" dirty="0">
                          <a:solidFill>
                            <a:srgbClr val="002060"/>
                          </a:solidFill>
                          <a:latin typeface="Arial" panose="020B0604020202020204" pitchFamily="34" charset="0"/>
                          <a:cs typeface="Arial" panose="020B0604020202020204" pitchFamily="34" charset="0"/>
                        </a:rPr>
                        <a:t>Попереднє припущення, яке перевіряється</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ru-RU" sz="1400" dirty="0" err="1">
                          <a:solidFill>
                            <a:srgbClr val="002060"/>
                          </a:solidFill>
                          <a:latin typeface="Arial" panose="020B0604020202020204" pitchFamily="34" charset="0"/>
                          <a:cs typeface="Arial" panose="020B0604020202020204" pitchFamily="34" charset="0"/>
                        </a:rPr>
                        <a:t>Глобальні</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торговельні</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обмеження</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значно</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знижують</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темпи</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економічного</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зростання</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країн</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що</a:t>
                      </a:r>
                      <a:r>
                        <a:rPr lang="ru-RU" sz="1400" dirty="0">
                          <a:solidFill>
                            <a:srgbClr val="002060"/>
                          </a:solidFill>
                          <a:latin typeface="Arial" panose="020B0604020202020204" pitchFamily="34" charset="0"/>
                          <a:cs typeface="Arial" panose="020B0604020202020204" pitchFamily="34" charset="0"/>
                        </a:rPr>
                        <a:t> </a:t>
                      </a:r>
                      <a:r>
                        <a:rPr lang="ru-RU" sz="1400" dirty="0" err="1">
                          <a:solidFill>
                            <a:srgbClr val="002060"/>
                          </a:solidFill>
                          <a:latin typeface="Arial" panose="020B0604020202020204" pitchFamily="34" charset="0"/>
                          <a:cs typeface="Arial" panose="020B0604020202020204" pitchFamily="34" charset="0"/>
                        </a:rPr>
                        <a:t>розвиваються</a:t>
                      </a:r>
                      <a:r>
                        <a:rPr lang="ru-RU" sz="1400" dirty="0">
                          <a:solidFill>
                            <a:srgbClr val="002060"/>
                          </a:solidFill>
                          <a:latin typeface="Arial" panose="020B0604020202020204" pitchFamily="34" charset="0"/>
                          <a:cs typeface="Arial" panose="020B0604020202020204" pitchFamily="34" charset="0"/>
                        </a:rPr>
                        <a:t>.</a:t>
                      </a:r>
                    </a:p>
                  </a:txBody>
                  <a:tcPr marL="53720" marR="53720" marT="26860" marB="268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80728560"/>
                  </a:ext>
                </a:extLst>
              </a:tr>
            </a:tbl>
          </a:graphicData>
        </a:graphic>
      </p:graphicFrame>
      <p:sp>
        <p:nvSpPr>
          <p:cNvPr id="3" name="TextBox 2">
            <a:extLst>
              <a:ext uri="{FF2B5EF4-FFF2-40B4-BE49-F238E27FC236}">
                <a16:creationId xmlns:a16="http://schemas.microsoft.com/office/drawing/2014/main" id="{35C1E50A-75B2-7E30-BF8B-A7B85824E995}"/>
              </a:ext>
            </a:extLst>
          </p:cNvPr>
          <p:cNvSpPr txBox="1"/>
          <p:nvPr/>
        </p:nvSpPr>
        <p:spPr>
          <a:xfrm>
            <a:off x="2521598" y="808415"/>
            <a:ext cx="6106884" cy="646331"/>
          </a:xfrm>
          <a:prstGeom prst="rect">
            <a:avLst/>
          </a:prstGeom>
          <a:noFill/>
        </p:spPr>
        <p:txBody>
          <a:bodyPr wrap="square">
            <a:spAutoFit/>
          </a:bodyPr>
          <a:lstStyle/>
          <a:p>
            <a:pPr algn="ctr">
              <a:buNone/>
            </a:pPr>
            <a:r>
              <a:rPr lang="uk-UA" b="1" dirty="0">
                <a:solidFill>
                  <a:srgbClr val="002060"/>
                </a:solidFill>
              </a:rPr>
              <a:t>Узагальнена інформація</a:t>
            </a:r>
          </a:p>
          <a:p>
            <a:pPr algn="ctr">
              <a:buNone/>
            </a:pPr>
            <a:endParaRPr lang="uk-UA" b="1" dirty="0">
              <a:solidFill>
                <a:srgbClr val="002060"/>
              </a:solidFill>
            </a:endParaRPr>
          </a:p>
        </p:txBody>
      </p:sp>
    </p:spTree>
    <p:extLst>
      <p:ext uri="{BB962C8B-B14F-4D97-AF65-F5344CB8AC3E}">
        <p14:creationId xmlns:p14="http://schemas.microsoft.com/office/powerpoint/2010/main" val="3723892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9" name="Прямая соединительная линия 8"/>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0"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3978681-585C-EF2D-65DC-2E1E4B4453B5}"/>
              </a:ext>
            </a:extLst>
          </p:cNvPr>
          <p:cNvSpPr txBox="1"/>
          <p:nvPr/>
        </p:nvSpPr>
        <p:spPr>
          <a:xfrm>
            <a:off x="1747158" y="1542671"/>
            <a:ext cx="8301912" cy="1785104"/>
          </a:xfrm>
          <a:prstGeom prst="rect">
            <a:avLst/>
          </a:prstGeom>
          <a:noFill/>
        </p:spPr>
        <p:txBody>
          <a:bodyPr wrap="square">
            <a:spAutoFit/>
          </a:bodyPr>
          <a:lstStyle/>
          <a:p>
            <a:pPr>
              <a:buFont typeface="+mj-lt"/>
              <a:buAutoNum type="arabicPeriod"/>
            </a:pPr>
            <a:r>
              <a:rPr lang="uk-UA" sz="2200" dirty="0">
                <a:solidFill>
                  <a:schemeClr val="accent5">
                    <a:lumMod val="75000"/>
                  </a:schemeClr>
                </a:solidFill>
              </a:rPr>
              <a:t>Виберіть власну тему</a:t>
            </a:r>
          </a:p>
          <a:p>
            <a:pPr>
              <a:buFont typeface="+mj-lt"/>
              <a:buAutoNum type="arabicPeriod"/>
            </a:pPr>
            <a:r>
              <a:rPr lang="uk-UA" sz="2200" dirty="0">
                <a:solidFill>
                  <a:schemeClr val="accent5">
                    <a:lumMod val="75000"/>
                  </a:schemeClr>
                </a:solidFill>
              </a:rPr>
              <a:t>Сформулюйте </a:t>
            </a:r>
            <a:r>
              <a:rPr lang="uk-UA" sz="2200" b="1" dirty="0">
                <a:solidFill>
                  <a:schemeClr val="accent5">
                    <a:lumMod val="75000"/>
                  </a:schemeClr>
                </a:solidFill>
              </a:rPr>
              <a:t>Об’єкт</a:t>
            </a:r>
            <a:r>
              <a:rPr lang="uk-UA" sz="2200" dirty="0">
                <a:solidFill>
                  <a:schemeClr val="accent5">
                    <a:lumMod val="75000"/>
                  </a:schemeClr>
                </a:solidFill>
              </a:rPr>
              <a:t> і </a:t>
            </a:r>
            <a:r>
              <a:rPr lang="uk-UA" sz="2200" b="1" dirty="0">
                <a:solidFill>
                  <a:schemeClr val="accent5">
                    <a:lumMod val="75000"/>
                  </a:schemeClr>
                </a:solidFill>
              </a:rPr>
              <a:t>Предмет </a:t>
            </a:r>
            <a:r>
              <a:rPr lang="uk-UA" sz="2200" dirty="0">
                <a:solidFill>
                  <a:schemeClr val="accent5">
                    <a:lumMod val="75000"/>
                  </a:schemeClr>
                </a:solidFill>
              </a:rPr>
              <a:t>дослідження.</a:t>
            </a:r>
          </a:p>
          <a:p>
            <a:pPr>
              <a:buFont typeface="+mj-lt"/>
              <a:buAutoNum type="arabicPeriod"/>
            </a:pPr>
            <a:r>
              <a:rPr lang="uk-UA" sz="2200" dirty="0">
                <a:solidFill>
                  <a:schemeClr val="accent5">
                    <a:lumMod val="75000"/>
                  </a:schemeClr>
                </a:solidFill>
              </a:rPr>
              <a:t>Сформулюйте </a:t>
            </a:r>
            <a:r>
              <a:rPr lang="uk-UA" sz="2200" b="1" dirty="0">
                <a:solidFill>
                  <a:schemeClr val="accent5">
                    <a:lumMod val="75000"/>
                  </a:schemeClr>
                </a:solidFill>
              </a:rPr>
              <a:t>Мету</a:t>
            </a:r>
            <a:r>
              <a:rPr lang="uk-UA" sz="2200" dirty="0">
                <a:solidFill>
                  <a:schemeClr val="accent5">
                    <a:lumMod val="75000"/>
                  </a:schemeClr>
                </a:solidFill>
              </a:rPr>
              <a:t> дослідження.</a:t>
            </a:r>
          </a:p>
          <a:p>
            <a:pPr>
              <a:buFont typeface="+mj-lt"/>
              <a:buAutoNum type="arabicPeriod"/>
            </a:pPr>
            <a:r>
              <a:rPr lang="uk-UA" sz="2200" dirty="0">
                <a:solidFill>
                  <a:schemeClr val="accent5">
                    <a:lumMod val="75000"/>
                  </a:schemeClr>
                </a:solidFill>
              </a:rPr>
              <a:t>Конкретизуйте </a:t>
            </a:r>
            <a:r>
              <a:rPr lang="uk-UA" sz="2200" b="1" dirty="0">
                <a:solidFill>
                  <a:schemeClr val="accent5">
                    <a:lumMod val="75000"/>
                  </a:schemeClr>
                </a:solidFill>
              </a:rPr>
              <a:t>Завдання</a:t>
            </a:r>
            <a:r>
              <a:rPr lang="uk-UA" sz="2200" dirty="0">
                <a:solidFill>
                  <a:schemeClr val="accent5">
                    <a:lumMod val="75000"/>
                  </a:schemeClr>
                </a:solidFill>
              </a:rPr>
              <a:t> у логічній послідовності.</a:t>
            </a:r>
          </a:p>
          <a:p>
            <a:pPr>
              <a:buFont typeface="+mj-lt"/>
              <a:buAutoNum type="arabicPeriod"/>
            </a:pPr>
            <a:r>
              <a:rPr lang="uk-UA" sz="2200" dirty="0">
                <a:solidFill>
                  <a:schemeClr val="accent5">
                    <a:lumMod val="75000"/>
                  </a:schemeClr>
                </a:solidFill>
              </a:rPr>
              <a:t>Сформулюйте </a:t>
            </a:r>
            <a:r>
              <a:rPr lang="uk-UA" sz="2200" b="1" dirty="0">
                <a:solidFill>
                  <a:schemeClr val="accent5">
                    <a:lumMod val="75000"/>
                  </a:schemeClr>
                </a:solidFill>
              </a:rPr>
              <a:t>Гіпотезу</a:t>
            </a:r>
            <a:r>
              <a:rPr lang="uk-UA" sz="2200" dirty="0">
                <a:solidFill>
                  <a:schemeClr val="accent5">
                    <a:lumMod val="75000"/>
                  </a:schemeClr>
                </a:solidFill>
              </a:rPr>
              <a:t>, яку зможете перевірити у дослідженні.</a:t>
            </a:r>
          </a:p>
        </p:txBody>
      </p:sp>
      <p:sp>
        <p:nvSpPr>
          <p:cNvPr id="12" name="TextBox 11">
            <a:extLst>
              <a:ext uri="{FF2B5EF4-FFF2-40B4-BE49-F238E27FC236}">
                <a16:creationId xmlns:a16="http://schemas.microsoft.com/office/drawing/2014/main" id="{EF0E3433-00C6-A291-CE95-977115C56EB2}"/>
              </a:ext>
            </a:extLst>
          </p:cNvPr>
          <p:cNvSpPr txBox="1"/>
          <p:nvPr/>
        </p:nvSpPr>
        <p:spPr>
          <a:xfrm>
            <a:off x="2605574" y="819587"/>
            <a:ext cx="6106884" cy="430887"/>
          </a:xfrm>
          <a:prstGeom prst="rect">
            <a:avLst/>
          </a:prstGeom>
          <a:noFill/>
        </p:spPr>
        <p:txBody>
          <a:bodyPr wrap="square">
            <a:spAutoFit/>
          </a:bodyPr>
          <a:lstStyle/>
          <a:p>
            <a:pPr algn="ctr"/>
            <a:r>
              <a:rPr lang="uk-UA" sz="2200" b="1" dirty="0">
                <a:solidFill>
                  <a:schemeClr val="accent5">
                    <a:lumMod val="75000"/>
                  </a:schemeClr>
                </a:solidFill>
                <a:latin typeface="Arial" panose="020B0604020202020204" pitchFamily="34" charset="0"/>
                <a:cs typeface="Arial" panose="020B0604020202020204" pitchFamily="34" charset="0"/>
              </a:rPr>
              <a:t>Практичне завдання</a:t>
            </a:r>
          </a:p>
        </p:txBody>
      </p:sp>
      <p:sp>
        <p:nvSpPr>
          <p:cNvPr id="13" name="TextBox 12">
            <a:extLst>
              <a:ext uri="{FF2B5EF4-FFF2-40B4-BE49-F238E27FC236}">
                <a16:creationId xmlns:a16="http://schemas.microsoft.com/office/drawing/2014/main" id="{57566E5F-CE97-4E02-8194-FA13C72E38D0}"/>
              </a:ext>
            </a:extLst>
          </p:cNvPr>
          <p:cNvSpPr txBox="1"/>
          <p:nvPr/>
        </p:nvSpPr>
        <p:spPr>
          <a:xfrm>
            <a:off x="2605574" y="3823164"/>
            <a:ext cx="6106884" cy="430887"/>
          </a:xfrm>
          <a:prstGeom prst="rect">
            <a:avLst/>
          </a:prstGeom>
          <a:noFill/>
        </p:spPr>
        <p:txBody>
          <a:bodyPr wrap="square">
            <a:spAutoFit/>
          </a:bodyPr>
          <a:lstStyle/>
          <a:p>
            <a:pPr algn="ctr"/>
            <a:r>
              <a:rPr lang="uk-UA" sz="2200" b="1" dirty="0">
                <a:solidFill>
                  <a:schemeClr val="accent5">
                    <a:lumMod val="75000"/>
                  </a:schemeClr>
                </a:solidFill>
                <a:latin typeface="Arial" panose="020B0604020202020204" pitchFamily="34" charset="0"/>
                <a:cs typeface="Arial" panose="020B0604020202020204" pitchFamily="34" charset="0"/>
              </a:rPr>
              <a:t>Результати оформіть в таблицю</a:t>
            </a:r>
          </a:p>
        </p:txBody>
      </p:sp>
      <p:sp>
        <p:nvSpPr>
          <p:cNvPr id="15" name="Стрілка: униз 14">
            <a:extLst>
              <a:ext uri="{FF2B5EF4-FFF2-40B4-BE49-F238E27FC236}">
                <a16:creationId xmlns:a16="http://schemas.microsoft.com/office/drawing/2014/main" id="{3A143FB7-28A0-31FA-1E49-8A78A531CC27}"/>
              </a:ext>
            </a:extLst>
          </p:cNvPr>
          <p:cNvSpPr/>
          <p:nvPr/>
        </p:nvSpPr>
        <p:spPr>
          <a:xfrm>
            <a:off x="5346441" y="4506686"/>
            <a:ext cx="307910" cy="103569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3997082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69D184B2-2226-4E31-BCCB-444330767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8533" y="918266"/>
            <a:ext cx="706127" cy="5863534"/>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1AC4D4E3-486A-464A-8EC8-D448810972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117879" y="643467"/>
            <a:ext cx="420307" cy="5668919"/>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12">
            <a:extLst>
              <a:ext uri="{FF2B5EF4-FFF2-40B4-BE49-F238E27FC236}">
                <a16:creationId xmlns:a16="http://schemas.microsoft.com/office/drawing/2014/main" id="{864DE13E-58EB-4475-B79C-0D4FC65123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38387" y="643467"/>
            <a:ext cx="10933503" cy="5391944"/>
          </a:xfrm>
          <a:prstGeom prst="rect">
            <a:avLst/>
          </a:prstGeom>
          <a:solidFill>
            <a:srgbClr val="FFFFFF"/>
          </a:solidFill>
          <a:ln w="12700">
            <a:solidFill>
              <a:schemeClr val="accent1"/>
            </a:solidFill>
            <a:miter lim="800000"/>
          </a:ln>
        </p:spPr>
        <p:txBody>
          <a:bodyPr vert="horz" wrap="square" lIns="91440" tIns="45720" rIns="91440" bIns="45720" numCol="1" anchor="t" anchorCtr="0" compatLnSpc="1">
            <a:prstTxWarp prst="textNoShape">
              <a:avLst/>
            </a:prstTxWarp>
          </a:bodyPr>
          <a:lstStyle/>
          <a:p>
            <a:endParaRPr lang="en-US"/>
          </a:p>
        </p:txBody>
      </p:sp>
      <p:graphicFrame>
        <p:nvGraphicFramePr>
          <p:cNvPr id="4" name="Таблиця 3">
            <a:extLst>
              <a:ext uri="{FF2B5EF4-FFF2-40B4-BE49-F238E27FC236}">
                <a16:creationId xmlns:a16="http://schemas.microsoft.com/office/drawing/2014/main" id="{DB2604D2-A17D-128A-8C7F-DC7816A26118}"/>
              </a:ext>
            </a:extLst>
          </p:cNvPr>
          <p:cNvGraphicFramePr>
            <a:graphicFrameLocks noGrp="1"/>
          </p:cNvGraphicFramePr>
          <p:nvPr>
            <p:extLst>
              <p:ext uri="{D42A27DB-BD31-4B8C-83A1-F6EECF244321}">
                <p14:modId xmlns:p14="http://schemas.microsoft.com/office/powerpoint/2010/main" val="2689394480"/>
              </p:ext>
            </p:extLst>
          </p:nvPr>
        </p:nvGraphicFramePr>
        <p:xfrm>
          <a:off x="1263576" y="1954644"/>
          <a:ext cx="9664847" cy="3983511"/>
        </p:xfrm>
        <a:graphic>
          <a:graphicData uri="http://schemas.openxmlformats.org/drawingml/2006/table">
            <a:tbl>
              <a:tblPr/>
              <a:tblGrid>
                <a:gridCol w="3224448">
                  <a:extLst>
                    <a:ext uri="{9D8B030D-6E8A-4147-A177-3AD203B41FA5}">
                      <a16:colId xmlns:a16="http://schemas.microsoft.com/office/drawing/2014/main" val="638577051"/>
                    </a:ext>
                  </a:extLst>
                </a:gridCol>
                <a:gridCol w="6440399">
                  <a:extLst>
                    <a:ext uri="{9D8B030D-6E8A-4147-A177-3AD203B41FA5}">
                      <a16:colId xmlns:a16="http://schemas.microsoft.com/office/drawing/2014/main" val="2832600486"/>
                    </a:ext>
                  </a:extLst>
                </a:gridCol>
              </a:tblGrid>
              <a:tr h="491312">
                <a:tc>
                  <a:txBody>
                    <a:bodyPr/>
                    <a:lstStyle/>
                    <a:p>
                      <a:pPr algn="ctr">
                        <a:buNone/>
                      </a:pPr>
                      <a:r>
                        <a:rPr lang="uk-UA" sz="2000" dirty="0">
                          <a:solidFill>
                            <a:schemeClr val="accent5">
                              <a:lumMod val="75000"/>
                            </a:schemeClr>
                          </a:solidFill>
                          <a:latin typeface="Arial" panose="020B0604020202020204" pitchFamily="34" charset="0"/>
                          <a:cs typeface="Arial" panose="020B0604020202020204" pitchFamily="34" charset="0"/>
                        </a:rPr>
                        <a:t>Етап</a:t>
                      </a: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r>
                        <a:rPr lang="uk-UA" sz="2000" dirty="0">
                          <a:solidFill>
                            <a:schemeClr val="accent5">
                              <a:lumMod val="75000"/>
                            </a:schemeClr>
                          </a:solidFill>
                          <a:latin typeface="Arial" panose="020B0604020202020204" pitchFamily="34" charset="0"/>
                          <a:cs typeface="Arial" panose="020B0604020202020204" pitchFamily="34" charset="0"/>
                        </a:rPr>
                        <a:t>Формулювання</a:t>
                      </a: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46977720"/>
                  </a:ext>
                </a:extLst>
              </a:tr>
              <a:tr h="836525">
                <a:tc>
                  <a:txBody>
                    <a:bodyPr/>
                    <a:lstStyle/>
                    <a:p>
                      <a:pPr algn="ctr">
                        <a:buNone/>
                      </a:pPr>
                      <a:r>
                        <a:rPr lang="uk-UA" sz="2000" b="1" dirty="0">
                          <a:solidFill>
                            <a:schemeClr val="accent5">
                              <a:lumMod val="75000"/>
                            </a:schemeClr>
                          </a:solidFill>
                          <a:latin typeface="Arial" panose="020B0604020202020204" pitchFamily="34" charset="0"/>
                          <a:cs typeface="Arial" panose="020B0604020202020204" pitchFamily="34" charset="0"/>
                        </a:rPr>
                        <a:t>Об’єкт дослідження</a:t>
                      </a:r>
                      <a:endParaRPr lang="uk-UA"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ru-RU"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73624875"/>
                  </a:ext>
                </a:extLst>
              </a:tr>
              <a:tr h="836525">
                <a:tc>
                  <a:txBody>
                    <a:bodyPr/>
                    <a:lstStyle/>
                    <a:p>
                      <a:pPr algn="ctr">
                        <a:buNone/>
                      </a:pPr>
                      <a:r>
                        <a:rPr lang="uk-UA" sz="2000" b="1">
                          <a:solidFill>
                            <a:schemeClr val="accent5">
                              <a:lumMod val="75000"/>
                            </a:schemeClr>
                          </a:solidFill>
                          <a:latin typeface="Arial" panose="020B0604020202020204" pitchFamily="34" charset="0"/>
                          <a:cs typeface="Arial" panose="020B0604020202020204" pitchFamily="34" charset="0"/>
                        </a:rPr>
                        <a:t>Предмет дослідження</a:t>
                      </a:r>
                      <a:endParaRPr lang="uk-UA" sz="200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ru-RU"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8392607"/>
                  </a:ext>
                </a:extLst>
              </a:tr>
              <a:tr h="491312">
                <a:tc>
                  <a:txBody>
                    <a:bodyPr/>
                    <a:lstStyle/>
                    <a:p>
                      <a:pPr algn="ctr">
                        <a:buNone/>
                      </a:pPr>
                      <a:r>
                        <a:rPr lang="uk-UA" sz="2000" b="1">
                          <a:solidFill>
                            <a:schemeClr val="accent5">
                              <a:lumMod val="75000"/>
                            </a:schemeClr>
                          </a:solidFill>
                          <a:latin typeface="Arial" panose="020B0604020202020204" pitchFamily="34" charset="0"/>
                          <a:cs typeface="Arial" panose="020B0604020202020204" pitchFamily="34" charset="0"/>
                        </a:rPr>
                        <a:t>Мета дослідження</a:t>
                      </a:r>
                      <a:endParaRPr lang="uk-UA" sz="200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uk-UA"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8832360"/>
                  </a:ext>
                </a:extLst>
              </a:tr>
              <a:tr h="836525">
                <a:tc>
                  <a:txBody>
                    <a:bodyPr/>
                    <a:lstStyle/>
                    <a:p>
                      <a:pPr algn="ctr">
                        <a:buNone/>
                      </a:pPr>
                      <a:r>
                        <a:rPr lang="uk-UA" sz="2000" b="1">
                          <a:solidFill>
                            <a:schemeClr val="accent5">
                              <a:lumMod val="75000"/>
                            </a:schemeClr>
                          </a:solidFill>
                          <a:latin typeface="Arial" panose="020B0604020202020204" pitchFamily="34" charset="0"/>
                          <a:cs typeface="Arial" panose="020B0604020202020204" pitchFamily="34" charset="0"/>
                        </a:rPr>
                        <a:t>Завдання дослідження</a:t>
                      </a:r>
                      <a:endParaRPr lang="uk-UA" sz="200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ru-RU"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89885825"/>
                  </a:ext>
                </a:extLst>
              </a:tr>
              <a:tr h="491312">
                <a:tc>
                  <a:txBody>
                    <a:bodyPr/>
                    <a:lstStyle/>
                    <a:p>
                      <a:pPr algn="ctr">
                        <a:buNone/>
                      </a:pPr>
                      <a:r>
                        <a:rPr lang="uk-UA" sz="2000" b="1">
                          <a:solidFill>
                            <a:schemeClr val="accent5">
                              <a:lumMod val="75000"/>
                            </a:schemeClr>
                          </a:solidFill>
                          <a:latin typeface="Arial" panose="020B0604020202020204" pitchFamily="34" charset="0"/>
                          <a:cs typeface="Arial" panose="020B0604020202020204" pitchFamily="34" charset="0"/>
                        </a:rPr>
                        <a:t>Гіпотеза дослідження</a:t>
                      </a:r>
                      <a:endParaRPr lang="uk-UA" sz="200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buNone/>
                      </a:pPr>
                      <a:endParaRPr lang="uk-UA" sz="2000" dirty="0">
                        <a:solidFill>
                          <a:schemeClr val="accent5">
                            <a:lumMod val="75000"/>
                          </a:schemeClr>
                        </a:solidFill>
                        <a:latin typeface="Arial" panose="020B0604020202020204" pitchFamily="34" charset="0"/>
                        <a:cs typeface="Arial" panose="020B0604020202020204" pitchFamily="34" charset="0"/>
                      </a:endParaRPr>
                    </a:p>
                  </a:txBody>
                  <a:tcPr marL="86918" marR="86918" marT="43459" marB="4345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6920349"/>
                  </a:ext>
                </a:extLst>
              </a:tr>
            </a:tbl>
          </a:graphicData>
        </a:graphic>
      </p:graphicFrame>
      <p:sp>
        <p:nvSpPr>
          <p:cNvPr id="6" name="TextBox 5">
            <a:extLst>
              <a:ext uri="{FF2B5EF4-FFF2-40B4-BE49-F238E27FC236}">
                <a16:creationId xmlns:a16="http://schemas.microsoft.com/office/drawing/2014/main" id="{AD8C536C-0CAB-2F40-5E62-49CD32B0AA6F}"/>
              </a:ext>
            </a:extLst>
          </p:cNvPr>
          <p:cNvSpPr txBox="1"/>
          <p:nvPr/>
        </p:nvSpPr>
        <p:spPr>
          <a:xfrm>
            <a:off x="2442411" y="745058"/>
            <a:ext cx="6097554" cy="369332"/>
          </a:xfrm>
          <a:prstGeom prst="rect">
            <a:avLst/>
          </a:prstGeom>
          <a:noFill/>
        </p:spPr>
        <p:txBody>
          <a:bodyPr wrap="square">
            <a:spAutoFit/>
          </a:bodyPr>
          <a:lstStyle/>
          <a:p>
            <a:pPr algn="ctr">
              <a:buNone/>
            </a:pPr>
            <a:r>
              <a:rPr lang="uk-UA" sz="1800" b="1" dirty="0">
                <a:solidFill>
                  <a:schemeClr val="accent5">
                    <a:lumMod val="75000"/>
                  </a:schemeClr>
                </a:solidFill>
                <a:latin typeface="Arial" panose="020B0604020202020204" pitchFamily="34" charset="0"/>
                <a:cs typeface="Arial" panose="020B0604020202020204" pitchFamily="34" charset="0"/>
              </a:rPr>
              <a:t>ТЕМА (визначаємо тему дослідження)</a:t>
            </a:r>
          </a:p>
        </p:txBody>
      </p:sp>
    </p:spTree>
    <p:extLst>
      <p:ext uri="{BB962C8B-B14F-4D97-AF65-F5344CB8AC3E}">
        <p14:creationId xmlns:p14="http://schemas.microsoft.com/office/powerpoint/2010/main" val="40466670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52E1A98-B0DF-E329-1392-C89B3B6EC2AF}"/>
              </a:ext>
            </a:extLst>
          </p:cNvPr>
          <p:cNvSpPr txBox="1"/>
          <p:nvPr/>
        </p:nvSpPr>
        <p:spPr>
          <a:xfrm>
            <a:off x="3613280" y="2239348"/>
            <a:ext cx="6106884" cy="2031325"/>
          </a:xfrm>
          <a:prstGeom prst="rect">
            <a:avLst/>
          </a:prstGeom>
          <a:noFill/>
        </p:spPr>
        <p:txBody>
          <a:bodyPr wrap="square">
            <a:spAutoFit/>
          </a:bodyPr>
          <a:lstStyle/>
          <a:p>
            <a:pPr>
              <a:buNone/>
            </a:pPr>
            <a:r>
              <a:rPr lang="uk-UA" dirty="0">
                <a:solidFill>
                  <a:schemeClr val="accent5">
                    <a:lumMod val="75000"/>
                  </a:schemeClr>
                </a:solidFill>
              </a:rPr>
              <a:t>1. Титульна сторінка</a:t>
            </a:r>
          </a:p>
          <a:p>
            <a:pPr>
              <a:buNone/>
            </a:pPr>
            <a:r>
              <a:rPr lang="uk-UA" dirty="0">
                <a:solidFill>
                  <a:schemeClr val="accent5">
                    <a:lumMod val="75000"/>
                  </a:schemeClr>
                </a:solidFill>
              </a:rPr>
              <a:t>2. Зміст</a:t>
            </a:r>
          </a:p>
          <a:p>
            <a:pPr>
              <a:buNone/>
            </a:pPr>
            <a:r>
              <a:rPr lang="uk-UA" dirty="0">
                <a:solidFill>
                  <a:schemeClr val="accent5">
                    <a:lumMod val="75000"/>
                  </a:schemeClr>
                </a:solidFill>
              </a:rPr>
              <a:t>3. Вступ</a:t>
            </a:r>
          </a:p>
          <a:p>
            <a:pPr>
              <a:buNone/>
            </a:pPr>
            <a:r>
              <a:rPr lang="uk-UA" dirty="0">
                <a:solidFill>
                  <a:schemeClr val="accent5">
                    <a:lumMod val="75000"/>
                  </a:schemeClr>
                </a:solidFill>
              </a:rPr>
              <a:t>4. Основні розділи</a:t>
            </a:r>
          </a:p>
          <a:p>
            <a:pPr>
              <a:buNone/>
            </a:pPr>
            <a:r>
              <a:rPr lang="uk-UA" dirty="0">
                <a:solidFill>
                  <a:schemeClr val="accent5">
                    <a:lumMod val="75000"/>
                  </a:schemeClr>
                </a:solidFill>
              </a:rPr>
              <a:t>5. Висновки</a:t>
            </a:r>
          </a:p>
          <a:p>
            <a:pPr>
              <a:buNone/>
            </a:pPr>
            <a:r>
              <a:rPr lang="uk-UA" dirty="0">
                <a:solidFill>
                  <a:schemeClr val="accent5">
                    <a:lumMod val="75000"/>
                  </a:schemeClr>
                </a:solidFill>
              </a:rPr>
              <a:t>6. Список використаних джерел</a:t>
            </a:r>
          </a:p>
          <a:p>
            <a:pPr>
              <a:buNone/>
            </a:pPr>
            <a:r>
              <a:rPr lang="uk-UA" dirty="0">
                <a:solidFill>
                  <a:schemeClr val="accent5">
                    <a:lumMod val="75000"/>
                  </a:schemeClr>
                </a:solidFill>
              </a:rPr>
              <a:t>7. Додатки</a:t>
            </a:r>
          </a:p>
        </p:txBody>
      </p:sp>
      <p:sp>
        <p:nvSpPr>
          <p:cNvPr id="7" name="TextBox 6">
            <a:extLst>
              <a:ext uri="{FF2B5EF4-FFF2-40B4-BE49-F238E27FC236}">
                <a16:creationId xmlns:a16="http://schemas.microsoft.com/office/drawing/2014/main" id="{5F97D076-6279-6119-753F-E98E1EFA66ED}"/>
              </a:ext>
            </a:extLst>
          </p:cNvPr>
          <p:cNvSpPr txBox="1"/>
          <p:nvPr/>
        </p:nvSpPr>
        <p:spPr>
          <a:xfrm>
            <a:off x="2782855" y="1406203"/>
            <a:ext cx="6106884" cy="369332"/>
          </a:xfrm>
          <a:prstGeom prst="rect">
            <a:avLst/>
          </a:prstGeom>
          <a:noFill/>
        </p:spPr>
        <p:txBody>
          <a:bodyPr wrap="square">
            <a:spAutoFit/>
          </a:bodyPr>
          <a:lstStyle/>
          <a:p>
            <a:pPr algn="ctr">
              <a:buNone/>
            </a:pPr>
            <a:r>
              <a:rPr lang="uk-UA" b="1" dirty="0">
                <a:solidFill>
                  <a:schemeClr val="accent5">
                    <a:lumMod val="75000"/>
                  </a:schemeClr>
                </a:solidFill>
              </a:rPr>
              <a:t>Структура дипломної роботи</a:t>
            </a:r>
          </a:p>
        </p:txBody>
      </p:sp>
    </p:spTree>
    <p:extLst>
      <p:ext uri="{BB962C8B-B14F-4D97-AF65-F5344CB8AC3E}">
        <p14:creationId xmlns:p14="http://schemas.microsoft.com/office/powerpoint/2010/main" val="1430284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56E67EA-2171-51BD-0BD6-A18AD07531D7}"/>
              </a:ext>
            </a:extLst>
          </p:cNvPr>
          <p:cNvSpPr txBox="1"/>
          <p:nvPr/>
        </p:nvSpPr>
        <p:spPr>
          <a:xfrm>
            <a:off x="2316325" y="2257637"/>
            <a:ext cx="6106884" cy="2031325"/>
          </a:xfrm>
          <a:prstGeom prst="rect">
            <a:avLst/>
          </a:prstGeom>
          <a:noFill/>
        </p:spPr>
        <p:txBody>
          <a:bodyPr wrap="square">
            <a:spAutoFit/>
          </a:bodyPr>
          <a:lstStyle/>
          <a:p>
            <a:pPr algn="ctr">
              <a:buNone/>
            </a:pPr>
            <a:r>
              <a:rPr lang="ru-RU" b="1" dirty="0" err="1">
                <a:solidFill>
                  <a:schemeClr val="accent5">
                    <a:lumMod val="75000"/>
                  </a:schemeClr>
                </a:solidFill>
              </a:rPr>
              <a:t>Вступ</a:t>
            </a:r>
            <a:endParaRPr lang="ru-RU" b="1" dirty="0">
              <a:solidFill>
                <a:schemeClr val="accent5">
                  <a:lumMod val="75000"/>
                </a:schemeClr>
              </a:solidFill>
            </a:endParaRPr>
          </a:p>
          <a:p>
            <a:pPr marL="742950" lvl="1" indent="-285750">
              <a:buFont typeface="Arial" panose="020B0604020202020204" pitchFamily="34" charset="0"/>
              <a:buChar char="•"/>
            </a:pPr>
            <a:r>
              <a:rPr lang="ru-RU" b="1" dirty="0" err="1">
                <a:solidFill>
                  <a:schemeClr val="accent5">
                    <a:lumMod val="75000"/>
                  </a:schemeClr>
                </a:solidFill>
              </a:rPr>
              <a:t>Актуальність</a:t>
            </a:r>
            <a:r>
              <a:rPr lang="ru-RU" b="1" dirty="0">
                <a:solidFill>
                  <a:schemeClr val="accent5">
                    <a:lumMod val="75000"/>
                  </a:schemeClr>
                </a:solidFill>
              </a:rPr>
              <a:t> теми</a:t>
            </a:r>
          </a:p>
          <a:p>
            <a:pPr marL="742950" lvl="1" indent="-285750">
              <a:buFont typeface="Arial" panose="020B0604020202020204" pitchFamily="34" charset="0"/>
              <a:buChar char="•"/>
            </a:pPr>
            <a:r>
              <a:rPr lang="ru-RU" b="1" dirty="0" err="1">
                <a:solidFill>
                  <a:schemeClr val="accent5">
                    <a:lumMod val="75000"/>
                  </a:schemeClr>
                </a:solidFill>
              </a:rPr>
              <a:t>Об’єкт</a:t>
            </a:r>
            <a:r>
              <a:rPr lang="ru-RU" b="1" dirty="0">
                <a:solidFill>
                  <a:schemeClr val="accent5">
                    <a:lumMod val="75000"/>
                  </a:schemeClr>
                </a:solidFill>
              </a:rPr>
              <a:t> і предмет </a:t>
            </a:r>
            <a:r>
              <a:rPr lang="ru-RU" b="1" dirty="0" err="1">
                <a:solidFill>
                  <a:schemeClr val="accent5">
                    <a:lumMod val="75000"/>
                  </a:schemeClr>
                </a:solidFill>
              </a:rPr>
              <a:t>дослідження</a:t>
            </a:r>
            <a:endParaRPr lang="ru-RU" b="1" dirty="0">
              <a:solidFill>
                <a:schemeClr val="accent5">
                  <a:lumMod val="75000"/>
                </a:schemeClr>
              </a:solidFill>
            </a:endParaRPr>
          </a:p>
          <a:p>
            <a:pPr marL="742950" lvl="1" indent="-285750">
              <a:buFont typeface="Arial" panose="020B0604020202020204" pitchFamily="34" charset="0"/>
              <a:buChar char="•"/>
            </a:pPr>
            <a:r>
              <a:rPr lang="ru-RU" b="1" dirty="0">
                <a:solidFill>
                  <a:schemeClr val="accent5">
                    <a:lumMod val="75000"/>
                  </a:schemeClr>
                </a:solidFill>
              </a:rPr>
              <a:t>Мета та </a:t>
            </a:r>
            <a:r>
              <a:rPr lang="ru-RU" b="1" dirty="0" err="1">
                <a:solidFill>
                  <a:schemeClr val="accent5">
                    <a:lumMod val="75000"/>
                  </a:schemeClr>
                </a:solidFill>
              </a:rPr>
              <a:t>завдання</a:t>
            </a:r>
            <a:endParaRPr lang="ru-RU" b="1" dirty="0">
              <a:solidFill>
                <a:schemeClr val="accent5">
                  <a:lumMod val="75000"/>
                </a:schemeClr>
              </a:solidFill>
            </a:endParaRPr>
          </a:p>
          <a:p>
            <a:pPr marL="742950" lvl="1" indent="-285750">
              <a:buFont typeface="Arial" panose="020B0604020202020204" pitchFamily="34" charset="0"/>
              <a:buChar char="•"/>
            </a:pPr>
            <a:r>
              <a:rPr lang="ru-RU" b="1" dirty="0" err="1">
                <a:solidFill>
                  <a:schemeClr val="accent5">
                    <a:lumMod val="75000"/>
                  </a:schemeClr>
                </a:solidFill>
              </a:rPr>
              <a:t>Гіпотеза</a:t>
            </a:r>
            <a:r>
              <a:rPr lang="ru-RU" b="1" dirty="0">
                <a:solidFill>
                  <a:schemeClr val="accent5">
                    <a:lumMod val="75000"/>
                  </a:schemeClr>
                </a:solidFill>
              </a:rPr>
              <a:t> (</a:t>
            </a:r>
            <a:r>
              <a:rPr lang="ru-RU" b="1" dirty="0" err="1">
                <a:solidFill>
                  <a:schemeClr val="accent5">
                    <a:lumMod val="75000"/>
                  </a:schemeClr>
                </a:solidFill>
              </a:rPr>
              <a:t>якщо</a:t>
            </a:r>
            <a:r>
              <a:rPr lang="ru-RU" b="1" dirty="0">
                <a:solidFill>
                  <a:schemeClr val="accent5">
                    <a:lumMod val="75000"/>
                  </a:schemeClr>
                </a:solidFill>
              </a:rPr>
              <a:t> </a:t>
            </a:r>
            <a:r>
              <a:rPr lang="ru-RU" b="1" dirty="0" err="1">
                <a:solidFill>
                  <a:schemeClr val="accent5">
                    <a:lumMod val="75000"/>
                  </a:schemeClr>
                </a:solidFill>
              </a:rPr>
              <a:t>передбачено</a:t>
            </a:r>
            <a:r>
              <a:rPr lang="ru-RU" b="1" dirty="0">
                <a:solidFill>
                  <a:schemeClr val="accent5">
                    <a:lumMod val="75000"/>
                  </a:schemeClr>
                </a:solidFill>
              </a:rPr>
              <a:t>)</a:t>
            </a:r>
          </a:p>
          <a:p>
            <a:pPr marL="742950" lvl="1" indent="-285750">
              <a:buFont typeface="Arial" panose="020B0604020202020204" pitchFamily="34" charset="0"/>
              <a:buChar char="•"/>
            </a:pPr>
            <a:r>
              <a:rPr lang="ru-RU" b="1" dirty="0" err="1">
                <a:solidFill>
                  <a:schemeClr val="accent5">
                    <a:lumMod val="75000"/>
                  </a:schemeClr>
                </a:solidFill>
              </a:rPr>
              <a:t>Методи</a:t>
            </a:r>
            <a:r>
              <a:rPr lang="ru-RU" b="1" dirty="0">
                <a:solidFill>
                  <a:schemeClr val="accent5">
                    <a:lumMod val="75000"/>
                  </a:schemeClr>
                </a:solidFill>
              </a:rPr>
              <a:t> </a:t>
            </a:r>
            <a:r>
              <a:rPr lang="ru-RU" b="1" dirty="0" err="1">
                <a:solidFill>
                  <a:schemeClr val="accent5">
                    <a:lumMod val="75000"/>
                  </a:schemeClr>
                </a:solidFill>
              </a:rPr>
              <a:t>дослідження</a:t>
            </a:r>
            <a:endParaRPr lang="ru-RU" b="1" dirty="0">
              <a:solidFill>
                <a:schemeClr val="accent5">
                  <a:lumMod val="75000"/>
                </a:schemeClr>
              </a:solidFill>
            </a:endParaRPr>
          </a:p>
          <a:p>
            <a:pPr marL="742950" lvl="1" indent="-285750">
              <a:buFont typeface="Arial" panose="020B0604020202020204" pitchFamily="34" charset="0"/>
              <a:buChar char="•"/>
            </a:pPr>
            <a:r>
              <a:rPr lang="ru-RU" b="1" dirty="0">
                <a:solidFill>
                  <a:schemeClr val="accent5">
                    <a:lumMod val="75000"/>
                  </a:schemeClr>
                </a:solidFill>
              </a:rPr>
              <a:t>Новизна та </a:t>
            </a:r>
            <a:r>
              <a:rPr lang="ru-RU" b="1" dirty="0" err="1">
                <a:solidFill>
                  <a:schemeClr val="accent5">
                    <a:lumMod val="75000"/>
                  </a:schemeClr>
                </a:solidFill>
              </a:rPr>
              <a:t>практичне</a:t>
            </a:r>
            <a:r>
              <a:rPr lang="ru-RU" b="1" dirty="0">
                <a:solidFill>
                  <a:schemeClr val="accent5">
                    <a:lumMod val="75000"/>
                  </a:schemeClr>
                </a:solidFill>
              </a:rPr>
              <a:t> </a:t>
            </a:r>
            <a:r>
              <a:rPr lang="ru-RU" b="1" dirty="0" err="1">
                <a:solidFill>
                  <a:schemeClr val="accent5">
                    <a:lumMod val="75000"/>
                  </a:schemeClr>
                </a:solidFill>
              </a:rPr>
              <a:t>значення</a:t>
            </a:r>
            <a:endParaRPr lang="ru-RU" b="1" dirty="0">
              <a:solidFill>
                <a:schemeClr val="accent5">
                  <a:lumMod val="75000"/>
                </a:schemeClr>
              </a:solidFill>
            </a:endParaRPr>
          </a:p>
        </p:txBody>
      </p:sp>
    </p:spTree>
    <p:extLst>
      <p:ext uri="{BB962C8B-B14F-4D97-AF65-F5344CB8AC3E}">
        <p14:creationId xmlns:p14="http://schemas.microsoft.com/office/powerpoint/2010/main" val="1695209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
            <a:extLst>
              <a:ext uri="{FF2B5EF4-FFF2-40B4-BE49-F238E27FC236}">
                <a16:creationId xmlns:a16="http://schemas.microsoft.com/office/drawing/2014/main" id="{23300D8F-FAED-D817-5110-156B8DC5DE43}"/>
              </a:ext>
            </a:extLst>
          </p:cNvPr>
          <p:cNvSpPr>
            <a:spLocks noChangeArrowheads="1"/>
          </p:cNvSpPr>
          <p:nvPr/>
        </p:nvSpPr>
        <p:spPr bwMode="auto">
          <a:xfrm>
            <a:off x="2099670" y="2589579"/>
            <a:ext cx="7646902" cy="15388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ts val="2400"/>
              </a:spcBef>
              <a:spcAft>
                <a:spcPct val="0"/>
              </a:spcAft>
              <a:buClrTx/>
              <a:buSzTx/>
              <a:buFont typeface="+mj-lt"/>
              <a:buAutoNum type="arabicPeriod"/>
              <a:tabLst/>
            </a:pPr>
            <a:r>
              <a:rPr kumimoji="0" lang="uk-UA" altLang="uk-UA" sz="1800" b="1" i="0" u="none" strike="noStrike" cap="none" normalizeH="0" baseline="0" dirty="0">
                <a:ln>
                  <a:noFill/>
                </a:ln>
                <a:solidFill>
                  <a:schemeClr val="accent5">
                    <a:lumMod val="75000"/>
                  </a:schemeClr>
                </a:solidFill>
                <a:effectLst/>
                <a:latin typeface="Arial" panose="020B0604020202020204" pitchFamily="34" charset="0"/>
              </a:rPr>
              <a:t>Вибір теми та постановка дослідницької проблеми</a:t>
            </a:r>
            <a:endParaRPr kumimoji="0" lang="uk-UA" altLang="uk-UA" sz="1800" b="0" i="0" u="none" strike="noStrike" cap="none" normalizeH="0" baseline="0" dirty="0">
              <a:ln>
                <a:noFill/>
              </a:ln>
              <a:solidFill>
                <a:schemeClr val="accent5">
                  <a:lumMod val="75000"/>
                </a:schemeClr>
              </a:solidFill>
              <a:effectLst/>
              <a:latin typeface="Arial" panose="020B0604020202020204" pitchFamily="34" charset="0"/>
            </a:endParaRPr>
          </a:p>
          <a:p>
            <a:pPr marL="342900" marR="0" lvl="0" indent="-342900" algn="l" defTabSz="914400" rtl="0" eaLnBrk="0" fontAlgn="base" latinLnBrk="0" hangingPunct="0">
              <a:lnSpc>
                <a:spcPct val="100000"/>
              </a:lnSpc>
              <a:spcBef>
                <a:spcPts val="2400"/>
              </a:spcBef>
              <a:spcAft>
                <a:spcPct val="0"/>
              </a:spcAft>
              <a:buClrTx/>
              <a:buSzTx/>
              <a:buFont typeface="+mj-lt"/>
              <a:buAutoNum type="arabicPeriod"/>
              <a:tabLst/>
            </a:pPr>
            <a:r>
              <a:rPr kumimoji="0" lang="uk-UA" altLang="uk-UA" sz="1800" b="1" i="0" u="none" strike="noStrike" cap="none" normalizeH="0" baseline="0" dirty="0">
                <a:ln>
                  <a:noFill/>
                </a:ln>
                <a:solidFill>
                  <a:schemeClr val="accent5">
                    <a:lumMod val="75000"/>
                  </a:schemeClr>
                </a:solidFill>
                <a:effectLst/>
                <a:latin typeface="Arial" panose="020B0604020202020204" pitchFamily="34" charset="0"/>
              </a:rPr>
              <a:t>Структура </a:t>
            </a:r>
            <a:r>
              <a:rPr lang="uk-UA" altLang="uk-UA" b="1" dirty="0">
                <a:solidFill>
                  <a:schemeClr val="accent5">
                    <a:lumMod val="75000"/>
                  </a:schemeClr>
                </a:solidFill>
                <a:latin typeface="Arial" panose="020B0604020202020204" pitchFamily="34" charset="0"/>
              </a:rPr>
              <a:t>кваліфікаційної (</a:t>
            </a:r>
            <a:r>
              <a:rPr kumimoji="0" lang="uk-UA" altLang="uk-UA" sz="1800" b="1" i="0" u="none" strike="noStrike" cap="none" normalizeH="0" baseline="0" dirty="0">
                <a:ln>
                  <a:noFill/>
                </a:ln>
                <a:solidFill>
                  <a:schemeClr val="accent5">
                    <a:lumMod val="75000"/>
                  </a:schemeClr>
                </a:solidFill>
                <a:effectLst/>
                <a:latin typeface="Arial" panose="020B0604020202020204" pitchFamily="34" charset="0"/>
              </a:rPr>
              <a:t>бакалаврської) роботи</a:t>
            </a:r>
            <a:endParaRPr kumimoji="0" lang="uk-UA" altLang="uk-UA" sz="1800" b="0" i="0" u="none" strike="noStrike" cap="none" normalizeH="0" baseline="0" dirty="0">
              <a:ln>
                <a:noFill/>
              </a:ln>
              <a:solidFill>
                <a:schemeClr val="accent5">
                  <a:lumMod val="75000"/>
                </a:schemeClr>
              </a:solidFill>
              <a:effectLst/>
              <a:latin typeface="Arial" panose="020B0604020202020204" pitchFamily="34" charset="0"/>
            </a:endParaRPr>
          </a:p>
          <a:p>
            <a:pPr marL="342900" marR="0" lvl="0" indent="-342900" algn="l" defTabSz="914400" rtl="0" eaLnBrk="0" fontAlgn="base" latinLnBrk="0" hangingPunct="0">
              <a:lnSpc>
                <a:spcPct val="100000"/>
              </a:lnSpc>
              <a:spcBef>
                <a:spcPts val="2400"/>
              </a:spcBef>
              <a:spcAft>
                <a:spcPct val="0"/>
              </a:spcAft>
              <a:buClrTx/>
              <a:buSzTx/>
              <a:buFont typeface="+mj-lt"/>
              <a:buAutoNum type="arabicPeriod"/>
              <a:tabLst/>
            </a:pPr>
            <a:r>
              <a:rPr kumimoji="0" lang="uk-UA" altLang="uk-UA" sz="1800" b="1" i="0" u="none" strike="noStrike" cap="none" normalizeH="0" baseline="0" dirty="0">
                <a:ln>
                  <a:noFill/>
                </a:ln>
                <a:solidFill>
                  <a:schemeClr val="accent5">
                    <a:lumMod val="75000"/>
                  </a:schemeClr>
                </a:solidFill>
                <a:effectLst/>
                <a:latin typeface="Arial" panose="020B0604020202020204" pitchFamily="34" charset="0"/>
              </a:rPr>
              <a:t>Етапи роботи над кваліфікаційною (бакалаврською) роботою</a:t>
            </a:r>
          </a:p>
        </p:txBody>
      </p:sp>
    </p:spTree>
    <p:extLst>
      <p:ext uri="{BB962C8B-B14F-4D97-AF65-F5344CB8AC3E}">
        <p14:creationId xmlns:p14="http://schemas.microsoft.com/office/powerpoint/2010/main" val="98933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08F80AC-3585-CEBF-9FCD-C1475A27C0D9}"/>
              </a:ext>
            </a:extLst>
          </p:cNvPr>
          <p:cNvSpPr txBox="1"/>
          <p:nvPr/>
        </p:nvSpPr>
        <p:spPr>
          <a:xfrm>
            <a:off x="646922" y="1585439"/>
            <a:ext cx="10898155" cy="3754874"/>
          </a:xfrm>
          <a:prstGeom prst="rect">
            <a:avLst/>
          </a:prstGeom>
          <a:noFill/>
        </p:spPr>
        <p:txBody>
          <a:bodyPr wrap="square">
            <a:spAutoFit/>
          </a:bodyPr>
          <a:lstStyle/>
          <a:p>
            <a:pPr algn="ctr">
              <a:buNone/>
            </a:pPr>
            <a:r>
              <a:rPr lang="uk-UA" sz="2200" b="1" dirty="0">
                <a:solidFill>
                  <a:schemeClr val="accent5">
                    <a:lumMod val="75000"/>
                  </a:schemeClr>
                </a:solidFill>
              </a:rPr>
              <a:t>ОСНОВНІ РОЗДІЛИ</a:t>
            </a:r>
          </a:p>
          <a:p>
            <a:pPr algn="ctr">
              <a:buNone/>
            </a:pPr>
            <a:endParaRPr lang="uk-UA" b="1" dirty="0">
              <a:solidFill>
                <a:schemeClr val="accent5">
                  <a:lumMod val="75000"/>
                </a:schemeClr>
              </a:solidFill>
            </a:endParaRPr>
          </a:p>
          <a:p>
            <a:pPr>
              <a:buNone/>
            </a:pPr>
            <a:r>
              <a:rPr lang="uk-UA" b="1" dirty="0">
                <a:solidFill>
                  <a:schemeClr val="accent5">
                    <a:lumMod val="75000"/>
                  </a:schemeClr>
                </a:solidFill>
              </a:rPr>
              <a:t>Теоретичний розділ</a:t>
            </a:r>
          </a:p>
          <a:p>
            <a:pPr>
              <a:buFont typeface="Arial" panose="020B0604020202020204" pitchFamily="34" charset="0"/>
              <a:buChar char="•"/>
            </a:pPr>
            <a:r>
              <a:rPr lang="uk-UA" dirty="0">
                <a:solidFill>
                  <a:schemeClr val="accent5">
                    <a:lumMod val="75000"/>
                  </a:schemeClr>
                </a:solidFill>
              </a:rPr>
              <a:t>Аналіз наукової літератури, теоретичних підходів, концепцій.</a:t>
            </a:r>
          </a:p>
          <a:p>
            <a:pPr>
              <a:buFont typeface="Arial" panose="020B0604020202020204" pitchFamily="34" charset="0"/>
              <a:buChar char="•"/>
            </a:pPr>
            <a:r>
              <a:rPr lang="uk-UA" dirty="0">
                <a:solidFill>
                  <a:schemeClr val="accent5">
                    <a:lumMod val="75000"/>
                  </a:schemeClr>
                </a:solidFill>
              </a:rPr>
              <a:t>Може містити: визначення термінів, класифікації, моделі.</a:t>
            </a:r>
          </a:p>
          <a:p>
            <a:pPr>
              <a:buFont typeface="Arial" panose="020B0604020202020204" pitchFamily="34" charset="0"/>
              <a:buChar char="•"/>
            </a:pPr>
            <a:endParaRPr lang="uk-UA" dirty="0">
              <a:solidFill>
                <a:schemeClr val="accent5">
                  <a:lumMod val="75000"/>
                </a:schemeClr>
              </a:solidFill>
            </a:endParaRPr>
          </a:p>
          <a:p>
            <a:pPr>
              <a:buNone/>
            </a:pPr>
            <a:r>
              <a:rPr lang="uk-UA" b="1" dirty="0">
                <a:solidFill>
                  <a:schemeClr val="accent5">
                    <a:lumMod val="75000"/>
                  </a:schemeClr>
                </a:solidFill>
              </a:rPr>
              <a:t>Аналітичний/дослідницький розділ</a:t>
            </a:r>
          </a:p>
          <a:p>
            <a:pPr>
              <a:buFont typeface="Arial" panose="020B0604020202020204" pitchFamily="34" charset="0"/>
              <a:buChar char="•"/>
            </a:pPr>
            <a:r>
              <a:rPr lang="uk-UA" dirty="0">
                <a:solidFill>
                  <a:schemeClr val="accent5">
                    <a:lumMod val="75000"/>
                  </a:schemeClr>
                </a:solidFill>
              </a:rPr>
              <a:t>Практичний аналіз об’єкта дослідження.</a:t>
            </a:r>
          </a:p>
          <a:p>
            <a:pPr>
              <a:buFont typeface="Arial" panose="020B0604020202020204" pitchFamily="34" charset="0"/>
              <a:buChar char="•"/>
            </a:pPr>
            <a:r>
              <a:rPr lang="uk-UA" dirty="0">
                <a:solidFill>
                  <a:schemeClr val="accent5">
                    <a:lumMod val="75000"/>
                  </a:schemeClr>
                </a:solidFill>
              </a:rPr>
              <a:t>Використання статистичних, економічних, соціологічних або інших методів.</a:t>
            </a:r>
          </a:p>
          <a:p>
            <a:pPr>
              <a:buFont typeface="Arial" panose="020B0604020202020204" pitchFamily="34" charset="0"/>
              <a:buChar char="•"/>
            </a:pPr>
            <a:r>
              <a:rPr lang="uk-UA" dirty="0">
                <a:solidFill>
                  <a:schemeClr val="accent5">
                    <a:lumMod val="75000"/>
                  </a:schemeClr>
                </a:solidFill>
              </a:rPr>
              <a:t>Включає таблиці, графіки, діаграми.</a:t>
            </a:r>
          </a:p>
          <a:p>
            <a:pPr>
              <a:buFont typeface="Arial" panose="020B0604020202020204" pitchFamily="34" charset="0"/>
              <a:buChar char="•"/>
            </a:pPr>
            <a:endParaRPr lang="uk-UA" dirty="0">
              <a:solidFill>
                <a:schemeClr val="accent5">
                  <a:lumMod val="75000"/>
                </a:schemeClr>
              </a:solidFill>
            </a:endParaRPr>
          </a:p>
          <a:p>
            <a:pPr>
              <a:buNone/>
            </a:pPr>
            <a:r>
              <a:rPr lang="uk-UA" b="1" dirty="0">
                <a:solidFill>
                  <a:schemeClr val="accent5">
                    <a:lumMod val="75000"/>
                  </a:schemeClr>
                </a:solidFill>
              </a:rPr>
              <a:t>Розділ з пропозиціями (за потреби)</a:t>
            </a:r>
          </a:p>
          <a:p>
            <a:pPr>
              <a:buFont typeface="Arial" panose="020B0604020202020204" pitchFamily="34" charset="0"/>
              <a:buChar char="•"/>
            </a:pPr>
            <a:r>
              <a:rPr lang="uk-UA" dirty="0">
                <a:solidFill>
                  <a:schemeClr val="accent5">
                    <a:lumMod val="75000"/>
                  </a:schemeClr>
                </a:solidFill>
              </a:rPr>
              <a:t>Висновки та рекомендації щодо практичного застосування результатів.</a:t>
            </a:r>
          </a:p>
        </p:txBody>
      </p:sp>
    </p:spTree>
    <p:extLst>
      <p:ext uri="{BB962C8B-B14F-4D97-AF65-F5344CB8AC3E}">
        <p14:creationId xmlns:p14="http://schemas.microsoft.com/office/powerpoint/2010/main" val="3705494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B6CBCBB1-FBF0-9C87-2EDB-A266FE03A18F}"/>
              </a:ext>
            </a:extLst>
          </p:cNvPr>
          <p:cNvSpPr txBox="1"/>
          <p:nvPr/>
        </p:nvSpPr>
        <p:spPr>
          <a:xfrm>
            <a:off x="775962" y="1207664"/>
            <a:ext cx="10926147" cy="4247317"/>
          </a:xfrm>
          <a:prstGeom prst="rect">
            <a:avLst/>
          </a:prstGeom>
          <a:noFill/>
        </p:spPr>
        <p:txBody>
          <a:bodyPr wrap="square">
            <a:spAutoFit/>
          </a:bodyPr>
          <a:lstStyle/>
          <a:p>
            <a:pPr algn="ctr">
              <a:buNone/>
            </a:pPr>
            <a:r>
              <a:rPr lang="ru-RU" b="1" dirty="0" err="1">
                <a:solidFill>
                  <a:schemeClr val="accent5">
                    <a:lumMod val="75000"/>
                  </a:schemeClr>
                </a:solidFill>
              </a:rPr>
              <a:t>Висновки</a:t>
            </a:r>
            <a:endParaRPr lang="ru-RU" b="1" dirty="0">
              <a:solidFill>
                <a:schemeClr val="accent5">
                  <a:lumMod val="75000"/>
                </a:schemeClr>
              </a:solidFill>
            </a:endParaRPr>
          </a:p>
          <a:p>
            <a:pPr algn="ctr">
              <a:buNone/>
            </a:pPr>
            <a:endParaRPr lang="ru-RU" b="1" dirty="0">
              <a:solidFill>
                <a:schemeClr val="accent5">
                  <a:lumMod val="75000"/>
                </a:schemeClr>
              </a:solidFill>
            </a:endParaRPr>
          </a:p>
          <a:p>
            <a:pPr>
              <a:buFont typeface="Arial" panose="020B0604020202020204" pitchFamily="34" charset="0"/>
              <a:buChar char="•"/>
            </a:pPr>
            <a:r>
              <a:rPr lang="ru-RU" dirty="0" err="1">
                <a:solidFill>
                  <a:schemeClr val="accent5">
                    <a:lumMod val="75000"/>
                  </a:schemeClr>
                </a:solidFill>
              </a:rPr>
              <a:t>Підсумок</a:t>
            </a:r>
            <a:r>
              <a:rPr lang="ru-RU" dirty="0">
                <a:solidFill>
                  <a:schemeClr val="accent5">
                    <a:lumMod val="75000"/>
                  </a:schemeClr>
                </a:solidFill>
              </a:rPr>
              <a:t> </a:t>
            </a:r>
            <a:r>
              <a:rPr lang="ru-RU" dirty="0" err="1">
                <a:solidFill>
                  <a:schemeClr val="accent5">
                    <a:lumMod val="75000"/>
                  </a:schemeClr>
                </a:solidFill>
              </a:rPr>
              <a:t>проведеного</a:t>
            </a:r>
            <a:r>
              <a:rPr lang="ru-RU" dirty="0">
                <a:solidFill>
                  <a:schemeClr val="accent5">
                    <a:lumMod val="75000"/>
                  </a:schemeClr>
                </a:solidFill>
              </a:rPr>
              <a:t> </a:t>
            </a:r>
            <a:r>
              <a:rPr lang="ru-RU" dirty="0" err="1">
                <a:solidFill>
                  <a:schemeClr val="accent5">
                    <a:lumMod val="75000"/>
                  </a:schemeClr>
                </a:solidFill>
              </a:rPr>
              <a:t>дослідження</a:t>
            </a:r>
            <a:r>
              <a:rPr lang="ru-RU" dirty="0">
                <a:solidFill>
                  <a:schemeClr val="accent5">
                    <a:lumMod val="75000"/>
                  </a:schemeClr>
                </a:solidFill>
              </a:rPr>
              <a:t>.</a:t>
            </a:r>
          </a:p>
          <a:p>
            <a:pPr>
              <a:buFont typeface="Arial" panose="020B0604020202020204" pitchFamily="34" charset="0"/>
              <a:buChar char="•"/>
            </a:pPr>
            <a:r>
              <a:rPr lang="ru-RU" dirty="0" err="1">
                <a:solidFill>
                  <a:schemeClr val="accent5">
                    <a:lumMod val="75000"/>
                  </a:schemeClr>
                </a:solidFill>
              </a:rPr>
              <a:t>Відповідь</a:t>
            </a:r>
            <a:r>
              <a:rPr lang="ru-RU" dirty="0">
                <a:solidFill>
                  <a:schemeClr val="accent5">
                    <a:lumMod val="75000"/>
                  </a:schemeClr>
                </a:solidFill>
              </a:rPr>
              <a:t> на </a:t>
            </a:r>
            <a:r>
              <a:rPr lang="ru-RU" dirty="0" err="1">
                <a:solidFill>
                  <a:schemeClr val="accent5">
                    <a:lumMod val="75000"/>
                  </a:schemeClr>
                </a:solidFill>
              </a:rPr>
              <a:t>питання</a:t>
            </a:r>
            <a:r>
              <a:rPr lang="ru-RU" dirty="0">
                <a:solidFill>
                  <a:schemeClr val="accent5">
                    <a:lumMod val="75000"/>
                  </a:schemeClr>
                </a:solidFill>
              </a:rPr>
              <a:t>: «</a:t>
            </a:r>
            <a:r>
              <a:rPr lang="ru-RU" dirty="0" err="1">
                <a:solidFill>
                  <a:schemeClr val="accent5">
                    <a:lumMod val="75000"/>
                  </a:schemeClr>
                </a:solidFill>
              </a:rPr>
              <a:t>Чи</a:t>
            </a:r>
            <a:r>
              <a:rPr lang="ru-RU" dirty="0">
                <a:solidFill>
                  <a:schemeClr val="accent5">
                    <a:lumMod val="75000"/>
                  </a:schemeClr>
                </a:solidFill>
              </a:rPr>
              <a:t> </a:t>
            </a:r>
            <a:r>
              <a:rPr lang="ru-RU" dirty="0" err="1">
                <a:solidFill>
                  <a:schemeClr val="accent5">
                    <a:lumMod val="75000"/>
                  </a:schemeClr>
                </a:solidFill>
              </a:rPr>
              <a:t>досягнуто</a:t>
            </a:r>
            <a:r>
              <a:rPr lang="ru-RU" dirty="0">
                <a:solidFill>
                  <a:schemeClr val="accent5">
                    <a:lumMod val="75000"/>
                  </a:schemeClr>
                </a:solidFill>
              </a:rPr>
              <a:t> мети та </a:t>
            </a:r>
            <a:r>
              <a:rPr lang="ru-RU" dirty="0" err="1">
                <a:solidFill>
                  <a:schemeClr val="accent5">
                    <a:lumMod val="75000"/>
                  </a:schemeClr>
                </a:solidFill>
              </a:rPr>
              <a:t>виконано</a:t>
            </a:r>
            <a:r>
              <a:rPr lang="ru-RU" dirty="0">
                <a:solidFill>
                  <a:schemeClr val="accent5">
                    <a:lumMod val="75000"/>
                  </a:schemeClr>
                </a:solidFill>
              </a:rPr>
              <a:t> </a:t>
            </a:r>
            <a:r>
              <a:rPr lang="ru-RU" dirty="0" err="1">
                <a:solidFill>
                  <a:schemeClr val="accent5">
                    <a:lumMod val="75000"/>
                  </a:schemeClr>
                </a:solidFill>
              </a:rPr>
              <a:t>завдання</a:t>
            </a:r>
            <a:r>
              <a:rPr lang="ru-RU" dirty="0">
                <a:solidFill>
                  <a:schemeClr val="accent5">
                    <a:lumMod val="75000"/>
                  </a:schemeClr>
                </a:solidFill>
              </a:rPr>
              <a:t>?»</a:t>
            </a:r>
          </a:p>
          <a:p>
            <a:pPr>
              <a:buFont typeface="Arial" panose="020B0604020202020204" pitchFamily="34" charset="0"/>
              <a:buChar char="•"/>
            </a:pPr>
            <a:r>
              <a:rPr lang="ru-RU" dirty="0">
                <a:solidFill>
                  <a:schemeClr val="accent5">
                    <a:lumMod val="75000"/>
                  </a:schemeClr>
                </a:solidFill>
              </a:rPr>
              <a:t>Коротко про </a:t>
            </a:r>
            <a:r>
              <a:rPr lang="ru-RU" dirty="0" err="1">
                <a:solidFill>
                  <a:schemeClr val="accent5">
                    <a:lumMod val="75000"/>
                  </a:schemeClr>
                </a:solidFill>
              </a:rPr>
              <a:t>наукову</a:t>
            </a:r>
            <a:r>
              <a:rPr lang="ru-RU" dirty="0">
                <a:solidFill>
                  <a:schemeClr val="accent5">
                    <a:lumMod val="75000"/>
                  </a:schemeClr>
                </a:solidFill>
              </a:rPr>
              <a:t> новизну та </a:t>
            </a:r>
            <a:r>
              <a:rPr lang="ru-RU" dirty="0" err="1">
                <a:solidFill>
                  <a:schemeClr val="accent5">
                    <a:lumMod val="75000"/>
                  </a:schemeClr>
                </a:solidFill>
              </a:rPr>
              <a:t>практичне</a:t>
            </a:r>
            <a:r>
              <a:rPr lang="ru-RU" dirty="0">
                <a:solidFill>
                  <a:schemeClr val="accent5">
                    <a:lumMod val="75000"/>
                  </a:schemeClr>
                </a:solidFill>
              </a:rPr>
              <a:t> </a:t>
            </a:r>
            <a:r>
              <a:rPr lang="ru-RU" dirty="0" err="1">
                <a:solidFill>
                  <a:schemeClr val="accent5">
                    <a:lumMod val="75000"/>
                  </a:schemeClr>
                </a:solidFill>
              </a:rPr>
              <a:t>значення</a:t>
            </a:r>
            <a:r>
              <a:rPr lang="ru-RU" dirty="0">
                <a:solidFill>
                  <a:schemeClr val="accent5">
                    <a:lumMod val="75000"/>
                  </a:schemeClr>
                </a:solidFill>
              </a:rPr>
              <a:t>.</a:t>
            </a:r>
          </a:p>
          <a:p>
            <a:pPr>
              <a:buNone/>
            </a:pPr>
            <a:br>
              <a:rPr lang="ru-RU" dirty="0">
                <a:solidFill>
                  <a:schemeClr val="accent5">
                    <a:lumMod val="75000"/>
                  </a:schemeClr>
                </a:solidFill>
              </a:rPr>
            </a:br>
            <a:endParaRPr lang="ru-RU" dirty="0">
              <a:solidFill>
                <a:schemeClr val="accent5">
                  <a:lumMod val="75000"/>
                </a:schemeClr>
              </a:solidFill>
            </a:endParaRPr>
          </a:p>
          <a:p>
            <a:pPr algn="ctr">
              <a:buNone/>
            </a:pPr>
            <a:r>
              <a:rPr lang="ru-RU" b="1" dirty="0">
                <a:solidFill>
                  <a:schemeClr val="accent5">
                    <a:lumMod val="75000"/>
                  </a:schemeClr>
                </a:solidFill>
              </a:rPr>
              <a:t>Список </a:t>
            </a:r>
            <a:r>
              <a:rPr lang="ru-RU" b="1" dirty="0" err="1">
                <a:solidFill>
                  <a:schemeClr val="accent5">
                    <a:lumMod val="75000"/>
                  </a:schemeClr>
                </a:solidFill>
              </a:rPr>
              <a:t>використаних</a:t>
            </a:r>
            <a:r>
              <a:rPr lang="ru-RU" b="1" dirty="0">
                <a:solidFill>
                  <a:schemeClr val="accent5">
                    <a:lumMod val="75000"/>
                  </a:schemeClr>
                </a:solidFill>
              </a:rPr>
              <a:t> </a:t>
            </a:r>
            <a:r>
              <a:rPr lang="ru-RU" b="1" dirty="0" err="1">
                <a:solidFill>
                  <a:schemeClr val="accent5">
                    <a:lumMod val="75000"/>
                  </a:schemeClr>
                </a:solidFill>
              </a:rPr>
              <a:t>джерел</a:t>
            </a:r>
            <a:endParaRPr lang="ru-RU" b="1" dirty="0">
              <a:solidFill>
                <a:schemeClr val="accent5">
                  <a:lumMod val="75000"/>
                </a:schemeClr>
              </a:solidFill>
            </a:endParaRPr>
          </a:p>
          <a:p>
            <a:pPr algn="ctr">
              <a:buNone/>
            </a:pPr>
            <a:endParaRPr lang="ru-RU" b="1" dirty="0">
              <a:solidFill>
                <a:schemeClr val="accent5">
                  <a:lumMod val="75000"/>
                </a:schemeClr>
              </a:solidFill>
            </a:endParaRPr>
          </a:p>
          <a:p>
            <a:pPr>
              <a:buFont typeface="Arial" panose="020B0604020202020204" pitchFamily="34" charset="0"/>
              <a:buChar char="•"/>
            </a:pPr>
            <a:r>
              <a:rPr lang="ru-RU" dirty="0" err="1">
                <a:solidFill>
                  <a:schemeClr val="accent5">
                    <a:lumMod val="75000"/>
                  </a:schemeClr>
                </a:solidFill>
              </a:rPr>
              <a:t>Перелік</a:t>
            </a:r>
            <a:r>
              <a:rPr lang="ru-RU" dirty="0">
                <a:solidFill>
                  <a:schemeClr val="accent5">
                    <a:lumMod val="75000"/>
                  </a:schemeClr>
                </a:solidFill>
              </a:rPr>
              <a:t> </a:t>
            </a:r>
            <a:r>
              <a:rPr lang="ru-RU" dirty="0" err="1">
                <a:solidFill>
                  <a:schemeClr val="accent5">
                    <a:lumMod val="75000"/>
                  </a:schemeClr>
                </a:solidFill>
              </a:rPr>
              <a:t>літератури</a:t>
            </a:r>
            <a:r>
              <a:rPr lang="ru-RU" dirty="0">
                <a:solidFill>
                  <a:schemeClr val="accent5">
                    <a:lumMod val="75000"/>
                  </a:schemeClr>
                </a:solidFill>
              </a:rPr>
              <a:t>, </a:t>
            </a:r>
            <a:r>
              <a:rPr lang="ru-RU" dirty="0" err="1">
                <a:solidFill>
                  <a:schemeClr val="accent5">
                    <a:lumMod val="75000"/>
                  </a:schemeClr>
                </a:solidFill>
              </a:rPr>
              <a:t>нормативних</a:t>
            </a:r>
            <a:r>
              <a:rPr lang="ru-RU" dirty="0">
                <a:solidFill>
                  <a:schemeClr val="accent5">
                    <a:lumMod val="75000"/>
                  </a:schemeClr>
                </a:solidFill>
              </a:rPr>
              <a:t> </a:t>
            </a:r>
            <a:r>
              <a:rPr lang="ru-RU" dirty="0" err="1">
                <a:solidFill>
                  <a:schemeClr val="accent5">
                    <a:lumMod val="75000"/>
                  </a:schemeClr>
                </a:solidFill>
              </a:rPr>
              <a:t>документів</a:t>
            </a:r>
            <a:r>
              <a:rPr lang="ru-RU" dirty="0">
                <a:solidFill>
                  <a:schemeClr val="accent5">
                    <a:lumMod val="75000"/>
                  </a:schemeClr>
                </a:solidFill>
              </a:rPr>
              <a:t>, </a:t>
            </a:r>
            <a:r>
              <a:rPr lang="ru-RU" dirty="0" err="1">
                <a:solidFill>
                  <a:schemeClr val="accent5">
                    <a:lumMod val="75000"/>
                  </a:schemeClr>
                </a:solidFill>
              </a:rPr>
              <a:t>електронних</a:t>
            </a:r>
            <a:r>
              <a:rPr lang="ru-RU" dirty="0">
                <a:solidFill>
                  <a:schemeClr val="accent5">
                    <a:lumMod val="75000"/>
                  </a:schemeClr>
                </a:solidFill>
              </a:rPr>
              <a:t> </a:t>
            </a:r>
            <a:r>
              <a:rPr lang="ru-RU" dirty="0" err="1">
                <a:solidFill>
                  <a:schemeClr val="accent5">
                    <a:lumMod val="75000"/>
                  </a:schemeClr>
                </a:solidFill>
              </a:rPr>
              <a:t>ресурсів</a:t>
            </a:r>
            <a:r>
              <a:rPr lang="ru-RU" dirty="0">
                <a:solidFill>
                  <a:schemeClr val="accent5">
                    <a:lumMod val="75000"/>
                  </a:schemeClr>
                </a:solidFill>
              </a:rPr>
              <a:t>.</a:t>
            </a:r>
          </a:p>
          <a:p>
            <a:pPr>
              <a:buFont typeface="Arial" panose="020B0604020202020204" pitchFamily="34" charset="0"/>
              <a:buChar char="•"/>
            </a:pPr>
            <a:r>
              <a:rPr lang="ru-RU" dirty="0" err="1">
                <a:solidFill>
                  <a:schemeClr val="accent5">
                    <a:lumMod val="75000"/>
                  </a:schemeClr>
                </a:solidFill>
              </a:rPr>
              <a:t>Оформлення</a:t>
            </a:r>
            <a:r>
              <a:rPr lang="ru-RU" dirty="0">
                <a:solidFill>
                  <a:schemeClr val="accent5">
                    <a:lumMod val="75000"/>
                  </a:schemeClr>
                </a:solidFill>
              </a:rPr>
              <a:t> </a:t>
            </a:r>
            <a:r>
              <a:rPr lang="ru-RU" dirty="0" err="1">
                <a:solidFill>
                  <a:schemeClr val="accent5">
                    <a:lumMod val="75000"/>
                  </a:schemeClr>
                </a:solidFill>
              </a:rPr>
              <a:t>відповідно</a:t>
            </a:r>
            <a:r>
              <a:rPr lang="ru-RU" dirty="0">
                <a:solidFill>
                  <a:schemeClr val="accent5">
                    <a:lumMod val="75000"/>
                  </a:schemeClr>
                </a:solidFill>
              </a:rPr>
              <a:t> до </a:t>
            </a:r>
            <a:r>
              <a:rPr lang="ru-RU" dirty="0" err="1">
                <a:solidFill>
                  <a:schemeClr val="accent5">
                    <a:lumMod val="75000"/>
                  </a:schemeClr>
                </a:solidFill>
              </a:rPr>
              <a:t>стандартів</a:t>
            </a:r>
            <a:r>
              <a:rPr lang="ru-RU" dirty="0">
                <a:solidFill>
                  <a:schemeClr val="accent5">
                    <a:lumMod val="75000"/>
                  </a:schemeClr>
                </a:solidFill>
              </a:rPr>
              <a:t> (APA, ГОСТ, Чикаго </a:t>
            </a:r>
            <a:r>
              <a:rPr lang="ru-RU" dirty="0" err="1">
                <a:solidFill>
                  <a:schemeClr val="accent5">
                    <a:lumMod val="75000"/>
                  </a:schemeClr>
                </a:solidFill>
              </a:rPr>
              <a:t>тощо</a:t>
            </a:r>
            <a:r>
              <a:rPr lang="ru-RU" dirty="0">
                <a:solidFill>
                  <a:schemeClr val="accent5">
                    <a:lumMod val="75000"/>
                  </a:schemeClr>
                </a:solidFill>
              </a:rPr>
              <a:t>).</a:t>
            </a:r>
          </a:p>
          <a:p>
            <a:pPr>
              <a:buNone/>
            </a:pPr>
            <a:br>
              <a:rPr lang="ru-RU" dirty="0">
                <a:solidFill>
                  <a:schemeClr val="accent5">
                    <a:lumMod val="75000"/>
                  </a:schemeClr>
                </a:solidFill>
              </a:rPr>
            </a:br>
            <a:endParaRPr lang="ru-RU" dirty="0">
              <a:solidFill>
                <a:schemeClr val="accent5">
                  <a:lumMod val="75000"/>
                </a:schemeClr>
              </a:solidFill>
            </a:endParaRPr>
          </a:p>
          <a:p>
            <a:pPr algn="ctr">
              <a:buNone/>
            </a:pPr>
            <a:r>
              <a:rPr lang="ru-RU" b="1" dirty="0" err="1">
                <a:solidFill>
                  <a:schemeClr val="accent5">
                    <a:lumMod val="75000"/>
                  </a:schemeClr>
                </a:solidFill>
              </a:rPr>
              <a:t>Додатки</a:t>
            </a:r>
            <a:endParaRPr lang="ru-RU" b="1" dirty="0">
              <a:solidFill>
                <a:schemeClr val="accent5">
                  <a:lumMod val="75000"/>
                </a:schemeClr>
              </a:solidFill>
            </a:endParaRPr>
          </a:p>
          <a:p>
            <a:pPr>
              <a:buFont typeface="Arial" panose="020B0604020202020204" pitchFamily="34" charset="0"/>
              <a:buChar char="•"/>
            </a:pPr>
            <a:r>
              <a:rPr lang="ru-RU" dirty="0" err="1">
                <a:solidFill>
                  <a:schemeClr val="accent5">
                    <a:lumMod val="75000"/>
                  </a:schemeClr>
                </a:solidFill>
              </a:rPr>
              <a:t>Таблиці</a:t>
            </a:r>
            <a:r>
              <a:rPr lang="ru-RU" dirty="0">
                <a:solidFill>
                  <a:schemeClr val="accent5">
                    <a:lumMod val="75000"/>
                  </a:schemeClr>
                </a:solidFill>
              </a:rPr>
              <a:t>, </a:t>
            </a:r>
            <a:r>
              <a:rPr lang="ru-RU" dirty="0" err="1">
                <a:solidFill>
                  <a:schemeClr val="accent5">
                    <a:lumMod val="75000"/>
                  </a:schemeClr>
                </a:solidFill>
              </a:rPr>
              <a:t>графіки</a:t>
            </a:r>
            <a:r>
              <a:rPr lang="ru-RU" dirty="0">
                <a:solidFill>
                  <a:schemeClr val="accent5">
                    <a:lumMod val="75000"/>
                  </a:schemeClr>
                </a:solidFill>
              </a:rPr>
              <a:t>, </a:t>
            </a:r>
            <a:r>
              <a:rPr lang="ru-RU" dirty="0" err="1">
                <a:solidFill>
                  <a:schemeClr val="accent5">
                    <a:lumMod val="75000"/>
                  </a:schemeClr>
                </a:solidFill>
              </a:rPr>
              <a:t>анкети</a:t>
            </a:r>
            <a:r>
              <a:rPr lang="ru-RU" dirty="0">
                <a:solidFill>
                  <a:schemeClr val="accent5">
                    <a:lumMod val="75000"/>
                  </a:schemeClr>
                </a:solidFill>
              </a:rPr>
              <a:t>, </a:t>
            </a:r>
            <a:r>
              <a:rPr lang="ru-RU" dirty="0" err="1">
                <a:solidFill>
                  <a:schemeClr val="accent5">
                    <a:lumMod val="75000"/>
                  </a:schemeClr>
                </a:solidFill>
              </a:rPr>
              <a:t>які</a:t>
            </a:r>
            <a:r>
              <a:rPr lang="ru-RU" dirty="0">
                <a:solidFill>
                  <a:schemeClr val="accent5">
                    <a:lumMod val="75000"/>
                  </a:schemeClr>
                </a:solidFill>
              </a:rPr>
              <a:t> не </a:t>
            </a:r>
            <a:r>
              <a:rPr lang="ru-RU" dirty="0" err="1">
                <a:solidFill>
                  <a:schemeClr val="accent5">
                    <a:lumMod val="75000"/>
                  </a:schemeClr>
                </a:solidFill>
              </a:rPr>
              <a:t>включені</a:t>
            </a:r>
            <a:r>
              <a:rPr lang="ru-RU" dirty="0">
                <a:solidFill>
                  <a:schemeClr val="accent5">
                    <a:lumMod val="75000"/>
                  </a:schemeClr>
                </a:solidFill>
              </a:rPr>
              <a:t> в </a:t>
            </a:r>
            <a:r>
              <a:rPr lang="ru-RU" dirty="0" err="1">
                <a:solidFill>
                  <a:schemeClr val="accent5">
                    <a:lumMod val="75000"/>
                  </a:schemeClr>
                </a:solidFill>
              </a:rPr>
              <a:t>основний</a:t>
            </a:r>
            <a:r>
              <a:rPr lang="ru-RU" dirty="0">
                <a:solidFill>
                  <a:schemeClr val="accent5">
                    <a:lumMod val="75000"/>
                  </a:schemeClr>
                </a:solidFill>
              </a:rPr>
              <a:t> текст.</a:t>
            </a:r>
          </a:p>
        </p:txBody>
      </p:sp>
    </p:spTree>
    <p:extLst>
      <p:ext uri="{BB962C8B-B14F-4D97-AF65-F5344CB8AC3E}">
        <p14:creationId xmlns:p14="http://schemas.microsoft.com/office/powerpoint/2010/main" val="3408416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BBCDB-D4F9-A2D0-3F03-21896A8A3312}"/>
            </a:ext>
          </a:extLst>
        </p:cNvPr>
        <p:cNvGrpSpPr/>
        <p:nvPr/>
      </p:nvGrpSpPr>
      <p:grpSpPr>
        <a:xfrm>
          <a:off x="0" y="0"/>
          <a:ext cx="0" cy="0"/>
          <a:chOff x="0" y="0"/>
          <a:chExt cx="0" cy="0"/>
        </a:xfrm>
      </p:grpSpPr>
      <p:pic>
        <p:nvPicPr>
          <p:cNvPr id="9" name="Рисунок 8">
            <a:extLst>
              <a:ext uri="{FF2B5EF4-FFF2-40B4-BE49-F238E27FC236}">
                <a16:creationId xmlns:a16="http://schemas.microsoft.com/office/drawing/2014/main" id="{77E9EE8B-BC6F-AF15-C25C-3785689A7F1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0" name="Прямая соединительная линия 9">
            <a:extLst>
              <a:ext uri="{FF2B5EF4-FFF2-40B4-BE49-F238E27FC236}">
                <a16:creationId xmlns:a16="http://schemas.microsoft.com/office/drawing/2014/main" id="{5CD59A0C-06D1-4357-53C8-F4B3A0319478}"/>
              </a:ext>
            </a:extLst>
          </p:cNvPr>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1" name="Picture 4" descr="https://media.ztu.edu.ua/wp-content/uploads/2020/02/Group-6-1-1024x310.png">
            <a:extLst>
              <a:ext uri="{FF2B5EF4-FFF2-40B4-BE49-F238E27FC236}">
                <a16:creationId xmlns:a16="http://schemas.microsoft.com/office/drawing/2014/main" id="{FC7F0522-91DF-CA74-FB30-0E5D82398E3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a:extLst>
              <a:ext uri="{FF2B5EF4-FFF2-40B4-BE49-F238E27FC236}">
                <a16:creationId xmlns:a16="http://schemas.microsoft.com/office/drawing/2014/main" id="{B9EB93E5-8C1A-63C0-9745-8001D06A23A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1FDF5D7-7E31-0798-C5E2-ED675B5FD2BB}"/>
              </a:ext>
            </a:extLst>
          </p:cNvPr>
          <p:cNvSpPr txBox="1"/>
          <p:nvPr/>
        </p:nvSpPr>
        <p:spPr>
          <a:xfrm>
            <a:off x="1530221" y="2634352"/>
            <a:ext cx="9946432" cy="1107996"/>
          </a:xfrm>
          <a:prstGeom prst="rect">
            <a:avLst/>
          </a:prstGeom>
          <a:noFill/>
        </p:spPr>
        <p:txBody>
          <a:bodyPr wrap="square">
            <a:spAutoFit/>
          </a:bodyPr>
          <a:lstStyle/>
          <a:p>
            <a:pPr algn="just"/>
            <a:r>
              <a:rPr lang="uk-UA" sz="2200" b="1" dirty="0">
                <a:solidFill>
                  <a:schemeClr val="accent5">
                    <a:lumMod val="75000"/>
                  </a:schemeClr>
                </a:solidFill>
              </a:rPr>
              <a:t>1. Підготовчий етап → 2. Планування → 3. Збір і аналіз даних</a:t>
            </a:r>
          </a:p>
          <a:p>
            <a:pPr algn="just"/>
            <a:r>
              <a:rPr lang="uk-UA" sz="2200" b="1" dirty="0">
                <a:solidFill>
                  <a:schemeClr val="accent5">
                    <a:lumMod val="75000"/>
                  </a:schemeClr>
                </a:solidFill>
              </a:rPr>
              <a:t>   ↓                     ↓                 ↓</a:t>
            </a:r>
          </a:p>
          <a:p>
            <a:pPr algn="just"/>
            <a:r>
              <a:rPr lang="uk-UA" sz="2200" b="1" dirty="0">
                <a:solidFill>
                  <a:schemeClr val="accent5">
                    <a:lumMod val="75000"/>
                  </a:schemeClr>
                </a:solidFill>
              </a:rPr>
              <a:t>4. Написання роботи → 5. Редагування → 6. Підготовка до захисту</a:t>
            </a:r>
          </a:p>
        </p:txBody>
      </p:sp>
      <p:sp>
        <p:nvSpPr>
          <p:cNvPr id="6" name="TextBox 5">
            <a:extLst>
              <a:ext uri="{FF2B5EF4-FFF2-40B4-BE49-F238E27FC236}">
                <a16:creationId xmlns:a16="http://schemas.microsoft.com/office/drawing/2014/main" id="{7F64A6E9-8C24-911E-1715-850F4B66A401}"/>
              </a:ext>
            </a:extLst>
          </p:cNvPr>
          <p:cNvSpPr txBox="1"/>
          <p:nvPr/>
        </p:nvSpPr>
        <p:spPr>
          <a:xfrm>
            <a:off x="3080162" y="1320134"/>
            <a:ext cx="6106884" cy="430887"/>
          </a:xfrm>
          <a:prstGeom prst="rect">
            <a:avLst/>
          </a:prstGeom>
          <a:noFill/>
        </p:spPr>
        <p:txBody>
          <a:bodyPr wrap="square">
            <a:spAutoFit/>
          </a:bodyPr>
          <a:lstStyle/>
          <a:p>
            <a:pPr algn="ctr"/>
            <a:r>
              <a:rPr lang="ru-RU" sz="2200" b="1" dirty="0" err="1">
                <a:solidFill>
                  <a:schemeClr val="accent5">
                    <a:lumMod val="75000"/>
                  </a:schemeClr>
                </a:solidFill>
              </a:rPr>
              <a:t>Етапи</a:t>
            </a:r>
            <a:r>
              <a:rPr lang="ru-RU" sz="2200" b="1" dirty="0">
                <a:solidFill>
                  <a:schemeClr val="accent5">
                    <a:lumMod val="75000"/>
                  </a:schemeClr>
                </a:solidFill>
              </a:rPr>
              <a:t> </a:t>
            </a:r>
            <a:r>
              <a:rPr lang="ru-RU" sz="2200" b="1" dirty="0" err="1">
                <a:solidFill>
                  <a:schemeClr val="accent5">
                    <a:lumMod val="75000"/>
                  </a:schemeClr>
                </a:solidFill>
              </a:rPr>
              <a:t>роботи</a:t>
            </a:r>
            <a:r>
              <a:rPr lang="ru-RU" sz="2200" b="1" dirty="0">
                <a:solidFill>
                  <a:schemeClr val="accent5">
                    <a:lumMod val="75000"/>
                  </a:schemeClr>
                </a:solidFill>
              </a:rPr>
              <a:t> над </a:t>
            </a:r>
            <a:r>
              <a:rPr lang="ru-RU" sz="2200" b="1" dirty="0" err="1">
                <a:solidFill>
                  <a:schemeClr val="accent5">
                    <a:lumMod val="75000"/>
                  </a:schemeClr>
                </a:solidFill>
              </a:rPr>
              <a:t>кваліфікаційною</a:t>
            </a:r>
            <a:r>
              <a:rPr lang="ru-RU" sz="2200" b="1" dirty="0">
                <a:solidFill>
                  <a:schemeClr val="accent5">
                    <a:lumMod val="75000"/>
                  </a:schemeClr>
                </a:solidFill>
              </a:rPr>
              <a:t> </a:t>
            </a:r>
            <a:r>
              <a:rPr lang="ru-RU" sz="2200" b="1" dirty="0" err="1">
                <a:solidFill>
                  <a:schemeClr val="accent5">
                    <a:lumMod val="75000"/>
                  </a:schemeClr>
                </a:solidFill>
              </a:rPr>
              <a:t>роботою</a:t>
            </a:r>
            <a:endParaRPr lang="uk-UA" sz="2200" b="1" dirty="0">
              <a:solidFill>
                <a:schemeClr val="accent5">
                  <a:lumMod val="75000"/>
                </a:schemeClr>
              </a:solidFill>
            </a:endParaRPr>
          </a:p>
        </p:txBody>
      </p:sp>
    </p:spTree>
    <p:extLst>
      <p:ext uri="{BB962C8B-B14F-4D97-AF65-F5344CB8AC3E}">
        <p14:creationId xmlns:p14="http://schemas.microsoft.com/office/powerpoint/2010/main" val="755831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Відповіді на питання – Два зайці"/>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805853"/>
            <a:ext cx="4876800" cy="3590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020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3AC097E-24C1-7A0D-90CE-89B6BABA919B}"/>
              </a:ext>
            </a:extLst>
          </p:cNvPr>
          <p:cNvSpPr txBox="1"/>
          <p:nvPr/>
        </p:nvSpPr>
        <p:spPr>
          <a:xfrm>
            <a:off x="662473" y="3341447"/>
            <a:ext cx="10972800" cy="2031325"/>
          </a:xfrm>
          <a:prstGeom prst="rect">
            <a:avLst/>
          </a:prstGeom>
          <a:noFill/>
        </p:spPr>
        <p:txBody>
          <a:bodyPr wrap="square">
            <a:spAutoFit/>
          </a:bodyPr>
          <a:lstStyle/>
          <a:p>
            <a:pPr algn="just">
              <a:buNone/>
            </a:pPr>
            <a:r>
              <a:rPr lang="ru-RU" b="1" dirty="0" err="1">
                <a:solidFill>
                  <a:srgbClr val="002060"/>
                </a:solidFill>
              </a:rPr>
              <a:t>Кваліфікаційна</a:t>
            </a:r>
            <a:r>
              <a:rPr lang="ru-RU" b="1" dirty="0">
                <a:solidFill>
                  <a:srgbClr val="002060"/>
                </a:solidFill>
              </a:rPr>
              <a:t> робота</a:t>
            </a:r>
            <a:r>
              <a:rPr lang="ru-RU" dirty="0">
                <a:solidFill>
                  <a:srgbClr val="002060"/>
                </a:solidFill>
              </a:rPr>
              <a:t> — </a:t>
            </a:r>
            <a:r>
              <a:rPr lang="ru-RU" dirty="0" err="1">
                <a:solidFill>
                  <a:srgbClr val="002060"/>
                </a:solidFill>
              </a:rPr>
              <a:t>це</a:t>
            </a:r>
            <a:r>
              <a:rPr lang="ru-RU" dirty="0">
                <a:solidFill>
                  <a:srgbClr val="002060"/>
                </a:solidFill>
              </a:rPr>
              <a:t> </a:t>
            </a:r>
            <a:r>
              <a:rPr lang="ru-RU" b="1" dirty="0" err="1">
                <a:solidFill>
                  <a:srgbClr val="002060"/>
                </a:solidFill>
              </a:rPr>
              <a:t>самостійне</a:t>
            </a:r>
            <a:r>
              <a:rPr lang="ru-RU" b="1" dirty="0">
                <a:solidFill>
                  <a:srgbClr val="002060"/>
                </a:solidFill>
              </a:rPr>
              <a:t> </a:t>
            </a:r>
            <a:r>
              <a:rPr lang="ru-RU" b="1" dirty="0" err="1">
                <a:solidFill>
                  <a:srgbClr val="002060"/>
                </a:solidFill>
              </a:rPr>
              <a:t>науково-дослідне</a:t>
            </a:r>
            <a:r>
              <a:rPr lang="ru-RU" b="1" dirty="0">
                <a:solidFill>
                  <a:srgbClr val="002060"/>
                </a:solidFill>
              </a:rPr>
              <a:t> </a:t>
            </a:r>
            <a:r>
              <a:rPr lang="ru-RU" b="1" dirty="0" err="1">
                <a:solidFill>
                  <a:srgbClr val="002060"/>
                </a:solidFill>
              </a:rPr>
              <a:t>або</a:t>
            </a:r>
            <a:r>
              <a:rPr lang="ru-RU" b="1" dirty="0">
                <a:solidFill>
                  <a:srgbClr val="002060"/>
                </a:solidFill>
              </a:rPr>
              <a:t> </a:t>
            </a:r>
            <a:r>
              <a:rPr lang="ru-RU" b="1" dirty="0" err="1">
                <a:solidFill>
                  <a:srgbClr val="002060"/>
                </a:solidFill>
              </a:rPr>
              <a:t>аналітичне</a:t>
            </a:r>
            <a:r>
              <a:rPr lang="ru-RU" b="1" dirty="0">
                <a:solidFill>
                  <a:srgbClr val="002060"/>
                </a:solidFill>
              </a:rPr>
              <a:t> </a:t>
            </a:r>
            <a:r>
              <a:rPr lang="ru-RU" b="1" dirty="0" err="1">
                <a:solidFill>
                  <a:srgbClr val="002060"/>
                </a:solidFill>
              </a:rPr>
              <a:t>дослідження</a:t>
            </a:r>
            <a:r>
              <a:rPr lang="ru-RU" b="1" dirty="0">
                <a:solidFill>
                  <a:srgbClr val="002060"/>
                </a:solidFill>
              </a:rPr>
              <a:t> студента</a:t>
            </a:r>
            <a:r>
              <a:rPr lang="ru-RU" dirty="0">
                <a:solidFill>
                  <a:srgbClr val="002060"/>
                </a:solidFill>
              </a:rPr>
              <a:t>, яке </a:t>
            </a:r>
            <a:r>
              <a:rPr lang="ru-RU" dirty="0" err="1">
                <a:solidFill>
                  <a:srgbClr val="002060"/>
                </a:solidFill>
              </a:rPr>
              <a:t>виконується</a:t>
            </a:r>
            <a:r>
              <a:rPr lang="ru-RU" dirty="0">
                <a:solidFill>
                  <a:srgbClr val="002060"/>
                </a:solidFill>
              </a:rPr>
              <a:t> у рамках </a:t>
            </a:r>
            <a:r>
              <a:rPr lang="ru-RU" dirty="0" err="1">
                <a:solidFill>
                  <a:srgbClr val="002060"/>
                </a:solidFill>
              </a:rPr>
              <a:t>завершального</a:t>
            </a:r>
            <a:r>
              <a:rPr lang="ru-RU" dirty="0">
                <a:solidFill>
                  <a:srgbClr val="002060"/>
                </a:solidFill>
              </a:rPr>
              <a:t> </a:t>
            </a:r>
            <a:r>
              <a:rPr lang="ru-RU" dirty="0" err="1">
                <a:solidFill>
                  <a:srgbClr val="002060"/>
                </a:solidFill>
              </a:rPr>
              <a:t>етапу</a:t>
            </a:r>
            <a:r>
              <a:rPr lang="ru-RU" dirty="0">
                <a:solidFill>
                  <a:srgbClr val="002060"/>
                </a:solidFill>
              </a:rPr>
              <a:t> </a:t>
            </a:r>
            <a:r>
              <a:rPr lang="ru-RU" dirty="0" err="1">
                <a:solidFill>
                  <a:srgbClr val="002060"/>
                </a:solidFill>
              </a:rPr>
              <a:t>здобуття</a:t>
            </a:r>
            <a:r>
              <a:rPr lang="ru-RU" dirty="0">
                <a:solidFill>
                  <a:srgbClr val="002060"/>
                </a:solidFill>
              </a:rPr>
              <a:t> </a:t>
            </a:r>
            <a:r>
              <a:rPr lang="ru-RU" dirty="0" err="1">
                <a:solidFill>
                  <a:srgbClr val="002060"/>
                </a:solidFill>
              </a:rPr>
              <a:t>вищої</a:t>
            </a:r>
            <a:r>
              <a:rPr lang="ru-RU" dirty="0">
                <a:solidFill>
                  <a:srgbClr val="002060"/>
                </a:solidFill>
              </a:rPr>
              <a:t> </a:t>
            </a:r>
            <a:r>
              <a:rPr lang="ru-RU" dirty="0" err="1">
                <a:solidFill>
                  <a:srgbClr val="002060"/>
                </a:solidFill>
              </a:rPr>
              <a:t>освіти</a:t>
            </a:r>
            <a:r>
              <a:rPr lang="ru-RU" dirty="0">
                <a:solidFill>
                  <a:srgbClr val="002060"/>
                </a:solidFill>
              </a:rPr>
              <a:t> (</a:t>
            </a:r>
            <a:r>
              <a:rPr lang="ru-RU" dirty="0" err="1">
                <a:solidFill>
                  <a:srgbClr val="002060"/>
                </a:solidFill>
              </a:rPr>
              <a:t>бакалаврського</a:t>
            </a:r>
            <a:r>
              <a:rPr lang="ru-RU" dirty="0">
                <a:solidFill>
                  <a:srgbClr val="002060"/>
                </a:solidFill>
              </a:rPr>
              <a:t> </a:t>
            </a:r>
            <a:r>
              <a:rPr lang="ru-RU" dirty="0" err="1">
                <a:solidFill>
                  <a:srgbClr val="002060"/>
                </a:solidFill>
              </a:rPr>
              <a:t>або</a:t>
            </a:r>
            <a:r>
              <a:rPr lang="ru-RU" dirty="0">
                <a:solidFill>
                  <a:srgbClr val="002060"/>
                </a:solidFill>
              </a:rPr>
              <a:t> </a:t>
            </a:r>
            <a:r>
              <a:rPr lang="ru-RU" dirty="0" err="1">
                <a:solidFill>
                  <a:srgbClr val="002060"/>
                </a:solidFill>
              </a:rPr>
              <a:t>магістерського</a:t>
            </a:r>
            <a:r>
              <a:rPr lang="ru-RU" dirty="0">
                <a:solidFill>
                  <a:srgbClr val="002060"/>
                </a:solidFill>
              </a:rPr>
              <a:t> </a:t>
            </a:r>
            <a:r>
              <a:rPr lang="ru-RU" dirty="0" err="1">
                <a:solidFill>
                  <a:srgbClr val="002060"/>
                </a:solidFill>
              </a:rPr>
              <a:t>рівня</a:t>
            </a:r>
            <a:r>
              <a:rPr lang="ru-RU" dirty="0">
                <a:solidFill>
                  <a:srgbClr val="002060"/>
                </a:solidFill>
              </a:rPr>
              <a:t>) з метою:</a:t>
            </a:r>
          </a:p>
          <a:p>
            <a:pPr>
              <a:buNone/>
            </a:pPr>
            <a:endParaRPr lang="ru-RU" dirty="0">
              <a:solidFill>
                <a:srgbClr val="002060"/>
              </a:solidFill>
            </a:endParaRPr>
          </a:p>
          <a:p>
            <a:pPr>
              <a:buFont typeface="+mj-lt"/>
              <a:buAutoNum type="arabicPeriod"/>
            </a:pPr>
            <a:r>
              <a:rPr lang="ru-RU" b="1" dirty="0" err="1">
                <a:solidFill>
                  <a:srgbClr val="002060"/>
                </a:solidFill>
              </a:rPr>
              <a:t>Показати</a:t>
            </a:r>
            <a:r>
              <a:rPr lang="ru-RU" b="1" dirty="0">
                <a:solidFill>
                  <a:srgbClr val="002060"/>
                </a:solidFill>
              </a:rPr>
              <a:t> </a:t>
            </a:r>
            <a:r>
              <a:rPr lang="ru-RU" b="1" dirty="0" err="1">
                <a:solidFill>
                  <a:srgbClr val="002060"/>
                </a:solidFill>
              </a:rPr>
              <a:t>рівень</a:t>
            </a:r>
            <a:r>
              <a:rPr lang="ru-RU" b="1" dirty="0">
                <a:solidFill>
                  <a:srgbClr val="002060"/>
                </a:solidFill>
              </a:rPr>
              <a:t> </a:t>
            </a:r>
            <a:r>
              <a:rPr lang="ru-RU" b="1" dirty="0" err="1">
                <a:solidFill>
                  <a:srgbClr val="002060"/>
                </a:solidFill>
              </a:rPr>
              <a:t>здобутих</a:t>
            </a:r>
            <a:r>
              <a:rPr lang="ru-RU" b="1" dirty="0">
                <a:solidFill>
                  <a:srgbClr val="002060"/>
                </a:solidFill>
              </a:rPr>
              <a:t> </a:t>
            </a:r>
            <a:r>
              <a:rPr lang="ru-RU" b="1" dirty="0" err="1">
                <a:solidFill>
                  <a:srgbClr val="002060"/>
                </a:solidFill>
              </a:rPr>
              <a:t>знань</a:t>
            </a:r>
            <a:r>
              <a:rPr lang="ru-RU" b="1" dirty="0">
                <a:solidFill>
                  <a:srgbClr val="002060"/>
                </a:solidFill>
              </a:rPr>
              <a:t> і компетентностей</a:t>
            </a:r>
            <a:r>
              <a:rPr lang="ru-RU" dirty="0">
                <a:solidFill>
                  <a:srgbClr val="002060"/>
                </a:solidFill>
              </a:rPr>
              <a:t> у </a:t>
            </a:r>
            <a:r>
              <a:rPr lang="ru-RU" dirty="0" err="1">
                <a:solidFill>
                  <a:srgbClr val="002060"/>
                </a:solidFill>
              </a:rPr>
              <a:t>вибраній</a:t>
            </a:r>
            <a:r>
              <a:rPr lang="ru-RU" dirty="0">
                <a:solidFill>
                  <a:srgbClr val="002060"/>
                </a:solidFill>
              </a:rPr>
              <a:t> </a:t>
            </a:r>
            <a:r>
              <a:rPr lang="ru-RU" dirty="0" err="1">
                <a:solidFill>
                  <a:srgbClr val="002060"/>
                </a:solidFill>
              </a:rPr>
              <a:t>спеціальності</a:t>
            </a:r>
            <a:r>
              <a:rPr lang="ru-RU" dirty="0">
                <a:solidFill>
                  <a:srgbClr val="002060"/>
                </a:solidFill>
              </a:rPr>
              <a:t>.</a:t>
            </a:r>
          </a:p>
          <a:p>
            <a:pPr>
              <a:buFont typeface="+mj-lt"/>
              <a:buAutoNum type="arabicPeriod"/>
            </a:pPr>
            <a:r>
              <a:rPr lang="ru-RU" b="1" dirty="0" err="1">
                <a:solidFill>
                  <a:srgbClr val="002060"/>
                </a:solidFill>
              </a:rPr>
              <a:t>Дослідити</a:t>
            </a:r>
            <a:r>
              <a:rPr lang="ru-RU" b="1" dirty="0">
                <a:solidFill>
                  <a:srgbClr val="002060"/>
                </a:solidFill>
              </a:rPr>
              <a:t> </a:t>
            </a:r>
            <a:r>
              <a:rPr lang="ru-RU" b="1" dirty="0" err="1">
                <a:solidFill>
                  <a:srgbClr val="002060"/>
                </a:solidFill>
              </a:rPr>
              <a:t>актуальну</a:t>
            </a:r>
            <a:r>
              <a:rPr lang="ru-RU" b="1" dirty="0">
                <a:solidFill>
                  <a:srgbClr val="002060"/>
                </a:solidFill>
              </a:rPr>
              <a:t> проблему</a:t>
            </a:r>
            <a:r>
              <a:rPr lang="ru-RU" dirty="0">
                <a:solidFill>
                  <a:srgbClr val="002060"/>
                </a:solidFill>
              </a:rPr>
              <a:t> в теоретичному та/</a:t>
            </a:r>
            <a:r>
              <a:rPr lang="ru-RU" dirty="0" err="1">
                <a:solidFill>
                  <a:srgbClr val="002060"/>
                </a:solidFill>
              </a:rPr>
              <a:t>або</a:t>
            </a:r>
            <a:r>
              <a:rPr lang="ru-RU" dirty="0">
                <a:solidFill>
                  <a:srgbClr val="002060"/>
                </a:solidFill>
              </a:rPr>
              <a:t> практичному аспектах.</a:t>
            </a:r>
          </a:p>
          <a:p>
            <a:pPr>
              <a:buFont typeface="+mj-lt"/>
              <a:buAutoNum type="arabicPeriod"/>
            </a:pPr>
            <a:r>
              <a:rPr lang="ru-RU" b="1" dirty="0" err="1">
                <a:solidFill>
                  <a:srgbClr val="002060"/>
                </a:solidFill>
              </a:rPr>
              <a:t>Сформувати</a:t>
            </a:r>
            <a:r>
              <a:rPr lang="ru-RU" b="1" dirty="0">
                <a:solidFill>
                  <a:srgbClr val="002060"/>
                </a:solidFill>
              </a:rPr>
              <a:t> </a:t>
            </a:r>
            <a:r>
              <a:rPr lang="ru-RU" b="1" dirty="0" err="1">
                <a:solidFill>
                  <a:srgbClr val="002060"/>
                </a:solidFill>
              </a:rPr>
              <a:t>практичні</a:t>
            </a:r>
            <a:r>
              <a:rPr lang="ru-RU" b="1" dirty="0">
                <a:solidFill>
                  <a:srgbClr val="002060"/>
                </a:solidFill>
              </a:rPr>
              <a:t> </a:t>
            </a:r>
            <a:r>
              <a:rPr lang="ru-RU" b="1" dirty="0" err="1">
                <a:solidFill>
                  <a:srgbClr val="002060"/>
                </a:solidFill>
              </a:rPr>
              <a:t>рекомендації</a:t>
            </a:r>
            <a:r>
              <a:rPr lang="ru-RU" dirty="0">
                <a:solidFill>
                  <a:srgbClr val="002060"/>
                </a:solidFill>
              </a:rPr>
              <a:t> </a:t>
            </a:r>
            <a:r>
              <a:rPr lang="ru-RU" dirty="0" err="1">
                <a:solidFill>
                  <a:srgbClr val="002060"/>
                </a:solidFill>
              </a:rPr>
              <a:t>або</a:t>
            </a:r>
            <a:r>
              <a:rPr lang="ru-RU" dirty="0">
                <a:solidFill>
                  <a:srgbClr val="002060"/>
                </a:solidFill>
              </a:rPr>
              <a:t> </a:t>
            </a:r>
            <a:r>
              <a:rPr lang="ru-RU" dirty="0" err="1">
                <a:solidFill>
                  <a:srgbClr val="002060"/>
                </a:solidFill>
              </a:rPr>
              <a:t>запропонувати</a:t>
            </a:r>
            <a:r>
              <a:rPr lang="ru-RU" dirty="0">
                <a:solidFill>
                  <a:srgbClr val="002060"/>
                </a:solidFill>
              </a:rPr>
              <a:t> </a:t>
            </a:r>
            <a:r>
              <a:rPr lang="ru-RU" dirty="0" err="1">
                <a:solidFill>
                  <a:srgbClr val="002060"/>
                </a:solidFill>
              </a:rPr>
              <a:t>рішення</a:t>
            </a:r>
            <a:r>
              <a:rPr lang="ru-RU" dirty="0">
                <a:solidFill>
                  <a:srgbClr val="002060"/>
                </a:solidFill>
              </a:rPr>
              <a:t> проблем.</a:t>
            </a:r>
          </a:p>
        </p:txBody>
      </p:sp>
      <p:pic>
        <p:nvPicPr>
          <p:cNvPr id="9218" name="Picture 2" descr="053 Кваліфікаційна | СЕЗН.ЗНУ">
            <a:extLst>
              <a:ext uri="{FF2B5EF4-FFF2-40B4-BE49-F238E27FC236}">
                <a16:creationId xmlns:a16="http://schemas.microsoft.com/office/drawing/2014/main" id="{CFADED73-CF47-A376-7BD2-980C5FB9A01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9937" y="1034767"/>
            <a:ext cx="3571875" cy="1733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888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9" name="Прямая соединительная линия 8"/>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0"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BDF5A34-C84C-8A04-7589-8376AF24EF30}"/>
              </a:ext>
            </a:extLst>
          </p:cNvPr>
          <p:cNvSpPr txBox="1"/>
          <p:nvPr/>
        </p:nvSpPr>
        <p:spPr>
          <a:xfrm>
            <a:off x="859937" y="1716461"/>
            <a:ext cx="10832841" cy="2523768"/>
          </a:xfrm>
          <a:prstGeom prst="rect">
            <a:avLst/>
          </a:prstGeom>
          <a:noFill/>
        </p:spPr>
        <p:txBody>
          <a:bodyPr wrap="square">
            <a:spAutoFit/>
          </a:bodyPr>
          <a:lstStyle/>
          <a:p>
            <a:pPr algn="ctr">
              <a:spcBef>
                <a:spcPts val="1200"/>
              </a:spcBef>
              <a:buNone/>
            </a:pPr>
            <a:r>
              <a:rPr lang="uk-UA" b="1" dirty="0">
                <a:solidFill>
                  <a:srgbClr val="002060"/>
                </a:solidFill>
              </a:rPr>
              <a:t>Основні характеристики кваліфікаційної роботи</a:t>
            </a:r>
          </a:p>
          <a:p>
            <a:pPr algn="ctr">
              <a:spcBef>
                <a:spcPts val="1200"/>
              </a:spcBef>
              <a:buNone/>
            </a:pPr>
            <a:endParaRPr lang="uk-UA" b="1" dirty="0">
              <a:solidFill>
                <a:srgbClr val="002060"/>
              </a:solidFill>
            </a:endParaRPr>
          </a:p>
          <a:p>
            <a:pPr>
              <a:spcBef>
                <a:spcPts val="1200"/>
              </a:spcBef>
            </a:pPr>
            <a:r>
              <a:rPr lang="uk-UA" b="1" dirty="0">
                <a:solidFill>
                  <a:srgbClr val="002060"/>
                </a:solidFill>
              </a:rPr>
              <a:t>Самостійність:</a:t>
            </a:r>
            <a:r>
              <a:rPr lang="uk-UA" dirty="0">
                <a:solidFill>
                  <a:srgbClr val="002060"/>
                </a:solidFill>
              </a:rPr>
              <a:t> студент самостійно обирає тему, збирає та аналізує матеріали.</a:t>
            </a:r>
          </a:p>
          <a:p>
            <a:pPr>
              <a:spcBef>
                <a:spcPts val="1200"/>
              </a:spcBef>
            </a:pPr>
            <a:r>
              <a:rPr lang="uk-UA" b="1" dirty="0">
                <a:solidFill>
                  <a:srgbClr val="002060"/>
                </a:solidFill>
              </a:rPr>
              <a:t>Науковість:</a:t>
            </a:r>
            <a:r>
              <a:rPr lang="uk-UA" dirty="0">
                <a:solidFill>
                  <a:srgbClr val="002060"/>
                </a:solidFill>
              </a:rPr>
              <a:t> робота ґрунтується на теорії та наукових джерелах, має аргументовані висновки.</a:t>
            </a:r>
          </a:p>
          <a:p>
            <a:pPr>
              <a:spcBef>
                <a:spcPts val="1200"/>
              </a:spcBef>
            </a:pPr>
            <a:r>
              <a:rPr lang="uk-UA" b="1" dirty="0">
                <a:solidFill>
                  <a:srgbClr val="002060"/>
                </a:solidFill>
              </a:rPr>
              <a:t>Структурованість:</a:t>
            </a:r>
            <a:r>
              <a:rPr lang="uk-UA" dirty="0">
                <a:solidFill>
                  <a:srgbClr val="002060"/>
                </a:solidFill>
              </a:rPr>
              <a:t> містить чітку логіку викладу (вступ, розділи, висновки, список джерел).</a:t>
            </a:r>
          </a:p>
          <a:p>
            <a:pPr>
              <a:spcBef>
                <a:spcPts val="1200"/>
              </a:spcBef>
            </a:pPr>
            <a:r>
              <a:rPr lang="uk-UA" b="1" dirty="0">
                <a:solidFill>
                  <a:srgbClr val="002060"/>
                </a:solidFill>
              </a:rPr>
              <a:t>Заключний етап навчання:</a:t>
            </a:r>
            <a:r>
              <a:rPr lang="uk-UA" dirty="0">
                <a:solidFill>
                  <a:srgbClr val="002060"/>
                </a:solidFill>
              </a:rPr>
              <a:t> є підставою для присвоєння академічного ступеня (бакалавр, магістр).</a:t>
            </a:r>
          </a:p>
        </p:txBody>
      </p:sp>
    </p:spTree>
    <p:extLst>
      <p:ext uri="{BB962C8B-B14F-4D97-AF65-F5344CB8AC3E}">
        <p14:creationId xmlns:p14="http://schemas.microsoft.com/office/powerpoint/2010/main" val="1392681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Рисунок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44" name="Прямая соединительная линия 4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46"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95E7D814-CF53-5FA7-56FE-AB6D3141CB5C}"/>
              </a:ext>
            </a:extLst>
          </p:cNvPr>
          <p:cNvSpPr>
            <a:spLocks noChangeArrowheads="1"/>
          </p:cNvSpPr>
          <p:nvPr/>
        </p:nvSpPr>
        <p:spPr bwMode="auto">
          <a:xfrm rot="10800000" flipV="1">
            <a:off x="1636943" y="3270275"/>
            <a:ext cx="9181323"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ts val="1200"/>
              </a:spcBef>
              <a:spcAft>
                <a:spcPct val="0"/>
              </a:spcAft>
              <a:buClrTx/>
              <a:buSzTx/>
              <a:tabLst/>
            </a:pPr>
            <a:r>
              <a:rPr kumimoji="0" lang="uk-UA" altLang="uk-UA" sz="1800" b="0" i="0" u="none" strike="noStrike" cap="none" normalizeH="0" baseline="0" dirty="0">
                <a:ln>
                  <a:noFill/>
                </a:ln>
                <a:solidFill>
                  <a:srgbClr val="002060"/>
                </a:solidFill>
                <a:effectLst/>
                <a:latin typeface="Arial" panose="020B0604020202020204" pitchFamily="34" charset="0"/>
              </a:rPr>
              <a:t>Вибір теми: критерії актуальності, наукової та практичної значущості</a:t>
            </a:r>
          </a:p>
          <a:p>
            <a:pPr marL="0" marR="0" lvl="0" indent="0" algn="l" defTabSz="914400" rtl="0" eaLnBrk="0" fontAlgn="base" latinLnBrk="0" hangingPunct="0">
              <a:lnSpc>
                <a:spcPct val="100000"/>
              </a:lnSpc>
              <a:spcBef>
                <a:spcPts val="1200"/>
              </a:spcBef>
              <a:spcAft>
                <a:spcPct val="0"/>
              </a:spcAft>
              <a:buClrTx/>
              <a:buSzTx/>
              <a:tabLst/>
            </a:pPr>
            <a:r>
              <a:rPr kumimoji="0" lang="uk-UA" altLang="uk-UA" sz="1800" b="0" i="0" u="none" strike="noStrike" cap="none" normalizeH="0" baseline="0" dirty="0">
                <a:ln>
                  <a:noFill/>
                </a:ln>
                <a:solidFill>
                  <a:srgbClr val="002060"/>
                </a:solidFill>
                <a:effectLst/>
                <a:latin typeface="Arial" panose="020B0604020202020204" pitchFamily="34" charset="0"/>
              </a:rPr>
              <a:t>Джерела ідей для теми</a:t>
            </a:r>
          </a:p>
          <a:p>
            <a:pPr marL="0" marR="0" lvl="0" indent="0" algn="l" defTabSz="914400" rtl="0" eaLnBrk="0" fontAlgn="base" latinLnBrk="0" hangingPunct="0">
              <a:lnSpc>
                <a:spcPct val="100000"/>
              </a:lnSpc>
              <a:spcBef>
                <a:spcPts val="1200"/>
              </a:spcBef>
              <a:spcAft>
                <a:spcPct val="0"/>
              </a:spcAft>
              <a:buClrTx/>
              <a:buSzTx/>
              <a:tabLst/>
            </a:pPr>
            <a:r>
              <a:rPr kumimoji="0" lang="uk-UA" altLang="uk-UA" sz="1800" b="0" i="0" u="none" strike="noStrike" cap="none" normalizeH="0" baseline="0" dirty="0">
                <a:ln>
                  <a:noFill/>
                </a:ln>
                <a:solidFill>
                  <a:srgbClr val="002060"/>
                </a:solidFill>
                <a:effectLst/>
                <a:latin typeface="Arial" panose="020B0604020202020204" pitchFamily="34" charset="0"/>
              </a:rPr>
              <a:t>Об’єкт і предмет дослідження: відмінності та взаємозв’язок</a:t>
            </a:r>
          </a:p>
          <a:p>
            <a:pPr marL="0" marR="0" lvl="0" indent="0" algn="l" defTabSz="914400" rtl="0" eaLnBrk="0" fontAlgn="base" latinLnBrk="0" hangingPunct="0">
              <a:lnSpc>
                <a:spcPct val="100000"/>
              </a:lnSpc>
              <a:spcBef>
                <a:spcPts val="1200"/>
              </a:spcBef>
              <a:spcAft>
                <a:spcPct val="0"/>
              </a:spcAft>
              <a:buClrTx/>
              <a:buSzTx/>
              <a:tabLst/>
            </a:pPr>
            <a:r>
              <a:rPr kumimoji="0" lang="uk-UA" altLang="uk-UA" sz="1800" b="0" i="0" u="none" strike="noStrike" cap="none" normalizeH="0" baseline="0" dirty="0">
                <a:ln>
                  <a:noFill/>
                </a:ln>
                <a:solidFill>
                  <a:srgbClr val="002060"/>
                </a:solidFill>
                <a:effectLst/>
                <a:latin typeface="Arial" panose="020B0604020202020204" pitchFamily="34" charset="0"/>
              </a:rPr>
              <a:t>Формулювання мети, завдань і гіпотез дослідження</a:t>
            </a:r>
          </a:p>
        </p:txBody>
      </p:sp>
      <p:pic>
        <p:nvPicPr>
          <p:cNvPr id="2051" name="Picture 3" descr="Об'єкт та предмет дослідження – чим відрізняються?: Дипломна — Блог Магістр">
            <a:extLst>
              <a:ext uri="{FF2B5EF4-FFF2-40B4-BE49-F238E27FC236}">
                <a16:creationId xmlns:a16="http://schemas.microsoft.com/office/drawing/2014/main" id="{25A300BD-3CC3-A80D-342F-252E13830ED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761" y="830747"/>
            <a:ext cx="3419475" cy="2000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7432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22BAD0-DCBD-DF7F-2CBA-55512DC81EF8}"/>
              </a:ext>
            </a:extLst>
          </p:cNvPr>
          <p:cNvSpPr txBox="1"/>
          <p:nvPr/>
        </p:nvSpPr>
        <p:spPr>
          <a:xfrm>
            <a:off x="746449" y="1031008"/>
            <a:ext cx="11249608" cy="4524315"/>
          </a:xfrm>
          <a:prstGeom prst="rect">
            <a:avLst/>
          </a:prstGeom>
          <a:noFill/>
        </p:spPr>
        <p:txBody>
          <a:bodyPr wrap="square">
            <a:spAutoFit/>
          </a:bodyPr>
          <a:lstStyle/>
          <a:p>
            <a:pPr algn="ctr"/>
            <a:r>
              <a:rPr lang="uk-UA" b="1" dirty="0">
                <a:solidFill>
                  <a:srgbClr val="002060"/>
                </a:solidFill>
              </a:rPr>
              <a:t>Критерії вибору теми</a:t>
            </a:r>
          </a:p>
          <a:p>
            <a:pPr marL="342900" indent="-342900" algn="ctr">
              <a:buAutoNum type="arabicPeriod"/>
            </a:pPr>
            <a:endParaRPr lang="uk-UA" b="1" dirty="0">
              <a:solidFill>
                <a:srgbClr val="002060"/>
              </a:solidFill>
            </a:endParaRPr>
          </a:p>
          <a:p>
            <a:pPr marL="342900" indent="-342900" algn="ctr">
              <a:buAutoNum type="arabicPeriod"/>
            </a:pPr>
            <a:endParaRPr lang="uk-UA" b="1" dirty="0">
              <a:solidFill>
                <a:srgbClr val="002060"/>
              </a:solidFill>
            </a:endParaRPr>
          </a:p>
          <a:p>
            <a:pPr algn="ctr">
              <a:buNone/>
            </a:pPr>
            <a:r>
              <a:rPr lang="uk-UA" b="1" dirty="0">
                <a:solidFill>
                  <a:srgbClr val="002060"/>
                </a:solidFill>
              </a:rPr>
              <a:t>1. Актуальність теми</a:t>
            </a:r>
          </a:p>
          <a:p>
            <a:pPr>
              <a:buNone/>
            </a:pPr>
            <a:endParaRPr lang="uk-UA" b="1" dirty="0">
              <a:solidFill>
                <a:srgbClr val="002060"/>
              </a:solidFill>
            </a:endParaRPr>
          </a:p>
          <a:p>
            <a:r>
              <a:rPr lang="uk-UA" dirty="0">
                <a:solidFill>
                  <a:srgbClr val="002060"/>
                </a:solidFill>
              </a:rPr>
              <a:t>Показує, </a:t>
            </a:r>
            <a:r>
              <a:rPr lang="uk-UA" b="1" dirty="0">
                <a:solidFill>
                  <a:srgbClr val="002060"/>
                </a:solidFill>
              </a:rPr>
              <a:t>чому тема важлива саме зараз</a:t>
            </a:r>
            <a:r>
              <a:rPr lang="uk-UA" dirty="0">
                <a:solidFill>
                  <a:srgbClr val="002060"/>
                </a:solidFill>
              </a:rPr>
              <a:t>.</a:t>
            </a:r>
          </a:p>
          <a:p>
            <a:r>
              <a:rPr lang="uk-UA" dirty="0">
                <a:solidFill>
                  <a:srgbClr val="002060"/>
                </a:solidFill>
              </a:rPr>
              <a:t>Важливість може бути:</a:t>
            </a:r>
          </a:p>
          <a:p>
            <a:pPr marL="742950" lvl="1" indent="-285750">
              <a:buFont typeface="Arial" panose="020B0604020202020204" pitchFamily="34" charset="0"/>
              <a:buChar char="•"/>
            </a:pPr>
            <a:r>
              <a:rPr lang="uk-UA" b="1" dirty="0">
                <a:solidFill>
                  <a:srgbClr val="002060"/>
                </a:solidFill>
              </a:rPr>
              <a:t>Теоретичною</a:t>
            </a:r>
            <a:r>
              <a:rPr lang="uk-UA" dirty="0">
                <a:solidFill>
                  <a:srgbClr val="002060"/>
                </a:solidFill>
              </a:rPr>
              <a:t>: розкриття нових аспектів науки, уточнення наявних концепцій.</a:t>
            </a:r>
          </a:p>
          <a:p>
            <a:pPr marL="742950" lvl="1" indent="-285750">
              <a:buFont typeface="Arial" panose="020B0604020202020204" pitchFamily="34" charset="0"/>
              <a:buChar char="•"/>
            </a:pPr>
            <a:r>
              <a:rPr lang="uk-UA" b="1" dirty="0">
                <a:solidFill>
                  <a:srgbClr val="002060"/>
                </a:solidFill>
              </a:rPr>
              <a:t>Практичною</a:t>
            </a:r>
            <a:r>
              <a:rPr lang="uk-UA" dirty="0">
                <a:solidFill>
                  <a:srgbClr val="002060"/>
                </a:solidFill>
              </a:rPr>
              <a:t>: вирішення сучасних проблем у політиці, економіці, міжнародних відносинах.</a:t>
            </a:r>
          </a:p>
          <a:p>
            <a:r>
              <a:rPr lang="uk-UA" dirty="0">
                <a:solidFill>
                  <a:srgbClr val="002060"/>
                </a:solidFill>
              </a:rPr>
              <a:t>Питання, які допомагають оцінити актуальність:</a:t>
            </a:r>
          </a:p>
          <a:p>
            <a:pPr marL="742950" lvl="1" indent="-285750">
              <a:buFont typeface="Arial" panose="020B0604020202020204" pitchFamily="34" charset="0"/>
              <a:buChar char="•"/>
            </a:pPr>
            <a:r>
              <a:rPr lang="uk-UA" dirty="0">
                <a:solidFill>
                  <a:srgbClr val="002060"/>
                </a:solidFill>
              </a:rPr>
              <a:t>Чи існує сучасна проблема, яку ще не досліджували повністю?</a:t>
            </a:r>
          </a:p>
          <a:p>
            <a:pPr marL="742950" lvl="1" indent="-285750">
              <a:buFont typeface="Arial" panose="020B0604020202020204" pitchFamily="34" charset="0"/>
              <a:buChar char="•"/>
            </a:pPr>
            <a:r>
              <a:rPr lang="uk-UA" dirty="0">
                <a:solidFill>
                  <a:srgbClr val="002060"/>
                </a:solidFill>
              </a:rPr>
              <a:t>Чи важливо її рішення для держави, бізнесу або суспільства?</a:t>
            </a:r>
          </a:p>
          <a:p>
            <a:pPr>
              <a:buNone/>
            </a:pPr>
            <a:endParaRPr lang="uk-UA" b="1" dirty="0">
              <a:solidFill>
                <a:srgbClr val="002060"/>
              </a:solidFill>
            </a:endParaRPr>
          </a:p>
          <a:p>
            <a:pPr>
              <a:buNone/>
            </a:pPr>
            <a:r>
              <a:rPr lang="uk-UA" b="1" dirty="0">
                <a:solidFill>
                  <a:srgbClr val="002060"/>
                </a:solidFill>
              </a:rPr>
              <a:t>Приклад сучасної актуальної теми:</a:t>
            </a:r>
            <a:r>
              <a:rPr lang="uk-UA" dirty="0">
                <a:solidFill>
                  <a:srgbClr val="002060"/>
                </a:solidFill>
              </a:rPr>
              <a:t> Аналіз впливу санкцій на економіку України</a:t>
            </a:r>
          </a:p>
          <a:p>
            <a:pPr>
              <a:buNone/>
            </a:pPr>
            <a:br>
              <a:rPr lang="uk-UA" dirty="0">
                <a:solidFill>
                  <a:srgbClr val="002060"/>
                </a:solidFill>
              </a:rPr>
            </a:br>
            <a:endParaRPr lang="uk-UA" dirty="0">
              <a:solidFill>
                <a:srgbClr val="002060"/>
              </a:solidFill>
            </a:endParaRPr>
          </a:p>
        </p:txBody>
      </p:sp>
      <p:pic>
        <p:nvPicPr>
          <p:cNvPr id="6" name="Рисунок 5">
            <a:extLst>
              <a:ext uri="{FF2B5EF4-FFF2-40B4-BE49-F238E27FC236}">
                <a16:creationId xmlns:a16="http://schemas.microsoft.com/office/drawing/2014/main" id="{68AA2858-C8D7-9F9A-FE53-22FFF4DA18A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43">
            <a:extLst>
              <a:ext uri="{FF2B5EF4-FFF2-40B4-BE49-F238E27FC236}">
                <a16:creationId xmlns:a16="http://schemas.microsoft.com/office/drawing/2014/main" id="{842842AA-B349-5A33-48D2-CA920F73A4C7}"/>
              </a:ext>
            </a:extLst>
          </p:cNvPr>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a:extLst>
              <a:ext uri="{FF2B5EF4-FFF2-40B4-BE49-F238E27FC236}">
                <a16:creationId xmlns:a16="http://schemas.microsoft.com/office/drawing/2014/main" id="{0987BE33-E83C-A1F2-532D-733D7221B71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a:extLst>
              <a:ext uri="{FF2B5EF4-FFF2-40B4-BE49-F238E27FC236}">
                <a16:creationId xmlns:a16="http://schemas.microsoft.com/office/drawing/2014/main" id="{E846A352-842B-FD6D-E446-C79FA9F83B4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1241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2D9FB8-997E-9299-5AFA-7AFE6782DF34}"/>
              </a:ext>
            </a:extLst>
          </p:cNvPr>
          <p:cNvSpPr txBox="1"/>
          <p:nvPr/>
        </p:nvSpPr>
        <p:spPr>
          <a:xfrm>
            <a:off x="427653" y="1166842"/>
            <a:ext cx="11336694" cy="5078313"/>
          </a:xfrm>
          <a:prstGeom prst="rect">
            <a:avLst/>
          </a:prstGeom>
          <a:noFill/>
        </p:spPr>
        <p:txBody>
          <a:bodyPr wrap="square">
            <a:spAutoFit/>
          </a:bodyPr>
          <a:lstStyle/>
          <a:p>
            <a:pPr algn="ctr">
              <a:buNone/>
            </a:pPr>
            <a:r>
              <a:rPr lang="uk-UA" b="1" dirty="0">
                <a:solidFill>
                  <a:srgbClr val="002060"/>
                </a:solidFill>
              </a:rPr>
              <a:t>2. Наукова значущість</a:t>
            </a:r>
          </a:p>
          <a:p>
            <a:pPr algn="ctr">
              <a:buNone/>
            </a:pPr>
            <a:endParaRPr lang="uk-UA" b="1" dirty="0">
              <a:solidFill>
                <a:srgbClr val="002060"/>
              </a:solidFill>
            </a:endParaRPr>
          </a:p>
          <a:p>
            <a:r>
              <a:rPr lang="uk-UA" dirty="0">
                <a:solidFill>
                  <a:srgbClr val="002060"/>
                </a:solidFill>
              </a:rPr>
              <a:t>Показує </a:t>
            </a:r>
            <a:r>
              <a:rPr lang="uk-UA" b="1" dirty="0">
                <a:solidFill>
                  <a:srgbClr val="002060"/>
                </a:solidFill>
              </a:rPr>
              <a:t>внесок у науку</a:t>
            </a:r>
            <a:r>
              <a:rPr lang="uk-UA" dirty="0">
                <a:solidFill>
                  <a:srgbClr val="002060"/>
                </a:solidFill>
              </a:rPr>
              <a:t>: розвиток теорії, удосконалення моделей або методів.</a:t>
            </a:r>
          </a:p>
          <a:p>
            <a:r>
              <a:rPr lang="uk-UA" dirty="0">
                <a:solidFill>
                  <a:srgbClr val="002060"/>
                </a:solidFill>
              </a:rPr>
              <a:t>Питання для оцінки:</a:t>
            </a:r>
          </a:p>
          <a:p>
            <a:pPr marL="742950" lvl="1" indent="-285750">
              <a:buFont typeface="Arial" panose="020B0604020202020204" pitchFamily="34" charset="0"/>
              <a:buChar char="•"/>
            </a:pPr>
            <a:r>
              <a:rPr lang="uk-UA" dirty="0">
                <a:solidFill>
                  <a:srgbClr val="002060"/>
                </a:solidFill>
              </a:rPr>
              <a:t>Чи відкриває дослідження нові аспекти теми?</a:t>
            </a:r>
          </a:p>
          <a:p>
            <a:pPr marL="742950" lvl="1" indent="-285750">
              <a:buFont typeface="Arial" panose="020B0604020202020204" pitchFamily="34" charset="0"/>
              <a:buChar char="•"/>
            </a:pPr>
            <a:r>
              <a:rPr lang="uk-UA" dirty="0">
                <a:solidFill>
                  <a:srgbClr val="002060"/>
                </a:solidFill>
              </a:rPr>
              <a:t>Чи дозволяє знайти нові закономірності або підтвердити існуючі гіпотези?</a:t>
            </a:r>
          </a:p>
          <a:p>
            <a:pPr>
              <a:buNone/>
            </a:pPr>
            <a:endParaRPr lang="uk-UA" b="1" dirty="0">
              <a:solidFill>
                <a:srgbClr val="002060"/>
              </a:solidFill>
            </a:endParaRPr>
          </a:p>
          <a:p>
            <a:pPr>
              <a:buNone/>
            </a:pPr>
            <a:r>
              <a:rPr lang="uk-UA" b="1" dirty="0">
                <a:solidFill>
                  <a:srgbClr val="002060"/>
                </a:solidFill>
              </a:rPr>
              <a:t>Приклад:</a:t>
            </a:r>
            <a:r>
              <a:rPr lang="uk-UA" dirty="0">
                <a:solidFill>
                  <a:srgbClr val="002060"/>
                </a:solidFill>
              </a:rPr>
              <a:t> Вивчення ефективності механізмів публічної дипломатії у нових міжнародних умовах.</a:t>
            </a:r>
          </a:p>
          <a:p>
            <a:pPr>
              <a:buNone/>
            </a:pPr>
            <a:br>
              <a:rPr lang="uk-UA" dirty="0">
                <a:solidFill>
                  <a:srgbClr val="002060"/>
                </a:solidFill>
              </a:rPr>
            </a:br>
            <a:endParaRPr lang="uk-UA" dirty="0">
              <a:solidFill>
                <a:srgbClr val="002060"/>
              </a:solidFill>
            </a:endParaRPr>
          </a:p>
          <a:p>
            <a:pPr algn="ctr">
              <a:buNone/>
            </a:pPr>
            <a:r>
              <a:rPr lang="uk-UA" b="1" dirty="0">
                <a:solidFill>
                  <a:srgbClr val="002060"/>
                </a:solidFill>
              </a:rPr>
              <a:t>3. Практична значущість</a:t>
            </a:r>
          </a:p>
          <a:p>
            <a:pPr algn="ctr">
              <a:buNone/>
            </a:pPr>
            <a:endParaRPr lang="uk-UA" b="1" dirty="0">
              <a:solidFill>
                <a:srgbClr val="002060"/>
              </a:solidFill>
            </a:endParaRPr>
          </a:p>
          <a:p>
            <a:r>
              <a:rPr lang="uk-UA" dirty="0">
                <a:solidFill>
                  <a:srgbClr val="002060"/>
                </a:solidFill>
              </a:rPr>
              <a:t>Показує </a:t>
            </a:r>
            <a:r>
              <a:rPr lang="uk-UA" b="1" dirty="0">
                <a:solidFill>
                  <a:srgbClr val="002060"/>
                </a:solidFill>
              </a:rPr>
              <a:t>користь для практики</a:t>
            </a:r>
            <a:r>
              <a:rPr lang="uk-UA" dirty="0">
                <a:solidFill>
                  <a:srgbClr val="002060"/>
                </a:solidFill>
              </a:rPr>
              <a:t>: державних органів, бізнесу, міжнародних організацій.</a:t>
            </a:r>
          </a:p>
          <a:p>
            <a:r>
              <a:rPr lang="uk-UA" dirty="0">
                <a:solidFill>
                  <a:srgbClr val="002060"/>
                </a:solidFill>
              </a:rPr>
              <a:t>Питання для оцінки:</a:t>
            </a:r>
          </a:p>
          <a:p>
            <a:pPr marL="742950" lvl="1" indent="-285750">
              <a:buFont typeface="Arial" panose="020B0604020202020204" pitchFamily="34" charset="0"/>
              <a:buChar char="•"/>
            </a:pPr>
            <a:r>
              <a:rPr lang="uk-UA" dirty="0">
                <a:solidFill>
                  <a:srgbClr val="002060"/>
                </a:solidFill>
              </a:rPr>
              <a:t>Чи можна застосувати результати для прийняття рішень?</a:t>
            </a:r>
          </a:p>
          <a:p>
            <a:pPr marL="742950" lvl="1" indent="-285750">
              <a:buFont typeface="Arial" panose="020B0604020202020204" pitchFamily="34" charset="0"/>
              <a:buChar char="•"/>
            </a:pPr>
            <a:r>
              <a:rPr lang="uk-UA" dirty="0">
                <a:solidFill>
                  <a:srgbClr val="002060"/>
                </a:solidFill>
              </a:rPr>
              <a:t>Чи допомагає робота вирішити конкретну проблему?</a:t>
            </a:r>
          </a:p>
          <a:p>
            <a:pPr>
              <a:buNone/>
            </a:pPr>
            <a:endParaRPr lang="uk-UA" b="1" dirty="0">
              <a:solidFill>
                <a:srgbClr val="002060"/>
              </a:solidFill>
            </a:endParaRPr>
          </a:p>
          <a:p>
            <a:pPr>
              <a:buNone/>
            </a:pPr>
            <a:r>
              <a:rPr lang="uk-UA" b="1" dirty="0">
                <a:solidFill>
                  <a:srgbClr val="002060"/>
                </a:solidFill>
              </a:rPr>
              <a:t>Приклад:</a:t>
            </a:r>
            <a:r>
              <a:rPr lang="uk-UA" dirty="0">
                <a:solidFill>
                  <a:srgbClr val="002060"/>
                </a:solidFill>
              </a:rPr>
              <a:t> Розробка рекомендацій щодо підвищення ефективності електронних послуг у публічному управлінні.</a:t>
            </a:r>
          </a:p>
        </p:txBody>
      </p:sp>
      <p:pic>
        <p:nvPicPr>
          <p:cNvPr id="6" name="Рисунок 5">
            <a:extLst>
              <a:ext uri="{FF2B5EF4-FFF2-40B4-BE49-F238E27FC236}">
                <a16:creationId xmlns:a16="http://schemas.microsoft.com/office/drawing/2014/main" id="{744E6329-39C6-3A18-539B-AD9698D3CED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43">
            <a:extLst>
              <a:ext uri="{FF2B5EF4-FFF2-40B4-BE49-F238E27FC236}">
                <a16:creationId xmlns:a16="http://schemas.microsoft.com/office/drawing/2014/main" id="{CC07B0AF-F9C3-0D42-F29F-9D807DD8F4C7}"/>
              </a:ext>
            </a:extLst>
          </p:cNvPr>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a:extLst>
              <a:ext uri="{FF2B5EF4-FFF2-40B4-BE49-F238E27FC236}">
                <a16:creationId xmlns:a16="http://schemas.microsoft.com/office/drawing/2014/main" id="{1594B5C8-6EEA-86DE-EDAE-2BBCF67F5E6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a:extLst>
              <a:ext uri="{FF2B5EF4-FFF2-40B4-BE49-F238E27FC236}">
                <a16:creationId xmlns:a16="http://schemas.microsoft.com/office/drawing/2014/main" id="{74F67527-2556-C5FC-1E82-CE3FE59A160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99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2" name="Прямая соединительная линия 11"/>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4" name="Рисунок 3">
            <a:extLst>
              <a:ext uri="{FF2B5EF4-FFF2-40B4-BE49-F238E27FC236}">
                <a16:creationId xmlns:a16="http://schemas.microsoft.com/office/drawing/2014/main" id="{79B3015F-9EA1-9FD2-B0A2-8328CE0C5265}"/>
              </a:ext>
            </a:extLst>
          </p:cNvPr>
          <p:cNvPicPr>
            <a:picLocks noChangeAspect="1"/>
          </p:cNvPicPr>
          <p:nvPr/>
        </p:nvPicPr>
        <p:blipFill>
          <a:blip r:embed="rId6"/>
          <a:stretch>
            <a:fillRect/>
          </a:stretch>
        </p:blipFill>
        <p:spPr>
          <a:xfrm>
            <a:off x="6967847" y="796833"/>
            <a:ext cx="5053861" cy="3084474"/>
          </a:xfrm>
          <a:prstGeom prst="rect">
            <a:avLst/>
          </a:prstGeom>
        </p:spPr>
      </p:pic>
      <p:sp>
        <p:nvSpPr>
          <p:cNvPr id="5" name="Rectangle 5">
            <a:extLst>
              <a:ext uri="{FF2B5EF4-FFF2-40B4-BE49-F238E27FC236}">
                <a16:creationId xmlns:a16="http://schemas.microsoft.com/office/drawing/2014/main" id="{CB1FA1F5-563E-7195-DDB6-ACA75D551BEC}"/>
              </a:ext>
            </a:extLst>
          </p:cNvPr>
          <p:cNvSpPr>
            <a:spLocks noChangeArrowheads="1"/>
          </p:cNvSpPr>
          <p:nvPr/>
        </p:nvSpPr>
        <p:spPr bwMode="auto">
          <a:xfrm rot="10800000" flipV="1">
            <a:off x="129635" y="4598773"/>
            <a:ext cx="6838212" cy="203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uk-UA" altLang="uk-UA" sz="1400" b="1" i="0" u="none" strike="noStrike" cap="none" normalizeH="0" baseline="0" dirty="0">
                <a:ln>
                  <a:noFill/>
                </a:ln>
                <a:solidFill>
                  <a:srgbClr val="002060"/>
                </a:solidFill>
                <a:effectLst/>
                <a:latin typeface="Arial" panose="020B0604020202020204" pitchFamily="34" charset="0"/>
              </a:rPr>
              <a:t>Об’єкт відповідає на запитання: </a:t>
            </a:r>
            <a:r>
              <a:rPr kumimoji="0" lang="uk-UA" altLang="uk-UA" sz="1400" b="1" i="1" u="none" strike="noStrike" cap="none" normalizeH="0" baseline="0" dirty="0">
                <a:ln>
                  <a:noFill/>
                </a:ln>
                <a:solidFill>
                  <a:srgbClr val="002060"/>
                </a:solidFill>
                <a:effectLst/>
                <a:latin typeface="Arial" panose="020B0604020202020204" pitchFamily="34" charset="0"/>
              </a:rPr>
              <a:t>«Що досліджується загалом?»</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uk-UA" altLang="uk-UA" sz="1400" b="1" i="0" u="none" strike="noStrike" cap="none" normalizeH="0" baseline="0" dirty="0">
              <a:ln>
                <a:noFill/>
              </a:ln>
              <a:solidFill>
                <a:srgbClr val="00206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uk-UA" altLang="uk-UA" sz="1400" b="1" i="0" u="none" strike="noStrike" cap="none" normalizeH="0" baseline="0" dirty="0">
                <a:ln>
                  <a:noFill/>
                </a:ln>
                <a:solidFill>
                  <a:srgbClr val="002060"/>
                </a:solidFill>
                <a:effectLst/>
                <a:latin typeface="Arial" panose="020B0604020202020204" pitchFamily="34" charset="0"/>
              </a:rPr>
              <a:t>Предмет відповідає на запитання: </a:t>
            </a:r>
            <a:r>
              <a:rPr kumimoji="0" lang="uk-UA" altLang="uk-UA" sz="1400" b="1" i="1" u="none" strike="noStrike" cap="none" normalizeH="0" baseline="0" dirty="0">
                <a:ln>
                  <a:noFill/>
                </a:ln>
                <a:solidFill>
                  <a:srgbClr val="002060"/>
                </a:solidFill>
                <a:effectLst/>
                <a:latin typeface="Arial" panose="020B0604020202020204" pitchFamily="34" charset="0"/>
              </a:rPr>
              <a:t>«Який саме аспект об’єкта вивчається?»</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uk-UA" altLang="uk-UA" sz="1400" b="1" i="0" u="none" strike="noStrike" cap="none" normalizeH="0" baseline="0" dirty="0">
              <a:ln>
                <a:noFill/>
              </a:ln>
              <a:solidFill>
                <a:srgbClr val="00206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uk-UA" altLang="uk-UA" sz="1400" b="1" i="0" u="none" strike="noStrike" cap="none" normalizeH="0" baseline="0" dirty="0">
                <a:ln>
                  <a:noFill/>
                </a:ln>
                <a:solidFill>
                  <a:srgbClr val="002060"/>
                </a:solidFill>
                <a:effectLst/>
                <a:latin typeface="Arial" panose="020B0604020202020204" pitchFamily="34" charset="0"/>
              </a:rPr>
              <a:t>Без правильно визначеного об’єкта неможливо виокремити предмет.</a:t>
            </a:r>
          </a:p>
          <a:p>
            <a:pPr marL="0" marR="0" lvl="0" indent="0" algn="just" defTabSz="914400" rtl="0" eaLnBrk="0" fontAlgn="base" latinLnBrk="0" hangingPunct="0">
              <a:lnSpc>
                <a:spcPct val="100000"/>
              </a:lnSpc>
              <a:spcBef>
                <a:spcPct val="0"/>
              </a:spcBef>
              <a:spcAft>
                <a:spcPct val="0"/>
              </a:spcAft>
              <a:buClrTx/>
              <a:buSzTx/>
              <a:tabLst/>
            </a:pPr>
            <a:endParaRPr kumimoji="0" lang="uk-UA" altLang="uk-UA" sz="1400" b="1" i="0" u="none" strike="noStrike" cap="none" normalizeH="0" baseline="0" dirty="0">
              <a:ln>
                <a:noFill/>
              </a:ln>
              <a:solidFill>
                <a:srgbClr val="00206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uk-UA" altLang="uk-UA" sz="1400" b="1" i="0" u="none" strike="noStrike" cap="none" normalizeH="0" baseline="0" dirty="0">
                <a:ln>
                  <a:noFill/>
                </a:ln>
                <a:solidFill>
                  <a:srgbClr val="002060"/>
                </a:solidFill>
                <a:effectLst/>
                <a:latin typeface="Arial" panose="020B0604020202020204" pitchFamily="34" charset="0"/>
              </a:rPr>
              <a:t>Занадто широкий предмет → розмитість дослідження; занадто вузький → брак матеріалу для аналізу.</a:t>
            </a:r>
          </a:p>
        </p:txBody>
      </p:sp>
      <p:pic>
        <p:nvPicPr>
          <p:cNvPr id="6" name="Рисунок 5">
            <a:extLst>
              <a:ext uri="{FF2B5EF4-FFF2-40B4-BE49-F238E27FC236}">
                <a16:creationId xmlns:a16="http://schemas.microsoft.com/office/drawing/2014/main" id="{1667CED6-DF5E-16FF-9A0A-F140B1916FBC}"/>
              </a:ext>
            </a:extLst>
          </p:cNvPr>
          <p:cNvPicPr>
            <a:picLocks noChangeAspect="1"/>
          </p:cNvPicPr>
          <p:nvPr/>
        </p:nvPicPr>
        <p:blipFill>
          <a:blip r:embed="rId7"/>
          <a:stretch>
            <a:fillRect/>
          </a:stretch>
        </p:blipFill>
        <p:spPr>
          <a:xfrm>
            <a:off x="6866782" y="3761943"/>
            <a:ext cx="5325218" cy="3096057"/>
          </a:xfrm>
          <a:prstGeom prst="rect">
            <a:avLst/>
          </a:prstGeom>
        </p:spPr>
      </p:pic>
      <p:pic>
        <p:nvPicPr>
          <p:cNvPr id="8" name="Рисунок 7">
            <a:extLst>
              <a:ext uri="{FF2B5EF4-FFF2-40B4-BE49-F238E27FC236}">
                <a16:creationId xmlns:a16="http://schemas.microsoft.com/office/drawing/2014/main" id="{EB77717F-8869-F78C-2065-B8EFB837CFD9}"/>
              </a:ext>
            </a:extLst>
          </p:cNvPr>
          <p:cNvPicPr>
            <a:picLocks noChangeAspect="1"/>
          </p:cNvPicPr>
          <p:nvPr/>
        </p:nvPicPr>
        <p:blipFill>
          <a:blip r:embed="rId8"/>
          <a:stretch>
            <a:fillRect/>
          </a:stretch>
        </p:blipFill>
        <p:spPr>
          <a:xfrm>
            <a:off x="280176" y="1888422"/>
            <a:ext cx="2713533" cy="2455592"/>
          </a:xfrm>
          <a:prstGeom prst="rect">
            <a:avLst/>
          </a:prstGeom>
        </p:spPr>
      </p:pic>
      <p:sp>
        <p:nvSpPr>
          <p:cNvPr id="13" name="TextBox 12">
            <a:extLst>
              <a:ext uri="{FF2B5EF4-FFF2-40B4-BE49-F238E27FC236}">
                <a16:creationId xmlns:a16="http://schemas.microsoft.com/office/drawing/2014/main" id="{F4691A84-5EB3-240A-7D66-C883835886A2}"/>
              </a:ext>
            </a:extLst>
          </p:cNvPr>
          <p:cNvSpPr txBox="1"/>
          <p:nvPr/>
        </p:nvSpPr>
        <p:spPr>
          <a:xfrm>
            <a:off x="1308619" y="808415"/>
            <a:ext cx="6106884" cy="800219"/>
          </a:xfrm>
          <a:prstGeom prst="rect">
            <a:avLst/>
          </a:prstGeom>
          <a:noFill/>
        </p:spPr>
        <p:txBody>
          <a:bodyPr wrap="square">
            <a:spAutoFit/>
          </a:bodyPr>
          <a:lstStyle/>
          <a:p>
            <a:pPr marL="0" marR="0" lvl="0" indent="0" algn="ctr" defTabSz="914400" rtl="0" eaLnBrk="0" fontAlgn="base" latinLnBrk="0" hangingPunct="0">
              <a:lnSpc>
                <a:spcPct val="100000"/>
              </a:lnSpc>
              <a:spcBef>
                <a:spcPts val="1200"/>
              </a:spcBef>
              <a:spcAft>
                <a:spcPct val="0"/>
              </a:spcAft>
              <a:buClrTx/>
              <a:buSzTx/>
              <a:tabLst/>
            </a:pPr>
            <a:r>
              <a:rPr kumimoji="0" lang="uk-UA" altLang="uk-UA" sz="1800" b="1" i="0" u="none" strike="noStrike" cap="none" normalizeH="0" baseline="0" dirty="0">
                <a:ln>
                  <a:noFill/>
                </a:ln>
                <a:solidFill>
                  <a:srgbClr val="002060"/>
                </a:solidFill>
                <a:effectLst/>
                <a:latin typeface="Arial" panose="020B0604020202020204" pitchFamily="34" charset="0"/>
              </a:rPr>
              <a:t>Об’єкт і предмет дослідження: </a:t>
            </a:r>
          </a:p>
          <a:p>
            <a:pPr marL="0" marR="0" lvl="0" indent="0" algn="ctr" defTabSz="914400" rtl="0" eaLnBrk="0" fontAlgn="base" latinLnBrk="0" hangingPunct="0">
              <a:lnSpc>
                <a:spcPct val="100000"/>
              </a:lnSpc>
              <a:spcBef>
                <a:spcPts val="1200"/>
              </a:spcBef>
              <a:spcAft>
                <a:spcPct val="0"/>
              </a:spcAft>
              <a:buClrTx/>
              <a:buSzTx/>
              <a:tabLst/>
            </a:pPr>
            <a:r>
              <a:rPr kumimoji="0" lang="uk-UA" altLang="uk-UA" sz="1800" b="1" i="0" u="none" strike="noStrike" cap="none" normalizeH="0" baseline="0" dirty="0">
                <a:ln>
                  <a:noFill/>
                </a:ln>
                <a:solidFill>
                  <a:srgbClr val="002060"/>
                </a:solidFill>
                <a:effectLst/>
                <a:latin typeface="Arial" panose="020B0604020202020204" pitchFamily="34" charset="0"/>
              </a:rPr>
              <a:t>відмінності та взаємозв’язок</a:t>
            </a:r>
          </a:p>
        </p:txBody>
      </p:sp>
    </p:spTree>
    <p:extLst>
      <p:ext uri="{BB962C8B-B14F-4D97-AF65-F5344CB8AC3E}">
        <p14:creationId xmlns:p14="http://schemas.microsoft.com/office/powerpoint/2010/main" val="3043409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a:spLocks noChangeArrowheads="1"/>
          </p:cNvSpPr>
          <p:nvPr/>
        </p:nvSpPr>
        <p:spPr bwMode="auto">
          <a:xfrm>
            <a:off x="4635500" y="38258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uk-UA" altLang="uk-UA" sz="1800" b="0" i="0" u="none" strike="noStrike" cap="none" normalizeH="0" baseline="0">
                <a:ln>
                  <a:noFill/>
                </a:ln>
                <a:solidFill>
                  <a:schemeClr val="tx1"/>
                </a:solidFill>
                <a:effectLst/>
                <a:latin typeface="Arial" panose="020B0604020202020204" pitchFamily="34" charset="0"/>
              </a:rPr>
            </a:br>
            <a:endParaRPr kumimoji="0" lang="uk-UA" altLang="uk-UA" sz="1800" b="0" i="0" u="none" strike="noStrike" cap="none" normalizeH="0" baseline="0">
              <a:ln>
                <a:noFill/>
              </a:ln>
              <a:solidFill>
                <a:schemeClr val="tx1"/>
              </a:solidFill>
              <a:effectLst/>
              <a:latin typeface="Arial" panose="020B0604020202020204" pitchFamily="34" charset="0"/>
            </a:endParaRPr>
          </a:p>
        </p:txBody>
      </p:sp>
      <p:pic>
        <p:nvPicPr>
          <p:cNvPr id="25" name="Рисунок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27" name="Прямая соединительная линия 2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8"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6CFF4EE-9452-3410-DF49-A38043E42B1B}"/>
              </a:ext>
            </a:extLst>
          </p:cNvPr>
          <p:cNvSpPr txBox="1"/>
          <p:nvPr/>
        </p:nvSpPr>
        <p:spPr>
          <a:xfrm>
            <a:off x="466142" y="1650331"/>
            <a:ext cx="11259716" cy="2308324"/>
          </a:xfrm>
          <a:prstGeom prst="rect">
            <a:avLst/>
          </a:prstGeom>
          <a:noFill/>
        </p:spPr>
        <p:txBody>
          <a:bodyPr wrap="square">
            <a:spAutoFit/>
          </a:bodyPr>
          <a:lstStyle/>
          <a:p>
            <a:pPr algn="ctr">
              <a:buNone/>
            </a:pPr>
            <a:r>
              <a:rPr lang="uk-UA" b="1" dirty="0">
                <a:solidFill>
                  <a:srgbClr val="002060"/>
                </a:solidFill>
              </a:rPr>
              <a:t>Міжнародні відносини</a:t>
            </a:r>
          </a:p>
          <a:p>
            <a:pPr>
              <a:buNone/>
            </a:pPr>
            <a:r>
              <a:rPr lang="uk-UA" b="1" dirty="0">
                <a:solidFill>
                  <a:srgbClr val="002060"/>
                </a:solidFill>
              </a:rPr>
              <a:t>Тема:</a:t>
            </a:r>
            <a:r>
              <a:rPr lang="uk-UA" dirty="0">
                <a:solidFill>
                  <a:srgbClr val="002060"/>
                </a:solidFill>
              </a:rPr>
              <a:t> Роль міжнародних організацій у врегулюванні регіональних конфліктів</a:t>
            </a:r>
          </a:p>
          <a:p>
            <a:r>
              <a:rPr lang="uk-UA" b="1" dirty="0">
                <a:solidFill>
                  <a:srgbClr val="002060"/>
                </a:solidFill>
              </a:rPr>
              <a:t>Об’єкт:</a:t>
            </a:r>
            <a:r>
              <a:rPr lang="uk-UA" dirty="0">
                <a:solidFill>
                  <a:srgbClr val="002060"/>
                </a:solidFill>
              </a:rPr>
              <a:t> міжнародні відносини у сфері безпеки</a:t>
            </a:r>
          </a:p>
          <a:p>
            <a:r>
              <a:rPr lang="uk-UA" b="1" dirty="0">
                <a:solidFill>
                  <a:srgbClr val="002060"/>
                </a:solidFill>
              </a:rPr>
              <a:t>Предмет:</a:t>
            </a:r>
            <a:r>
              <a:rPr lang="uk-UA" dirty="0">
                <a:solidFill>
                  <a:srgbClr val="002060"/>
                </a:solidFill>
              </a:rPr>
              <a:t> механізми впливу міжнародних організацій (ООН, ОБСЄ, ЄС) на врегулювання конфліктів</a:t>
            </a:r>
          </a:p>
          <a:p>
            <a:pPr>
              <a:buNone/>
            </a:pPr>
            <a:endParaRPr lang="uk-UA" b="1" dirty="0">
              <a:solidFill>
                <a:srgbClr val="002060"/>
              </a:solidFill>
            </a:endParaRPr>
          </a:p>
          <a:p>
            <a:pPr>
              <a:buNone/>
            </a:pPr>
            <a:r>
              <a:rPr lang="uk-UA" b="1" dirty="0">
                <a:solidFill>
                  <a:srgbClr val="002060"/>
                </a:solidFill>
              </a:rPr>
              <a:t>Тема:</a:t>
            </a:r>
            <a:r>
              <a:rPr lang="uk-UA" dirty="0">
                <a:solidFill>
                  <a:srgbClr val="002060"/>
                </a:solidFill>
              </a:rPr>
              <a:t> Публічна дипломатія як інструмент зовнішньої політики</a:t>
            </a:r>
          </a:p>
          <a:p>
            <a:pPr>
              <a:buFont typeface="Arial" panose="020B0604020202020204" pitchFamily="34" charset="0"/>
              <a:buChar char="•"/>
            </a:pPr>
            <a:r>
              <a:rPr lang="uk-UA" b="1" dirty="0">
                <a:solidFill>
                  <a:srgbClr val="002060"/>
                </a:solidFill>
              </a:rPr>
              <a:t>Об’єкт:</a:t>
            </a:r>
            <a:r>
              <a:rPr lang="uk-UA" dirty="0">
                <a:solidFill>
                  <a:srgbClr val="002060"/>
                </a:solidFill>
              </a:rPr>
              <a:t> зовнішня політика держав</a:t>
            </a:r>
          </a:p>
          <a:p>
            <a:pPr>
              <a:buFont typeface="Arial" panose="020B0604020202020204" pitchFamily="34" charset="0"/>
              <a:buChar char="•"/>
            </a:pPr>
            <a:r>
              <a:rPr lang="uk-UA" b="1" dirty="0">
                <a:solidFill>
                  <a:srgbClr val="002060"/>
                </a:solidFill>
              </a:rPr>
              <a:t>Предмет:</a:t>
            </a:r>
            <a:r>
              <a:rPr lang="uk-UA" dirty="0">
                <a:solidFill>
                  <a:srgbClr val="002060"/>
                </a:solidFill>
              </a:rPr>
              <a:t> форми та інструменти публічної дипломатії</a:t>
            </a:r>
          </a:p>
        </p:txBody>
      </p:sp>
      <p:sp>
        <p:nvSpPr>
          <p:cNvPr id="7" name="TextBox 6">
            <a:extLst>
              <a:ext uri="{FF2B5EF4-FFF2-40B4-BE49-F238E27FC236}">
                <a16:creationId xmlns:a16="http://schemas.microsoft.com/office/drawing/2014/main" id="{489F6ACA-8AAF-C0D5-2774-D88E4736E409}"/>
              </a:ext>
            </a:extLst>
          </p:cNvPr>
          <p:cNvSpPr txBox="1"/>
          <p:nvPr/>
        </p:nvSpPr>
        <p:spPr>
          <a:xfrm>
            <a:off x="478194" y="4271594"/>
            <a:ext cx="11166410" cy="2031325"/>
          </a:xfrm>
          <a:prstGeom prst="rect">
            <a:avLst/>
          </a:prstGeom>
          <a:noFill/>
        </p:spPr>
        <p:txBody>
          <a:bodyPr wrap="square">
            <a:spAutoFit/>
          </a:bodyPr>
          <a:lstStyle/>
          <a:p>
            <a:pPr algn="ctr">
              <a:buNone/>
            </a:pPr>
            <a:r>
              <a:rPr lang="uk-UA" b="1" dirty="0">
                <a:solidFill>
                  <a:srgbClr val="002060"/>
                </a:solidFill>
              </a:rPr>
              <a:t>Міжнародні економічні відносини</a:t>
            </a:r>
          </a:p>
          <a:p>
            <a:pPr>
              <a:buNone/>
            </a:pPr>
            <a:r>
              <a:rPr lang="uk-UA" b="1" dirty="0">
                <a:solidFill>
                  <a:srgbClr val="002060"/>
                </a:solidFill>
              </a:rPr>
              <a:t>Тема:</a:t>
            </a:r>
            <a:r>
              <a:rPr lang="uk-UA" dirty="0">
                <a:solidFill>
                  <a:srgbClr val="002060"/>
                </a:solidFill>
              </a:rPr>
              <a:t> Вплив глобальних торговельних обмежень на економіку країн, що розвиваються</a:t>
            </a:r>
          </a:p>
          <a:p>
            <a:r>
              <a:rPr lang="uk-UA" b="1" dirty="0">
                <a:solidFill>
                  <a:srgbClr val="002060"/>
                </a:solidFill>
              </a:rPr>
              <a:t>Об’єкт:</a:t>
            </a:r>
            <a:r>
              <a:rPr lang="uk-UA" dirty="0">
                <a:solidFill>
                  <a:srgbClr val="002060"/>
                </a:solidFill>
              </a:rPr>
              <a:t> міжнародна торгівля</a:t>
            </a:r>
          </a:p>
          <a:p>
            <a:r>
              <a:rPr lang="uk-UA" b="1" dirty="0">
                <a:solidFill>
                  <a:srgbClr val="002060"/>
                </a:solidFill>
              </a:rPr>
              <a:t>Предмет:</a:t>
            </a:r>
            <a:r>
              <a:rPr lang="uk-UA" dirty="0">
                <a:solidFill>
                  <a:srgbClr val="002060"/>
                </a:solidFill>
              </a:rPr>
              <a:t> наслідки застосування протекціоністських заходів для країн, що розвиваються</a:t>
            </a:r>
          </a:p>
          <a:p>
            <a:pPr>
              <a:buNone/>
            </a:pPr>
            <a:r>
              <a:rPr lang="uk-UA" b="1" dirty="0">
                <a:solidFill>
                  <a:srgbClr val="002060"/>
                </a:solidFill>
              </a:rPr>
              <a:t>Тема:</a:t>
            </a:r>
            <a:r>
              <a:rPr lang="uk-UA" dirty="0">
                <a:solidFill>
                  <a:srgbClr val="002060"/>
                </a:solidFill>
              </a:rPr>
              <a:t> Роль іноземних інвестицій у трансформації економік Центральної та Східної Європи</a:t>
            </a:r>
          </a:p>
          <a:p>
            <a:pPr>
              <a:buFont typeface="Arial" panose="020B0604020202020204" pitchFamily="34" charset="0"/>
              <a:buChar char="•"/>
            </a:pPr>
            <a:r>
              <a:rPr lang="uk-UA" b="1" dirty="0">
                <a:solidFill>
                  <a:srgbClr val="002060"/>
                </a:solidFill>
              </a:rPr>
              <a:t>Об’єкт:</a:t>
            </a:r>
            <a:r>
              <a:rPr lang="uk-UA" dirty="0">
                <a:solidFill>
                  <a:srgbClr val="002060"/>
                </a:solidFill>
              </a:rPr>
              <a:t> міжнародний рух капіталу</a:t>
            </a:r>
          </a:p>
          <a:p>
            <a:pPr>
              <a:buFont typeface="Arial" panose="020B0604020202020204" pitchFamily="34" charset="0"/>
              <a:buChar char="•"/>
            </a:pPr>
            <a:r>
              <a:rPr lang="uk-UA" b="1" dirty="0">
                <a:solidFill>
                  <a:srgbClr val="002060"/>
                </a:solidFill>
              </a:rPr>
              <a:t>Предмет:</a:t>
            </a:r>
            <a:r>
              <a:rPr lang="uk-UA" dirty="0">
                <a:solidFill>
                  <a:srgbClr val="002060"/>
                </a:solidFill>
              </a:rPr>
              <a:t> вплив прямих іноземних інвестицій на структурні зміни в економіках постсоціалістичних країн</a:t>
            </a:r>
          </a:p>
        </p:txBody>
      </p:sp>
      <p:sp>
        <p:nvSpPr>
          <p:cNvPr id="10" name="TextBox 9">
            <a:extLst>
              <a:ext uri="{FF2B5EF4-FFF2-40B4-BE49-F238E27FC236}">
                <a16:creationId xmlns:a16="http://schemas.microsoft.com/office/drawing/2014/main" id="{8D5F5B1D-D045-C04F-0570-60EDD73E2B0D}"/>
              </a:ext>
            </a:extLst>
          </p:cNvPr>
          <p:cNvSpPr txBox="1"/>
          <p:nvPr/>
        </p:nvSpPr>
        <p:spPr>
          <a:xfrm>
            <a:off x="2848170" y="950802"/>
            <a:ext cx="6106884" cy="369332"/>
          </a:xfrm>
          <a:prstGeom prst="rect">
            <a:avLst/>
          </a:prstGeom>
          <a:noFill/>
        </p:spPr>
        <p:txBody>
          <a:bodyPr wrap="square">
            <a:spAutoFit/>
          </a:bodyPr>
          <a:lstStyle/>
          <a:p>
            <a:pPr algn="ctr">
              <a:buNone/>
            </a:pPr>
            <a:r>
              <a:rPr lang="uk-UA" b="1" dirty="0">
                <a:solidFill>
                  <a:srgbClr val="002060"/>
                </a:solidFill>
              </a:rPr>
              <a:t>Приклади</a:t>
            </a:r>
          </a:p>
        </p:txBody>
      </p:sp>
    </p:spTree>
    <p:extLst>
      <p:ext uri="{BB962C8B-B14F-4D97-AF65-F5344CB8AC3E}">
        <p14:creationId xmlns:p14="http://schemas.microsoft.com/office/powerpoint/2010/main" val="115805143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54047</TotalTime>
  <Words>3041</Words>
  <Application>Microsoft Office PowerPoint</Application>
  <PresentationFormat>Широкий екран</PresentationFormat>
  <Paragraphs>284</Paragraphs>
  <Slides>23</Slides>
  <Notes>15</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23</vt:i4>
      </vt:variant>
    </vt:vector>
  </HeadingPairs>
  <TitlesOfParts>
    <vt:vector size="27" baseType="lpstr">
      <vt:lpstr>Arial</vt:lpstr>
      <vt:lpstr>Calibri</vt:lpstr>
      <vt:lpstr>Calibri Light</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Саша Саша</cp:lastModifiedBy>
  <cp:revision>697</cp:revision>
  <dcterms:created xsi:type="dcterms:W3CDTF">2024-08-16T15:30:07Z</dcterms:created>
  <dcterms:modified xsi:type="dcterms:W3CDTF">2025-10-01T13:23:43Z</dcterms:modified>
</cp:coreProperties>
</file>