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81" r:id="rId9"/>
    <p:sldId id="263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68" r:id="rId20"/>
    <p:sldId id="269" r:id="rId21"/>
    <p:sldId id="27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5897"/>
  </p:normalViewPr>
  <p:slideViewPr>
    <p:cSldViewPr snapToGrid="0" snapToObjects="1">
      <p:cViewPr varScale="1">
        <p:scale>
          <a:sx n="114" d="100"/>
          <a:sy n="114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4C7CC-D619-954D-9025-5C8A4B8777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6F9E65-D9AC-534B-A108-09899F013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1367056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7C8F1F-4ABB-615E-4110-A3699E470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7" y="568712"/>
            <a:ext cx="9991493" cy="5887843"/>
          </a:xfrm>
        </p:spPr>
        <p:txBody>
          <a:bodyPr/>
          <a:lstStyle/>
          <a:p>
            <a:r>
              <a:rPr lang="ru-RU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Господарськии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обмінними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операціями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підприємництвом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здійсненням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,Bold" pitchFamily="2" charset="0"/>
              </a:rPr>
              <a:t>Внутрішніми</a:t>
            </a:r>
            <a:r>
              <a:rPr lang="ru-RU" sz="1800" dirty="0">
                <a:effectLst/>
                <a:latin typeface="Times New Roman,Bold" pitchFamily="2" charset="0"/>
              </a:rPr>
              <a:t> факторами </a:t>
            </a:r>
            <a:r>
              <a:rPr lang="ru-RU" sz="1800" dirty="0" err="1">
                <a:effectLst/>
                <a:latin typeface="Times New Roman,Bold" pitchFamily="2" charset="0"/>
              </a:rPr>
              <a:t>є</a:t>
            </a:r>
            <a:r>
              <a:rPr lang="ru-RU" sz="1800" dirty="0">
                <a:effectLst/>
                <a:latin typeface="Times New Roman,Bold" pitchFamily="2" charset="0"/>
              </a:rPr>
              <a:t>: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стан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техніко-технологічноі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бази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характер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інноваційних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організаціі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виробничого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тактичне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оперативне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забезпеченість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ресурсами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ефективність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конкурентоспроможність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обсяг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продуктивність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система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оплати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мотиваціі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обігу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прибутковості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9420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9DF465-A626-190D-8014-EC6C995AC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71" y="133815"/>
            <a:ext cx="10593658" cy="6266985"/>
          </a:xfrm>
        </p:spPr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иди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,BoldItalic" pitchFamily="2" charset="0"/>
              </a:rPr>
              <a:t>Політичнии</a:t>
            </a:r>
            <a:r>
              <a:rPr lang="ru-RU" sz="1800" dirty="0"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збитків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скорочення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обсягу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державноі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Політичнии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зумовлении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курсу,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зсувами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пріоритетів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урядовому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рівні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врахування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особливо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актуальним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країнах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неусталеним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законодавством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відсутністю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традиціи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загальноі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Політичнии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притаманнии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підприємницькіи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неможливо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уникнути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прогнозувати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враховувати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зазначити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спроби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врахування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політичного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зумовленого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діячів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урядів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відносяться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ХІХ ст. Так,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відомии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банкір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Ротшильд так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організовував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систему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політичні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отримував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повідомлення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 них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раніше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уряд. </a:t>
            </a:r>
            <a:endParaRPr lang="ru-RU" dirty="0"/>
          </a:p>
          <a:p>
            <a:r>
              <a:rPr lang="ru-RU" sz="1800" dirty="0" err="1">
                <a:effectLst/>
                <a:latin typeface="Times New Roman,BoldItalic" pitchFamily="2" charset="0"/>
              </a:rPr>
              <a:t>Соціальнии</a:t>
            </a:r>
            <a:r>
              <a:rPr lang="ru-RU" sz="1800" dirty="0"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виражатися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громадськістю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працівниками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окремим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окремии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випадок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соціальних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розглядати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,Italic" pitchFamily="2" charset="0"/>
              </a:rPr>
              <a:t>демографічні</a:t>
            </a:r>
            <a:r>
              <a:rPr lang="ru-RU" sz="1800" dirty="0">
                <a:effectLst/>
                <a:latin typeface="Times New Roman,Italic" pitchFamily="2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ризики</a:t>
            </a:r>
            <a:r>
              <a:rPr lang="ru-RU" sz="1800" dirty="0">
                <a:effectLst/>
                <a:latin typeface="Times New Roman,Italic" pitchFamily="2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специфіка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тому,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спричинити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реалізацією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̈). </a:t>
            </a:r>
            <a:endParaRPr lang="ru-RU" dirty="0"/>
          </a:p>
          <a:p>
            <a:r>
              <a:rPr lang="ru-RU" sz="1800" dirty="0" err="1">
                <a:effectLst/>
                <a:latin typeface="Times New Roman,BoldItalic" pitchFamily="2" charset="0"/>
              </a:rPr>
              <a:t>Екологічнии</a:t>
            </a:r>
            <a:r>
              <a:rPr lang="ru-RU" sz="1800" dirty="0"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нанесення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збитку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навколишньому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середовищу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стандартів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ймовірність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негативних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наслідків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сукупності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шкідливих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впливів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навколишнє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середовище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спричинять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необоротну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деградацію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екосистеми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нанесення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збитку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навколишньому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природному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середовищу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9680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7649D1-9A09-C709-CA43-C2A1996F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401444"/>
            <a:ext cx="10816683" cy="6200077"/>
          </a:xfrm>
        </p:spPr>
        <p:txBody>
          <a:bodyPr/>
          <a:lstStyle/>
          <a:p>
            <a:r>
              <a:rPr lang="ru-RU" sz="1800" dirty="0" err="1">
                <a:effectLst/>
                <a:latin typeface="Times New Roman,BoldItalic" pitchFamily="2" charset="0"/>
              </a:rPr>
              <a:t>Адміністративно-законодавчі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effectLst/>
                <a:latin typeface="Times New Roman,BoldItalic" pitchFamily="2" charset="0"/>
              </a:rPr>
              <a:t>ризики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здійснюють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вплив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суб’єктів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законодавчих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Джерела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введення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відстрочки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мораторію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платежів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включаючи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dirty="0"/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зовнішні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несприятливі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податковому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законодавстві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обмеження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конвертаціі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національноі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валюти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обміні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іноземну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обмеженням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прав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яка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створюється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ймовірність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законодавством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,BoldItalic" pitchFamily="2" charset="0"/>
              </a:rPr>
              <a:t>Виробничии</a:t>
            </a:r>
            <a:r>
              <a:rPr lang="ru-RU" sz="1800" dirty="0"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виробництвом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здійсненням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будь-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виробничоі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підприємці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стикаються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проблемами неадекватного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сировини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підвищенням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собівартості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збільшенням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часу,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неефективним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спаду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простоїв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момент часу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комплектуючих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браку; 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9884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5831E6-DBA4-FB7F-4185-66BC99EA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12595"/>
            <a:ext cx="10058400" cy="601050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планувалося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питомоі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ваги затрат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паливних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побічних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фонду оплати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причин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працюючих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плати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палива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зношення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dirty="0">
              <a:effectLst/>
              <a:latin typeface="Times New Roman,BoldItalic" pitchFamily="2" charset="0"/>
            </a:endParaRPr>
          </a:p>
          <a:p>
            <a:pPr marL="0" indent="0">
              <a:buNone/>
            </a:pPr>
            <a:r>
              <a:rPr lang="ru-RU" sz="1800" dirty="0" err="1">
                <a:effectLst/>
                <a:latin typeface="Times New Roman,BoldItalic" pitchFamily="2" charset="0"/>
              </a:rPr>
              <a:t>Комерційнии</a:t>
            </a:r>
            <a:r>
              <a:rPr lang="ru-RU" sz="1800" dirty="0"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effectLst/>
                <a:latin typeface="Times New Roman,Italic" pitchFamily="2" charset="0"/>
              </a:rPr>
              <a:t>– </a:t>
            </a:r>
            <a:r>
              <a:rPr lang="ru-RU" sz="1800" dirty="0" err="1">
                <a:effectLst/>
                <a:latin typeface="Times New Roman,Italic" pitchFamily="2" charset="0"/>
              </a:rPr>
              <a:t>ц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вироблених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куплених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підприємцем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34811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87CFE-FFF3-D308-8837-AECE81D44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423746"/>
            <a:ext cx="11307336" cy="608856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Деякі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причин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комерційного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обсягів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попиту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витіснення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конкуруючими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товарами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замінниками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запровадження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продаж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закупівельноі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товару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здійснення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підприємницького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проекту;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Symbol" pitchFamily="2" charset="2"/>
              </a:rPr>
              <a:t>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втрата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частки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товару;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погіршення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товару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спричиняє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 err="1">
                <a:effectLst/>
                <a:latin typeface="Times New Roman,BoldItalic" pitchFamily="2" charset="0"/>
              </a:rPr>
              <a:t>Транспортнии</a:t>
            </a:r>
            <a:r>
              <a:rPr lang="ru-RU" sz="1800" dirty="0"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зв’язку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транспортними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операціями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цінностеи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просторі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потенційною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можливістю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споживчих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властивостеи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об’єктів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умов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Існує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велика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ознак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класифікувати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транспортні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Зазвичаи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розподіляють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чотири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E, F, C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і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D)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міжнародним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стандартом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класифікаціі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відповідальністю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був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розроблении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Міжнародною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Торговельною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палатою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Парижі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1919 р.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уніфіковании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у 1936 р: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відносяться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першоі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(Е),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передбачають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мінімальні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зобов’язання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продавця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полягають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тому,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постачальник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тримає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складах,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приймають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себе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постачальник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банк до моменту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покупцем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9380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FF9BDF-B85C-B6F6-883E-6EBFD3A16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12595"/>
            <a:ext cx="10326029" cy="5742878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умов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F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продавець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вважається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таким,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виконав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зобов’язання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моменту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передачі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перевізнику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інструкціями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отриманими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покупця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-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умовами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продавець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самостійно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укладає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договір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оплачує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вказаного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контракті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місця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покупцем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D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передбачають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транспортуванням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товару,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бере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себе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продавець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Ймовірність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фінансових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зв’язку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непередбаченими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обсягах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дохідності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вартості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структурі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активів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пасивів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обумовлює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,BoldItalic" pitchFamily="2" charset="0"/>
              </a:rPr>
              <a:t>фінансових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effectLst/>
                <a:latin typeface="Times New Roman,BoldItalic" pitchFamily="2" charset="0"/>
              </a:rPr>
              <a:t>ризиків</a:t>
            </a:r>
            <a:r>
              <a:rPr lang="ru-RU" sz="1800" dirty="0">
                <a:effectLst/>
                <a:latin typeface="Times New Roman,Bold" pitchFamily="2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поділяють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наступні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купівельною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спроможністю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грошеи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вкладенням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інвестиційні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незабезпечення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господарськоі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фінансуванням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непередбачення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перевищення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кошторису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/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виробництво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83042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A8DA7B-C79B-2628-3DA9-7DE5C4587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501805"/>
            <a:ext cx="10437541" cy="592129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800" dirty="0" err="1">
                <a:effectLst/>
                <a:latin typeface="Times New Roman,Italic" pitchFamily="2" charset="0"/>
              </a:rPr>
              <a:t>Ризики</a:t>
            </a:r>
            <a:r>
              <a:rPr lang="ru-RU" sz="1800" dirty="0">
                <a:effectLst/>
                <a:latin typeface="Times New Roman,Italic" pitchFamily="2" charset="0"/>
              </a:rPr>
              <a:t>, </a:t>
            </a:r>
            <a:r>
              <a:rPr lang="ru-RU" sz="1800" dirty="0" err="1">
                <a:effectLst/>
                <a:latin typeface="Times New Roman,Italic" pitchFamily="2" charset="0"/>
              </a:rPr>
              <a:t>пов’язані</a:t>
            </a:r>
            <a:r>
              <a:rPr lang="ru-RU" sz="1800" dirty="0">
                <a:effectLst/>
                <a:latin typeface="Times New Roman,Italic" pitchFamily="2" charset="0"/>
              </a:rPr>
              <a:t> з </a:t>
            </a:r>
            <a:r>
              <a:rPr lang="ru-RU" sz="1800" dirty="0" err="1">
                <a:effectLst/>
                <a:latin typeface="Times New Roman,Italic" pitchFamily="2" charset="0"/>
              </a:rPr>
              <a:t>купівельною</a:t>
            </a:r>
            <a:r>
              <a:rPr lang="ru-RU" sz="1800" dirty="0">
                <a:effectLst/>
                <a:latin typeface="Times New Roman,Italic" pitchFamily="2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спроможністю</a:t>
            </a:r>
            <a:r>
              <a:rPr lang="ru-RU" sz="1800" dirty="0">
                <a:effectLst/>
                <a:latin typeface="Times New Roman,Italic" pitchFamily="2" charset="0"/>
              </a:rPr>
              <a:t> </a:t>
            </a:r>
            <a:r>
              <a:rPr lang="ru-RU" sz="1800" dirty="0" err="1">
                <a:effectLst/>
                <a:latin typeface="Times New Roman,Italic" pitchFamily="2" charset="0"/>
              </a:rPr>
              <a:t>грошеи</a:t>
            </a:r>
            <a:r>
              <a:rPr lang="ru-RU" sz="1800" dirty="0">
                <a:effectLst/>
                <a:latin typeface="Times New Roman,Italic" pitchFamily="2" charset="0"/>
              </a:rPr>
              <a:t>̆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включають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інфляційнии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зростанні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темпів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інфляціі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одержувані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грошові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прибутки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знецінюються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погляду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реальноі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купівельноі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спроможності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швидше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зростають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дефляційнии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зростанні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темпів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дефляціі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падіння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погіршення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економічних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умов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прибутків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валютнии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ймовірність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появи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валютних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курсу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однієі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іноземноі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валюти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проведенні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зовнішньо-економічних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кредитних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валютних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операціи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̆; </a:t>
            </a:r>
            <a:endParaRPr lang="ru-RU" dirty="0">
              <a:effectLst/>
            </a:endParaRPr>
          </a:p>
          <a:p>
            <a:pPr>
              <a:buFontTx/>
              <a:buChar char="-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ліквідності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ймовірність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появи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цінних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паперів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через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оцінки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споживчоі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вартості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Структура </a:t>
            </a:r>
            <a:r>
              <a:rPr lang="ru-RU" sz="1800" dirty="0" err="1">
                <a:effectLst/>
                <a:latin typeface="Times New Roman,BoldItalic" pitchFamily="2" charset="0"/>
              </a:rPr>
              <a:t>ризиків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effectLst/>
                <a:latin typeface="Times New Roman,BoldItalic" pitchFamily="2" charset="0"/>
              </a:rPr>
              <a:t>зовнішньоекономічноі</a:t>
            </a:r>
            <a:r>
              <a:rPr lang="ru-RU" sz="1800" dirty="0">
                <a:effectLst/>
                <a:latin typeface="Times New Roman,BoldItalic" pitchFamily="2" charset="0"/>
              </a:rPr>
              <a:t>̈ </a:t>
            </a:r>
            <a:r>
              <a:rPr lang="ru-RU" sz="1800" dirty="0" err="1">
                <a:effectLst/>
                <a:latin typeface="Times New Roman,BoldItalic" pitchFamily="2" charset="0"/>
              </a:rPr>
              <a:t>діяльності</a:t>
            </a:r>
            <a:r>
              <a:rPr lang="ru-RU" sz="1800" dirty="0"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велика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налічує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висновками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сучасних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теоретиків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150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Основними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них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країнні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особливостями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країни-партнера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політичні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націоналізаціі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й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експропріаціі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трансферту,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обмеженнями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конвертування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національноі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валюти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розриву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контракту через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країни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,);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макроекономічні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платоспроможністю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країни-дебітора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вибору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надійності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партнера;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маркетингові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81384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638DAF-9D5A-826D-3E6C-67D26F81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367990"/>
            <a:ext cx="10593658" cy="6345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транспортні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регламентуються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Міжнародними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комерційними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умовами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» – «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Інкотермс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»;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комерційні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відмови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реєстраціі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товару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країні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ввезення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упущеноі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вигоди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прямих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фінансових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ступінь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комерційних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становить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20%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всіх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залежить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конкретноі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̈; </a:t>
            </a:r>
            <a:endParaRPr lang="ru-RU" dirty="0"/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митні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несвоєчасною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сертифікацією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неправильного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розрахунку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митних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платежів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акцизів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податок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додану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вартість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). </a:t>
            </a:r>
            <a:endParaRPr lang="ru-RU" dirty="0"/>
          </a:p>
          <a:p>
            <a:pPr marL="0" indent="0">
              <a:buNone/>
            </a:pPr>
            <a:endParaRPr lang="ru-RU" sz="1800" dirty="0"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Розглянута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класифікаційна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система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універсальною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використана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вибору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способів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виробничо-господарськіи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89316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ED515F-A1E8-D9A0-D3BF-3937CB6B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3" y="267629"/>
            <a:ext cx="11050859" cy="6423103"/>
          </a:xfrm>
        </p:spPr>
        <p:txBody>
          <a:bodyPr>
            <a:normAutofit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Ступінь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ризикованості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залежить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розмірів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кількості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активів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частки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ринку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збуту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обсягів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̈. 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З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цієі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точки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зору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виділити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,Bold" pitchFamily="2" charset="0"/>
              </a:rPr>
              <a:t>групи</a:t>
            </a:r>
            <a:r>
              <a:rPr lang="ru-RU" sz="1800" dirty="0">
                <a:effectLst/>
                <a:latin typeface="Times New Roman,Bold" pitchFamily="2" charset="0"/>
              </a:rPr>
              <a:t> </a:t>
            </a:r>
            <a:r>
              <a:rPr lang="ru-RU" sz="1800" dirty="0" err="1">
                <a:effectLst/>
                <a:latin typeface="Times New Roman,Bold" pitchFamily="2" charset="0"/>
              </a:rPr>
              <a:t>підприємств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-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найбільш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(заводи – “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гіганти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”, фабрики,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ресурсоємні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значнии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розмір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грошового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обігу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велику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працівників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);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середнього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ступеня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ризикованості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сільськогосподарські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залежить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природних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умов,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основним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засобом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земля,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ефективності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залежить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результативність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);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найменш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ризикові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малі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агрофірми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фермерські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господарства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невеликі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розміром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випускають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незначні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обсяги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місцеві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ринки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збуту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виду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підприємницькоі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доцільно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розрізняти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втрати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здійснення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виробничоі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комерційноі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фінансовоі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81360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BDBCA-7361-EF49-9223-092830EF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0538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84623-3988-5142-AD7A-06B5FF07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0139"/>
            <a:ext cx="8596668" cy="494122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область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один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8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4D14B-6C10-CF4A-BB7D-2BFB9E3E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138"/>
          </a:xfrm>
        </p:spPr>
        <p:txBody>
          <a:bodyPr/>
          <a:lstStyle/>
          <a:p>
            <a:r>
              <a:rPr lang="ru-UA" dirty="0"/>
              <a:t>Хаткрерні риси ризику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5AFEFD-6ACC-074A-99EA-40F3088C9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8739"/>
            <a:ext cx="8596668" cy="4712624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/>
              <a:t>Ризикова ситуація </a:t>
            </a:r>
            <a:r>
              <a:rPr lang="uk-UA" sz="2000" dirty="0"/>
              <a:t>– це поєднання, сукупність різних обставин і умов, що створюють певну обстановку для того чи іншого виду діяльності. Іншими словами саме сукупність умов і обставин створюють ризикову ситуацію і виступають причинами ризику. </a:t>
            </a:r>
          </a:p>
          <a:p>
            <a:pPr algn="just"/>
            <a:r>
              <a:rPr lang="uk-UA" sz="2000" b="1" dirty="0"/>
              <a:t>Сутність ризику. </a:t>
            </a:r>
            <a:r>
              <a:rPr lang="uk-UA" sz="2000" dirty="0"/>
              <a:t>Невизначеність і, як наслідок, ризик присутні у всіх сферах людського життя. Діяльність організації завжди пов’язана з певним ризиком, тобто потенційно існуючої небезпекою втрати ресурсів або недоотримання доходів у порівнянні із запланованим рівнем або з іншої альтернативою. </a:t>
            </a:r>
          </a:p>
          <a:p>
            <a:pPr algn="just"/>
            <a:r>
              <a:rPr lang="uk-UA" sz="2000" dirty="0"/>
              <a:t> </a:t>
            </a:r>
          </a:p>
          <a:p>
            <a:pPr algn="just"/>
            <a:r>
              <a:rPr lang="uk-UA" sz="2000" b="1" dirty="0"/>
              <a:t>Ризик </a:t>
            </a:r>
            <a:r>
              <a:rPr lang="uk-UA" sz="2000" dirty="0"/>
              <a:t>– це можливість непередбаченого настання несприятливих наслідків.</a:t>
            </a:r>
          </a:p>
        </p:txBody>
      </p:sp>
    </p:spTree>
    <p:extLst>
      <p:ext uri="{BB962C8B-B14F-4D97-AF65-F5344CB8AC3E}">
        <p14:creationId xmlns:p14="http://schemas.microsoft.com/office/powerpoint/2010/main" val="318320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CB0C0F-2DA3-0649-A3BB-BD703CF8A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2901"/>
            <a:ext cx="8596668" cy="614362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– система,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і порядок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виживання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17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AE2CD3-CA28-974F-A72D-C5B61BAF1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-менеджмент). 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перший,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75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20944C-7D3B-B740-8F90-2B305DC8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28663"/>
            <a:ext cx="8596668" cy="5312699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ризик-менеджменті прийнято виділяти кілька етапів: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першому відбувається виявлення ризику з супутньою оцінкою ймовірності його реалізації і масштабу наслідків;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другому здійснюється розробка ризик-стратегії з метою зниження ймовірності реалізації ризику і мінімізації можливих негативних наслідків;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третьому вибираються методи і інструменти управління виявленим ризиком;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четвертому проводиться безпосереднє управління ризиком;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заключному етапі оцінюються досягнуті результати і коригується ризик-стратегія.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 етапом ризик-менеджменту вважається вибір методів і інструментів управління ризиком.</a:t>
            </a:r>
          </a:p>
        </p:txBody>
      </p:sp>
    </p:spTree>
    <p:extLst>
      <p:ext uri="{BB962C8B-B14F-4D97-AF65-F5344CB8AC3E}">
        <p14:creationId xmlns:p14="http://schemas.microsoft.com/office/powerpoint/2010/main" val="222379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094FAA-7B14-C84A-88BE-5D3E1410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7239"/>
            <a:ext cx="8596668" cy="5284124"/>
          </a:xfrm>
        </p:spPr>
        <p:txBody>
          <a:bodyPr>
            <a:normAutofit fontScale="925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наведеному формулюванні в явному вигляді відсутня, але фактично передбачається обов’язкова наявність двох елементів: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об’єкта, який може мати різні стани і міняти їх у часі;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суб’єкта, який небайдужий до стану об’єкта, але при цьому не має інформації, достатньої для однозначного визначення стану об’єкта з необхідною йому точністю.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абсолютно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небайдужість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/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95F97B-1D1D-9C45-B3E6-3D7B74FA5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7239"/>
            <a:ext cx="8596668" cy="5284124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фізична або юридична особа, що займається виконанням функцій управління ризиком.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те, на що спрямовано вплив суб’єкта при прийнятті рішення (інвестиції, проект, система)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Міра ризику.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Здійснювана в процесі прийняття управлінських рішень економічна оцінка міри ризику показує можливі втрати або в результаті будь-якої виробничо-господарської або фінансової діяльності, або внаслідок несприятливої зміни стану зовнішнього середовища.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конкретних умов прийняття рішення про міру ризику може оцінюватися або як найбільш очікуваний негативний результат, або як песимістична оцінка можливого результату.</a:t>
            </a:r>
          </a:p>
        </p:txBody>
      </p:sp>
    </p:spTree>
    <p:extLst>
      <p:ext uri="{BB962C8B-B14F-4D97-AF65-F5344CB8AC3E}">
        <p14:creationId xmlns:p14="http://schemas.microsoft.com/office/powerpoint/2010/main" val="28761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A7DC90-8911-414F-BBF1-F4A72CD07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4375"/>
            <a:ext cx="8596668" cy="5326987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 ризику.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оцінки можливості непередбаченого настання того чи іншого результату використовується такий показник, як ймовірність.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дійсне число в інтервалі від 0 до 1, що відноситься до випадкового події і служить мірою того, що дана подія може відбутися.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ступінь впливу джерела ризику, яка вимірюється в межах від 0 до 1.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 реалізації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зміна стану об’єкта, в результаті чого відбувається зміна відслідковуються параметрів.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можна було порівнювати ризики між собою, дані наслідки (параметри) повинні мати однакові одиниці виміру.</a:t>
            </a:r>
          </a:p>
        </p:txBody>
      </p:sp>
    </p:spTree>
    <p:extLst>
      <p:ext uri="{BB962C8B-B14F-4D97-AF65-F5344CB8AC3E}">
        <p14:creationId xmlns:p14="http://schemas.microsoft.com/office/powerpoint/2010/main" val="400844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6B9BEC-A9C1-EE45-BDDD-C6B5D374C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7213"/>
            <a:ext cx="8596668" cy="5484149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ймовірність настання випадку втрат, а також розмір можливого збитку від нього.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говорити про наступні градаціях ступеня ризику (ймовірності настання втрат):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 0,1 – мінімальний ризик;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0,1–0,3 – малий;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0,3–0,4 – середній. Все це  – нормальний, розумний, допустимий ризик, коли ймовірні втрати не перевищують прибутки;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0,4–0,5 – високий ризик;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0,6–0,8 – критичний ризик (втрата повної виручки);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0,8–1,0 – катастрофічний ризик (втрата капіталу).</a:t>
            </a:r>
          </a:p>
        </p:txBody>
      </p:sp>
    </p:spTree>
    <p:extLst>
      <p:ext uri="{BB962C8B-B14F-4D97-AF65-F5344CB8AC3E}">
        <p14:creationId xmlns:p14="http://schemas.microsoft.com/office/powerpoint/2010/main" val="280641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E7DCA4-4398-EE44-A1D3-91675F8A2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2913"/>
            <a:ext cx="8596668" cy="55984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якісна характеристика ступеня ризику в залежності від ймовірності його виникнення. Як правило, виділяють наступні зони ризику: </a:t>
            </a:r>
          </a:p>
          <a:p>
            <a:pPr algn="just"/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Зона допустимого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ризику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 область, у межах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величина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ймовірних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перевищує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очікуваного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комерційна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економічну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доцільність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Межа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зони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допустимого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рівню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рівному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розрахунковому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2000" dirty="0">
              <a:effectLst/>
            </a:endParaRPr>
          </a:p>
          <a:p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Зона критичного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ризику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 область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можливих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перевищують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величину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очікуваного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аж до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повноі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розрахунковоі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виручки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). Тут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підприємець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ризикує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отримати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ніякого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доходу, але і понести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прямі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збитки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розмірі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зроблених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2000" dirty="0">
              <a:effectLst/>
            </a:endParaRPr>
          </a:p>
          <a:p>
            <a:r>
              <a:rPr lang="ru-RU" sz="20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Зона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катастрофічного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ризику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 область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ймовірних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перевершують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критичнии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досягати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рівноі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організаціі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̈.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Катастрофічнии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здатнии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привести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організацію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підприємця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краху і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банкрутства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того, до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категоріі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катастрофічного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незалежно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майнового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збитку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віднести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пов'язании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загрозою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життю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здоров'ю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виникненням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економічних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катастроф </a:t>
            </a:r>
            <a:endParaRPr lang="ru-RU" sz="2000" dirty="0">
              <a:effectLst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противагу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зонам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безризикову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зону,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ненастання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2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2EAEE9-779A-EE82-6067-C45A1456A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412595"/>
            <a:ext cx="10738625" cy="6088566"/>
          </a:xfrm>
        </p:spPr>
        <p:txBody>
          <a:bodyPr/>
          <a:lstStyle/>
          <a:p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об'єктивних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анархія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мита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суб'єктивних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кооперованих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контрактів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інвестором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замовником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3809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752A54-2682-1342-A281-7445DC9C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0075"/>
            <a:ext cx="8596668" cy="5441287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песимістична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результату.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628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211</TotalTime>
  <Words>2818</Words>
  <Application>Microsoft Macintosh PowerPoint</Application>
  <PresentationFormat>Широкоэкранный</PresentationFormat>
  <Paragraphs>140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Symbol</vt:lpstr>
      <vt:lpstr>Times New Roman</vt:lpstr>
      <vt:lpstr>Times New Roman,Bold</vt:lpstr>
      <vt:lpstr>Times New Roman,BoldItalic</vt:lpstr>
      <vt:lpstr>Times New Roman,Italic</vt:lpstr>
      <vt:lpstr>Trebuchet MS</vt:lpstr>
      <vt:lpstr>Wingdings 3</vt:lpstr>
      <vt:lpstr>Аспект</vt:lpstr>
      <vt:lpstr>Ризик-менеджмент</vt:lpstr>
      <vt:lpstr>Хаткрерні риси ризику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Ризик-менеджмент як галузь наукового управління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48</cp:revision>
  <dcterms:created xsi:type="dcterms:W3CDTF">2021-09-05T06:58:42Z</dcterms:created>
  <dcterms:modified xsi:type="dcterms:W3CDTF">2022-10-20T19:06:01Z</dcterms:modified>
</cp:coreProperties>
</file>