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0"/>
  </p:handoutMasterIdLst>
  <p:sldIdLst>
    <p:sldId id="272" r:id="rId2"/>
    <p:sldId id="273" r:id="rId3"/>
    <p:sldId id="312" r:id="rId4"/>
    <p:sldId id="316" r:id="rId5"/>
    <p:sldId id="323" r:id="rId6"/>
    <p:sldId id="324" r:id="rId7"/>
    <p:sldId id="328" r:id="rId8"/>
    <p:sldId id="329" r:id="rId9"/>
    <p:sldId id="400" r:id="rId10"/>
    <p:sldId id="401" r:id="rId11"/>
    <p:sldId id="402" r:id="rId12"/>
    <p:sldId id="403" r:id="rId13"/>
    <p:sldId id="404" r:id="rId14"/>
    <p:sldId id="405" r:id="rId15"/>
    <p:sldId id="406" r:id="rId16"/>
    <p:sldId id="407" r:id="rId17"/>
    <p:sldId id="408" r:id="rId18"/>
    <p:sldId id="409" r:id="rId19"/>
    <p:sldId id="410" r:id="rId20"/>
    <p:sldId id="411" r:id="rId21"/>
    <p:sldId id="412" r:id="rId22"/>
    <p:sldId id="413" r:id="rId23"/>
    <p:sldId id="414" r:id="rId24"/>
    <p:sldId id="415" r:id="rId25"/>
    <p:sldId id="416" r:id="rId26"/>
    <p:sldId id="417" r:id="rId27"/>
    <p:sldId id="418" r:id="rId28"/>
    <p:sldId id="419" r:id="rId29"/>
    <p:sldId id="420" r:id="rId30"/>
    <p:sldId id="421" r:id="rId31"/>
    <p:sldId id="422" r:id="rId32"/>
    <p:sldId id="423" r:id="rId33"/>
    <p:sldId id="424" r:id="rId34"/>
    <p:sldId id="425" r:id="rId35"/>
    <p:sldId id="426" r:id="rId36"/>
    <p:sldId id="427" r:id="rId37"/>
    <p:sldId id="428" r:id="rId38"/>
    <p:sldId id="42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932"/>
    <a:srgbClr val="374454"/>
    <a:srgbClr val="758DAF"/>
    <a:srgbClr val="AE0001"/>
    <a:srgbClr val="02489D"/>
    <a:srgbClr val="270100"/>
    <a:srgbClr val="591103"/>
    <a:srgbClr val="213969"/>
    <a:srgbClr val="332319"/>
    <a:srgbClr val="173A8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0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087" y="1465729"/>
            <a:ext cx="7900264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69891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457"/>
          <a:stretch/>
        </p:blipFill>
        <p:spPr>
          <a:xfrm>
            <a:off x="7398676" y="5600700"/>
            <a:ext cx="1745323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77506"/>
            <a:ext cx="8221735" cy="6199464"/>
          </a:xfrm>
        </p:spPr>
        <p:txBody>
          <a:bodyPr>
            <a:normAutofit/>
          </a:bodyPr>
          <a:lstStyle/>
          <a:p>
            <a:r>
              <a:rPr lang="uk-UA" sz="2800" b="1" smtClean="0"/>
              <a:t>Політика </a:t>
            </a:r>
            <a:r>
              <a:rPr lang="uk-UA" sz="2800" b="1" dirty="0" smtClean="0"/>
              <a:t>інформаційної безпеки ЄС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err="1" smtClean="0"/>
              <a:t>“</a:t>
            </a:r>
            <a:r>
              <a:rPr lang="uk-UA" sz="2800" b="1" dirty="0" err="1" smtClean="0"/>
              <a:t>Лісабонська</a:t>
            </a:r>
            <a:r>
              <a:rPr lang="uk-UA" sz="2800" b="1" dirty="0" smtClean="0"/>
              <a:t> </a:t>
            </a:r>
            <a:r>
              <a:rPr lang="uk-UA" sz="2800" b="1" dirty="0" err="1" smtClean="0"/>
              <a:t>стратегія</a:t>
            </a:r>
            <a:r>
              <a:rPr lang="uk-UA" sz="2800" dirty="0" err="1" smtClean="0"/>
              <a:t>”</a:t>
            </a:r>
            <a:r>
              <a:rPr lang="uk-UA" sz="2800" dirty="0" smtClean="0"/>
              <a:t> в березні 2000 року. </a:t>
            </a:r>
            <a:br>
              <a:rPr lang="uk-UA" sz="2800" dirty="0" smtClean="0"/>
            </a:br>
            <a:r>
              <a:rPr lang="uk-UA" sz="2800" dirty="0" smtClean="0"/>
              <a:t>Три основні </a:t>
            </a:r>
            <a:r>
              <a:rPr lang="uk-UA" sz="2800" b="1" dirty="0" smtClean="0"/>
              <a:t>інструменти забезпечення інформаційної безпеки</a:t>
            </a:r>
            <a:r>
              <a:rPr lang="uk-UA" sz="2800" dirty="0" smtClean="0"/>
              <a:t>:</a:t>
            </a:r>
            <a:br>
              <a:rPr lang="uk-UA" sz="2800" dirty="0" smtClean="0"/>
            </a:br>
            <a:r>
              <a:rPr lang="uk-UA" sz="2800" dirty="0" smtClean="0"/>
              <a:t> - плани дій, </a:t>
            </a:r>
            <a:br>
              <a:rPr lang="uk-UA" sz="2800" dirty="0" smtClean="0"/>
            </a:br>
            <a:r>
              <a:rPr lang="uk-UA" sz="2800" dirty="0" smtClean="0"/>
              <a:t> - директиви, </a:t>
            </a:r>
            <a:br>
              <a:rPr lang="uk-UA" sz="2800" dirty="0" smtClean="0"/>
            </a:br>
            <a:r>
              <a:rPr lang="uk-UA" sz="2800" dirty="0" smtClean="0"/>
              <a:t> - програми НДДКР.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5588" y="2577757"/>
            <a:ext cx="1408494" cy="732603"/>
          </a:xfrm>
        </p:spPr>
        <p:txBody>
          <a:bodyPr>
            <a:noAutofit/>
          </a:bodyPr>
          <a:lstStyle/>
          <a:p>
            <a:pPr lvl="0"/>
            <a:r>
              <a:rPr lang="uk-UA" sz="2000" dirty="0" smtClean="0"/>
              <a:t>Концепція оцінки</a:t>
            </a:r>
            <a:endParaRPr lang="uk-UA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644" y="394565"/>
            <a:ext cx="6923832" cy="555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5588" y="2577757"/>
            <a:ext cx="1408494" cy="1369210"/>
          </a:xfrm>
        </p:spPr>
        <p:txBody>
          <a:bodyPr>
            <a:noAutofit/>
          </a:bodyPr>
          <a:lstStyle/>
          <a:p>
            <a:pPr lvl="0"/>
            <a:r>
              <a:rPr lang="uk-UA" sz="2000" dirty="0" smtClean="0"/>
              <a:t>Модель розробки об'єкту оцінки </a:t>
            </a:r>
            <a:endParaRPr lang="uk-UA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408" y="0"/>
            <a:ext cx="715908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0" y="2577757"/>
            <a:ext cx="1608882" cy="1369210"/>
          </a:xfrm>
        </p:spPr>
        <p:txBody>
          <a:bodyPr>
            <a:noAutofit/>
          </a:bodyPr>
          <a:lstStyle/>
          <a:p>
            <a:pPr lvl="0"/>
            <a:r>
              <a:rPr lang="uk-UA" sz="2000" dirty="0" smtClean="0"/>
              <a:t>Одержання вимог та специфікацій</a:t>
            </a:r>
            <a:endParaRPr lang="uk-UA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652" y="0"/>
            <a:ext cx="484971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pPr lvl="0"/>
            <a:r>
              <a:rPr lang="en-US" sz="2000" b="1" dirty="0" smtClean="0"/>
              <a:t>ISO 17799 Information technology - Security techniques –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Code of practice for information security management 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Інформаційні технології - Методи безпеки - </a:t>
            </a:r>
            <a:br>
              <a:rPr lang="uk-UA" sz="2000" b="1" dirty="0" smtClean="0"/>
            </a:br>
            <a:r>
              <a:rPr lang="uk-UA" sz="2000" b="1" dirty="0" smtClean="0"/>
              <a:t>Практичні правила менеджменту інформаційної безпеки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Варіанти обробки ризиків: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- Уникнути (</a:t>
            </a:r>
            <a:r>
              <a:rPr lang="en-US" sz="2000" dirty="0" smtClean="0"/>
              <a:t>Avoid</a:t>
            </a:r>
            <a:r>
              <a:rPr lang="uk-UA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- </a:t>
            </a:r>
            <a:r>
              <a:rPr lang="uk-UA" sz="2000" dirty="0" smtClean="0"/>
              <a:t>Знизити, пом'якшити (</a:t>
            </a:r>
            <a:r>
              <a:rPr lang="en-US" sz="2000" dirty="0" smtClean="0"/>
              <a:t>Mitigations</a:t>
            </a:r>
            <a:r>
              <a:rPr lang="uk-UA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- </a:t>
            </a:r>
            <a:r>
              <a:rPr lang="uk-UA" sz="2000" dirty="0" smtClean="0"/>
              <a:t>Передати (</a:t>
            </a:r>
            <a:r>
              <a:rPr lang="en-US" sz="2000" dirty="0" smtClean="0"/>
              <a:t>Transfer</a:t>
            </a:r>
            <a:r>
              <a:rPr lang="uk-UA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- </a:t>
            </a:r>
            <a:r>
              <a:rPr lang="uk-UA" sz="2000" dirty="0" smtClean="0"/>
              <a:t>Прийняти (</a:t>
            </a:r>
            <a:r>
              <a:rPr lang="en-US" sz="2000" dirty="0" smtClean="0"/>
              <a:t>Accept</a:t>
            </a:r>
            <a:r>
              <a:rPr lang="uk-UA" sz="2000" dirty="0" smtClean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225" y="6111432"/>
            <a:ext cx="3943350" cy="451413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10 </a:t>
            </a:r>
            <a:r>
              <a:rPr lang="uk-UA" sz="2000" dirty="0" smtClean="0"/>
              <a:t>доменів безпеки від </a:t>
            </a:r>
            <a:r>
              <a:rPr lang="en-US" sz="2000" dirty="0" smtClean="0"/>
              <a:t>ISO 17799 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70745" cy="609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Документ</a:t>
            </a:r>
            <a:r>
              <a:rPr lang="en-US" sz="2000" b="1" dirty="0" smtClean="0"/>
              <a:t> </a:t>
            </a:r>
            <a:r>
              <a:rPr lang="uk-UA" sz="2000" b="1" dirty="0" smtClean="0"/>
              <a:t>політики інформаційної безпеки </a:t>
            </a:r>
            <a:r>
              <a:rPr lang="en-US" sz="2000" b="1" dirty="0" smtClean="0"/>
              <a:t>(Security Policy) </a:t>
            </a:r>
            <a:r>
              <a:rPr lang="uk-UA" sz="2000" b="1" dirty="0" smtClean="0"/>
              <a:t>мають містити: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smtClean="0"/>
              <a:t>a) визначення інформаційної безпеки, її цілей, можливостей та сфери дії, механізму, що забезпечує спільне використання інформації;</a:t>
            </a:r>
            <a:br>
              <a:rPr lang="uk-UA" sz="2000" dirty="0" smtClean="0"/>
            </a:br>
            <a:r>
              <a:rPr lang="uk-UA" sz="2000" dirty="0" smtClean="0"/>
              <a:t>b) заяви про наміри керівництва, які висвітлюють цілі та принципи управління інформаційною безпекою;</a:t>
            </a:r>
            <a:br>
              <a:rPr lang="uk-UA" sz="2000" dirty="0" smtClean="0"/>
            </a:br>
            <a:r>
              <a:rPr lang="uk-UA" sz="2000" dirty="0" smtClean="0"/>
              <a:t>c) інфраструктуру регулювання цілей управління та контролю, оцінки та управління ризиками;</a:t>
            </a:r>
            <a:br>
              <a:rPr lang="uk-UA" sz="2000" dirty="0" smtClean="0"/>
            </a:br>
            <a:r>
              <a:rPr lang="uk-UA" sz="2000" dirty="0" smtClean="0"/>
              <a:t>d) коротке пояснення політики, принципів, стандартів та вимог відповідності, що становлять особливу важливість для організації:</a:t>
            </a:r>
            <a:br>
              <a:rPr lang="uk-UA" sz="2000" dirty="0" smtClean="0"/>
            </a:br>
            <a:r>
              <a:rPr lang="uk-UA" sz="2000" dirty="0" smtClean="0"/>
              <a:t>	1) погодження із законодавчими та договірними вимогами;</a:t>
            </a:r>
            <a:br>
              <a:rPr lang="uk-UA" sz="2000" dirty="0" smtClean="0"/>
            </a:br>
            <a:r>
              <a:rPr lang="uk-UA" sz="2000" dirty="0" smtClean="0"/>
              <a:t>	2) вимоги до освіти, навчання в галузі безпеки;</a:t>
            </a:r>
            <a:br>
              <a:rPr lang="uk-UA" sz="2000" dirty="0" smtClean="0"/>
            </a:br>
            <a:r>
              <a:rPr lang="uk-UA" sz="2000" dirty="0" smtClean="0"/>
              <a:t>	3) підтримка безперервності бізнесу;</a:t>
            </a:r>
            <a:br>
              <a:rPr lang="uk-UA" sz="2000" dirty="0" smtClean="0"/>
            </a:br>
            <a:r>
              <a:rPr lang="uk-UA" sz="2000" dirty="0" smtClean="0"/>
              <a:t>	4) наслідки порушень політики;</a:t>
            </a:r>
            <a:br>
              <a:rPr lang="uk-UA" sz="2000" dirty="0" smtClean="0"/>
            </a:br>
            <a:r>
              <a:rPr lang="uk-UA" sz="2000" dirty="0" smtClean="0"/>
              <a:t>e) визначення обов'язків щодо управління інформаційною безпекою, у тому числі включаючи відомості про інциденти;</a:t>
            </a:r>
            <a:br>
              <a:rPr lang="uk-UA" sz="2000" dirty="0" smtClean="0"/>
            </a:br>
            <a:r>
              <a:rPr lang="uk-UA" sz="2000" dirty="0" smtClean="0"/>
              <a:t>f) посилання на документацію, яка може її доповнює.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Організаційна інформаційна безпека</a:t>
            </a:r>
            <a:r>
              <a:rPr lang="en-US" sz="2000" b="1" dirty="0" smtClean="0"/>
              <a:t> (Organizational Security)</a:t>
            </a:r>
            <a:r>
              <a:rPr lang="uk-UA" sz="2000" b="1" dirty="0" smtClean="0"/>
              <a:t>:</a:t>
            </a:r>
            <a:br>
              <a:rPr lang="uk-UA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Внутрішня організація: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Зобов'язання керівництва установи до ІБ.</a:t>
            </a:r>
            <a:br>
              <a:rPr lang="uk-UA" sz="2000" dirty="0" smtClean="0"/>
            </a:br>
            <a:r>
              <a:rPr lang="uk-UA" sz="2000" dirty="0" smtClean="0"/>
              <a:t>2 Координація в галузі ІБ.</a:t>
            </a:r>
            <a:br>
              <a:rPr lang="uk-UA" sz="2000" dirty="0" smtClean="0"/>
            </a:br>
            <a:r>
              <a:rPr lang="uk-UA" sz="2000" dirty="0" smtClean="0"/>
              <a:t>3 Розподіл обов'язків, пов'язаних з ІБ.</a:t>
            </a:r>
            <a:br>
              <a:rPr lang="uk-UA" sz="2000" dirty="0" smtClean="0"/>
            </a:br>
            <a:r>
              <a:rPr lang="uk-UA" sz="2000" dirty="0" smtClean="0"/>
              <a:t>4 Процес авторизації засобів обробки інформації.</a:t>
            </a:r>
            <a:br>
              <a:rPr lang="uk-UA" sz="2000" dirty="0" smtClean="0"/>
            </a:br>
            <a:r>
              <a:rPr lang="uk-UA" sz="2000" dirty="0" smtClean="0"/>
              <a:t>5 Угоди про конфіденційність.</a:t>
            </a:r>
            <a:br>
              <a:rPr lang="uk-UA" sz="2000" dirty="0" smtClean="0"/>
            </a:br>
            <a:r>
              <a:rPr lang="uk-UA" sz="2000" dirty="0" smtClean="0"/>
              <a:t>6 Контакти з особами, які приймають рішення.</a:t>
            </a:r>
            <a:br>
              <a:rPr lang="uk-UA" sz="2000" dirty="0" smtClean="0"/>
            </a:br>
            <a:r>
              <a:rPr lang="uk-UA" sz="2000" dirty="0" smtClean="0"/>
              <a:t>7 Контакт із групами користувачів.</a:t>
            </a:r>
            <a:br>
              <a:rPr lang="uk-UA" sz="2000" dirty="0" smtClean="0"/>
            </a:br>
            <a:r>
              <a:rPr lang="uk-UA" sz="2000" dirty="0" smtClean="0"/>
              <a:t>8 Перегляд ІБ.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Зовнішні сторони: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Ідентифікація ризиків, пов'язаних із зовнішніми сторонами.</a:t>
            </a:r>
            <a:br>
              <a:rPr lang="uk-UA" sz="2000" dirty="0" smtClean="0"/>
            </a:br>
            <a:r>
              <a:rPr lang="uk-UA" sz="2000" dirty="0" smtClean="0"/>
              <a:t>2 Вибір захисту при роботі з клієнтами.</a:t>
            </a:r>
            <a:br>
              <a:rPr lang="uk-UA" sz="2000" dirty="0" smtClean="0"/>
            </a:br>
            <a:r>
              <a:rPr lang="uk-UA" sz="2000" dirty="0" smtClean="0"/>
              <a:t>3 Вибір засобів захисту в угодах із третьою стороною.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Управління активами</a:t>
            </a:r>
            <a:r>
              <a:rPr lang="en-US" sz="2000" b="1" dirty="0" smtClean="0"/>
              <a:t> (Asset Classification &amp; Control)</a:t>
            </a:r>
            <a:r>
              <a:rPr lang="uk-UA" sz="2000" b="1" dirty="0" smtClean="0"/>
              <a:t>:</a:t>
            </a:r>
            <a:br>
              <a:rPr lang="uk-UA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Відповідальність за активи: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Інвентаризація активів.</a:t>
            </a:r>
            <a:br>
              <a:rPr lang="uk-UA" sz="2000" dirty="0" smtClean="0"/>
            </a:br>
            <a:r>
              <a:rPr lang="uk-UA" sz="2000" dirty="0" smtClean="0"/>
              <a:t>2 Монопольне використання активів.</a:t>
            </a:r>
            <a:br>
              <a:rPr lang="uk-UA" sz="2000" dirty="0" smtClean="0"/>
            </a:br>
            <a:r>
              <a:rPr lang="uk-UA" sz="2000" dirty="0" smtClean="0"/>
              <a:t>3 Прийнятне використання активів.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Класифікація інформації: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Класифікація.</a:t>
            </a:r>
            <a:br>
              <a:rPr lang="uk-UA" sz="2000" dirty="0" smtClean="0"/>
            </a:br>
            <a:r>
              <a:rPr lang="uk-UA" sz="2000" dirty="0" smtClean="0"/>
              <a:t>2 Маркування.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Безпека пов'язана з людськими ресурсами</a:t>
            </a:r>
            <a:r>
              <a:rPr lang="en-US" sz="2000" b="1" dirty="0" smtClean="0"/>
              <a:t> (Personnel Security)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Підбор: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Ролі та обов'язки.</a:t>
            </a:r>
            <a:br>
              <a:rPr lang="uk-UA" sz="2000" dirty="0" smtClean="0"/>
            </a:br>
            <a:r>
              <a:rPr lang="uk-UA" sz="2000" dirty="0" smtClean="0"/>
              <a:t>2 Відбір.</a:t>
            </a:r>
            <a:br>
              <a:rPr lang="uk-UA" sz="2000" dirty="0" smtClean="0"/>
            </a:br>
            <a:r>
              <a:rPr lang="uk-UA" sz="2000" dirty="0" smtClean="0"/>
              <a:t>3 Терміни та умови зайнятості.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Протягом зайнятості: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Обов'язки адміністрації.</a:t>
            </a:r>
            <a:br>
              <a:rPr lang="uk-UA" sz="2000" dirty="0" smtClean="0"/>
            </a:br>
            <a:r>
              <a:rPr lang="uk-UA" sz="2000" dirty="0" smtClean="0"/>
              <a:t>2 Розуміння вимог щодо захисту інформації, навчання та тренування.</a:t>
            </a:r>
            <a:br>
              <a:rPr lang="uk-UA" sz="2000" dirty="0" smtClean="0"/>
            </a:br>
            <a:r>
              <a:rPr lang="uk-UA" sz="2000" dirty="0" smtClean="0"/>
              <a:t>3 Дисциплінарний процес.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Завершення або зміна зайнятості:</a:t>
            </a:r>
            <a:br>
              <a:rPr lang="uk-UA" sz="2000" dirty="0" smtClean="0"/>
            </a:br>
            <a:r>
              <a:rPr lang="uk-UA" sz="2000" dirty="0" smtClean="0"/>
              <a:t>1 Завершення обов'язків.</a:t>
            </a:r>
            <a:br>
              <a:rPr lang="uk-UA" sz="2000" dirty="0" smtClean="0"/>
            </a:br>
            <a:r>
              <a:rPr lang="uk-UA" sz="2000" dirty="0" smtClean="0"/>
              <a:t>2 Повернення активів.</a:t>
            </a:r>
            <a:br>
              <a:rPr lang="uk-UA" sz="2000" dirty="0" smtClean="0"/>
            </a:br>
            <a:r>
              <a:rPr lang="uk-UA" sz="2000" dirty="0" smtClean="0"/>
              <a:t>3 Зміна прав доступу.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679508"/>
            <a:ext cx="7901892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Фізична безпека та безпека середовища</a:t>
            </a:r>
            <a:r>
              <a:rPr lang="en-US" sz="2000" b="1" dirty="0" smtClean="0"/>
              <a:t> </a:t>
            </a:r>
            <a:br>
              <a:rPr lang="en-US" sz="2000" b="1" dirty="0" smtClean="0"/>
            </a:br>
            <a:r>
              <a:rPr lang="en-US" sz="2000" b="1" dirty="0" smtClean="0"/>
              <a:t>(Physical &amp; Environmental Security):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i="1" dirty="0" smtClean="0"/>
              <a:t>Зони безпеки: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smtClean="0"/>
              <a:t>1 Фізична лінія охорони.</a:t>
            </a:r>
            <a:br>
              <a:rPr lang="uk-UA" sz="2000" dirty="0" smtClean="0"/>
            </a:br>
            <a:r>
              <a:rPr lang="uk-UA" sz="2000" dirty="0" smtClean="0"/>
              <a:t>2 Засоби контролю фізичного доступу.</a:t>
            </a:r>
            <a:br>
              <a:rPr lang="uk-UA" sz="2000" dirty="0" smtClean="0"/>
            </a:br>
            <a:r>
              <a:rPr lang="uk-UA" sz="2000" dirty="0" smtClean="0"/>
              <a:t>3 Безпека офісів.</a:t>
            </a:r>
            <a:br>
              <a:rPr lang="uk-UA" sz="2000" dirty="0" smtClean="0"/>
            </a:br>
            <a:r>
              <a:rPr lang="uk-UA" sz="2000" dirty="0" smtClean="0"/>
              <a:t>4 Захист проти зовнішніх загроз та загроз навколишнього середовища.</a:t>
            </a:r>
            <a:br>
              <a:rPr lang="uk-UA" sz="2000" dirty="0" smtClean="0"/>
            </a:br>
            <a:r>
              <a:rPr lang="uk-UA" sz="2000" dirty="0" smtClean="0"/>
              <a:t>5 Робота в зонах, що захищаються.</a:t>
            </a:r>
            <a:br>
              <a:rPr lang="uk-UA" sz="2000" dirty="0" smtClean="0"/>
            </a:br>
            <a:r>
              <a:rPr lang="uk-UA" sz="2000" dirty="0" smtClean="0"/>
              <a:t>6 Відкритий доступ, доставка та вантажні зони.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Захист обладнання: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Розташування обладнання та його захист.</a:t>
            </a:r>
            <a:br>
              <a:rPr lang="uk-UA" sz="2000" dirty="0" smtClean="0"/>
            </a:br>
            <a:r>
              <a:rPr lang="uk-UA" sz="2000" dirty="0" smtClean="0"/>
              <a:t>2 Допоміжні комунальні служби.</a:t>
            </a:r>
            <a:br>
              <a:rPr lang="uk-UA" sz="2000" dirty="0" smtClean="0"/>
            </a:br>
            <a:r>
              <a:rPr lang="uk-UA" sz="2000" dirty="0" smtClean="0"/>
              <a:t>3 Захист кабельної інфраструктури.</a:t>
            </a:r>
            <a:br>
              <a:rPr lang="uk-UA" sz="2000" dirty="0" smtClean="0"/>
            </a:br>
            <a:r>
              <a:rPr lang="uk-UA" sz="2000" dirty="0" smtClean="0"/>
              <a:t>4 Технічне обслуговування.</a:t>
            </a:r>
            <a:br>
              <a:rPr lang="uk-UA" sz="2000" dirty="0" smtClean="0"/>
            </a:br>
            <a:r>
              <a:rPr lang="uk-UA" sz="2000" dirty="0" smtClean="0"/>
              <a:t>5 Захист обладнання поза приміщеннями установи.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Політика Європейської Комісії в сфері боротьби з кіберзлочинністю</a:t>
            </a:r>
            <a:r>
              <a:rPr lang="uk-UA" sz="2800" dirty="0" smtClean="0"/>
              <a:t> реалізується за чотирма основними </a:t>
            </a:r>
            <a:r>
              <a:rPr lang="uk-UA" sz="2800" b="1" dirty="0" smtClean="0"/>
              <a:t>напрямами</a:t>
            </a:r>
            <a:r>
              <a:rPr lang="uk-UA" sz="2800" dirty="0" smtClean="0"/>
              <a:t>:</a:t>
            </a:r>
            <a:br>
              <a:rPr lang="uk-UA" sz="2800" dirty="0" smtClean="0"/>
            </a:br>
            <a:r>
              <a:rPr lang="uk-UA" sz="2800" dirty="0" smtClean="0"/>
              <a:t> 1. участь у законодавчому процесі. (Найбільш важливим законодавчим рішенням є Рамкове рішення Ради Міністрів ЄС щодо атак на інформаційні системи від 17 січня 2005 року).</a:t>
            </a:r>
            <a:br>
              <a:rPr lang="uk-UA" sz="2800" dirty="0" smtClean="0"/>
            </a:br>
            <a:r>
              <a:rPr lang="uk-UA" sz="2800" dirty="0" smtClean="0"/>
              <a:t> 2. транскордонне співробітництво правоохоронних органів країн-членів ЄС.</a:t>
            </a:r>
            <a:br>
              <a:rPr lang="uk-UA" sz="2800" dirty="0" smtClean="0"/>
            </a:br>
            <a:r>
              <a:rPr lang="uk-UA" sz="2800" dirty="0" smtClean="0"/>
              <a:t> 3. співробітництво між державним і приватним секторами у боротьбі з кіберзлочинністю.</a:t>
            </a:r>
            <a:br>
              <a:rPr lang="uk-UA" sz="2800" dirty="0" smtClean="0"/>
            </a:br>
            <a:r>
              <a:rPr lang="uk-UA" sz="2800" dirty="0" smtClean="0"/>
              <a:t> 4. підписання країнами-членами та іншими країнами Конвенції про кіберзлочинність.</a:t>
            </a:r>
            <a:br>
              <a:rPr lang="uk-UA" sz="2800" dirty="0" smtClean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Управління зв'язками та операціями</a:t>
            </a:r>
            <a:br>
              <a:rPr lang="uk-UA" sz="2000" b="1" dirty="0" smtClean="0"/>
            </a:br>
            <a:r>
              <a:rPr lang="en-US" sz="2000" b="1" dirty="0" smtClean="0"/>
              <a:t>(Communication &amp; Operation Management):</a:t>
            </a:r>
            <a:br>
              <a:rPr lang="en-US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Захист від шкідливого та мобільного коду.</a:t>
            </a:r>
            <a:br>
              <a:rPr lang="uk-UA" sz="2000" dirty="0" smtClean="0"/>
            </a:br>
            <a:r>
              <a:rPr lang="uk-UA" sz="2000" dirty="0" smtClean="0"/>
              <a:t>Резервне копіювання.</a:t>
            </a:r>
            <a:br>
              <a:rPr lang="uk-UA" sz="2000" dirty="0" smtClean="0"/>
            </a:br>
            <a:r>
              <a:rPr lang="uk-UA" sz="2000" dirty="0" smtClean="0"/>
              <a:t>Управління безпекою мережі.</a:t>
            </a:r>
            <a:br>
              <a:rPr lang="uk-UA" sz="2000" dirty="0" smtClean="0"/>
            </a:br>
            <a:r>
              <a:rPr lang="uk-UA" sz="2000" dirty="0" smtClean="0"/>
              <a:t>Обробка носіїв:</a:t>
            </a:r>
            <a:br>
              <a:rPr lang="uk-UA" sz="2000" dirty="0" smtClean="0"/>
            </a:br>
            <a:r>
              <a:rPr lang="uk-UA" sz="2000" dirty="0" smtClean="0"/>
              <a:t>	1 Управління змінними носіями.</a:t>
            </a:r>
            <a:br>
              <a:rPr lang="uk-UA" sz="2000" dirty="0" smtClean="0"/>
            </a:br>
            <a:r>
              <a:rPr lang="uk-UA" sz="2000" dirty="0" smtClean="0"/>
              <a:t>	2 Знищення носіїв інформації.</a:t>
            </a:r>
            <a:br>
              <a:rPr lang="uk-UA" sz="2000" dirty="0" smtClean="0"/>
            </a:br>
            <a:r>
              <a:rPr lang="uk-UA" sz="2000" dirty="0" smtClean="0"/>
              <a:t>	3 Процедури обробки інформації.</a:t>
            </a:r>
            <a:br>
              <a:rPr lang="uk-UA" sz="2000" dirty="0" smtClean="0"/>
            </a:br>
            <a:r>
              <a:rPr lang="uk-UA" sz="2000" dirty="0" smtClean="0"/>
              <a:t>	4 Безпека системної документації.</a:t>
            </a:r>
            <a:br>
              <a:rPr lang="uk-UA" sz="2000" dirty="0" smtClean="0"/>
            </a:br>
            <a:r>
              <a:rPr lang="uk-UA" sz="2000" dirty="0" smtClean="0"/>
              <a:t>Обмін інформацією.</a:t>
            </a:r>
            <a:br>
              <a:rPr lang="uk-UA" sz="2000" dirty="0" smtClean="0"/>
            </a:br>
            <a:r>
              <a:rPr lang="uk-UA" sz="2000" dirty="0" smtClean="0"/>
              <a:t>Електронна торгівля.</a:t>
            </a:r>
            <a:br>
              <a:rPr lang="uk-UA" sz="2000" dirty="0" smtClean="0"/>
            </a:br>
            <a:r>
              <a:rPr lang="uk-UA" sz="2000" dirty="0" smtClean="0"/>
              <a:t>Моніторинг.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Контроль доступу (</a:t>
            </a:r>
            <a:r>
              <a:rPr lang="en-US" sz="2000" b="1" dirty="0" smtClean="0"/>
              <a:t>Access Control</a:t>
            </a:r>
            <a:r>
              <a:rPr lang="uk-UA" sz="2000" b="1" dirty="0" smtClean="0"/>
              <a:t>):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1800" dirty="0" smtClean="0"/>
              <a:t>Політика контролю доступу.</a:t>
            </a:r>
            <a:br>
              <a:rPr lang="uk-UA" sz="1800" dirty="0" smtClean="0"/>
            </a:br>
            <a:r>
              <a:rPr lang="uk-UA" sz="1800" dirty="0" smtClean="0"/>
              <a:t>Адміністрація доступу користувача:</a:t>
            </a:r>
            <a:br>
              <a:rPr lang="uk-UA" sz="1800" dirty="0" smtClean="0"/>
            </a:br>
            <a:r>
              <a:rPr lang="uk-UA" sz="1800" dirty="0" smtClean="0"/>
              <a:t>	1 Реєстрація користувача.</a:t>
            </a:r>
            <a:br>
              <a:rPr lang="uk-UA" sz="1800" dirty="0" smtClean="0"/>
            </a:br>
            <a:r>
              <a:rPr lang="uk-UA" sz="1800" dirty="0" smtClean="0"/>
              <a:t>	2 Управління привілеями.</a:t>
            </a:r>
            <a:br>
              <a:rPr lang="uk-UA" sz="1800" dirty="0" smtClean="0"/>
            </a:br>
            <a:r>
              <a:rPr lang="uk-UA" sz="1800" dirty="0" smtClean="0"/>
              <a:t>	3 Керування паролями користувача.</a:t>
            </a:r>
            <a:br>
              <a:rPr lang="uk-UA" sz="1800" dirty="0" smtClean="0"/>
            </a:br>
            <a:r>
              <a:rPr lang="uk-UA" sz="1800" dirty="0" smtClean="0"/>
              <a:t>	4 Огляд прав доступу користувача.</a:t>
            </a:r>
            <a:br>
              <a:rPr lang="uk-UA" sz="1800" dirty="0" smtClean="0"/>
            </a:br>
            <a:r>
              <a:rPr lang="uk-UA" sz="1800" dirty="0" smtClean="0"/>
              <a:t>Обов'язки користувача:</a:t>
            </a:r>
            <a:br>
              <a:rPr lang="uk-UA" sz="1800" dirty="0" smtClean="0"/>
            </a:br>
            <a:r>
              <a:rPr lang="uk-UA" sz="1800" dirty="0" smtClean="0"/>
              <a:t>	1 Використання пароля.</a:t>
            </a:r>
            <a:br>
              <a:rPr lang="uk-UA" sz="1800" dirty="0" smtClean="0"/>
            </a:br>
            <a:r>
              <a:rPr lang="uk-UA" sz="1800" dirty="0" smtClean="0"/>
              <a:t>	2 Політика чистого столу та очищення екрану.</a:t>
            </a:r>
            <a:br>
              <a:rPr lang="uk-UA" sz="1800" dirty="0" smtClean="0"/>
            </a:br>
            <a:r>
              <a:rPr lang="uk-UA" sz="1800" dirty="0" smtClean="0"/>
              <a:t>Політика використання мережевих служб:</a:t>
            </a:r>
            <a:br>
              <a:rPr lang="uk-UA" sz="1800" dirty="0" smtClean="0"/>
            </a:br>
            <a:r>
              <a:rPr lang="uk-UA" sz="1800" dirty="0" smtClean="0"/>
              <a:t>	1 </a:t>
            </a:r>
            <a:r>
              <a:rPr lang="uk-UA" sz="1800" dirty="0" err="1" smtClean="0"/>
              <a:t>Аутентифікація</a:t>
            </a:r>
            <a:r>
              <a:rPr lang="uk-UA" sz="1800" dirty="0" smtClean="0"/>
              <a:t> користувача для зовнішніх з'єднань.</a:t>
            </a:r>
            <a:br>
              <a:rPr lang="uk-UA" sz="1800" dirty="0" smtClean="0"/>
            </a:br>
            <a:r>
              <a:rPr lang="uk-UA" sz="1800" dirty="0" smtClean="0"/>
              <a:t>	2 Ідентифікація обладнання у мережі.</a:t>
            </a:r>
            <a:br>
              <a:rPr lang="uk-UA" sz="1800" dirty="0" smtClean="0"/>
            </a:br>
            <a:r>
              <a:rPr lang="uk-UA" sz="1800" dirty="0" smtClean="0"/>
              <a:t>	3 Поділ у мережах.</a:t>
            </a:r>
            <a:br>
              <a:rPr lang="uk-UA" sz="1800" dirty="0" smtClean="0"/>
            </a:br>
            <a:r>
              <a:rPr lang="uk-UA" sz="1800" dirty="0" smtClean="0"/>
              <a:t>	4 Управління мережевими підключеннями.</a:t>
            </a:r>
            <a:br>
              <a:rPr lang="uk-UA" sz="1800" dirty="0" smtClean="0"/>
            </a:br>
            <a:r>
              <a:rPr lang="uk-UA" sz="1800" dirty="0" smtClean="0"/>
              <a:t>	5 Управління мережевою маршрутизацією.</a:t>
            </a:r>
            <a:br>
              <a:rPr lang="uk-UA" sz="1800" dirty="0" smtClean="0"/>
            </a:br>
            <a:r>
              <a:rPr lang="uk-UA" sz="1800" dirty="0" smtClean="0"/>
              <a:t>Контроль доступу до операційної системи:</a:t>
            </a:r>
            <a:br>
              <a:rPr lang="uk-UA" sz="1800" dirty="0" smtClean="0"/>
            </a:br>
            <a:r>
              <a:rPr lang="uk-UA" sz="1800" dirty="0" smtClean="0"/>
              <a:t>	1 Безпечні процедури входу в систему.</a:t>
            </a:r>
            <a:br>
              <a:rPr lang="uk-UA" sz="1800" dirty="0" smtClean="0"/>
            </a:br>
            <a:r>
              <a:rPr lang="uk-UA" sz="1800" dirty="0" smtClean="0"/>
              <a:t>	2 Ідентифікація та </a:t>
            </a:r>
            <a:r>
              <a:rPr lang="uk-UA" sz="1800" dirty="0" err="1" smtClean="0"/>
              <a:t>автентифікація</a:t>
            </a:r>
            <a:r>
              <a:rPr lang="uk-UA" sz="1800" dirty="0" smtClean="0"/>
              <a:t> користувача.</a:t>
            </a:r>
            <a:br>
              <a:rPr lang="uk-UA" sz="1800" dirty="0" smtClean="0"/>
            </a:br>
            <a:r>
              <a:rPr lang="uk-UA" sz="1800" dirty="0" smtClean="0"/>
              <a:t>	3 Система керування паролями.</a:t>
            </a:r>
            <a:br>
              <a:rPr lang="uk-UA" sz="1800" dirty="0" smtClean="0"/>
            </a:br>
            <a:r>
              <a:rPr lang="uk-UA" sz="1800" dirty="0" smtClean="0"/>
              <a:t>	4 Використання системних утиліт.</a:t>
            </a:r>
            <a:br>
              <a:rPr lang="uk-UA" sz="1800" dirty="0" smtClean="0"/>
            </a:br>
            <a:r>
              <a:rPr lang="uk-UA" sz="1800" dirty="0" smtClean="0"/>
              <a:t>	5 Обмеження на час з'єднання.</a:t>
            </a:r>
            <a:br>
              <a:rPr lang="uk-UA" sz="1800" dirty="0" smtClean="0"/>
            </a:br>
            <a:r>
              <a:rPr lang="uk-UA" sz="1800" dirty="0" smtClean="0"/>
              <a:t>Обмеження доступу до інформації.</a:t>
            </a:r>
            <a:br>
              <a:rPr lang="uk-UA" sz="1800" dirty="0" smtClean="0"/>
            </a:br>
            <a:r>
              <a:rPr lang="uk-UA" sz="1800" dirty="0" smtClean="0"/>
              <a:t>Ізоляція чутливих систем.</a:t>
            </a:r>
            <a:br>
              <a:rPr lang="uk-UA" sz="1800" dirty="0" smtClean="0"/>
            </a:br>
            <a:r>
              <a:rPr lang="uk-UA" sz="1800" dirty="0" smtClean="0"/>
              <a:t>Дистанційна робота.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Розробка та технічне обслуговування інформаційних систем</a:t>
            </a:r>
            <a:r>
              <a:rPr lang="en-US" sz="2000" b="1" dirty="0" smtClean="0"/>
              <a:t>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(System Development &amp; Maintenance)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Вимоги безпеки інформаційних систем.</a:t>
            </a:r>
            <a:br>
              <a:rPr lang="uk-UA" sz="2000" dirty="0" smtClean="0"/>
            </a:br>
            <a:r>
              <a:rPr lang="uk-UA" sz="2000" dirty="0" smtClean="0"/>
              <a:t>Коректна обробка у додатках:</a:t>
            </a:r>
            <a:br>
              <a:rPr lang="uk-UA" sz="2000" dirty="0" smtClean="0"/>
            </a:br>
            <a:r>
              <a:rPr lang="uk-UA" sz="2000" dirty="0" smtClean="0"/>
              <a:t>	1 Перевірка вхідних даних</a:t>
            </a:r>
            <a:br>
              <a:rPr lang="uk-UA" sz="2000" dirty="0" smtClean="0"/>
            </a:br>
            <a:r>
              <a:rPr lang="uk-UA" sz="2000" dirty="0" smtClean="0"/>
              <a:t>	2 Управління внутрішньою обробкою.</a:t>
            </a:r>
            <a:br>
              <a:rPr lang="uk-UA" sz="2000" dirty="0" smtClean="0"/>
            </a:br>
            <a:r>
              <a:rPr lang="uk-UA" sz="2000" dirty="0" smtClean="0"/>
              <a:t>	3 Цілісність повідомлень.</a:t>
            </a:r>
            <a:br>
              <a:rPr lang="uk-UA" sz="2000" dirty="0" smtClean="0"/>
            </a:br>
            <a:r>
              <a:rPr lang="uk-UA" sz="2000" dirty="0" smtClean="0"/>
              <a:t>	4 Перевірка вихідних даних.</a:t>
            </a:r>
            <a:br>
              <a:rPr lang="uk-UA" sz="2000" dirty="0" smtClean="0"/>
            </a:br>
            <a:r>
              <a:rPr lang="uk-UA" sz="2000" dirty="0" smtClean="0"/>
              <a:t>Управління криптографічними засобами.</a:t>
            </a:r>
            <a:br>
              <a:rPr lang="uk-UA" sz="2000" dirty="0" smtClean="0"/>
            </a:br>
            <a:r>
              <a:rPr lang="uk-UA" sz="2000" dirty="0" smtClean="0"/>
              <a:t>Безпека системних файлів:</a:t>
            </a:r>
            <a:br>
              <a:rPr lang="uk-UA" sz="2000" dirty="0" smtClean="0"/>
            </a:br>
            <a:r>
              <a:rPr lang="uk-UA" sz="2000" dirty="0" smtClean="0"/>
              <a:t>	1 Управління операційним ПЗ.</a:t>
            </a:r>
            <a:br>
              <a:rPr lang="uk-UA" sz="2000" dirty="0" smtClean="0"/>
            </a:br>
            <a:r>
              <a:rPr lang="uk-UA" sz="2000" dirty="0" smtClean="0"/>
              <a:t>	2 Захист системних даних.</a:t>
            </a:r>
            <a:br>
              <a:rPr lang="uk-UA" sz="2000" dirty="0" smtClean="0"/>
            </a:br>
            <a:r>
              <a:rPr lang="uk-UA" sz="2000" dirty="0" smtClean="0"/>
              <a:t>	3 Контроль доступу до вихідного програмного коду.</a:t>
            </a:r>
            <a:br>
              <a:rPr lang="uk-UA" sz="2000" dirty="0" smtClean="0"/>
            </a:br>
            <a:r>
              <a:rPr lang="uk-UA" sz="2000" dirty="0" smtClean="0"/>
              <a:t>Безпека розробки та процесів супроводу:</a:t>
            </a:r>
            <a:br>
              <a:rPr lang="uk-UA" sz="2000" dirty="0" smtClean="0"/>
            </a:br>
            <a:r>
              <a:rPr lang="uk-UA" sz="2000" dirty="0" smtClean="0"/>
              <a:t>	1 Управління процедурами змін.</a:t>
            </a:r>
            <a:br>
              <a:rPr lang="uk-UA" sz="2000" dirty="0" smtClean="0"/>
            </a:br>
            <a:r>
              <a:rPr lang="uk-UA" sz="2000" dirty="0" smtClean="0"/>
              <a:t>	2 Технічна перевірка програм після змін ОС.</a:t>
            </a:r>
            <a:br>
              <a:rPr lang="uk-UA" sz="2000" dirty="0" smtClean="0"/>
            </a:br>
            <a:r>
              <a:rPr lang="uk-UA" sz="2000" dirty="0" smtClean="0"/>
              <a:t>	3 Обмеження на зміну пакетів програм.</a:t>
            </a:r>
            <a:br>
              <a:rPr lang="uk-UA" sz="2000" dirty="0" smtClean="0"/>
            </a:br>
            <a:r>
              <a:rPr lang="uk-UA" sz="2000" dirty="0" smtClean="0"/>
              <a:t>	4 Витік інформації.</a:t>
            </a:r>
            <a:br>
              <a:rPr lang="uk-UA" sz="2000" dirty="0" smtClean="0"/>
            </a:br>
            <a:r>
              <a:rPr lang="uk-UA" sz="2000" dirty="0" smtClean="0"/>
              <a:t>	5 Розробка ПЗ третьою стороною.</a:t>
            </a:r>
            <a:br>
              <a:rPr lang="uk-UA" sz="2000" dirty="0" smtClean="0"/>
            </a:br>
            <a:r>
              <a:rPr lang="uk-UA" sz="2000" dirty="0" smtClean="0"/>
              <a:t>Керування </a:t>
            </a:r>
            <a:r>
              <a:rPr lang="uk-UA" sz="2000" dirty="0" err="1" smtClean="0"/>
              <a:t>вразливостями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Управління інцидентами інформаційної безпеки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(Security Incident Management)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Повідомлення про: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Події ІБ.</a:t>
            </a:r>
            <a:br>
              <a:rPr lang="uk-UA" sz="2000" dirty="0" smtClean="0"/>
            </a:br>
            <a:r>
              <a:rPr lang="uk-UA" sz="2000" dirty="0" smtClean="0"/>
              <a:t>2 Вразливість безпеки.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i="1" dirty="0" smtClean="0"/>
              <a:t>Управління інформаційними інцидентами безпеки та розвитком: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Обов'язки та процедури.</a:t>
            </a:r>
            <a:br>
              <a:rPr lang="uk-UA" sz="2000" dirty="0" smtClean="0"/>
            </a:br>
            <a:r>
              <a:rPr lang="uk-UA" sz="2000" dirty="0" smtClean="0"/>
              <a:t>2 Вивчення інцидентів інформаційної безпеки.</a:t>
            </a:r>
            <a:br>
              <a:rPr lang="uk-UA" sz="2000" dirty="0" smtClean="0"/>
            </a:br>
            <a:r>
              <a:rPr lang="uk-UA" sz="2000" dirty="0" smtClean="0"/>
              <a:t>3 Збір доказів.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Управління безперервністю бізнесу</a:t>
            </a:r>
            <a:r>
              <a:rPr lang="en-US" sz="2000" b="1" dirty="0" smtClean="0"/>
              <a:t> (Business Continuity Management) 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Включення ІБ у процес забезпечення безперервності бізнесу.</a:t>
            </a:r>
            <a:br>
              <a:rPr lang="uk-UA" sz="2000" dirty="0" smtClean="0"/>
            </a:br>
            <a:r>
              <a:rPr lang="uk-UA" sz="2000" dirty="0" smtClean="0"/>
              <a:t>2 Безперервність бізнесу та оцінка ризику.</a:t>
            </a:r>
            <a:br>
              <a:rPr lang="uk-UA" sz="2000" dirty="0" smtClean="0"/>
            </a:br>
            <a:r>
              <a:rPr lang="uk-UA" sz="2000" dirty="0" smtClean="0"/>
              <a:t>3 Розробка та реалізація планів безперервності.</a:t>
            </a:r>
            <a:br>
              <a:rPr lang="uk-UA" sz="2000" dirty="0" smtClean="0"/>
            </a:br>
            <a:r>
              <a:rPr lang="uk-UA" sz="2000" dirty="0" smtClean="0"/>
              <a:t>4 Тестування, підтримка та переоцінка планів забезпечення безперервності бізнесу.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Відповідність вимогам законодавства (</a:t>
            </a:r>
            <a:r>
              <a:rPr lang="en-US" sz="2000" b="1" dirty="0" smtClean="0"/>
              <a:t>Compliance</a:t>
            </a:r>
            <a:r>
              <a:rPr lang="uk-UA" sz="2000" b="1" dirty="0" smtClean="0"/>
              <a:t>):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1 Ідентифікація законодавства, що застосовується.</a:t>
            </a:r>
            <a:br>
              <a:rPr lang="uk-UA" sz="2000" dirty="0" smtClean="0"/>
            </a:br>
            <a:r>
              <a:rPr lang="uk-UA" sz="2000" dirty="0" smtClean="0"/>
              <a:t>2 Права інтелектуальної власності.</a:t>
            </a:r>
            <a:br>
              <a:rPr lang="uk-UA" sz="2000" dirty="0" smtClean="0"/>
            </a:br>
            <a:r>
              <a:rPr lang="uk-UA" sz="2000" dirty="0" smtClean="0"/>
              <a:t>3 Захист документів установи.</a:t>
            </a:r>
            <a:br>
              <a:rPr lang="uk-UA" sz="2000" dirty="0" smtClean="0"/>
            </a:br>
            <a:r>
              <a:rPr lang="uk-UA" sz="2000" dirty="0" smtClean="0"/>
              <a:t>4 Захист персональних даних.</a:t>
            </a:r>
            <a:br>
              <a:rPr lang="uk-UA" sz="2000" dirty="0" smtClean="0"/>
            </a:br>
            <a:r>
              <a:rPr lang="uk-UA" sz="2000" dirty="0" smtClean="0"/>
              <a:t>5 Запобігання неправильному використанню засобів обробки інформації.</a:t>
            </a:r>
            <a:br>
              <a:rPr lang="uk-UA" sz="2000" dirty="0" smtClean="0"/>
            </a:br>
            <a:r>
              <a:rPr lang="uk-UA" sz="2000" dirty="0" smtClean="0"/>
              <a:t>6 Управління криптографічними засобами.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Відповідність політиці безпеки, стандартам та технічним умовам.</a:t>
            </a:r>
            <a:r>
              <a:rPr lang="uk-UA" sz="2000" i="1" dirty="0" smtClean="0"/>
              <a:t/>
            </a:r>
            <a:br>
              <a:rPr lang="uk-UA" sz="2000" i="1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ISO 27000 Information technology - Security techniques –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Information security management systems - Overview and vocabulary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Інформаційні технології - Методи безпеки - </a:t>
            </a:r>
            <a:br>
              <a:rPr lang="uk-UA" sz="2000" b="1" dirty="0" smtClean="0"/>
            </a:br>
            <a:r>
              <a:rPr lang="uk-UA" sz="2000" b="1" dirty="0" smtClean="0"/>
              <a:t>Системи менеджменту інформаційної безпеки -</a:t>
            </a:r>
            <a:br>
              <a:rPr lang="uk-UA" sz="2000" b="1" dirty="0" smtClean="0"/>
            </a:br>
            <a:r>
              <a:rPr lang="uk-UA" sz="2000" b="1" dirty="0" smtClean="0"/>
              <a:t>Загальний огляд і термінологія 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Цей стандарт містить: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- огляд сімейства стандартів;</a:t>
            </a:r>
            <a:br>
              <a:rPr lang="uk-UA" sz="2000" dirty="0" smtClean="0"/>
            </a:br>
            <a:r>
              <a:rPr lang="uk-UA" sz="2000" dirty="0" smtClean="0"/>
              <a:t>- введення в систему менеджменту інформаційної безпеки (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);</a:t>
            </a:r>
            <a:br>
              <a:rPr lang="uk-UA" sz="2000" dirty="0" smtClean="0"/>
            </a:br>
            <a:r>
              <a:rPr lang="uk-UA" sz="2000" dirty="0" smtClean="0"/>
              <a:t>- короткий опис процесу </a:t>
            </a:r>
            <a:br>
              <a:rPr lang="uk-UA" sz="2000" dirty="0" smtClean="0"/>
            </a:br>
            <a:r>
              <a:rPr lang="uk-UA" sz="2000" dirty="0" smtClean="0"/>
              <a:t>   "План (</a:t>
            </a:r>
            <a:r>
              <a:rPr lang="en-US" sz="2000" b="1" dirty="0" smtClean="0"/>
              <a:t>Plan</a:t>
            </a:r>
            <a:r>
              <a:rPr lang="uk-UA" sz="2000" dirty="0" smtClean="0"/>
              <a:t>) - Здійснення (</a:t>
            </a:r>
            <a:r>
              <a:rPr lang="en-US" sz="2000" b="1" dirty="0" smtClean="0"/>
              <a:t>Do</a:t>
            </a:r>
            <a:r>
              <a:rPr lang="uk-UA" sz="2000" dirty="0" smtClean="0"/>
              <a:t>) - Перевірка (</a:t>
            </a:r>
            <a:r>
              <a:rPr lang="en-US" sz="2000" b="1" dirty="0" smtClean="0"/>
              <a:t>Check</a:t>
            </a:r>
            <a:r>
              <a:rPr lang="uk-UA" sz="2000" dirty="0" smtClean="0"/>
              <a:t>) - Дія (</a:t>
            </a:r>
            <a:r>
              <a:rPr lang="en-US" sz="2000" b="1" dirty="0" smtClean="0"/>
              <a:t>Act</a:t>
            </a:r>
            <a:r>
              <a:rPr lang="uk-UA" sz="2000" dirty="0" smtClean="0"/>
              <a:t>)" (</a:t>
            </a:r>
            <a:r>
              <a:rPr lang="uk-UA" sz="2000" b="1" dirty="0" smtClean="0"/>
              <a:t>PDCA</a:t>
            </a:r>
            <a:r>
              <a:rPr lang="uk-UA" sz="2000" dirty="0" smtClean="0"/>
              <a:t>);</a:t>
            </a:r>
            <a:br>
              <a:rPr lang="uk-UA" sz="2000" dirty="0" smtClean="0"/>
            </a:br>
            <a:r>
              <a:rPr lang="uk-UA" sz="2000" dirty="0" smtClean="0"/>
              <a:t> - терміни та визначення для використання в стандартах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Цей стандарт може бути застосований до всіх типів організацій: </a:t>
            </a:r>
            <a:br>
              <a:rPr lang="uk-UA" sz="2000" dirty="0" smtClean="0"/>
            </a:br>
            <a:r>
              <a:rPr lang="uk-UA" sz="2000" dirty="0" smtClean="0"/>
              <a:t>- комерційні, </a:t>
            </a:r>
            <a:br>
              <a:rPr lang="uk-UA" sz="2000" dirty="0" smtClean="0"/>
            </a:br>
            <a:r>
              <a:rPr lang="uk-UA" sz="2000" dirty="0" smtClean="0"/>
              <a:t>- некомерційні,</a:t>
            </a:r>
            <a:br>
              <a:rPr lang="uk-UA" sz="2000" dirty="0" smtClean="0"/>
            </a:br>
            <a:r>
              <a:rPr lang="uk-UA" sz="2000" dirty="0" smtClean="0"/>
              <a:t>- урядові.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27172"/>
            <a:ext cx="7869891" cy="6249798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Визначення:</a:t>
            </a:r>
            <a:br>
              <a:rPr lang="uk-UA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Інформаційна безпека (</a:t>
            </a:r>
            <a:r>
              <a:rPr lang="en-US" sz="2000" b="1" dirty="0" smtClean="0"/>
              <a:t>information security</a:t>
            </a:r>
            <a:r>
              <a:rPr lang="uk-UA" sz="2000" b="1" dirty="0" smtClean="0"/>
              <a:t>) </a:t>
            </a:r>
            <a:r>
              <a:rPr lang="uk-UA" sz="2000" dirty="0" smtClean="0"/>
              <a:t>– Збереження конфіденційності, цілісності і доступності інформації.</a:t>
            </a:r>
            <a:br>
              <a:rPr lang="uk-UA" sz="2000" dirty="0" smtClean="0"/>
            </a:br>
            <a:r>
              <a:rPr lang="uk-UA" sz="2000" b="1" dirty="0" smtClean="0"/>
              <a:t>Конфіденційність (</a:t>
            </a:r>
            <a:r>
              <a:rPr lang="en-US" sz="2000" b="1" dirty="0" smtClean="0"/>
              <a:t>confidentiality</a:t>
            </a:r>
            <a:r>
              <a:rPr lang="uk-UA" sz="2000" b="1" dirty="0" smtClean="0"/>
              <a:t>)</a:t>
            </a:r>
            <a:r>
              <a:rPr lang="uk-UA" sz="2000" dirty="0" smtClean="0"/>
              <a:t> - Властивість інформації бути недоступною або закритою для неавторизованих осіб, сутностей або процесів.</a:t>
            </a:r>
            <a:br>
              <a:rPr lang="uk-UA" sz="2000" dirty="0" smtClean="0"/>
            </a:br>
            <a:r>
              <a:rPr lang="uk-UA" sz="2000" b="1" dirty="0" smtClean="0"/>
              <a:t>Цілісність (</a:t>
            </a:r>
            <a:r>
              <a:rPr lang="en-US" sz="2000" b="1" dirty="0" smtClean="0"/>
              <a:t>integrity</a:t>
            </a:r>
            <a:r>
              <a:rPr lang="uk-UA" sz="2000" b="1" dirty="0" smtClean="0"/>
              <a:t>) </a:t>
            </a:r>
            <a:r>
              <a:rPr lang="uk-UA" sz="2000" dirty="0" smtClean="0"/>
              <a:t>– Властивість збереження правильності і повноти активів. </a:t>
            </a:r>
            <a:br>
              <a:rPr lang="uk-UA" sz="2000" dirty="0" smtClean="0"/>
            </a:br>
            <a:r>
              <a:rPr lang="uk-UA" sz="2000" b="1" dirty="0" smtClean="0"/>
              <a:t>Доступність (</a:t>
            </a:r>
            <a:r>
              <a:rPr lang="en-US" sz="2000" b="1" dirty="0" smtClean="0"/>
              <a:t>availability</a:t>
            </a:r>
            <a:r>
              <a:rPr lang="uk-UA" sz="2000" b="1" dirty="0" smtClean="0"/>
              <a:t>) </a:t>
            </a:r>
            <a:r>
              <a:rPr lang="uk-UA" sz="2000" dirty="0" smtClean="0"/>
              <a:t>- Властивість бути доступним і готовим до використання за запитом авторизованого суб'єкта. </a:t>
            </a:r>
            <a:br>
              <a:rPr lang="uk-UA" sz="2000" dirty="0" smtClean="0"/>
            </a:br>
            <a:r>
              <a:rPr lang="uk-UA" sz="2000" b="1" dirty="0" smtClean="0"/>
              <a:t>Контроль доступу (</a:t>
            </a:r>
            <a:r>
              <a:rPr lang="en-US" sz="2000" b="1" dirty="0" smtClean="0"/>
              <a:t>access control</a:t>
            </a:r>
            <a:r>
              <a:rPr lang="uk-UA" sz="2000" b="1" dirty="0" smtClean="0"/>
              <a:t>) - </a:t>
            </a:r>
            <a:r>
              <a:rPr lang="uk-UA" sz="2000" dirty="0" smtClean="0"/>
              <a:t>Забезпечення того, щоб доступ до активів був санкціонований і обмежується відповідно до вимог комерційної таємниці і безпеки. </a:t>
            </a:r>
            <a:br>
              <a:rPr lang="uk-UA" sz="2000" dirty="0" smtClean="0"/>
            </a:br>
            <a:r>
              <a:rPr lang="uk-UA" sz="2000" b="1" dirty="0" err="1" smtClean="0"/>
              <a:t>Аутентифікація</a:t>
            </a:r>
            <a:r>
              <a:rPr lang="uk-UA" sz="2000" b="1" dirty="0" smtClean="0"/>
              <a:t> (</a:t>
            </a:r>
            <a:r>
              <a:rPr lang="en-US" sz="2000" b="1" dirty="0" smtClean="0"/>
              <a:t>authentication</a:t>
            </a:r>
            <a:r>
              <a:rPr lang="uk-UA" sz="2000" b="1" dirty="0" smtClean="0"/>
              <a:t>) </a:t>
            </a:r>
            <a:r>
              <a:rPr lang="uk-UA" sz="2000" dirty="0" smtClean="0"/>
              <a:t>- Забезпечення гарантії того, що заявлені характеристики об'єкта правильні.</a:t>
            </a:r>
            <a:br>
              <a:rPr lang="uk-UA" sz="2000" dirty="0" smtClean="0"/>
            </a:br>
            <a:r>
              <a:rPr lang="uk-UA" sz="2000" b="1" dirty="0" smtClean="0"/>
              <a:t>Автентичність (</a:t>
            </a:r>
            <a:r>
              <a:rPr lang="en-US" sz="2000" b="1" dirty="0" smtClean="0"/>
              <a:t>authenticity</a:t>
            </a:r>
            <a:r>
              <a:rPr lang="uk-UA" sz="2000" b="1" dirty="0" smtClean="0"/>
              <a:t>) </a:t>
            </a:r>
            <a:r>
              <a:rPr lang="uk-UA" sz="2000" dirty="0" smtClean="0"/>
              <a:t>- Властивість, що гарантує, </a:t>
            </a:r>
            <a:br>
              <a:rPr lang="uk-UA" sz="2000" dirty="0" smtClean="0"/>
            </a:br>
            <a:r>
              <a:rPr lang="uk-UA" sz="2000" dirty="0" smtClean="0"/>
              <a:t>що суб'єкт або ресурс ідентичний заявленому. </a:t>
            </a:r>
            <a:br>
              <a:rPr lang="uk-UA" sz="2000" dirty="0" smtClean="0"/>
            </a:br>
            <a:r>
              <a:rPr lang="uk-UA" sz="2000" b="1" dirty="0" smtClean="0"/>
              <a:t>Забезпечення безперервності бізнесу (</a:t>
            </a:r>
            <a:r>
              <a:rPr lang="en-US" sz="2000" b="1" dirty="0" smtClean="0"/>
              <a:t>business continuity</a:t>
            </a:r>
            <a:r>
              <a:rPr lang="uk-UA" sz="2000" b="1" dirty="0" smtClean="0"/>
              <a:t>)</a:t>
            </a:r>
            <a:r>
              <a:rPr lang="uk-UA" sz="2000" dirty="0" smtClean="0"/>
              <a:t> – </a:t>
            </a:r>
            <a:br>
              <a:rPr lang="uk-UA" sz="2000" dirty="0" smtClean="0"/>
            </a:br>
            <a:r>
              <a:rPr lang="uk-UA" sz="2000" dirty="0" smtClean="0"/>
              <a:t>Процеси  і (або) процедури, що забезпечують впевненість в безперервності операцій бізнесу.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33" y="496628"/>
            <a:ext cx="8515350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Актив (</a:t>
            </a:r>
            <a:r>
              <a:rPr lang="en-US" sz="2000" b="1" dirty="0" smtClean="0"/>
              <a:t>asset</a:t>
            </a:r>
            <a:r>
              <a:rPr lang="uk-UA" sz="2000" b="1" dirty="0" smtClean="0"/>
              <a:t>) </a:t>
            </a:r>
            <a:r>
              <a:rPr lang="uk-UA" sz="2000" dirty="0" smtClean="0"/>
              <a:t>- Що-небудь, що має цінність для організації.</a:t>
            </a:r>
            <a:br>
              <a:rPr lang="uk-UA" sz="2000" dirty="0" smtClean="0"/>
            </a:br>
            <a:r>
              <a:rPr lang="uk-UA" sz="2000" b="1" dirty="0" smtClean="0"/>
              <a:t>Є різні типи активів: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- інформація;</a:t>
            </a:r>
            <a:br>
              <a:rPr lang="uk-UA" sz="2000" dirty="0" smtClean="0"/>
            </a:br>
            <a:r>
              <a:rPr lang="uk-UA" sz="2000" dirty="0" smtClean="0"/>
              <a:t>- програмне забезпечення;</a:t>
            </a:r>
            <a:br>
              <a:rPr lang="uk-UA" sz="2000" dirty="0" smtClean="0"/>
            </a:br>
            <a:r>
              <a:rPr lang="uk-UA" sz="2000" dirty="0" smtClean="0"/>
              <a:t>- матеріальні активи, наприклад комп'ютер;</a:t>
            </a:r>
            <a:br>
              <a:rPr lang="uk-UA" sz="2000" dirty="0" smtClean="0"/>
            </a:br>
            <a:r>
              <a:rPr lang="uk-UA" sz="2000" dirty="0" smtClean="0"/>
              <a:t>- послуги;</a:t>
            </a:r>
            <a:br>
              <a:rPr lang="uk-UA" sz="2000" dirty="0" smtClean="0"/>
            </a:br>
            <a:r>
              <a:rPr lang="uk-UA" sz="2000" dirty="0" smtClean="0"/>
              <a:t>- люди і їх кваліфікація, навички та досвід;</a:t>
            </a:r>
            <a:br>
              <a:rPr lang="uk-UA" sz="2000" dirty="0" smtClean="0"/>
            </a:br>
            <a:r>
              <a:rPr lang="uk-UA" sz="2000" dirty="0" smtClean="0"/>
              <a:t>- нематеріальні активи, такі як репутація та імідж. </a:t>
            </a:r>
            <a:br>
              <a:rPr lang="uk-UA" sz="2000" dirty="0" smtClean="0"/>
            </a:br>
            <a:r>
              <a:rPr lang="uk-UA" sz="2000" b="1" dirty="0" smtClean="0"/>
              <a:t>Подія (</a:t>
            </a:r>
            <a:r>
              <a:rPr lang="en-US" sz="2000" b="1" dirty="0" smtClean="0"/>
              <a:t>event</a:t>
            </a:r>
            <a:r>
              <a:rPr lang="uk-UA" sz="2000" b="1" dirty="0" smtClean="0"/>
              <a:t>) </a:t>
            </a:r>
            <a:r>
              <a:rPr lang="uk-UA" sz="2000" dirty="0" smtClean="0"/>
              <a:t>- Виникнення специфічного набору обставин. </a:t>
            </a:r>
            <a:br>
              <a:rPr lang="uk-UA" sz="2000" dirty="0" smtClean="0"/>
            </a:br>
            <a:r>
              <a:rPr lang="uk-UA" sz="2000" b="1" dirty="0" smtClean="0"/>
              <a:t>Інцидент інформаційної безпеки (</a:t>
            </a:r>
            <a:r>
              <a:rPr lang="en-US" sz="2000" b="1" dirty="0" smtClean="0"/>
              <a:t>information security incident</a:t>
            </a:r>
            <a:r>
              <a:rPr lang="uk-UA" sz="2000" b="1" dirty="0" smtClean="0"/>
              <a:t>) </a:t>
            </a:r>
            <a:r>
              <a:rPr lang="uk-UA" sz="2000" dirty="0" smtClean="0"/>
              <a:t>- Одне або декілька небажаних або несподіваних подій інформаційної безпеки, які зі значним ступенем вірогідності призводять до компрометації операцій бізнесу і створюють загрози для інформаційної безпеки.</a:t>
            </a:r>
            <a:br>
              <a:rPr lang="uk-UA" sz="2000" dirty="0" smtClean="0"/>
            </a:br>
            <a:r>
              <a:rPr lang="uk-UA" sz="2000" b="1" dirty="0" smtClean="0"/>
              <a:t>Атака (</a:t>
            </a:r>
            <a:r>
              <a:rPr lang="en-US" sz="2000" b="1" dirty="0" smtClean="0"/>
              <a:t>attack</a:t>
            </a:r>
            <a:r>
              <a:rPr lang="uk-UA" sz="2000" b="1" dirty="0" smtClean="0"/>
              <a:t>) </a:t>
            </a:r>
            <a:r>
              <a:rPr lang="uk-UA" sz="2000" dirty="0" smtClean="0"/>
              <a:t>- спроба знищення, розкриття, зміни, блокування, </a:t>
            </a:r>
            <a:br>
              <a:rPr lang="uk-UA" sz="2000" dirty="0" smtClean="0"/>
            </a:br>
            <a:r>
              <a:rPr lang="uk-UA" sz="2000" dirty="0" smtClean="0"/>
              <a:t>крадіжки, отримання несанкціонованого доступу до активу </a:t>
            </a:r>
            <a:br>
              <a:rPr lang="uk-UA" sz="2000" dirty="0" smtClean="0"/>
            </a:br>
            <a:r>
              <a:rPr lang="uk-UA" sz="2000" dirty="0" smtClean="0"/>
              <a:t>або його несанкціонованого використання. </a:t>
            </a:r>
            <a:br>
              <a:rPr lang="uk-UA" sz="2000" dirty="0" smtClean="0"/>
            </a:br>
            <a:r>
              <a:rPr lang="uk-UA" sz="2000" b="1" dirty="0" smtClean="0"/>
              <a:t>Загроза (</a:t>
            </a:r>
            <a:r>
              <a:rPr lang="en-US" sz="2000" b="1" dirty="0" smtClean="0"/>
              <a:t>threat</a:t>
            </a:r>
            <a:r>
              <a:rPr lang="uk-UA" sz="2000" b="1" dirty="0" smtClean="0"/>
              <a:t>) </a:t>
            </a:r>
            <a:r>
              <a:rPr lang="uk-UA" sz="2000" dirty="0" smtClean="0"/>
              <a:t>- Можлива причина небажаного інциденту, який може завдати шкоди системі або організації. </a:t>
            </a:r>
            <a:br>
              <a:rPr lang="uk-UA" sz="2000" dirty="0" smtClean="0"/>
            </a:br>
            <a:r>
              <a:rPr lang="uk-UA" sz="2000" b="1" dirty="0" smtClean="0"/>
              <a:t>Менеджмент інциденту інформаційної безпеки (</a:t>
            </a:r>
            <a:r>
              <a:rPr lang="en-US" sz="2000" b="1" dirty="0" smtClean="0"/>
              <a:t>information security </a:t>
            </a:r>
            <a:br>
              <a:rPr lang="en-US" sz="2000" b="1" dirty="0" smtClean="0"/>
            </a:br>
            <a:r>
              <a:rPr lang="en-US" sz="2000" b="1" dirty="0" smtClean="0"/>
              <a:t>incident management</a:t>
            </a:r>
            <a:r>
              <a:rPr lang="uk-UA" sz="2000" b="1" dirty="0" smtClean="0"/>
              <a:t>) </a:t>
            </a:r>
            <a:r>
              <a:rPr lang="uk-UA" sz="2000" dirty="0" smtClean="0"/>
              <a:t>- Процеси виявлення, інформування, оцінки, </a:t>
            </a:r>
            <a:br>
              <a:rPr lang="uk-UA" sz="2000" dirty="0" smtClean="0"/>
            </a:br>
            <a:r>
              <a:rPr lang="uk-UA" sz="2000" dirty="0" smtClean="0"/>
              <a:t>реагування, розгляду і вивчення інцидентів інформаційної безпеки.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823" y="392125"/>
            <a:ext cx="8530046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Вразливість (</a:t>
            </a:r>
            <a:r>
              <a:rPr lang="en-US" sz="2000" b="1" dirty="0" smtClean="0"/>
              <a:t>vulnerability</a:t>
            </a:r>
            <a:r>
              <a:rPr lang="uk-UA" sz="2000" b="1" dirty="0" smtClean="0"/>
              <a:t>) </a:t>
            </a:r>
            <a:r>
              <a:rPr lang="uk-UA" sz="2000" dirty="0" smtClean="0"/>
              <a:t>- Слабке місце активу або заходів і засобів контролю і управління, яке може бути використане загрозою. </a:t>
            </a:r>
            <a:br>
              <a:rPr lang="uk-UA" sz="2000" dirty="0" smtClean="0"/>
            </a:br>
            <a:r>
              <a:rPr lang="uk-UA" sz="2000" b="1" dirty="0" smtClean="0"/>
              <a:t>Ризик (</a:t>
            </a:r>
            <a:r>
              <a:rPr lang="en-US" sz="2000" b="1" dirty="0" smtClean="0"/>
              <a:t>risk</a:t>
            </a:r>
            <a:r>
              <a:rPr lang="uk-UA" sz="2000" b="1" dirty="0" smtClean="0"/>
              <a:t>) </a:t>
            </a:r>
            <a:r>
              <a:rPr lang="uk-UA" sz="2000" dirty="0" smtClean="0"/>
              <a:t>- Поєднання ймовірності події та її наслідків. </a:t>
            </a:r>
            <a:br>
              <a:rPr lang="uk-UA" sz="2000" dirty="0" smtClean="0"/>
            </a:br>
            <a:r>
              <a:rPr lang="uk-UA" sz="2000" b="1" dirty="0" smtClean="0"/>
              <a:t>Ризик інформаційної безпеки (</a:t>
            </a:r>
            <a:r>
              <a:rPr lang="en-US" sz="2000" b="1" dirty="0" smtClean="0"/>
              <a:t>information security risk</a:t>
            </a:r>
            <a:r>
              <a:rPr lang="uk-UA" sz="2000" b="1" dirty="0" smtClean="0"/>
              <a:t>) </a:t>
            </a:r>
            <a:r>
              <a:rPr lang="uk-UA" sz="2000" dirty="0" smtClean="0"/>
              <a:t>- Потенційна можливість того, що вразливість буде використовуватися для створення загрози активу або групі активів, що призводить до збитків для організації.</a:t>
            </a:r>
            <a:br>
              <a:rPr lang="uk-UA" sz="2000" dirty="0" smtClean="0"/>
            </a:br>
            <a:r>
              <a:rPr lang="uk-UA" sz="2000" b="1" dirty="0" smtClean="0"/>
              <a:t>Менеджмент ризику (</a:t>
            </a:r>
            <a:r>
              <a:rPr lang="en-US" sz="2000" b="1" dirty="0" smtClean="0"/>
              <a:t>risk management</a:t>
            </a:r>
            <a:r>
              <a:rPr lang="uk-UA" sz="2000" b="1" dirty="0" smtClean="0"/>
              <a:t>) </a:t>
            </a:r>
            <a:r>
              <a:rPr lang="uk-UA" sz="2000" dirty="0" smtClean="0"/>
              <a:t>- Скоординовані дії з управління організацією стосовно ризику.</a:t>
            </a:r>
            <a:br>
              <a:rPr lang="uk-UA" sz="2000" dirty="0" smtClean="0"/>
            </a:br>
            <a:r>
              <a:rPr lang="uk-UA" sz="2000" b="1" dirty="0" smtClean="0"/>
              <a:t>Політика (</a:t>
            </a:r>
            <a:r>
              <a:rPr lang="en-US" sz="2000" b="1" dirty="0" smtClean="0"/>
              <a:t>policy</a:t>
            </a:r>
            <a:r>
              <a:rPr lang="uk-UA" sz="2000" b="1" dirty="0" smtClean="0"/>
              <a:t>) </a:t>
            </a:r>
            <a:r>
              <a:rPr lang="uk-UA" sz="2000" dirty="0" smtClean="0"/>
              <a:t>- Загальний намір і напрямок, </a:t>
            </a:r>
            <a:br>
              <a:rPr lang="uk-UA" sz="2000" dirty="0" smtClean="0"/>
            </a:br>
            <a:r>
              <a:rPr lang="uk-UA" sz="2000" dirty="0" smtClean="0"/>
              <a:t>офіційно висловлений керівництвом.</a:t>
            </a:r>
            <a:br>
              <a:rPr lang="uk-UA" sz="2000" dirty="0" smtClean="0"/>
            </a:br>
            <a:r>
              <a:rPr lang="uk-UA" sz="2000" b="1" dirty="0" smtClean="0"/>
              <a:t>Результативність (</a:t>
            </a:r>
            <a:r>
              <a:rPr lang="en-US" sz="2000" b="1" dirty="0" smtClean="0"/>
              <a:t>effectiveness</a:t>
            </a:r>
            <a:r>
              <a:rPr lang="uk-UA" sz="2000" b="1" dirty="0" smtClean="0"/>
              <a:t>) -</a:t>
            </a:r>
            <a:r>
              <a:rPr lang="uk-UA" sz="2000" dirty="0" smtClean="0"/>
              <a:t> Ступінь реалізації </a:t>
            </a:r>
            <a:br>
              <a:rPr lang="uk-UA" sz="2000" dirty="0" smtClean="0"/>
            </a:br>
            <a:r>
              <a:rPr lang="uk-UA" sz="2000" dirty="0" smtClean="0"/>
              <a:t>запланованої діяльності та досягнення запланованих результатів. </a:t>
            </a:r>
            <a:br>
              <a:rPr lang="uk-UA" sz="2000" dirty="0" smtClean="0"/>
            </a:br>
            <a:r>
              <a:rPr lang="uk-UA" sz="2000" b="1" dirty="0" smtClean="0"/>
              <a:t>Ефективність  (</a:t>
            </a:r>
            <a:r>
              <a:rPr lang="en-US" sz="2000" b="1" dirty="0" smtClean="0"/>
              <a:t>efficiency</a:t>
            </a:r>
            <a:r>
              <a:rPr lang="uk-UA" sz="2000" b="1" dirty="0" smtClean="0"/>
              <a:t>) </a:t>
            </a:r>
            <a:r>
              <a:rPr lang="uk-UA" sz="2000" dirty="0" smtClean="0"/>
              <a:t>- Зв'язок між досягнутим результатом і тим, наскільки доцільно використані ресурси.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Заходи по впровадженню, контролю, підтримці і поліпшенню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визначення інформаційних активів і пов'язаних з ними вимог безпеки;</a:t>
            </a:r>
            <a:br>
              <a:rPr lang="uk-UA" sz="2000" dirty="0" smtClean="0"/>
            </a:br>
            <a:r>
              <a:rPr lang="uk-UA" sz="2000" dirty="0" smtClean="0"/>
              <a:t>b) оцінка ризиків ІБ;</a:t>
            </a:r>
            <a:br>
              <a:rPr lang="uk-UA" sz="2000" dirty="0" smtClean="0"/>
            </a:br>
            <a:r>
              <a:rPr lang="uk-UA" sz="2000" dirty="0" smtClean="0"/>
              <a:t>c) вибір і реалізація відповідних засобів управління для управління неприйнятними ризиками;</a:t>
            </a:r>
            <a:br>
              <a:rPr lang="uk-UA" sz="2000" dirty="0" smtClean="0"/>
            </a:br>
            <a:r>
              <a:rPr lang="uk-UA" sz="2000" dirty="0" smtClean="0"/>
              <a:t>d) контроль, підтримка і підвищення ефективності засобів управління безпекою, пов'язаних з інформаційними активами організації.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253072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486" y="679508"/>
            <a:ext cx="8316685" cy="5897461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ISO 27001 "Information technology - Security techniques –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Information security management systems - Requirements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Інформаційні технології - Методи безпеки – </a:t>
            </a:r>
            <a:br>
              <a:rPr lang="uk-UA" sz="2000" b="1" dirty="0" smtClean="0"/>
            </a:br>
            <a:r>
              <a:rPr lang="uk-UA" sz="2000" b="1" dirty="0" smtClean="0"/>
              <a:t>Системи менеджменту інформаційної безпеки - Вимоги</a:t>
            </a:r>
            <a:br>
              <a:rPr lang="uk-UA" sz="2000" b="1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dirty="0" smtClean="0"/>
              <a:t>Цей стандарт використовує </a:t>
            </a:r>
            <a:r>
              <a:rPr lang="uk-UA" sz="2000" b="1" dirty="0" err="1" smtClean="0"/>
              <a:t>процесний</a:t>
            </a:r>
            <a:r>
              <a:rPr lang="uk-UA" sz="2000" b="1" dirty="0" smtClean="0"/>
              <a:t> підхід</a:t>
            </a:r>
            <a:r>
              <a:rPr lang="uk-UA" sz="2000" dirty="0" smtClean="0"/>
              <a:t>.</a:t>
            </a:r>
            <a:br>
              <a:rPr lang="uk-UA" sz="2000" dirty="0" smtClean="0"/>
            </a:br>
            <a:r>
              <a:rPr lang="uk-UA" sz="2000" dirty="0" smtClean="0"/>
              <a:t>Модель PDCA: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71119" y="2975342"/>
          <a:ext cx="7071919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736"/>
                <a:gridCol w="5447183"/>
              </a:tblGrid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Планування (</a:t>
                      </a:r>
                      <a:r>
                        <a:rPr lang="en-US" sz="2000" b="0" kern="1200" noProof="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Plan</a:t>
                      </a: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).</a:t>
                      </a:r>
                    </a:p>
                  </a:txBody>
                  <a:tcPr marL="46990" marR="4699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Розробка політики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менеджменту ризику ІБ</a:t>
                      </a:r>
                    </a:p>
                    <a:p>
                      <a:pPr marL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(цілей, процесів і процедур </a:t>
                      </a:r>
                      <a:r>
                        <a:rPr lang="uk-UA" sz="2000" b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СМІБ</a:t>
                      </a:r>
                      <a:r>
                        <a:rPr lang="uk-UA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).</a:t>
                      </a:r>
                    </a:p>
                  </a:txBody>
                  <a:tcPr marL="46990" marR="46990" marT="0" marB="0">
                    <a:solidFill>
                      <a:schemeClr val="bg2"/>
                    </a:solidFill>
                  </a:tcPr>
                </a:tc>
              </a:tr>
              <a:tr h="33145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Здійснення (</a:t>
                      </a:r>
                      <a:r>
                        <a:rPr lang="en-US" sz="2000" kern="1200" noProof="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Do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).</a:t>
                      </a:r>
                    </a:p>
                  </a:txBody>
                  <a:tcPr marL="46990" marR="4699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Впровадження політики ІБ,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заходів управління, процесів і процедур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СМІБ</a:t>
                      </a:r>
                      <a:endParaRPr lang="uk-UA" sz="20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46990" marR="46990" marT="0" marB="0"/>
                </a:tc>
              </a:tr>
              <a:tr h="33145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Перевірка (</a:t>
                      </a:r>
                      <a:r>
                        <a:rPr lang="en-US" sz="2000" kern="1200" noProof="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Check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).</a:t>
                      </a:r>
                    </a:p>
                  </a:txBody>
                  <a:tcPr marL="46990" marR="4699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Оцінка (за можливістю кількісна) результативності процесів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СМІБ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і інформування керівництва про результати.</a:t>
                      </a:r>
                    </a:p>
                  </a:txBody>
                  <a:tcPr marL="46990" marR="46990" marT="0" marB="0">
                    <a:solidFill>
                      <a:schemeClr val="bg2"/>
                    </a:solidFill>
                  </a:tcPr>
                </a:tc>
              </a:tr>
              <a:tr h="33145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Дія (</a:t>
                      </a:r>
                      <a:r>
                        <a:rPr lang="en-US" sz="2000" kern="1200" noProof="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Act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).</a:t>
                      </a:r>
                    </a:p>
                  </a:txBody>
                  <a:tcPr marL="46990" marR="4699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Проведення коригувальних дій, 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за результатами аудиту.</a:t>
                      </a:r>
                    </a:p>
                  </a:txBody>
                  <a:tcPr marL="46990" marR="4699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7000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48194"/>
            <a:ext cx="8280219" cy="6328775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Конвенція Ради Європи «Про кіберзлочинність» 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Правопорушення проти конфіденційності:</a:t>
            </a:r>
            <a:br>
              <a:rPr lang="uk-UA" sz="2000" b="1" dirty="0" smtClean="0"/>
            </a:br>
            <a:r>
              <a:rPr lang="uk-UA" sz="2000" dirty="0" smtClean="0"/>
              <a:t> Незаконний доступ.</a:t>
            </a:r>
            <a:br>
              <a:rPr lang="uk-UA" sz="2000" dirty="0" smtClean="0"/>
            </a:br>
            <a:r>
              <a:rPr lang="uk-UA" sz="2000" dirty="0" smtClean="0"/>
              <a:t> Нелегальне перехоплення.</a:t>
            </a:r>
            <a:br>
              <a:rPr lang="uk-UA" sz="2000" dirty="0" smtClean="0"/>
            </a:br>
            <a:r>
              <a:rPr lang="uk-UA" sz="2000" dirty="0" smtClean="0"/>
              <a:t> Втручання у дані.</a:t>
            </a:r>
            <a:br>
              <a:rPr lang="uk-UA" sz="2000" dirty="0" smtClean="0"/>
            </a:br>
            <a:r>
              <a:rPr lang="uk-UA" sz="2000" dirty="0" smtClean="0"/>
              <a:t> Втручання у систему.</a:t>
            </a:r>
            <a:br>
              <a:rPr lang="uk-UA" sz="2000" dirty="0" smtClean="0"/>
            </a:br>
            <a:r>
              <a:rPr lang="uk-UA" sz="2000" dirty="0" smtClean="0"/>
              <a:t> Зловживання пристроями.</a:t>
            </a:r>
            <a:br>
              <a:rPr lang="uk-UA" sz="2000" dirty="0" smtClean="0"/>
            </a:br>
            <a:r>
              <a:rPr lang="uk-UA" sz="2000" b="1" dirty="0" smtClean="0"/>
              <a:t> Правопорушення, пов'язані з комп'ютерами:</a:t>
            </a:r>
            <a:br>
              <a:rPr lang="uk-UA" sz="2000" b="1" dirty="0" smtClean="0"/>
            </a:br>
            <a:r>
              <a:rPr lang="uk-UA" sz="2000" dirty="0" smtClean="0"/>
              <a:t> Підробка (комп'ютерних даних).</a:t>
            </a:r>
            <a:br>
              <a:rPr lang="uk-UA" sz="2000" dirty="0" smtClean="0"/>
            </a:br>
            <a:r>
              <a:rPr lang="uk-UA" sz="2000" dirty="0" smtClean="0"/>
              <a:t> Шахрайство.</a:t>
            </a:r>
            <a:br>
              <a:rPr lang="uk-UA" sz="2000" dirty="0" smtClean="0"/>
            </a:br>
            <a:r>
              <a:rPr lang="uk-UA" sz="2000" b="1" dirty="0" smtClean="0"/>
              <a:t> Правопорушення, пов'язані зі змістом:</a:t>
            </a:r>
            <a:br>
              <a:rPr lang="uk-UA" sz="2000" b="1" dirty="0" smtClean="0"/>
            </a:br>
            <a:r>
              <a:rPr lang="uk-UA" sz="2000" dirty="0" smtClean="0"/>
              <a:t> Дитяча порнографія.</a:t>
            </a:r>
            <a:br>
              <a:rPr lang="uk-UA" sz="2000" dirty="0" smtClean="0"/>
            </a:br>
            <a:r>
              <a:rPr lang="uk-UA" sz="2000" b="1" dirty="0" smtClean="0"/>
              <a:t> Правопорушення, пов'язані з порушенням авторських та суміжних прав.</a:t>
            </a:r>
            <a:br>
              <a:rPr lang="uk-UA" sz="2000" b="1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dirty="0" smtClean="0"/>
              <a:t> </a:t>
            </a:r>
            <a:r>
              <a:rPr lang="uk-UA" sz="2000" b="1" dirty="0" smtClean="0"/>
              <a:t>Процедури: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- Термінове збереження комп'ютерних даних.</a:t>
            </a:r>
            <a:br>
              <a:rPr lang="uk-UA" sz="2000" dirty="0" smtClean="0"/>
            </a:br>
            <a:r>
              <a:rPr lang="uk-UA" sz="2000" dirty="0" smtClean="0"/>
              <a:t> - Термінове збереження і часткове розкриття даних про рух інформації.</a:t>
            </a:r>
            <a:br>
              <a:rPr lang="uk-UA" sz="2000" dirty="0" smtClean="0"/>
            </a:br>
            <a:r>
              <a:rPr lang="uk-UA" sz="2000" dirty="0" smtClean="0"/>
              <a:t> - Обшук і арешт комп'ютерних даних.</a:t>
            </a:r>
            <a:br>
              <a:rPr lang="uk-UA" sz="2000" dirty="0" smtClean="0"/>
            </a:br>
            <a:r>
              <a:rPr lang="uk-UA" sz="2000" dirty="0" smtClean="0"/>
              <a:t> - Збирання даних про рух інформації у реальному масштабі часу.</a:t>
            </a:r>
            <a:br>
              <a:rPr lang="uk-UA" sz="2000" dirty="0" smtClean="0"/>
            </a:br>
            <a:r>
              <a:rPr lang="uk-UA" sz="2000" dirty="0" smtClean="0"/>
              <a:t> - Перехоплення даних змісту інформації.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Документація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 повинна включати в себе наступне: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задокументовані положення політики і цілей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b) область функціонування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c) процедури та заходи управління, що підтримують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d) опис методології оцінки ризику;</a:t>
            </a:r>
            <a:br>
              <a:rPr lang="uk-UA" sz="2000" dirty="0" smtClean="0"/>
            </a:br>
            <a:r>
              <a:rPr lang="uk-UA" sz="2000" dirty="0" smtClean="0"/>
              <a:t>e) звіт щодо оцінки ризиків;</a:t>
            </a:r>
            <a:br>
              <a:rPr lang="uk-UA" sz="2000" dirty="0" smtClean="0"/>
            </a:br>
            <a:r>
              <a:rPr lang="uk-UA" sz="2000" dirty="0" smtClean="0"/>
              <a:t>f) план обробки ризиків;</a:t>
            </a:r>
            <a:br>
              <a:rPr lang="uk-UA" sz="2000" dirty="0" smtClean="0"/>
            </a:br>
            <a:r>
              <a:rPr lang="uk-UA" sz="2000" dirty="0" smtClean="0"/>
              <a:t>h) облікові записи;</a:t>
            </a:r>
            <a:br>
              <a:rPr lang="uk-UA" sz="2000" dirty="0" smtClean="0"/>
            </a:br>
            <a:r>
              <a:rPr lang="uk-UA" sz="2000" dirty="0" smtClean="0"/>
              <a:t>i) положення про можливість застосування.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Вхідні дані для аналізу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результати попередніх аудитів та аналізу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b) результати взаємодії із зацікавленими сторонами;</a:t>
            </a:r>
            <a:br>
              <a:rPr lang="uk-UA" sz="2000" dirty="0" smtClean="0"/>
            </a:br>
            <a:r>
              <a:rPr lang="uk-UA" sz="2000" dirty="0" smtClean="0"/>
              <a:t>c) методи, засоби або процедури, які можуть бути використані в організації для вдосконалення функціонування і підвищення результативності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d) правове обґрунтування запобіжних та коригувальних дій;</a:t>
            </a:r>
            <a:br>
              <a:rPr lang="uk-UA" sz="2000" dirty="0" smtClean="0"/>
            </a:br>
            <a:r>
              <a:rPr lang="uk-UA" sz="2000" dirty="0" smtClean="0"/>
              <a:t>e) вразливості або загрози, що не були адекватно враховані в процесі попередньої оцінки ризиків;</a:t>
            </a:r>
            <a:br>
              <a:rPr lang="uk-UA" sz="2000" dirty="0" smtClean="0"/>
            </a:br>
            <a:r>
              <a:rPr lang="uk-UA" sz="2000" dirty="0" smtClean="0"/>
              <a:t>f) результати кількісної оцінки результативності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g) наступні дії за результатами попереднього аналізу;</a:t>
            </a:r>
            <a:br>
              <a:rPr lang="uk-UA" sz="2000" dirty="0" smtClean="0"/>
            </a:br>
            <a:r>
              <a:rPr lang="uk-UA" sz="2000" dirty="0" smtClean="0"/>
              <a:t>h) будь-які зміни, які могли б вплинути на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i) рекомендації щодо поліпшення.</a:t>
            </a:r>
            <a:r>
              <a:rPr lang="uk-UA" sz="2000" dirty="0"/>
              <a:t/>
            </a:r>
            <a:br>
              <a:rPr lang="uk-UA" sz="2000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22982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48194"/>
            <a:ext cx="8280219" cy="6328775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Вихідні дані аналізу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 спрямовані на: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на підвищення результативності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b) на оновлення планів оцінки та обробки ризиків;</a:t>
            </a:r>
            <a:br>
              <a:rPr lang="uk-UA" sz="2000" dirty="0" smtClean="0"/>
            </a:br>
            <a:r>
              <a:rPr lang="uk-UA" sz="2000" dirty="0" smtClean="0"/>
              <a:t>c) на модифікацію процедур і заходів управління та контролю, </a:t>
            </a:r>
            <a:br>
              <a:rPr lang="uk-UA" sz="2000" dirty="0" smtClean="0"/>
            </a:br>
            <a:r>
              <a:rPr lang="uk-UA" sz="2000" dirty="0" smtClean="0"/>
              <a:t>включаючи зміни:</a:t>
            </a:r>
            <a:br>
              <a:rPr lang="uk-UA" sz="2000" dirty="0" smtClean="0"/>
            </a:br>
            <a:r>
              <a:rPr lang="uk-UA" sz="2000" dirty="0" smtClean="0"/>
              <a:t>	1) в бізнес-вимогах;</a:t>
            </a:r>
            <a:br>
              <a:rPr lang="uk-UA" sz="2000" dirty="0" smtClean="0"/>
            </a:br>
            <a:r>
              <a:rPr lang="uk-UA" sz="2000" dirty="0" smtClean="0"/>
              <a:t>	2) у вимогах безпеки;</a:t>
            </a:r>
            <a:br>
              <a:rPr lang="uk-UA" sz="2000" dirty="0" smtClean="0"/>
            </a:br>
            <a:r>
              <a:rPr lang="uk-UA" sz="2000" dirty="0" smtClean="0"/>
              <a:t>	3) в бізнес-процесах, які впливають на існуючі бізнес-вимоги;</a:t>
            </a:r>
            <a:br>
              <a:rPr lang="uk-UA" sz="2000" dirty="0" smtClean="0"/>
            </a:br>
            <a:r>
              <a:rPr lang="uk-UA" sz="2000" dirty="0" smtClean="0"/>
              <a:t>	4) в законах і нормативних документах;</a:t>
            </a:r>
            <a:br>
              <a:rPr lang="uk-UA" sz="2000" dirty="0" smtClean="0"/>
            </a:br>
            <a:r>
              <a:rPr lang="uk-UA" sz="2000" dirty="0" smtClean="0"/>
              <a:t>	5) в договірних зобов'язаннях;</a:t>
            </a:r>
            <a:br>
              <a:rPr lang="uk-UA" sz="2000" dirty="0" smtClean="0"/>
            </a:br>
            <a:r>
              <a:rPr lang="uk-UA" sz="2000" dirty="0" smtClean="0"/>
              <a:t>	6) в рівнях ризику;</a:t>
            </a:r>
            <a:br>
              <a:rPr lang="uk-UA" sz="2000" dirty="0" smtClean="0"/>
            </a:br>
            <a:r>
              <a:rPr lang="uk-UA" sz="2000" dirty="0" smtClean="0"/>
              <a:t>d) на потреби в ресурсах;</a:t>
            </a:r>
            <a:br>
              <a:rPr lang="uk-UA" sz="2000" dirty="0" smtClean="0"/>
            </a:br>
            <a:r>
              <a:rPr lang="uk-UA" sz="2000" dirty="0" smtClean="0"/>
              <a:t>e) на вдосконалення способів оцінки результативності заходів управління.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119" y="0"/>
            <a:ext cx="8078598" cy="6576969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ISO 27002 Information technology - Security techniques –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Code of practice for information security management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Інформаційні технології - Методи безпеки –</a:t>
            </a:r>
            <a:r>
              <a:rPr lang="uk-UA" sz="2000" dirty="0" smtClean="0"/>
              <a:t> </a:t>
            </a:r>
            <a:br>
              <a:rPr lang="uk-UA" sz="2000" dirty="0" smtClean="0"/>
            </a:br>
            <a:r>
              <a:rPr lang="uk-UA" sz="2000" b="1" dirty="0" smtClean="0"/>
              <a:t>Звід норм та правил менеджменту інформаційної безпеки</a:t>
            </a:r>
            <a:br>
              <a:rPr lang="uk-UA" sz="2000" b="1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dirty="0" smtClean="0"/>
              <a:t>Стандарт пропонує рекомендації та основні принципи менеджменту ІБ.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Оцінка і обробка ризиків.</a:t>
            </a:r>
            <a:br>
              <a:rPr lang="uk-UA" sz="2000" dirty="0" smtClean="0"/>
            </a:br>
            <a:r>
              <a:rPr lang="uk-UA" sz="2000" dirty="0" smtClean="0"/>
              <a:t>Політика безпеки.</a:t>
            </a:r>
            <a:br>
              <a:rPr lang="uk-UA" sz="2000" dirty="0" smtClean="0"/>
            </a:br>
            <a:r>
              <a:rPr lang="uk-UA" sz="2000" dirty="0" smtClean="0"/>
              <a:t>Організаційні аспекти ІБ:</a:t>
            </a:r>
            <a:br>
              <a:rPr lang="uk-UA" sz="2000" dirty="0" smtClean="0"/>
            </a:br>
            <a:r>
              <a:rPr lang="uk-UA" sz="2000" dirty="0" smtClean="0"/>
              <a:t>	- Обов'язки керівництва.</a:t>
            </a:r>
            <a:br>
              <a:rPr lang="uk-UA" sz="2000" dirty="0" smtClean="0"/>
            </a:br>
            <a:r>
              <a:rPr lang="uk-UA" sz="2000" dirty="0" smtClean="0"/>
              <a:t>	- Координація питань.</a:t>
            </a:r>
            <a:br>
              <a:rPr lang="uk-UA" sz="2000" dirty="0" smtClean="0"/>
            </a:br>
            <a:r>
              <a:rPr lang="uk-UA" sz="2000" dirty="0" smtClean="0"/>
              <a:t>	- Розподіл обов'язків.</a:t>
            </a:r>
            <a:br>
              <a:rPr lang="uk-UA" sz="2000" dirty="0" smtClean="0"/>
            </a:br>
            <a:r>
              <a:rPr lang="uk-UA" sz="2000" dirty="0" smtClean="0"/>
              <a:t>	- Угоди про конфіденційність.</a:t>
            </a:r>
            <a:br>
              <a:rPr lang="uk-UA" sz="2000" dirty="0" smtClean="0"/>
            </a:br>
            <a:r>
              <a:rPr lang="uk-UA" sz="2000" dirty="0" smtClean="0"/>
              <a:t>Взаємодії зі сторонніми організаціями:</a:t>
            </a:r>
            <a:br>
              <a:rPr lang="uk-UA" sz="2000" dirty="0" smtClean="0"/>
            </a:br>
            <a:r>
              <a:rPr lang="uk-UA" sz="2000" dirty="0" smtClean="0"/>
              <a:t>	- Вимоги безпеки в угодах.</a:t>
            </a:r>
            <a:br>
              <a:rPr lang="uk-UA" sz="2000" dirty="0" smtClean="0"/>
            </a:br>
            <a:r>
              <a:rPr lang="uk-UA" sz="2000" dirty="0" smtClean="0"/>
              <a:t>Менеджмент активів:</a:t>
            </a:r>
            <a:br>
              <a:rPr lang="uk-UA" sz="2000" dirty="0" smtClean="0"/>
            </a:br>
            <a:r>
              <a:rPr lang="uk-UA" sz="2000" dirty="0" smtClean="0"/>
              <a:t>	- Інвентаризація.</a:t>
            </a:r>
            <a:br>
              <a:rPr lang="uk-UA" sz="2000" dirty="0" smtClean="0"/>
            </a:br>
            <a:r>
              <a:rPr lang="uk-UA" sz="2000" dirty="0" smtClean="0"/>
              <a:t>	- Володіння.</a:t>
            </a:r>
            <a:br>
              <a:rPr lang="uk-UA" sz="2000" dirty="0" smtClean="0"/>
            </a:br>
            <a:r>
              <a:rPr lang="uk-UA" sz="2000" dirty="0" smtClean="0"/>
              <a:t>	- Використання.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576970"/>
          </a:xfrm>
        </p:spPr>
        <p:txBody>
          <a:bodyPr>
            <a:noAutofit/>
          </a:bodyPr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Безпека, пов'язана з персоналом:</a:t>
            </a:r>
            <a:br>
              <a:rPr lang="uk-UA" sz="2000" dirty="0" smtClean="0"/>
            </a:br>
            <a:r>
              <a:rPr lang="uk-UA" sz="2000" dirty="0" smtClean="0"/>
              <a:t>	- Ролі та обов'язки.</a:t>
            </a:r>
            <a:br>
              <a:rPr lang="uk-UA" sz="2000" dirty="0" smtClean="0"/>
            </a:br>
            <a:r>
              <a:rPr lang="uk-UA" sz="2000" dirty="0" smtClean="0"/>
              <a:t>	- Попередня перевірка.</a:t>
            </a:r>
            <a:br>
              <a:rPr lang="uk-UA" sz="2000" dirty="0" smtClean="0"/>
            </a:br>
            <a:r>
              <a:rPr lang="uk-UA" sz="2000" dirty="0" smtClean="0"/>
              <a:t>	- Угода про конфіденційність.</a:t>
            </a:r>
            <a:br>
              <a:rPr lang="uk-UA" sz="2000" dirty="0" smtClean="0"/>
            </a:br>
            <a:r>
              <a:rPr lang="uk-UA" sz="2000" dirty="0" smtClean="0"/>
              <a:t>	- Роз'яснювати правову відповідальність співробітників в частині 	законів 	про авторське право або законодавства про захист 	персональних даних.</a:t>
            </a:r>
            <a:br>
              <a:rPr lang="uk-UA" sz="2000" dirty="0" smtClean="0"/>
            </a:br>
            <a:r>
              <a:rPr lang="uk-UA" sz="2000" dirty="0" smtClean="0"/>
              <a:t>	- Поінформованість, навчання і тренінг в області ІБ.</a:t>
            </a:r>
            <a:br>
              <a:rPr lang="uk-UA" sz="2000" dirty="0" smtClean="0"/>
            </a:br>
            <a:r>
              <a:rPr lang="uk-UA" sz="2000" dirty="0" smtClean="0"/>
              <a:t>	- Дисциплінарний процес.</a:t>
            </a:r>
            <a:br>
              <a:rPr lang="uk-UA" sz="2000" dirty="0" smtClean="0"/>
            </a:br>
            <a:r>
              <a:rPr lang="uk-UA" sz="2000" dirty="0" smtClean="0"/>
              <a:t>	- Припинення обов'язків.</a:t>
            </a:r>
            <a:br>
              <a:rPr lang="uk-UA" sz="2000" dirty="0" smtClean="0"/>
            </a:br>
            <a:r>
              <a:rPr lang="uk-UA" sz="2000" dirty="0" smtClean="0"/>
              <a:t>	- Повернення активів.</a:t>
            </a:r>
            <a:br>
              <a:rPr lang="uk-UA" sz="2000" dirty="0" smtClean="0"/>
            </a:br>
            <a:r>
              <a:rPr lang="uk-UA" sz="2000" dirty="0" smtClean="0"/>
              <a:t>	- Анулювання прав доступу.</a:t>
            </a:r>
            <a:br>
              <a:rPr lang="uk-UA" sz="2000" dirty="0" smtClean="0"/>
            </a:br>
            <a:r>
              <a:rPr lang="uk-UA" sz="2000" dirty="0" smtClean="0"/>
              <a:t>Фізична безпека та захист від впливів навколишнього середовища:</a:t>
            </a:r>
            <a:br>
              <a:rPr lang="uk-UA" sz="2000" dirty="0" smtClean="0"/>
            </a:br>
            <a:r>
              <a:rPr lang="uk-UA" sz="2000" dirty="0" smtClean="0"/>
              <a:t>	- Контрольована зона.</a:t>
            </a:r>
            <a:br>
              <a:rPr lang="uk-UA" sz="2000" dirty="0" smtClean="0"/>
            </a:br>
            <a:r>
              <a:rPr lang="uk-UA" sz="2000" dirty="0" smtClean="0"/>
              <a:t>Безпека обладнання:</a:t>
            </a:r>
            <a:br>
              <a:rPr lang="uk-UA" sz="2000" dirty="0" smtClean="0"/>
            </a:br>
            <a:r>
              <a:rPr lang="uk-UA" sz="2000" dirty="0" smtClean="0"/>
              <a:t>	- Розміщення.</a:t>
            </a:r>
            <a:br>
              <a:rPr lang="uk-UA" sz="2000" dirty="0" smtClean="0"/>
            </a:br>
            <a:r>
              <a:rPr lang="uk-UA" sz="2000" dirty="0" smtClean="0"/>
              <a:t>	- Кабелі.</a:t>
            </a:r>
            <a:br>
              <a:rPr lang="uk-UA" sz="2000" dirty="0" smtClean="0"/>
            </a:br>
            <a:r>
              <a:rPr lang="uk-UA" sz="2000" dirty="0" smtClean="0"/>
              <a:t>	- ТО.</a:t>
            </a:r>
            <a:br>
              <a:rPr lang="uk-UA" sz="2000" dirty="0" smtClean="0"/>
            </a:br>
            <a:r>
              <a:rPr lang="uk-UA" sz="2000" dirty="0" smtClean="0"/>
              <a:t>	- Утилізація.</a:t>
            </a:r>
            <a:br>
              <a:rPr lang="uk-UA" sz="2000" dirty="0" smtClean="0"/>
            </a:br>
            <a:r>
              <a:rPr lang="uk-UA" sz="2000" dirty="0" smtClean="0"/>
              <a:t>Захист від шкідливих програм.</a:t>
            </a:r>
            <a:br>
              <a:rPr lang="uk-UA" sz="2000" dirty="0" smtClean="0"/>
            </a:br>
            <a:r>
              <a:rPr lang="uk-UA" sz="2000" dirty="0" smtClean="0"/>
              <a:t>Резервування.</a:t>
            </a:r>
            <a:br>
              <a:rPr lang="uk-UA" sz="2000" dirty="0" smtClean="0"/>
            </a:br>
            <a:r>
              <a:rPr lang="uk-UA" sz="2000" dirty="0" smtClean="0"/>
              <a:t>Менеджмент безпеки мережі.</a:t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576970"/>
          </a:xfrm>
        </p:spPr>
        <p:txBody>
          <a:bodyPr>
            <a:noAutofit/>
          </a:bodyPr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Поводження з носіями інформації:</a:t>
            </a:r>
            <a:br>
              <a:rPr lang="uk-UA" sz="2000" dirty="0" smtClean="0"/>
            </a:br>
            <a:r>
              <a:rPr lang="uk-UA" sz="2000" dirty="0" smtClean="0"/>
              <a:t>	- Змінні носії інформації.</a:t>
            </a:r>
            <a:br>
              <a:rPr lang="uk-UA" sz="2000" dirty="0" smtClean="0"/>
            </a:br>
            <a:r>
              <a:rPr lang="uk-UA" sz="2000" dirty="0" smtClean="0"/>
              <a:t>	- Утилізація.</a:t>
            </a:r>
            <a:br>
              <a:rPr lang="uk-UA" sz="2000" dirty="0" smtClean="0"/>
            </a:br>
            <a:r>
              <a:rPr lang="uk-UA" sz="2000" dirty="0" smtClean="0"/>
              <a:t>	- Процедури обробки інформації.</a:t>
            </a:r>
            <a:br>
              <a:rPr lang="uk-UA" sz="2000" dirty="0" smtClean="0"/>
            </a:br>
            <a:r>
              <a:rPr lang="uk-UA" sz="2000" dirty="0" smtClean="0"/>
              <a:t>Обмін інформацією.</a:t>
            </a:r>
            <a:br>
              <a:rPr lang="uk-UA" sz="2000" dirty="0" smtClean="0"/>
            </a:br>
            <a:r>
              <a:rPr lang="uk-UA" sz="2000" dirty="0" smtClean="0"/>
              <a:t>Електронна торгівля:</a:t>
            </a:r>
            <a:br>
              <a:rPr lang="uk-UA" sz="2000" dirty="0" smtClean="0"/>
            </a:br>
            <a:r>
              <a:rPr lang="uk-UA" sz="2000" dirty="0" smtClean="0"/>
              <a:t>	- Трансакції в режимі реального часу (</a:t>
            </a:r>
            <a:r>
              <a:rPr lang="en-US" sz="2000" dirty="0" smtClean="0"/>
              <a:t>on-line</a:t>
            </a:r>
            <a:r>
              <a:rPr lang="uk-UA" sz="2000" dirty="0" smtClean="0"/>
              <a:t>).</a:t>
            </a:r>
            <a:br>
              <a:rPr lang="uk-UA" sz="2000" dirty="0" smtClean="0"/>
            </a:br>
            <a:r>
              <a:rPr lang="uk-UA" sz="2000" dirty="0" smtClean="0"/>
              <a:t>Моніторинг:</a:t>
            </a:r>
            <a:br>
              <a:rPr lang="uk-UA" sz="2000" dirty="0" smtClean="0"/>
            </a:br>
            <a:r>
              <a:rPr lang="uk-UA" sz="2000" dirty="0" smtClean="0"/>
              <a:t>	- Ведення журналів аудиту.</a:t>
            </a:r>
            <a:br>
              <a:rPr lang="uk-UA" sz="2000" dirty="0" smtClean="0"/>
            </a:br>
            <a:r>
              <a:rPr lang="uk-UA" sz="2000" dirty="0" smtClean="0"/>
              <a:t>Політика контролю доступу:</a:t>
            </a:r>
            <a:br>
              <a:rPr lang="uk-UA" sz="2000" dirty="0" smtClean="0"/>
            </a:br>
            <a:r>
              <a:rPr lang="uk-UA" sz="2000" dirty="0" smtClean="0"/>
              <a:t>	- Користувачів.</a:t>
            </a:r>
            <a:br>
              <a:rPr lang="uk-UA" sz="2000" dirty="0" smtClean="0"/>
            </a:br>
            <a:r>
              <a:rPr lang="uk-UA" sz="2000" dirty="0" smtClean="0"/>
              <a:t>	- Мережевого.</a:t>
            </a:r>
            <a:br>
              <a:rPr lang="uk-UA" sz="2000" dirty="0" smtClean="0"/>
            </a:br>
            <a:r>
              <a:rPr lang="uk-UA" sz="2000" dirty="0" smtClean="0"/>
              <a:t>	- До ОС.</a:t>
            </a:r>
            <a:br>
              <a:rPr lang="uk-UA" sz="2000" dirty="0" smtClean="0"/>
            </a:br>
            <a:r>
              <a:rPr lang="uk-UA" sz="2000" dirty="0" smtClean="0"/>
              <a:t>Політика використання криптографічних засобів захисту.</a:t>
            </a:r>
            <a:br>
              <a:rPr lang="uk-UA" sz="2000" dirty="0" smtClean="0"/>
            </a:br>
            <a:r>
              <a:rPr lang="uk-UA" sz="2000" dirty="0" smtClean="0"/>
              <a:t>Контроль доступу до вихідного коду.</a:t>
            </a:r>
            <a:br>
              <a:rPr lang="uk-UA" sz="2000" dirty="0" smtClean="0"/>
            </a:br>
            <a:r>
              <a:rPr lang="uk-UA" sz="2000" dirty="0" smtClean="0"/>
              <a:t>Менеджмент інцидентів ІБ:</a:t>
            </a:r>
            <a:br>
              <a:rPr lang="uk-UA" sz="2000" dirty="0" smtClean="0"/>
            </a:br>
            <a:r>
              <a:rPr lang="uk-UA" sz="2000" dirty="0" smtClean="0"/>
              <a:t>	- Оповіщення про порушення і недоліки інформаційної безпеки.</a:t>
            </a:r>
            <a:br>
              <a:rPr lang="uk-UA" sz="2000" dirty="0" smtClean="0"/>
            </a:br>
            <a:r>
              <a:rPr lang="uk-UA" sz="2000" dirty="0" smtClean="0"/>
              <a:t>	- Управління інцидентами ІБ, збір доказів.</a:t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576970"/>
          </a:xfrm>
        </p:spPr>
        <p:txBody>
          <a:bodyPr>
            <a:noAutofit/>
          </a:bodyPr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en-US" sz="2000" b="1" dirty="0" smtClean="0"/>
              <a:t>ISO 27003 Information technology - Security techniques –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en-US" sz="2000" b="1" dirty="0" smtClean="0"/>
              <a:t>Information security management systems implementation guidance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Інформаційні технології - Методи безпеки – </a:t>
            </a:r>
            <a:br>
              <a:rPr lang="uk-UA" sz="2000" b="1" dirty="0" smtClean="0"/>
            </a:br>
            <a:r>
              <a:rPr lang="uk-UA" sz="2000" b="1" dirty="0" smtClean="0"/>
              <a:t>Інструкція з реалізації системи менеджменту інформаційної безпеки</a:t>
            </a:r>
            <a:br>
              <a:rPr lang="uk-UA" sz="2000" b="1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Фази розробки проекту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Визначення пріоритетів організації для розробки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найважливіші сфери діяльності підприємства і організації;</a:t>
            </a:r>
            <a:br>
              <a:rPr lang="uk-UA" sz="2000" dirty="0" smtClean="0"/>
            </a:br>
            <a:r>
              <a:rPr lang="uk-UA" sz="2000" dirty="0" smtClean="0"/>
              <a:t>b) засекречена або цінна інформація:</a:t>
            </a:r>
            <a:br>
              <a:rPr lang="uk-UA" sz="2000" dirty="0" smtClean="0"/>
            </a:br>
            <a:r>
              <a:rPr lang="uk-UA" sz="2000" dirty="0" smtClean="0"/>
              <a:t>	1. Найбільш важлива інформація для організації;</a:t>
            </a:r>
            <a:br>
              <a:rPr lang="uk-UA" sz="2000" dirty="0" smtClean="0"/>
            </a:br>
            <a:r>
              <a:rPr lang="uk-UA" sz="2000" dirty="0" smtClean="0"/>
              <a:t>	2. Наслідки при розголошенні;</a:t>
            </a:r>
            <a:br>
              <a:rPr lang="uk-UA" sz="2000" dirty="0" smtClean="0"/>
            </a:br>
            <a:r>
              <a:rPr lang="uk-UA" sz="2000" dirty="0" smtClean="0"/>
              <a:t>c) закони, що регулюють заходи ІБ;</a:t>
            </a:r>
            <a:br>
              <a:rPr lang="uk-UA" sz="2000" dirty="0" smtClean="0"/>
            </a:br>
            <a:r>
              <a:rPr lang="uk-UA" sz="2000" dirty="0" smtClean="0"/>
              <a:t>d) контрактні або організаційні угоди, які стосуються ІБ;</a:t>
            </a:r>
            <a:br>
              <a:rPr lang="uk-UA" sz="2000" dirty="0" smtClean="0"/>
            </a:br>
            <a:r>
              <a:rPr lang="uk-UA" sz="2000" dirty="0" smtClean="0"/>
              <a:t>e) галузеві вимоги, </a:t>
            </a:r>
            <a:br>
              <a:rPr lang="uk-UA" sz="2000" dirty="0" smtClean="0"/>
            </a:br>
            <a:r>
              <a:rPr lang="uk-UA" sz="2000" dirty="0" smtClean="0"/>
              <a:t>     що визначають конкретні способи управління і заходи ІБ;</a:t>
            </a:r>
            <a:br>
              <a:rPr lang="uk-UA" sz="2000" dirty="0" smtClean="0"/>
            </a:br>
            <a:r>
              <a:rPr lang="uk-UA" sz="2000" dirty="0" smtClean="0"/>
              <a:t>f) загрози;</a:t>
            </a:r>
            <a:br>
              <a:rPr lang="uk-UA" sz="2000" dirty="0" smtClean="0"/>
            </a:br>
            <a:r>
              <a:rPr lang="uk-UA" sz="2000" dirty="0" smtClean="0"/>
              <a:t>g) конкурентні фактори;</a:t>
            </a:r>
            <a:br>
              <a:rPr lang="uk-UA" sz="2000" dirty="0" smtClean="0"/>
            </a:br>
            <a:r>
              <a:rPr lang="uk-UA" sz="2000" dirty="0" smtClean="0"/>
              <a:t>h) вимоги безперервності бізнес-процесів.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719582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Визначення попередньої сфери дії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обов'язкові вимоги до менеджменту ІБ, </a:t>
            </a:r>
            <a:br>
              <a:rPr lang="uk-UA" sz="2000" dirty="0" smtClean="0"/>
            </a:br>
            <a:r>
              <a:rPr lang="uk-UA" sz="2000" dirty="0" smtClean="0"/>
              <a:t>     що визначаються керівництвом і зобов’язаннями ззовні;</a:t>
            </a:r>
            <a:br>
              <a:rPr lang="uk-UA" sz="2000" dirty="0" smtClean="0"/>
            </a:br>
            <a:r>
              <a:rPr lang="uk-UA" sz="2000" dirty="0" smtClean="0"/>
              <a:t>b) як система взаємодіє з іншими системами;</a:t>
            </a:r>
            <a:br>
              <a:rPr lang="uk-UA" sz="2000" dirty="0" smtClean="0"/>
            </a:br>
            <a:r>
              <a:rPr lang="uk-UA" sz="2000" dirty="0" smtClean="0"/>
              <a:t>c) перелік цілей підприємства в області менеджменту ІБ;</a:t>
            </a:r>
            <a:br>
              <a:rPr lang="uk-UA" sz="2000" dirty="0" smtClean="0"/>
            </a:br>
            <a:r>
              <a:rPr lang="uk-UA" sz="2000" dirty="0" smtClean="0"/>
              <a:t>d) перелік найважливіших бізнес-процесів, інформаційних активів,  </a:t>
            </a:r>
            <a:br>
              <a:rPr lang="uk-UA" sz="2000" dirty="0" smtClean="0"/>
            </a:br>
            <a:r>
              <a:rPr lang="uk-UA" sz="2000" dirty="0" smtClean="0"/>
              <a:t>     організаційних структур і регіонів, де буде використовуватися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e) існуючи системи управління;</a:t>
            </a:r>
            <a:br>
              <a:rPr lang="uk-UA" sz="2000" dirty="0" smtClean="0"/>
            </a:br>
            <a:r>
              <a:rPr lang="uk-UA" sz="2000" dirty="0" smtClean="0"/>
              <a:t>f) характеристики підприємства, організація, </a:t>
            </a:r>
            <a:br>
              <a:rPr lang="uk-UA" sz="2000" dirty="0" smtClean="0"/>
            </a:br>
            <a:r>
              <a:rPr lang="uk-UA" sz="2000" dirty="0" smtClean="0"/>
              <a:t>    місцезнаходження, активи і технології.</a:t>
            </a:r>
            <a:br>
              <a:rPr lang="uk-UA" sz="2000" dirty="0" smtClean="0"/>
            </a:br>
            <a:r>
              <a:rPr lang="uk-UA" sz="2000" b="1" dirty="0" smtClean="0"/>
              <a:t>Розробка технічного обґрунтування та плану проекту: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цілі і конкретні завдання;</a:t>
            </a:r>
            <a:br>
              <a:rPr lang="uk-UA" sz="2000" dirty="0" smtClean="0"/>
            </a:br>
            <a:r>
              <a:rPr lang="uk-UA" sz="2000" dirty="0" smtClean="0"/>
              <a:t>b) вигоди для організації;</a:t>
            </a:r>
            <a:br>
              <a:rPr lang="uk-UA" sz="2000" dirty="0" smtClean="0"/>
            </a:br>
            <a:r>
              <a:rPr lang="uk-UA" sz="2000" dirty="0" smtClean="0"/>
              <a:t>c) область дії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 та зачеплені бізнес-процеси;</a:t>
            </a:r>
            <a:br>
              <a:rPr lang="uk-UA" sz="2000" dirty="0" smtClean="0"/>
            </a:br>
            <a:r>
              <a:rPr lang="uk-UA" sz="2000" dirty="0" smtClean="0"/>
              <a:t>d) найважливіші процеси і фактори для досягнення цілей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;</a:t>
            </a:r>
            <a:br>
              <a:rPr lang="uk-UA" sz="2000" dirty="0" smtClean="0"/>
            </a:br>
            <a:r>
              <a:rPr lang="uk-UA" sz="2000" dirty="0" smtClean="0"/>
              <a:t>e) опис проекту високого рівня;</a:t>
            </a:r>
            <a:br>
              <a:rPr lang="uk-UA" sz="2000" dirty="0" smtClean="0"/>
            </a:br>
            <a:r>
              <a:rPr lang="uk-UA" sz="2000" dirty="0" smtClean="0"/>
              <a:t>f) початковий план впровадження системи;</a:t>
            </a:r>
            <a:br>
              <a:rPr lang="uk-UA" sz="2000" dirty="0" smtClean="0"/>
            </a:br>
            <a:r>
              <a:rPr lang="uk-UA" sz="2000" dirty="0" smtClean="0"/>
              <a:t>g) певні ролі і сфери відповідальності;</a:t>
            </a:r>
            <a:br>
              <a:rPr lang="uk-UA" sz="2000" dirty="0" smtClean="0"/>
            </a:br>
            <a:r>
              <a:rPr lang="uk-UA" sz="2000" dirty="0" smtClean="0"/>
              <a:t>h) необхідні ресурси (технологічні та людські);</a:t>
            </a:r>
            <a:br>
              <a:rPr lang="uk-UA" sz="2000" dirty="0" smtClean="0"/>
            </a:br>
            <a:r>
              <a:rPr lang="uk-UA" sz="2000" dirty="0" smtClean="0"/>
              <a:t>i) міркування, що стосуються впровадження системи;</a:t>
            </a:r>
            <a:br>
              <a:rPr lang="uk-UA" sz="2000" dirty="0" smtClean="0"/>
            </a:br>
            <a:r>
              <a:rPr lang="uk-UA" sz="2000" dirty="0" smtClean="0"/>
              <a:t>j) тимчасова шкала з ключовими етапами;</a:t>
            </a:r>
            <a:br>
              <a:rPr lang="uk-UA" sz="2000" dirty="0" smtClean="0"/>
            </a:br>
            <a:r>
              <a:rPr lang="uk-UA" sz="2000" dirty="0" smtClean="0"/>
              <a:t>k) передбачувані витрати;</a:t>
            </a:r>
            <a:br>
              <a:rPr lang="uk-UA" sz="2000" dirty="0" smtClean="0"/>
            </a:br>
            <a:r>
              <a:rPr lang="uk-UA" sz="2000" dirty="0" smtClean="0"/>
              <a:t>I) найважливіші фактори успіху;</a:t>
            </a:r>
            <a:br>
              <a:rPr lang="uk-UA" sz="2000" dirty="0" smtClean="0"/>
            </a:br>
            <a:r>
              <a:rPr lang="uk-UA" sz="2000" dirty="0" smtClean="0"/>
              <a:t>m) кількісне визначення вигод для організації.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576970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Визначення області дії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, меж і політики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організаційну область дії і межи;</a:t>
            </a:r>
            <a:br>
              <a:rPr lang="uk-UA" sz="2000" dirty="0" smtClean="0"/>
            </a:br>
            <a:r>
              <a:rPr lang="uk-UA" sz="2000" dirty="0" smtClean="0"/>
              <a:t>b) область дії і межи інформаційних і комунікаційних технологій (ІКТ);</a:t>
            </a:r>
            <a:br>
              <a:rPr lang="uk-UA" sz="2000" dirty="0" smtClean="0"/>
            </a:br>
            <a:r>
              <a:rPr lang="uk-UA" sz="2000" dirty="0" smtClean="0"/>
              <a:t>	- інфраструктура зв'язку;</a:t>
            </a:r>
            <a:br>
              <a:rPr lang="uk-UA" sz="2000" dirty="0" smtClean="0"/>
            </a:br>
            <a:r>
              <a:rPr lang="uk-UA" sz="2000" dirty="0" smtClean="0"/>
              <a:t>	- програмне забезпечення;</a:t>
            </a:r>
            <a:br>
              <a:rPr lang="uk-UA" sz="2000" dirty="0" smtClean="0"/>
            </a:br>
            <a:r>
              <a:rPr lang="uk-UA" sz="2000" dirty="0" smtClean="0"/>
              <a:t>	- апаратне забезпечення;</a:t>
            </a:r>
            <a:br>
              <a:rPr lang="uk-UA" sz="2000" dirty="0" smtClean="0"/>
            </a:br>
            <a:r>
              <a:rPr lang="uk-UA" sz="2000" dirty="0" smtClean="0"/>
              <a:t>	- ролі та сфери відповідальності;</a:t>
            </a:r>
            <a:br>
              <a:rPr lang="uk-UA" sz="2000" dirty="0" smtClean="0"/>
            </a:br>
            <a:r>
              <a:rPr lang="uk-UA" sz="2000" dirty="0" smtClean="0"/>
              <a:t>c) фізичну область дії і межи.</a:t>
            </a:r>
            <a:br>
              <a:rPr lang="uk-UA" sz="2000" dirty="0" smtClean="0"/>
            </a:br>
            <a:r>
              <a:rPr lang="uk-UA" sz="2000" b="1" dirty="0" smtClean="0"/>
              <a:t>Проведення аналізу вимог до ІБ.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b="1" dirty="0" smtClean="0"/>
              <a:t>Проведення оцінки ризику: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a) визначити загрози та їх джерела;</a:t>
            </a:r>
            <a:br>
              <a:rPr lang="uk-UA" sz="2000" dirty="0" smtClean="0"/>
            </a:br>
            <a:r>
              <a:rPr lang="uk-UA" sz="2000" dirty="0" smtClean="0"/>
              <a:t>b) визначити існуючі та заплановані заходи і засоби контролю;</a:t>
            </a:r>
            <a:br>
              <a:rPr lang="uk-UA" sz="2000" dirty="0" smtClean="0"/>
            </a:br>
            <a:r>
              <a:rPr lang="uk-UA" sz="2000" dirty="0" smtClean="0"/>
              <a:t>c) визначити уразливості, </a:t>
            </a:r>
            <a:br>
              <a:rPr lang="uk-UA" sz="2000" dirty="0" smtClean="0"/>
            </a:br>
            <a:r>
              <a:rPr lang="uk-UA" sz="2000" dirty="0" smtClean="0"/>
              <a:t>    які можуть в разі загрози завдати шкоди активів або організації;</a:t>
            </a:r>
            <a:br>
              <a:rPr lang="uk-UA" sz="2000" dirty="0" smtClean="0"/>
            </a:br>
            <a:r>
              <a:rPr lang="uk-UA" sz="2000" dirty="0" smtClean="0"/>
              <a:t>d) визначити наслідки втрати конфіденційності, доступності,  </a:t>
            </a:r>
            <a:br>
              <a:rPr lang="uk-UA" sz="2000" dirty="0" smtClean="0"/>
            </a:br>
            <a:r>
              <a:rPr lang="uk-UA" sz="2000" dirty="0" smtClean="0"/>
              <a:t>     безперервності або порушення інших вимог до безпеки для активів;</a:t>
            </a:r>
            <a:br>
              <a:rPr lang="uk-UA" sz="2000" dirty="0" smtClean="0"/>
            </a:br>
            <a:r>
              <a:rPr lang="uk-UA" sz="2000" dirty="0" smtClean="0"/>
              <a:t>e) оцінити вплив на підприємство, який може виникнути в результаті </a:t>
            </a:r>
            <a:br>
              <a:rPr lang="uk-UA" sz="2000" dirty="0" smtClean="0"/>
            </a:br>
            <a:r>
              <a:rPr lang="uk-UA" sz="2000" dirty="0" smtClean="0"/>
              <a:t>     передбачуваних або фактичних інцидентів ІБ;</a:t>
            </a:r>
            <a:br>
              <a:rPr lang="uk-UA" sz="2000" dirty="0" smtClean="0"/>
            </a:br>
            <a:r>
              <a:rPr lang="uk-UA" sz="2000" dirty="0" smtClean="0"/>
              <a:t>f) оцінити ймовірність надзвичайних сценаріїв;</a:t>
            </a:r>
            <a:br>
              <a:rPr lang="uk-UA" sz="2000" dirty="0" smtClean="0"/>
            </a:br>
            <a:r>
              <a:rPr lang="uk-UA" sz="2000" dirty="0" smtClean="0"/>
              <a:t>g) оцінити рівень ризику;</a:t>
            </a:r>
            <a:br>
              <a:rPr lang="uk-UA" sz="2000" dirty="0" smtClean="0"/>
            </a:br>
            <a:r>
              <a:rPr lang="uk-UA" sz="2000" dirty="0" smtClean="0"/>
              <a:t>h) порівняти рівні ризику </a:t>
            </a:r>
            <a:br>
              <a:rPr lang="uk-UA" sz="2000" dirty="0" smtClean="0"/>
            </a:br>
            <a:r>
              <a:rPr lang="uk-UA" sz="2000" dirty="0" smtClean="0"/>
              <a:t>     з критеріями оцінки та прийнятності ризиків.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508" y="0"/>
            <a:ext cx="8103765" cy="6576970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Розробка </a:t>
            </a:r>
            <a:r>
              <a:rPr lang="uk-UA" sz="2000" b="1" dirty="0" err="1" smtClean="0"/>
              <a:t>СМІБ</a:t>
            </a:r>
            <a:r>
              <a:rPr lang="uk-UA" sz="2000" b="1" dirty="0" smtClean="0"/>
              <a:t>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Організації:</a:t>
            </a:r>
            <a:br>
              <a:rPr lang="uk-UA" sz="2000" dirty="0" smtClean="0"/>
            </a:br>
            <a:r>
              <a:rPr lang="uk-UA" sz="2000" dirty="0" smtClean="0"/>
              <a:t>	- кінцевої структури організації для ІБ;</a:t>
            </a:r>
            <a:br>
              <a:rPr lang="uk-UA" sz="2000" dirty="0" smtClean="0"/>
            </a:br>
            <a:r>
              <a:rPr lang="uk-UA" sz="2000" dirty="0" smtClean="0"/>
              <a:t>	- політики ІБ;</a:t>
            </a:r>
            <a:br>
              <a:rPr lang="uk-UA" sz="2000" dirty="0" smtClean="0"/>
            </a:br>
            <a:r>
              <a:rPr lang="uk-UA" sz="2000" dirty="0" smtClean="0"/>
              <a:t>	- стандартів і процедур забезпечення ІБ;</a:t>
            </a:r>
            <a:br>
              <a:rPr lang="uk-UA" sz="2000" dirty="0" smtClean="0"/>
            </a:br>
            <a:r>
              <a:rPr lang="uk-UA" sz="2000" dirty="0" smtClean="0"/>
              <a:t>ІКТ та фізичних об'єктів;</a:t>
            </a:r>
            <a:br>
              <a:rPr lang="uk-UA" sz="2000" dirty="0" smtClean="0"/>
            </a:br>
            <a:r>
              <a:rPr lang="uk-UA" sz="2000" dirty="0" smtClean="0"/>
              <a:t>Плану проекту </a:t>
            </a:r>
            <a:r>
              <a:rPr lang="uk-UA" sz="2000" dirty="0" err="1" smtClean="0"/>
              <a:t>СМІБ</a:t>
            </a:r>
            <a:r>
              <a:rPr lang="uk-UA" sz="2000" dirty="0" smtClean="0"/>
              <a:t>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48194"/>
            <a:ext cx="8280219" cy="632877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Network Information Security Directive</a:t>
            </a:r>
            <a:r>
              <a:rPr lang="uk-UA" sz="2000" b="1" dirty="0" smtClean="0"/>
              <a:t> (</a:t>
            </a:r>
            <a:r>
              <a:rPr lang="en-US" sz="2000" b="1" dirty="0" smtClean="0"/>
              <a:t>NIS Directive)</a:t>
            </a:r>
            <a:r>
              <a:rPr lang="uk-UA" sz="2000" b="1" dirty="0" smtClean="0"/>
              <a:t> (2016)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en-US" sz="2000" dirty="0" smtClean="0"/>
              <a:t>- </a:t>
            </a:r>
            <a:r>
              <a:rPr lang="uk-UA" sz="2000" dirty="0" smtClean="0"/>
              <a:t>Принципи заходів </a:t>
            </a:r>
            <a:r>
              <a:rPr lang="uk-UA" sz="2000" dirty="0" err="1" smtClean="0"/>
              <a:t>кібербезпеки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en-US" sz="2000" dirty="0" smtClean="0"/>
              <a:t>	</a:t>
            </a:r>
            <a:r>
              <a:rPr lang="uk-UA" sz="2000" dirty="0" smtClean="0"/>
              <a:t>- ефективність (</a:t>
            </a:r>
            <a:r>
              <a:rPr lang="en-US" sz="2000" dirty="0" smtClean="0"/>
              <a:t>effectiveness)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en-US" sz="2000" dirty="0" smtClean="0"/>
              <a:t>	</a:t>
            </a:r>
            <a:r>
              <a:rPr lang="uk-UA" sz="2000" dirty="0" smtClean="0"/>
              <a:t>- сумісність</a:t>
            </a:r>
            <a:r>
              <a:rPr lang="en-US" sz="2000" dirty="0" smtClean="0"/>
              <a:t> (compatibility)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en-US" sz="2000" dirty="0" smtClean="0"/>
              <a:t>	</a:t>
            </a:r>
            <a:r>
              <a:rPr lang="uk-UA" sz="2000" dirty="0" smtClean="0"/>
              <a:t>- пропорційність ризикам</a:t>
            </a:r>
            <a:r>
              <a:rPr lang="en-US" sz="2000" dirty="0" smtClean="0"/>
              <a:t> (proportionality)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en-US" sz="2000" dirty="0" smtClean="0"/>
              <a:t>	</a:t>
            </a:r>
            <a:r>
              <a:rPr lang="uk-UA" sz="2000" dirty="0" smtClean="0"/>
              <a:t>- конкретність та зрозумілість </a:t>
            </a:r>
            <a:r>
              <a:rPr lang="en-US" sz="2000" dirty="0" smtClean="0"/>
              <a:t>(verifiability)</a:t>
            </a:r>
            <a:br>
              <a:rPr lang="en-US" sz="2000" dirty="0" smtClean="0"/>
            </a:br>
            <a:r>
              <a:rPr lang="en-US" sz="2000" dirty="0" smtClean="0"/>
              <a:t>- </a:t>
            </a:r>
            <a:r>
              <a:rPr lang="uk-UA" sz="2000" dirty="0" smtClean="0"/>
              <a:t>Розробка національних стратегій </a:t>
            </a:r>
            <a:r>
              <a:rPr lang="uk-UA" sz="2000" dirty="0" err="1" smtClean="0"/>
              <a:t>кібербезпеки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en-US" sz="2000" dirty="0" smtClean="0"/>
              <a:t>- </a:t>
            </a:r>
            <a:r>
              <a:rPr lang="uk-UA" sz="2000" dirty="0" smtClean="0"/>
              <a:t>Визначення відповідальних державних органів </a:t>
            </a:r>
            <a:br>
              <a:rPr lang="uk-UA" sz="2000" dirty="0" smtClean="0"/>
            </a:br>
            <a:r>
              <a:rPr lang="en-US" sz="2000" dirty="0" smtClean="0"/>
              <a:t>- </a:t>
            </a:r>
            <a:r>
              <a:rPr lang="uk-UA" sz="2000" dirty="0" smtClean="0"/>
              <a:t>Створення команд швидкого реагування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</a:t>
            </a:r>
            <a:r>
              <a:rPr lang="uk-UA" sz="2000" dirty="0" smtClean="0"/>
              <a:t>(</a:t>
            </a:r>
            <a:r>
              <a:rPr lang="en-US" sz="2000" dirty="0" smtClean="0"/>
              <a:t>Computer Emergency Response Team, CERT)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The </a:t>
            </a:r>
            <a:r>
              <a:rPr lang="en-US" sz="2000" b="1" dirty="0" err="1" smtClean="0"/>
              <a:t>Cybersecurity</a:t>
            </a:r>
            <a:r>
              <a:rPr lang="en-US" sz="2000" b="1" dirty="0" smtClean="0"/>
              <a:t> Act (2018)</a:t>
            </a:r>
            <a:br>
              <a:rPr lang="en-US" sz="2000" b="1" dirty="0" smtClean="0"/>
            </a:br>
            <a:r>
              <a:rPr lang="en-US" sz="2000" b="1" dirty="0" smtClean="0"/>
              <a:t>- </a:t>
            </a:r>
            <a:r>
              <a:rPr lang="uk-UA" sz="2000" dirty="0" smtClean="0"/>
              <a:t>Створення Європейської агенції з мережевої та інформаційної безпеки </a:t>
            </a:r>
            <a:br>
              <a:rPr lang="uk-UA" sz="2000" dirty="0" smtClean="0"/>
            </a:br>
            <a:r>
              <a:rPr lang="uk-UA" sz="2000" dirty="0" smtClean="0"/>
              <a:t>  (</a:t>
            </a:r>
            <a:r>
              <a:rPr lang="en-US" sz="2000" dirty="0" smtClean="0"/>
              <a:t>ENISA</a:t>
            </a:r>
            <a:r>
              <a:rPr lang="uk-UA" sz="2000" dirty="0" smtClean="0"/>
              <a:t>)</a:t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rmAutofit fontScale="90000"/>
          </a:bodyPr>
          <a:lstStyle/>
          <a:p>
            <a:r>
              <a:rPr lang="uk-UA" sz="2700" b="1" dirty="0" smtClean="0"/>
              <a:t>Конвенція Ради Європи "Про захист (прав) фізичних осіб при автоматизованій обробці персональних даних"  </a:t>
            </a:r>
            <a:br>
              <a:rPr lang="uk-UA" sz="2700" b="1" dirty="0" smtClean="0"/>
            </a:br>
            <a:r>
              <a:rPr lang="uk-UA" sz="2700" b="1" dirty="0" smtClean="0"/>
              <a:t>(</a:t>
            </a:r>
            <a:r>
              <a:rPr lang="uk-UA" sz="2700" dirty="0" smtClean="0"/>
              <a:t>28 січня 1981 року)  -  принципи захисту від неправомірних збору, обробки, зберігання і розповсюдження відомостей про фізичних осіб. </a:t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> </a:t>
            </a:r>
            <a:r>
              <a:rPr lang="uk-UA" sz="2700" b="1" dirty="0" smtClean="0"/>
              <a:t>Вимоги</a:t>
            </a:r>
            <a:r>
              <a:rPr lang="uk-UA" sz="2700" dirty="0" smtClean="0"/>
              <a:t> </a:t>
            </a:r>
            <a:r>
              <a:rPr lang="uk-UA" sz="2700" b="1" dirty="0" smtClean="0"/>
              <a:t>до персональних даних</a:t>
            </a:r>
            <a:r>
              <a:rPr lang="uk-UA" sz="2700" dirty="0" smtClean="0"/>
              <a:t>, що піддаються обробці:</a:t>
            </a:r>
            <a:br>
              <a:rPr lang="uk-UA" sz="2700" dirty="0" smtClean="0"/>
            </a:br>
            <a:r>
              <a:rPr lang="uk-UA" sz="2700" dirty="0" smtClean="0"/>
              <a:t>• отримання і обробка повинні здійснюватися законним шляхом,</a:t>
            </a:r>
            <a:br>
              <a:rPr lang="uk-UA" sz="2700" dirty="0" smtClean="0"/>
            </a:br>
            <a:r>
              <a:rPr lang="uk-UA" sz="2700" dirty="0" smtClean="0"/>
              <a:t>• вони повинні зберігатися, оброблятися і передаватися у відповідності до їх прямого призначення,</a:t>
            </a:r>
            <a:br>
              <a:rPr lang="uk-UA" sz="2700" dirty="0" smtClean="0"/>
            </a:br>
            <a:r>
              <a:rPr lang="uk-UA" sz="2700" dirty="0" smtClean="0"/>
              <a:t>• не мати надмірності,</a:t>
            </a:r>
            <a:br>
              <a:rPr lang="uk-UA" sz="2700" dirty="0" smtClean="0"/>
            </a:br>
            <a:r>
              <a:rPr lang="uk-UA" sz="2700" dirty="0" smtClean="0"/>
              <a:t>• бути точними і поновлюваними,</a:t>
            </a:r>
            <a:br>
              <a:rPr lang="uk-UA" sz="2700" dirty="0" smtClean="0"/>
            </a:br>
            <a:r>
              <a:rPr lang="uk-UA" sz="2700" dirty="0" smtClean="0"/>
              <a:t>• допускати ідентифікацію фізичної особи.</a:t>
            </a:r>
            <a:endParaRPr lang="uk-UA" sz="27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8"/>
            <a:ext cx="7869891" cy="5897461"/>
          </a:xfrm>
        </p:spPr>
        <p:txBody>
          <a:bodyPr>
            <a:normAutofit fontScale="90000"/>
          </a:bodyPr>
          <a:lstStyle/>
          <a:p>
            <a:r>
              <a:rPr lang="uk-UA" sz="2700" dirty="0" smtClean="0"/>
              <a:t>Вживані заходи повинні передбачати захист проти випадкового або несанкціонованого:</a:t>
            </a:r>
            <a:br>
              <a:rPr lang="uk-UA" sz="2700" dirty="0" smtClean="0"/>
            </a:br>
            <a:r>
              <a:rPr lang="uk-UA" sz="2700" dirty="0" smtClean="0"/>
              <a:t>• доступу,</a:t>
            </a:r>
            <a:br>
              <a:rPr lang="uk-UA" sz="2700" dirty="0" smtClean="0"/>
            </a:br>
            <a:r>
              <a:rPr lang="uk-UA" sz="2700" dirty="0" smtClean="0"/>
              <a:t>• знищення,</a:t>
            </a:r>
            <a:br>
              <a:rPr lang="uk-UA" sz="2700" dirty="0" smtClean="0"/>
            </a:br>
            <a:r>
              <a:rPr lang="uk-UA" sz="2700" dirty="0" smtClean="0"/>
              <a:t>• модифікації,</a:t>
            </a:r>
            <a:br>
              <a:rPr lang="uk-UA" sz="2700" dirty="0" smtClean="0"/>
            </a:br>
            <a:r>
              <a:rPr lang="uk-UA" sz="2700" dirty="0" smtClean="0"/>
              <a:t>• поширення,</a:t>
            </a:r>
            <a:br>
              <a:rPr lang="uk-UA" sz="2700" dirty="0" smtClean="0"/>
            </a:br>
            <a:r>
              <a:rPr lang="uk-UA" sz="2700" dirty="0" smtClean="0"/>
              <a:t>• випадкової втрати. </a:t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> Отримання, обробка, зберігання, поширення відомостей про фізичну особу повинні здійснюватися </a:t>
            </a:r>
            <a:r>
              <a:rPr lang="uk-UA" sz="2700" b="1" dirty="0" smtClean="0"/>
              <a:t>з дозволу особи</a:t>
            </a:r>
            <a:r>
              <a:rPr lang="uk-UA" sz="2700" dirty="0" smtClean="0"/>
              <a:t>, відомості про яку обробляються. </a:t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> Виходячи з інтересів суспільства і держави, Конвенція допускає окремі </a:t>
            </a:r>
            <a:r>
              <a:rPr lang="uk-UA" sz="2700" b="1" dirty="0" smtClean="0"/>
              <a:t>обмеження</a:t>
            </a:r>
            <a:r>
              <a:rPr lang="uk-UA" sz="2700" dirty="0" smtClean="0"/>
              <a:t> в правах фізичних осіб, якщо це стосується</a:t>
            </a:r>
            <a:br>
              <a:rPr lang="uk-UA" sz="2700" dirty="0" smtClean="0"/>
            </a:br>
            <a:r>
              <a:rPr lang="uk-UA" sz="2700" dirty="0" smtClean="0"/>
              <a:t>• державної або громадської безпеки,</a:t>
            </a:r>
            <a:br>
              <a:rPr lang="uk-UA" sz="2700" dirty="0" smtClean="0"/>
            </a:br>
            <a:r>
              <a:rPr lang="uk-UA" sz="2700" dirty="0" smtClean="0"/>
              <a:t>• фінансової стабільності,</a:t>
            </a:r>
            <a:br>
              <a:rPr lang="uk-UA" sz="2700" dirty="0" smtClean="0"/>
            </a:br>
            <a:r>
              <a:rPr lang="uk-UA" sz="2700" dirty="0" smtClean="0"/>
              <a:t>• боротьби зі злочинністю,</a:t>
            </a:r>
            <a:br>
              <a:rPr lang="uk-UA" sz="2700" dirty="0" smtClean="0"/>
            </a:br>
            <a:r>
              <a:rPr lang="uk-UA" sz="2700" dirty="0" smtClean="0"/>
              <a:t>• захисту прав і свобод інших осіб. 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008" y="327172"/>
            <a:ext cx="7894534" cy="6249798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Загальний регламент про захист даних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i="1" dirty="0" smtClean="0"/>
              <a:t> </a:t>
            </a:r>
            <a:r>
              <a:rPr lang="en-US" sz="2400" b="1" dirty="0" smtClean="0"/>
              <a:t>General Data Protection Regulation, GDPR </a:t>
            </a:r>
            <a:r>
              <a:rPr lang="ru-RU" sz="2400" dirty="0" smtClean="0"/>
              <a:t>(2</a:t>
            </a:r>
            <a:r>
              <a:rPr lang="en-US" sz="2400" dirty="0" smtClean="0"/>
              <a:t>5</a:t>
            </a:r>
            <a:r>
              <a:rPr lang="ru-RU" sz="2400" dirty="0" smtClean="0"/>
              <a:t> </a:t>
            </a:r>
            <a:r>
              <a:rPr lang="uk-UA" sz="2400" dirty="0" smtClean="0"/>
              <a:t>травня</a:t>
            </a:r>
            <a:r>
              <a:rPr lang="ru-RU" sz="2400" dirty="0" smtClean="0"/>
              <a:t> 2018 р.)</a:t>
            </a:r>
            <a:br>
              <a:rPr lang="ru-RU" sz="2400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uk-UA" sz="2400" dirty="0" smtClean="0"/>
              <a:t> Персональні дані повинні:</a:t>
            </a:r>
            <a:br>
              <a:rPr lang="uk-UA" sz="2400" dirty="0" smtClean="0"/>
            </a:br>
            <a:r>
              <a:rPr lang="uk-UA" sz="2400" dirty="0" smtClean="0"/>
              <a:t>(a) оброблятися законно, справедливо та прозоро для суб'єкта даних («законність, справедливість та прозорість»);</a:t>
            </a:r>
            <a:br>
              <a:rPr lang="uk-UA" sz="2400" dirty="0" smtClean="0"/>
            </a:br>
            <a:r>
              <a:rPr lang="uk-UA" sz="2400" dirty="0" smtClean="0"/>
              <a:t> (b) збиратися для конкретних, чітких та законних цілей і не оброблятися у подальшому несумісним із цією метою способом; подальша обробка для архівних цілей у публічному інтересі, з метою історичних чи наукових досліджень або для статистичних цілей, відповідно до статті 89(1), не вважається несумісною з початковими цілями («обмеження метою»);</a:t>
            </a:r>
            <a:br>
              <a:rPr lang="uk-UA" sz="2400" dirty="0" smtClean="0"/>
            </a:br>
            <a:r>
              <a:rPr lang="uk-UA" sz="2400" dirty="0" smtClean="0"/>
              <a:t> (c) бути адекватними та релевантними тому, що необхідно щодо цілей, для досягнення яких вони обробляються, а також обмежені цим («мінімізації даних»);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008" y="327172"/>
            <a:ext cx="7894534" cy="6249798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Генеральний регламент про захист персональних даних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i="1" dirty="0" smtClean="0"/>
              <a:t> </a:t>
            </a:r>
            <a:r>
              <a:rPr lang="en-US" sz="2400" b="1" dirty="0" smtClean="0"/>
              <a:t>General Data Protection Regulation, GDPR </a:t>
            </a:r>
            <a:r>
              <a:rPr lang="ru-RU" sz="2400" dirty="0" smtClean="0"/>
              <a:t>(2</a:t>
            </a:r>
            <a:r>
              <a:rPr lang="en-US" sz="2400" dirty="0" smtClean="0"/>
              <a:t>5</a:t>
            </a:r>
            <a:r>
              <a:rPr lang="ru-RU" sz="2400" dirty="0" smtClean="0"/>
              <a:t> </a:t>
            </a:r>
            <a:r>
              <a:rPr lang="uk-UA" sz="2400" dirty="0" smtClean="0"/>
              <a:t>травня</a:t>
            </a:r>
            <a:r>
              <a:rPr lang="ru-RU" sz="2400" dirty="0" smtClean="0"/>
              <a:t> 2018 р.)</a:t>
            </a:r>
            <a:br>
              <a:rPr lang="ru-RU" sz="2400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uk-UA" sz="2400" dirty="0" smtClean="0"/>
              <a:t> Персональні дані повинні:</a:t>
            </a:r>
            <a:br>
              <a:rPr lang="uk-UA" sz="2400" dirty="0" smtClean="0"/>
            </a:br>
            <a:r>
              <a:rPr lang="uk-UA" sz="2400" dirty="0" smtClean="0"/>
              <a:t> (d) бути точними та за необхідності підтримуватися в актуальному стані; необхідно вжити всіх розумних заходів, щоб персональні дані, які є неточними у світлі цілей, для яких вони обробляються, були негайно видалені або уточнені (точність); </a:t>
            </a:r>
            <a:br>
              <a:rPr lang="uk-UA" sz="2400" dirty="0" smtClean="0"/>
            </a:br>
            <a:r>
              <a:rPr lang="uk-UA" sz="2400" dirty="0" smtClean="0"/>
              <a:t>(e) зберігатися у формі, яка дозволяє ідентифікувати суб'єктів даних не довше, ніж це необхідно для цілей, для яких ці дані обробляються; персональні дані можуть зберігатися протягом більш тривалого періоду виключно для архівних цілей;</a:t>
            </a:r>
            <a:br>
              <a:rPr lang="uk-UA" sz="2400" dirty="0" smtClean="0"/>
            </a:br>
            <a:r>
              <a:rPr lang="uk-UA" sz="2400" dirty="0" smtClean="0"/>
              <a:t> (f) оброблятися способом, що забезпечує відповідну безпеку персональних даних, включаючи захист від несанкціонованої або незаконної обробки, а також від випадкової втрати, знищення або пошкодження за допомогою відповідних технічних та організаційних заходів (цілісність і конфіденційність).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79509"/>
            <a:ext cx="7901892" cy="1230314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ISO </a:t>
            </a:r>
            <a:r>
              <a:rPr lang="ru-RU" sz="2000" b="1" dirty="0" smtClean="0"/>
              <a:t>15408-1</a:t>
            </a:r>
            <a:r>
              <a:rPr lang="en-US" sz="2000" b="1" dirty="0" smtClean="0"/>
              <a:t> Information technology - Security techniques </a:t>
            </a:r>
            <a:r>
              <a:rPr lang="uk-UA" sz="2000" b="1" dirty="0" smtClean="0"/>
              <a:t>-</a:t>
            </a:r>
            <a:br>
              <a:rPr lang="uk-UA" sz="2000" b="1" dirty="0" smtClean="0"/>
            </a:br>
            <a:r>
              <a:rPr lang="en-US" sz="2000" b="1" dirty="0" smtClean="0"/>
              <a:t>Evaluation criteria for IT</a:t>
            </a:r>
            <a:r>
              <a:rPr lang="uk-UA" sz="2000" b="1" dirty="0" smtClean="0"/>
              <a:t> </a:t>
            </a:r>
            <a:r>
              <a:rPr lang="en-US" sz="2000" b="1" dirty="0" smtClean="0"/>
              <a:t>security </a:t>
            </a:r>
            <a:r>
              <a:rPr lang="uk-UA" sz="2000" b="1" dirty="0" smtClean="0"/>
              <a:t> - </a:t>
            </a:r>
            <a:r>
              <a:rPr lang="en-US" sz="2000" b="1" dirty="0" smtClean="0"/>
              <a:t>Part 1:</a:t>
            </a:r>
            <a:r>
              <a:rPr lang="uk-UA" sz="2000" b="1" dirty="0" smtClean="0"/>
              <a:t> </a:t>
            </a:r>
            <a:r>
              <a:rPr lang="en-US" sz="2000" b="1" dirty="0" smtClean="0"/>
              <a:t>Introduction and general model </a:t>
            </a:r>
            <a:r>
              <a:rPr lang="uk-UA" sz="2000" b="1" dirty="0" smtClean="0"/>
              <a:t>Інформаційні технології - Методи безпеки – </a:t>
            </a:r>
            <a:br>
              <a:rPr lang="uk-UA" sz="2000" b="1" dirty="0" smtClean="0"/>
            </a:br>
            <a:r>
              <a:rPr lang="uk-UA" sz="2000" b="1" dirty="0" smtClean="0"/>
              <a:t>Критерії оцінки </a:t>
            </a:r>
            <a:r>
              <a:rPr lang="uk-UA" sz="2000" b="1" dirty="0" err="1" smtClean="0"/>
              <a:t>ІТ-безпеки</a:t>
            </a:r>
            <a:r>
              <a:rPr lang="uk-UA" sz="2000" b="1" dirty="0" smtClean="0"/>
              <a:t> - Частина 1: Вступ і загальна модель 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888" y="1875099"/>
            <a:ext cx="7024864" cy="4982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7378619" y="3449254"/>
            <a:ext cx="1626484" cy="6829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Концепція безпеки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</TotalTime>
  <Words>336</Words>
  <Application>Microsoft Office PowerPoint</Application>
  <PresentationFormat>Экран (4:3)</PresentationFormat>
  <Paragraphs>51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Office Theme</vt:lpstr>
      <vt:lpstr>Політика інформаційної безпеки ЄС   “Лісабонська стратегія” в березні 2000 року.  Три основні інструменти забезпечення інформаційної безпеки:  - плани дій,   - директиви,   - програми НДДКР.</vt:lpstr>
      <vt:lpstr>Політика Європейської Комісії в сфері боротьби з кіберзлочинністю реалізується за чотирма основними напрямами:  1. участь у законодавчому процесі. (Найбільш важливим законодавчим рішенням є Рамкове рішення Ради Міністрів ЄС щодо атак на інформаційні системи від 17 січня 2005 року).  2. транскордонне співробітництво правоохоронних органів країн-членів ЄС.  3. співробітництво між державним і приватним секторами у боротьбі з кіберзлочинністю.  4. підписання країнами-членами та іншими країнами Конвенції про кіберзлочинність.   </vt:lpstr>
      <vt:lpstr>Конвенція Ради Європи «Про кіберзлочинність»   Правопорушення проти конфіденційності:  Незаконний доступ.  Нелегальне перехоплення.  Втручання у дані.  Втручання у систему.  Зловживання пристроями.  Правопорушення, пов'язані з комп'ютерами:  Підробка (комп'ютерних даних).  Шахрайство.  Правопорушення, пов'язані зі змістом:  Дитяча порнографія.  Правопорушення, пов'язані з порушенням авторських та суміжних прав.   Процедури:  - Термінове збереження комп'ютерних даних.  - Термінове збереження і часткове розкриття даних про рух інформації.  - Обшук і арешт комп'ютерних даних.  - Збирання даних про рух інформації у реальному масштабі часу.  - Перехоплення даних змісту інформації.</vt:lpstr>
      <vt:lpstr>Network Information Security Directive (NIS Directive) (2016)  - Принципи заходів кібербезпеки   - ефективність (effectiveness)   - сумісність (compatibility)   - пропорційність ризикам (proportionality)   - конкретність та зрозумілість (verifiability) - Розробка національних стратегій кібербезпеки - Визначення відповідальних державних органів  - Створення команд швидкого реагування    (Computer Emergency Response Team, CERT)  The Cybersecurity Act (2018) - Створення Європейської агенції з мережевої та інформаційної безпеки    (ENISA) </vt:lpstr>
      <vt:lpstr>Конвенція Ради Європи "Про захист (прав) фізичних осіб при автоматизованій обробці персональних даних"   (28 січня 1981 року)  -  принципи захисту від неправомірних збору, обробки, зберігання і розповсюдження відомостей про фізичних осіб.    Вимоги до персональних даних, що піддаються обробці: • отримання і обробка повинні здійснюватися законним шляхом, • вони повинні зберігатися, оброблятися і передаватися у відповідності до їх прямого призначення, • не мати надмірності, • бути точними і поновлюваними, • допускати ідентифікацію фізичної особи.</vt:lpstr>
      <vt:lpstr>Вживані заходи повинні передбачати захист проти випадкового або несанкціонованого: • доступу, • знищення, • модифікації, • поширення, • випадкової втрати.    Отримання, обробка, зберігання, поширення відомостей про фізичну особу повинні здійснюватися з дозволу особи, відомості про яку обробляються.    Виходячи з інтересів суспільства і держави, Конвенція допускає окремі обмеження в правах фізичних осіб, якщо це стосується • державної або громадської безпеки, • фінансової стабільності, • боротьби зі злочинністю, • захисту прав і свобод інших осіб.  </vt:lpstr>
      <vt:lpstr>Загальний регламент про захист даних   General Data Protection Regulation, GDPR (25 травня 2018 р.)   Персональні дані повинні: (a) оброблятися законно, справедливо та прозоро для суб'єкта даних («законність, справедливість та прозорість»);  (b) збиратися для конкретних, чітких та законних цілей і не оброблятися у подальшому несумісним із цією метою способом; подальша обробка для архівних цілей у публічному інтересі, з метою історичних чи наукових досліджень або для статистичних цілей, відповідно до статті 89(1), не вважається несумісною з початковими цілями («обмеження метою»);  (c) бути адекватними та релевантними тому, що необхідно щодо цілей, для досягнення яких вони обробляються, а також обмежені цим («мінімізації даних»); </vt:lpstr>
      <vt:lpstr>Генеральний регламент про захист персональних даних   General Data Protection Regulation, GDPR (25 травня 2018 р.)   Персональні дані повинні:  (d) бути точними та за необхідності підтримуватися в актуальному стані; необхідно вжити всіх розумних заходів, щоб персональні дані, які є неточними у світлі цілей, для яких вони обробляються, були негайно видалені або уточнені (точність);  (e) зберігатися у формі, яка дозволяє ідентифікувати суб'єктів даних не довше, ніж це необхідно для цілей, для яких ці дані обробляються; персональні дані можуть зберігатися протягом більш тривалого періоду виключно для архівних цілей;  (f) оброблятися способом, що забезпечує відповідну безпеку персональних даних, включаючи захист від несанкціонованої або незаконної обробки, а також від випадкової втрати, знищення або пошкодження за допомогою відповідних технічних та організаційних заходів (цілісність і конфіденційність).</vt:lpstr>
      <vt:lpstr>ISO 15408-1 Information technology - Security techniques - Evaluation criteria for IT security  - Part 1: Introduction and general model Інформаційні технології - Методи безпеки –  Критерії оцінки ІТ-безпеки - Частина 1: Вступ і загальна модель </vt:lpstr>
      <vt:lpstr>Концепція оцінки</vt:lpstr>
      <vt:lpstr>Модель розробки об'єкту оцінки </vt:lpstr>
      <vt:lpstr>Одержання вимог та специфікацій</vt:lpstr>
      <vt:lpstr>ISO 17799 Information technology - Security techniques –  Code of practice for information security management  Інформаційні технології - Методи безпеки -  Практичні правила менеджменту інформаційної безпеки  Варіанти обробки ризиків:  - Уникнути (Avoid).  - Знизити, пом'якшити (Mitigations).  - Передати (Transfer).  - Прийняти (Accept).</vt:lpstr>
      <vt:lpstr>10 доменів безпеки від ISO 17799 </vt:lpstr>
      <vt:lpstr>Документ політики інформаційної безпеки (Security Policy) мають містити: a) визначення інформаційної безпеки, її цілей, можливостей та сфери дії, механізму, що забезпечує спільне використання інформації; b) заяви про наміри керівництва, які висвітлюють цілі та принципи управління інформаційною безпекою; c) інфраструктуру регулювання цілей управління та контролю, оцінки та управління ризиками; d) коротке пояснення політики, принципів, стандартів та вимог відповідності, що становлять особливу важливість для організації:  1) погодження із законодавчими та договірними вимогами;  2) вимоги до освіти, навчання в галузі безпеки;  3) підтримка безперервності бізнесу;  4) наслідки порушень політики; e) визначення обов'язків щодо управління інформаційною безпекою, у тому числі включаючи відомості про інциденти; f) посилання на документацію, яка може її доповнює.</vt:lpstr>
      <vt:lpstr>Організаційна інформаційна безпека (Organizational Security):  Внутрішня організація: 1 Зобов'язання керівництва установи до ІБ. 2 Координація в галузі ІБ. 3 Розподіл обов'язків, пов'язаних з ІБ. 4 Процес авторизації засобів обробки інформації. 5 Угоди про конфіденційність. 6 Контакти з особами, які приймають рішення. 7 Контакт із групами користувачів. 8 Перегляд ІБ.  Зовнішні сторони: 1 Ідентифікація ризиків, пов'язаних із зовнішніми сторонами. 2 Вибір захисту при роботі з клієнтами. 3 Вибір засобів захисту в угодах із третьою стороною.</vt:lpstr>
      <vt:lpstr>Управління активами (Asset Classification &amp; Control):  Відповідальність за активи: 1 Інвентаризація активів. 2 Монопольне використання активів. 3 Прийнятне використання активів.  Класифікація інформації: 1 Класифікація. 2 Маркування.</vt:lpstr>
      <vt:lpstr>Безпека пов'язана з людськими ресурсами (Personnel Security):  Підбор: 1 Ролі та обов'язки. 2 Відбір. 3 Терміни та умови зайнятості.  Протягом зайнятості: 1 Обов'язки адміністрації. 2 Розуміння вимог щодо захисту інформації, навчання та тренування. 3 Дисциплінарний процес.  Завершення або зміна зайнятості: 1 Завершення обов'язків. 2 Повернення активів. 3 Зміна прав доступу.</vt:lpstr>
      <vt:lpstr>Фізична безпека та безпека середовища  (Physical &amp; Environmental Security):  Зони безпеки: 1 Фізична лінія охорони. 2 Засоби контролю фізичного доступу. 3 Безпека офісів. 4 Захист проти зовнішніх загроз та загроз навколишнього середовища. 5 Робота в зонах, що захищаються. 6 Відкритий доступ, доставка та вантажні зони.  Захист обладнання: 1 Розташування обладнання та його захист. 2 Допоміжні комунальні служби. 3 Захист кабельної інфраструктури. 4 Технічне обслуговування. 5 Захист обладнання поза приміщеннями установи.</vt:lpstr>
      <vt:lpstr>Управління зв'язками та операціями (Communication &amp; Operation Management):  Захист від шкідливого та мобільного коду. Резервне копіювання. Управління безпекою мережі. Обробка носіїв:  1 Управління змінними носіями.  2 Знищення носіїв інформації.  3 Процедури обробки інформації.  4 Безпека системної документації. Обмін інформацією. Електронна торгівля. Моніторинг.</vt:lpstr>
      <vt:lpstr>Контроль доступу (Access Control): Політика контролю доступу. Адміністрація доступу користувача:  1 Реєстрація користувача.  2 Управління привілеями.  3 Керування паролями користувача.  4 Огляд прав доступу користувача. Обов'язки користувача:  1 Використання пароля.  2 Політика чистого столу та очищення екрану. Політика використання мережевих служб:  1 Аутентифікація користувача для зовнішніх з'єднань.  2 Ідентифікація обладнання у мережі.  3 Поділ у мережах.  4 Управління мережевими підключеннями.  5 Управління мережевою маршрутизацією. Контроль доступу до операційної системи:  1 Безпечні процедури входу в систему.  2 Ідентифікація та автентифікація користувача.  3 Система керування паролями.  4 Використання системних утиліт.  5 Обмеження на час з'єднання. Обмеження доступу до інформації. Ізоляція чутливих систем. Дистанційна робота.</vt:lpstr>
      <vt:lpstr>Розробка та технічне обслуговування інформаційних систем  (System Development &amp; Maintenance):  Вимоги безпеки інформаційних систем. Коректна обробка у додатках:  1 Перевірка вхідних даних  2 Управління внутрішньою обробкою.  3 Цілісність повідомлень.  4 Перевірка вихідних даних. Управління криптографічними засобами. Безпека системних файлів:  1 Управління операційним ПЗ.  2 Захист системних даних.  3 Контроль доступу до вихідного програмного коду. Безпека розробки та процесів супроводу:  1 Управління процедурами змін.  2 Технічна перевірка програм після змін ОС.  3 Обмеження на зміну пакетів програм.  4 Витік інформації.  5 Розробка ПЗ третьою стороною. Керування вразливостями.</vt:lpstr>
      <vt:lpstr>Управління інцидентами інформаційної безпеки  (Security Incident Management):  Повідомлення про: 1 Події ІБ. 2 Вразливість безпеки.  Управління інформаційними інцидентами безпеки та розвитком: 1 Обов'язки та процедури. 2 Вивчення інцидентів інформаційної безпеки. 3 Збір доказів.  Управління безперервністю бізнесу (Business Continuity Management) :  1 Включення ІБ у процес забезпечення безперервності бізнесу. 2 Безперервність бізнесу та оцінка ризику. 3 Розробка та реалізація планів безперервності. 4 Тестування, підтримка та переоцінка планів забезпечення безперервності бізнесу.</vt:lpstr>
      <vt:lpstr>Відповідність вимогам законодавства (Compliance):  1 Ідентифікація законодавства, що застосовується. 2 Права інтелектуальної власності. 3 Захист документів установи. 4 Захист персональних даних. 5 Запобігання неправильному використанню засобів обробки інформації. 6 Управління криптографічними засобами.  Відповідність політиці безпеки, стандартам та технічним умовам. </vt:lpstr>
      <vt:lpstr>ISO 27000 Information technology - Security techniques –  Information security management systems - Overview and vocabulary Інформаційні технології - Методи безпеки -  Системи менеджменту інформаційної безпеки - Загальний огляд і термінологія   Цей стандарт містить: - огляд сімейства стандартів; - введення в систему менеджменту інформаційної безпеки (СМІБ); - короткий опис процесу     "План (Plan) - Здійснення (Do) - Перевірка (Check) - Дія (Act)" (PDCA);  - терміни та визначення для використання в стандартах СМІБ.  Цей стандарт може бути застосований до всіх типів організацій:  - комерційні,  - некомерційні, - урядові.</vt:lpstr>
      <vt:lpstr>Визначення:  Інформаційна безпека (information security) – Збереження конфіденційності, цілісності і доступності інформації. Конфіденційність (confidentiality) - Властивість інформації бути недоступною або закритою для неавторизованих осіб, сутностей або процесів. Цілісність (integrity) – Властивість збереження правильності і повноти активів.  Доступність (availability) - Властивість бути доступним і готовим до використання за запитом авторизованого суб'єкта.  Контроль доступу (access control) - Забезпечення того, щоб доступ до активів був санкціонований і обмежується відповідно до вимог комерційної таємниці і безпеки.  Аутентифікація (authentication) - Забезпечення гарантії того, що заявлені характеристики об'єкта правильні. Автентичність (authenticity) - Властивість, що гарантує,  що суб'єкт або ресурс ідентичний заявленому.  Забезпечення безперервності бізнесу (business continuity) –  Процеси  і (або) процедури, що забезпечують впевненість в безперервності операцій бізнесу. </vt:lpstr>
      <vt:lpstr>Актив (asset) - Що-небудь, що має цінність для організації. Є різні типи активів: - інформація; - програмне забезпечення; - матеріальні активи, наприклад комп'ютер; - послуги; - люди і їх кваліфікація, навички та досвід; - нематеріальні активи, такі як репутація та імідж.  Подія (event) - Виникнення специфічного набору обставин.  Інцидент інформаційної безпеки (information security incident) - Одне або декілька небажаних або несподіваних подій інформаційної безпеки, які зі значним ступенем вірогідності призводять до компрометації операцій бізнесу і створюють загрози для інформаційної безпеки. Атака (attack) - спроба знищення, розкриття, зміни, блокування,  крадіжки, отримання несанкціонованого доступу до активу  або його несанкціонованого використання.  Загроза (threat) - Можлива причина небажаного інциденту, який може завдати шкоди системі або організації.  Менеджмент інциденту інформаційної безпеки (information security  incident management) - Процеси виявлення, інформування, оцінки,  реагування, розгляду і вивчення інцидентів інформаційної безпеки.</vt:lpstr>
      <vt:lpstr>Вразливість (vulnerability) - Слабке місце активу або заходів і засобів контролю і управління, яке може бути використане загрозою.  Ризик (risk) - Поєднання ймовірності події та її наслідків.  Ризик інформаційної безпеки (information security risk) - Потенційна можливість того, що вразливість буде використовуватися для створення загрози активу або групі активів, що призводить до збитків для організації. Менеджмент ризику (risk management) - Скоординовані дії з управління організацією стосовно ризику. Політика (policy) - Загальний намір і напрямок,  офіційно висловлений керівництвом. Результативність (effectiveness) - Ступінь реалізації  запланованої діяльності та досягнення запланованих результатів.  Ефективність  (efficiency) - Зв'язок між досягнутим результатом і тим, наскільки доцільно використані ресурси.   Заходи по впровадженню, контролю, підтримці і поліпшенню СМІБ: a) визначення інформаційних активів і пов'язаних з ними вимог безпеки; b) оцінка ризиків ІБ; c) вибір і реалізація відповідних засобів управління для управління неприйнятними ризиками; d) контроль, підтримка і підвищення ефективності засобів управління безпекою, пов'язаних з інформаційними активами організації.</vt:lpstr>
      <vt:lpstr>ISO 27001 "Information technology - Security techniques –  Information security management systems - Requirements Інформаційні технології - Методи безпеки –  Системи менеджменту інформаційної безпеки - Вимоги  Цей стандарт використовує процесний підхід. Модель PDCA:               </vt:lpstr>
      <vt:lpstr>Документація СМІБ повинна включати в себе наступне: a) задокументовані положення політики і цілей СМІБ; b) область функціонування СМІБ; c) процедури та заходи управління, що підтримують СМІБ; d) опис методології оцінки ризику; e) звіт щодо оцінки ризиків; f) план обробки ризиків; h) облікові записи; i) положення про можливість застосування.  Вхідні дані для аналізу СМІБ: a) результати попередніх аудитів та аналізу СМІБ; b) результати взаємодії із зацікавленими сторонами; c) методи, засоби або процедури, які можуть бути використані в організації для вдосконалення функціонування і підвищення результативності СМІБ; d) правове обґрунтування запобіжних та коригувальних дій; e) вразливості або загрози, що не були адекватно враховані в процесі попередньої оцінки ризиків; f) результати кількісної оцінки результативності СМІБ; g) наступні дії за результатами попереднього аналізу; h) будь-які зміни, які могли б вплинути на СМІБ; i) рекомендації щодо поліпшення. </vt:lpstr>
      <vt:lpstr>Вихідні дані аналізу СМІБ спрямовані на: a) на підвищення результативності СМІБ; b) на оновлення планів оцінки та обробки ризиків; c) на модифікацію процедур і заходів управління та контролю,  включаючи зміни:  1) в бізнес-вимогах;  2) у вимогах безпеки;  3) в бізнес-процесах, які впливають на існуючі бізнес-вимоги;  4) в законах і нормативних документах;  5) в договірних зобов'язаннях;  6) в рівнях ризику; d) на потреби в ресурсах; e) на вдосконалення способів оцінки результативності заходів управління.</vt:lpstr>
      <vt:lpstr>ISO 27002 Information technology - Security techniques –  Code of practice for information security management Інформаційні технології - Методи безпеки –  Звід норм та правил менеджменту інформаційної безпеки  Стандарт пропонує рекомендації та основні принципи менеджменту ІБ.  Оцінка і обробка ризиків. Політика безпеки. Організаційні аспекти ІБ:  - Обов'язки керівництва.  - Координація питань.  - Розподіл обов'язків.  - Угоди про конфіденційність. Взаємодії зі сторонніми організаціями:  - Вимоги безпеки в угодах. Менеджмент активів:  - Інвентаризація.  - Володіння.  - Використання.</vt:lpstr>
      <vt:lpstr> Безпека, пов'язана з персоналом:  - Ролі та обов'язки.  - Попередня перевірка.  - Угода про конфіденційність.  - Роз'яснювати правову відповідальність співробітників в частині  законів  про авторське право або законодавства про захист  персональних даних.  - Поінформованість, навчання і тренінг в області ІБ.  - Дисциплінарний процес.  - Припинення обов'язків.  - Повернення активів.  - Анулювання прав доступу. Фізична безпека та захист від впливів навколишнього середовища:  - Контрольована зона. Безпека обладнання:  - Розміщення.  - Кабелі.  - ТО.  - Утилізація. Захист від шкідливих програм. Резервування. Менеджмент безпеки мережі. </vt:lpstr>
      <vt:lpstr> Поводження з носіями інформації:  - Змінні носії інформації.  - Утилізація.  - Процедури обробки інформації. Обмін інформацією. Електронна торгівля:  - Трансакції в режимі реального часу (on-line). Моніторинг:  - Ведення журналів аудиту. Політика контролю доступу:  - Користувачів.  - Мережевого.  - До ОС. Політика використання криптографічних засобів захисту. Контроль доступу до вихідного коду. Менеджмент інцидентів ІБ:  - Оповіщення про порушення і недоліки інформаційної безпеки.  - Управління інцидентами ІБ, збір доказів. </vt:lpstr>
      <vt:lpstr> ISO 27003 Information technology - Security techniques –  Information security management systems implementation guidance Інформаційні технології - Методи безпеки –  Інструкція з реалізації системи менеджменту інформаційної безпеки  Фази розробки проекту СМІБ: Визначення пріоритетів організації для розробки СМІБ: a) найважливіші сфери діяльності підприємства і організації; b) засекречена або цінна інформація:  1. Найбільш важлива інформація для організації;  2. Наслідки при розголошенні; c) закони, що регулюють заходи ІБ; d) контрактні або організаційні угоди, які стосуються ІБ; e) галузеві вимоги,       що визначають конкретні способи управління і заходи ІБ; f) загрози; g) конкурентні фактори; h) вимоги безперервності бізнес-процесів.  </vt:lpstr>
      <vt:lpstr>Визначення попередньої сфери дії СМІБ: a) обов'язкові вимоги до менеджменту ІБ,       що визначаються керівництвом і зобов’язаннями ззовні; b) як система взаємодіє з іншими системами; c) перелік цілей підприємства в області менеджменту ІБ; d) перелік найважливіших бізнес-процесів, інформаційних активів,        організаційних структур і регіонів, де буде використовуватися СМІБ; e) існуючи системи управління; f) характеристики підприємства, організація,      місцезнаходження, активи і технології. Розробка технічного обґрунтування та плану проекту: a) цілі і конкретні завдання; b) вигоди для організації; c) область дії СМІБ та зачеплені бізнес-процеси; d) найважливіші процеси і фактори для досягнення цілей СМІБ; e) опис проекту високого рівня; f) початковий план впровадження системи; g) певні ролі і сфери відповідальності; h) необхідні ресурси (технологічні та людські); i) міркування, що стосуються впровадження системи; j) тимчасова шкала з ключовими етапами; k) передбачувані витрати; I) найважливіші фактори успіху; m) кількісне визначення вигод для організації.</vt:lpstr>
      <vt:lpstr>Визначення області дії СМІБ, меж і політики СМІБ: a) організаційну область дії і межи; b) область дії і межи інформаційних і комунікаційних технологій (ІКТ);  - інфраструктура зв'язку;  - програмне забезпечення;  - апаратне забезпечення;  - ролі та сфери відповідальності; c) фізичну область дії і межи. Проведення аналізу вимог до ІБ. Проведення оцінки ризику: a) визначити загрози та їх джерела; b) визначити існуючі та заплановані заходи і засоби контролю; c) визначити уразливості,      які можуть в разі загрози завдати шкоди активів або організації; d) визначити наслідки втрати конфіденційності, доступності,        безперервності або порушення інших вимог до безпеки для активів; e) оцінити вплив на підприємство, який може виникнути в результаті       передбачуваних або фактичних інцидентів ІБ; f) оцінити ймовірність надзвичайних сценаріїв; g) оцінити рівень ризику; h) порівняти рівні ризику       з критеріями оцінки та прийнятності ризиків.</vt:lpstr>
      <vt:lpstr>Розробка СМІБ: Організації:  - кінцевої структури організації для ІБ;  - політики ІБ;  - стандартів і процедур забезпечення ІБ; ІКТ та фізичних об'єктів; Плану проекту СМІБ.              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Expert</cp:lastModifiedBy>
  <cp:revision>176</cp:revision>
  <dcterms:created xsi:type="dcterms:W3CDTF">2016-11-18T14:12:19Z</dcterms:created>
  <dcterms:modified xsi:type="dcterms:W3CDTF">2024-04-15T10:15:33Z</dcterms:modified>
</cp:coreProperties>
</file>