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868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8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868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8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5477C81C-A996-4731-A1C1-5DBA79063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3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12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9FE20-62A7-4B5E-AE02-BFD999A3CA86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DB7F5-193C-49B4-9849-33E65DA63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57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8AF2-5A22-4451-9BCB-EF5E5F9AC429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38DC4-68D9-4E03-B797-10779E895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52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F24CA-3B6D-4781-85F6-C3AADE286676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72EBC-5035-46D8-AEE0-574908383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5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31409-5BA8-4D13-B840-E8478B623A42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6297-F4D8-4A94-8CAF-94AB4FDCF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44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73471-9976-457E-B39F-025E1141C6EF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F2CD-070E-4D2C-8516-60ED2A3B4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38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39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56281-FBCF-42C8-8CD1-20BD9CF815BD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73073-B18B-4FDC-8D9D-E6A41C1BD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78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9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0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81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82EFC-882A-4673-AB81-218DD317E8E5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65AC-D841-42A0-A499-ED87071A5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1BE08-F751-4E70-A72C-3A742E5F78E6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F4AC-D7A6-41C7-AC5C-AF607EB49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8DE51-6BA7-47FC-B6AC-AA0317581288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6D8E3-9050-4DCF-B427-C10EF76D6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72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3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48FF7-2905-4316-8D44-128F8ABC3AB3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47367-72DB-447E-B88E-C14DB5CEE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66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048667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F45A-5BC0-491B-889E-1CE5A4C77AC1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4F791-DCC4-4798-9358-299C211A0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48578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1F876F-04FB-4A44-9B63-7303F8D40516}" type="datetimeFigureOut">
              <a:rPr lang="ru-RU"/>
              <a:pPr>
                <a:defRPr/>
              </a:pPr>
              <a:t>23.01.2022</a:t>
            </a:fld>
            <a:endParaRPr lang="ru-RU"/>
          </a:p>
        </p:txBody>
      </p:sp>
      <p:sp>
        <p:nvSpPr>
          <p:cNvPr id="1048579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8580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2363A6-4F69-428B-BA32-4F83B66BB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0175" y="2205038"/>
            <a:ext cx="26638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3600"/>
            <a:ext cx="25923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2035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13" name="Заголовок 1"/>
          <p:cNvSpPr>
            <a:spLocks noGrp="1"/>
          </p:cNvSpPr>
          <p:nvPr>
            <p:ph type="ctrTitle"/>
          </p:nvPr>
        </p:nvSpPr>
        <p:spPr>
          <a:xfrm>
            <a:off x="1691680" y="2708920"/>
            <a:ext cx="5400600" cy="15121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КУХНЯ АВСТРІЇ</a:t>
            </a:r>
            <a:endParaRPr lang="ru-RU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4876800"/>
            <a:ext cx="29162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7313" y="4878388"/>
            <a:ext cx="360045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винайдення</a:t>
            </a:r>
            <a:r>
              <a:rPr lang="ru-RU" dirty="0" smtClean="0"/>
              <a:t> десерту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48599" name="Содержимое 2"/>
          <p:cNvSpPr>
            <a:spLocks noGrp="1"/>
          </p:cNvSpPr>
          <p:nvPr>
            <p:ph idx="1"/>
          </p:nvPr>
        </p:nvSpPr>
        <p:spPr>
          <a:xfrm>
            <a:off x="2555875" y="1052513"/>
            <a:ext cx="6588125" cy="5805487"/>
          </a:xfrm>
        </p:spPr>
        <p:txBody>
          <a:bodyPr>
            <a:normAutofit fontScale="60714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поч</a:t>
            </a:r>
            <a:r>
              <a:rPr lang="ru-RU" dirty="0" smtClean="0"/>
              <a:t>. </a:t>
            </a:r>
            <a:r>
              <a:rPr lang="en-US" dirty="0" smtClean="0"/>
              <a:t>XVIII </a:t>
            </a:r>
            <a:r>
              <a:rPr lang="ru-RU" dirty="0" smtClean="0"/>
              <a:t>ст. у </a:t>
            </a:r>
            <a:r>
              <a:rPr lang="ru-RU" dirty="0" err="1" smtClean="0"/>
              <a:t>кухарських</a:t>
            </a:r>
            <a:r>
              <a:rPr lang="ru-RU" dirty="0" smtClean="0"/>
              <a:t> книгах </a:t>
            </a:r>
            <a:r>
              <a:rPr lang="ru-RU" dirty="0" err="1" smtClean="0"/>
              <a:t>австрійської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віденьської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кухонь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предвісники</a:t>
            </a:r>
            <a:r>
              <a:rPr lang="ru-RU" dirty="0" smtClean="0"/>
              <a:t> торту «</a:t>
            </a:r>
            <a:r>
              <a:rPr lang="ru-RU" dirty="0" err="1" smtClean="0"/>
              <a:t>Захер</a:t>
            </a:r>
            <a:r>
              <a:rPr lang="ru-RU" dirty="0" smtClean="0"/>
              <a:t>»,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шоколадні</a:t>
            </a:r>
            <a:r>
              <a:rPr lang="ru-RU" dirty="0" smtClean="0"/>
              <a:t> </a:t>
            </a:r>
            <a:r>
              <a:rPr lang="ru-RU" dirty="0" err="1" smtClean="0"/>
              <a:t>торти</a:t>
            </a:r>
            <a:r>
              <a:rPr lang="ru-RU" dirty="0" smtClean="0"/>
              <a:t>, </a:t>
            </a:r>
            <a:r>
              <a:rPr lang="ru-RU" dirty="0" err="1" smtClean="0"/>
              <a:t>залиті</a:t>
            </a:r>
            <a:r>
              <a:rPr lang="ru-RU" dirty="0" smtClean="0"/>
              <a:t> </a:t>
            </a:r>
            <a:r>
              <a:rPr lang="ru-RU" dirty="0" err="1" smtClean="0"/>
              <a:t>глазуррю</a:t>
            </a:r>
            <a:r>
              <a:rPr lang="ru-RU" dirty="0" smtClean="0"/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У 1832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міністр</a:t>
            </a:r>
            <a:r>
              <a:rPr lang="ru-RU" dirty="0" smtClean="0"/>
              <a:t> </a:t>
            </a:r>
            <a:r>
              <a:rPr lang="ru-RU" dirty="0" err="1" smtClean="0"/>
              <a:t>закордонних</a:t>
            </a:r>
            <a:r>
              <a:rPr lang="ru-RU" dirty="0" smtClean="0"/>
              <a:t> справ </a:t>
            </a:r>
            <a:r>
              <a:rPr lang="ru-RU" dirty="0" err="1" smtClean="0"/>
              <a:t>Меттерніх</a:t>
            </a:r>
            <a:r>
              <a:rPr lang="ru-RU" dirty="0" smtClean="0"/>
              <a:t> наказав </a:t>
            </a:r>
            <a:r>
              <a:rPr lang="ru-RU" dirty="0" err="1" smtClean="0"/>
              <a:t>своєму</a:t>
            </a:r>
            <a:r>
              <a:rPr lang="ru-RU" dirty="0" smtClean="0"/>
              <a:t> кухарю </a:t>
            </a:r>
            <a:r>
              <a:rPr lang="ru-RU" dirty="0" err="1" smtClean="0"/>
              <a:t>створити</a:t>
            </a:r>
            <a:r>
              <a:rPr lang="ru-RU" dirty="0" smtClean="0"/>
              <a:t> для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поважних</a:t>
            </a:r>
            <a:r>
              <a:rPr lang="ru-RU" dirty="0" smtClean="0"/>
              <a:t> гостей </a:t>
            </a:r>
            <a:r>
              <a:rPr lang="ru-RU" dirty="0" err="1" smtClean="0"/>
              <a:t>незвичайний</a:t>
            </a:r>
            <a:r>
              <a:rPr lang="ru-RU" dirty="0" smtClean="0"/>
              <a:t> десерт.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шеф-кухар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слабий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тому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довірили</a:t>
            </a:r>
            <a:r>
              <a:rPr lang="ru-RU" dirty="0" smtClean="0"/>
              <a:t> 16-річному Францу </a:t>
            </a:r>
            <a:r>
              <a:rPr lang="ru-RU" dirty="0" err="1" smtClean="0"/>
              <a:t>Захеру</a:t>
            </a:r>
            <a:r>
              <a:rPr lang="ru-RU" dirty="0" smtClean="0"/>
              <a:t> (*1816—†1907),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навчався</a:t>
            </a:r>
            <a:r>
              <a:rPr lang="ru-RU" dirty="0" smtClean="0"/>
              <a:t> </a:t>
            </a:r>
            <a:r>
              <a:rPr lang="ru-RU" dirty="0" err="1" smtClean="0"/>
              <a:t>кондитерським</a:t>
            </a:r>
            <a:r>
              <a:rPr lang="ru-RU" dirty="0" smtClean="0"/>
              <a:t> премудростям на </a:t>
            </a:r>
            <a:r>
              <a:rPr lang="ru-RU" dirty="0" err="1" smtClean="0"/>
              <a:t>придворній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. І </a:t>
            </a:r>
            <a:r>
              <a:rPr lang="ru-RU" dirty="0" err="1" smtClean="0"/>
              <a:t>хоча</a:t>
            </a:r>
            <a:r>
              <a:rPr lang="ru-RU" dirty="0" smtClean="0"/>
              <a:t> торт </a:t>
            </a:r>
            <a:r>
              <a:rPr lang="ru-RU" dirty="0" err="1" smtClean="0"/>
              <a:t>прийшовся</a:t>
            </a:r>
            <a:r>
              <a:rPr lang="ru-RU" dirty="0" smtClean="0"/>
              <a:t> до смаку </a:t>
            </a:r>
            <a:r>
              <a:rPr lang="ru-RU" dirty="0" err="1" smtClean="0"/>
              <a:t>високоповажному</a:t>
            </a:r>
            <a:r>
              <a:rPr lang="ru-RU" dirty="0" smtClean="0"/>
              <a:t> панству, про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забули</a:t>
            </a:r>
            <a:r>
              <a:rPr lang="ru-RU" dirty="0" smtClean="0"/>
              <a:t> не десятки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завершення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Захер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кухарем у </a:t>
            </a:r>
            <a:r>
              <a:rPr lang="ru-RU" dirty="0" err="1" smtClean="0"/>
              <a:t>будинках</a:t>
            </a:r>
            <a:r>
              <a:rPr lang="ru-RU" dirty="0" smtClean="0"/>
              <a:t> </a:t>
            </a:r>
            <a:r>
              <a:rPr lang="ru-RU" dirty="0" err="1" smtClean="0"/>
              <a:t>аристократів</a:t>
            </a:r>
            <a:r>
              <a:rPr lang="ru-RU" dirty="0" smtClean="0"/>
              <a:t> </a:t>
            </a:r>
            <a:r>
              <a:rPr lang="ru-RU" dirty="0" err="1" smtClean="0"/>
              <a:t>Пресбурга</a:t>
            </a:r>
            <a:r>
              <a:rPr lang="ru-RU" dirty="0" smtClean="0"/>
              <a:t> (</a:t>
            </a:r>
            <a:r>
              <a:rPr lang="ru-RU" dirty="0" err="1" smtClean="0"/>
              <a:t>суч</a:t>
            </a:r>
            <a:r>
              <a:rPr lang="ru-RU" dirty="0" smtClean="0"/>
              <a:t>. </a:t>
            </a:r>
            <a:r>
              <a:rPr lang="ru-RU" dirty="0" err="1" smtClean="0"/>
              <a:t>Братіслава</a:t>
            </a:r>
            <a:r>
              <a:rPr lang="ru-RU" dirty="0" smtClean="0"/>
              <a:t>, </a:t>
            </a:r>
            <a:r>
              <a:rPr lang="ru-RU" dirty="0" err="1" smtClean="0"/>
              <a:t>Словаччина</a:t>
            </a:r>
            <a:r>
              <a:rPr lang="ru-RU" dirty="0" smtClean="0"/>
              <a:t>), Будапешта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 1848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Ф.Захер</a:t>
            </a:r>
            <a:r>
              <a:rPr lang="ru-RU" dirty="0" smtClean="0"/>
              <a:t> </a:t>
            </a:r>
            <a:r>
              <a:rPr lang="ru-RU" dirty="0" err="1" smtClean="0"/>
              <a:t>повернувся</a:t>
            </a:r>
            <a:r>
              <a:rPr lang="ru-RU" dirty="0" smtClean="0"/>
              <a:t> до </a:t>
            </a:r>
            <a:r>
              <a:rPr lang="ru-RU" dirty="0" err="1" smtClean="0"/>
              <a:t>Відня</a:t>
            </a:r>
            <a:r>
              <a:rPr lang="ru-RU" dirty="0" smtClean="0"/>
              <a:t>, де </a:t>
            </a:r>
            <a:r>
              <a:rPr lang="ru-RU" dirty="0" err="1" smtClean="0"/>
              <a:t>відкрив</a:t>
            </a:r>
            <a:r>
              <a:rPr lang="ru-RU" dirty="0" smtClean="0"/>
              <a:t> </a:t>
            </a:r>
            <a:r>
              <a:rPr lang="ru-RU" dirty="0" err="1" smtClean="0"/>
              <a:t>власну</a:t>
            </a:r>
            <a:r>
              <a:rPr lang="ru-RU" dirty="0" smtClean="0"/>
              <a:t> </a:t>
            </a:r>
            <a:r>
              <a:rPr lang="ru-RU" dirty="0" err="1" smtClean="0"/>
              <a:t>крамничку</a:t>
            </a:r>
            <a:r>
              <a:rPr lang="ru-RU" dirty="0" smtClean="0"/>
              <a:t> </a:t>
            </a:r>
            <a:r>
              <a:rPr lang="ru-RU" dirty="0" err="1" smtClean="0"/>
              <a:t>делікатесів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винним</a:t>
            </a:r>
            <a:r>
              <a:rPr lang="ru-RU" dirty="0" smtClean="0"/>
              <a:t> </a:t>
            </a:r>
            <a:r>
              <a:rPr lang="ru-RU" dirty="0" err="1" smtClean="0"/>
              <a:t>погрібком</a:t>
            </a:r>
            <a:r>
              <a:rPr lang="ru-RU" dirty="0" smtClean="0"/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Старший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Захера</a:t>
            </a:r>
            <a:r>
              <a:rPr lang="ru-RU" dirty="0" smtClean="0"/>
              <a:t>, </a:t>
            </a:r>
            <a:r>
              <a:rPr lang="ru-RU" dirty="0" err="1" smtClean="0"/>
              <a:t>Едуард</a:t>
            </a:r>
            <a:r>
              <a:rPr lang="ru-RU" dirty="0" smtClean="0"/>
              <a:t> (*1843—†1892),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 в авторитетного </a:t>
            </a:r>
            <a:r>
              <a:rPr lang="ru-RU" dirty="0" err="1" smtClean="0"/>
              <a:t>віденського</a:t>
            </a:r>
            <a:r>
              <a:rPr lang="ru-RU" dirty="0" smtClean="0"/>
              <a:t> кондитера </a:t>
            </a:r>
            <a:r>
              <a:rPr lang="ru-RU" dirty="0" err="1" smtClean="0"/>
              <a:t>Демеля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автором </a:t>
            </a:r>
            <a:r>
              <a:rPr lang="ru-RU" dirty="0" err="1" smtClean="0"/>
              <a:t>кінцевого</a:t>
            </a:r>
            <a:r>
              <a:rPr lang="ru-RU" dirty="0" smtClean="0"/>
              <a:t> рецепту торту,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змінивши</a:t>
            </a:r>
            <a:r>
              <a:rPr lang="ru-RU" dirty="0" smtClean="0"/>
              <a:t> </a:t>
            </a:r>
            <a:r>
              <a:rPr lang="ru-RU" dirty="0" err="1" smtClean="0"/>
              <a:t>початковий</a:t>
            </a:r>
            <a:r>
              <a:rPr lang="ru-RU" dirty="0" smtClean="0"/>
              <a:t> </a:t>
            </a:r>
            <a:r>
              <a:rPr lang="ru-RU" dirty="0" err="1" smtClean="0"/>
              <a:t>батьківський</a:t>
            </a:r>
            <a:r>
              <a:rPr lang="ru-RU" dirty="0" smtClean="0"/>
              <a:t>. </a:t>
            </a:r>
            <a:r>
              <a:rPr lang="ru-RU" dirty="0" err="1" smtClean="0"/>
              <a:t>Спершу</a:t>
            </a:r>
            <a:r>
              <a:rPr lang="ru-RU" dirty="0" smtClean="0"/>
              <a:t> десерт </a:t>
            </a:r>
            <a:r>
              <a:rPr lang="ru-RU" dirty="0" err="1" smtClean="0"/>
              <a:t>продавався</a:t>
            </a:r>
            <a:r>
              <a:rPr lang="ru-RU" dirty="0" smtClean="0"/>
              <a:t> в </a:t>
            </a:r>
            <a:r>
              <a:rPr lang="ru-RU" dirty="0" err="1" smtClean="0"/>
              <a:t>кондитерській</a:t>
            </a:r>
            <a:r>
              <a:rPr lang="ru-RU" dirty="0" smtClean="0"/>
              <a:t> </a:t>
            </a:r>
            <a:r>
              <a:rPr lang="ru-RU" dirty="0" err="1" smtClean="0"/>
              <a:t>Демеля</a:t>
            </a:r>
            <a:r>
              <a:rPr lang="ru-RU" dirty="0" smtClean="0"/>
              <a:t>, а </a:t>
            </a:r>
            <a:r>
              <a:rPr lang="ru-RU" dirty="0" err="1" smtClean="0"/>
              <a:t>з</a:t>
            </a:r>
            <a:r>
              <a:rPr lang="ru-RU" dirty="0" smtClean="0"/>
              <a:t> 1876 року </a:t>
            </a:r>
            <a:r>
              <a:rPr lang="ru-RU" dirty="0" err="1" smtClean="0"/>
              <a:t>переважно</a:t>
            </a:r>
            <a:r>
              <a:rPr lang="ru-RU" dirty="0" smtClean="0"/>
              <a:t> самим </a:t>
            </a:r>
            <a:r>
              <a:rPr lang="ru-RU" dirty="0" err="1" smtClean="0"/>
              <a:t>Едуардом</a:t>
            </a:r>
            <a:r>
              <a:rPr lang="ru-RU" dirty="0" smtClean="0"/>
              <a:t> </a:t>
            </a:r>
            <a:r>
              <a:rPr lang="ru-RU" dirty="0" err="1" smtClean="0"/>
              <a:t>Захером</a:t>
            </a:r>
            <a:r>
              <a:rPr lang="ru-RU" dirty="0" smtClean="0"/>
              <a:t> у </a:t>
            </a:r>
            <a:r>
              <a:rPr lang="ru-RU" dirty="0" err="1" smtClean="0"/>
              <a:t>віденьському</a:t>
            </a:r>
            <a:r>
              <a:rPr lang="ru-RU" dirty="0" smtClean="0"/>
              <a:t> </a:t>
            </a:r>
            <a:r>
              <a:rPr lang="ru-RU" dirty="0" err="1" smtClean="0"/>
              <a:t>готелі</a:t>
            </a:r>
            <a:r>
              <a:rPr lang="ru-RU" dirty="0" smtClean="0"/>
              <a:t> «</a:t>
            </a:r>
            <a:r>
              <a:rPr lang="ru-RU" dirty="0" err="1" smtClean="0"/>
              <a:t>Захер</a:t>
            </a:r>
            <a:r>
              <a:rPr lang="ru-RU" dirty="0" smtClean="0"/>
              <a:t>». </a:t>
            </a:r>
            <a:r>
              <a:rPr lang="ru-RU" dirty="0" err="1" smtClean="0"/>
              <a:t>Відтоді</a:t>
            </a:r>
            <a:r>
              <a:rPr lang="ru-RU" dirty="0" smtClean="0"/>
              <a:t> торт став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найпопулярніших</a:t>
            </a:r>
            <a:r>
              <a:rPr lang="ru-RU" dirty="0" smtClean="0"/>
              <a:t> </a:t>
            </a:r>
            <a:r>
              <a:rPr lang="ru-RU" dirty="0" err="1" smtClean="0"/>
              <a:t>десертів</a:t>
            </a:r>
            <a:r>
              <a:rPr lang="ru-RU" dirty="0" smtClean="0"/>
              <a:t> </a:t>
            </a:r>
            <a:r>
              <a:rPr lang="ru-RU" dirty="0" err="1" smtClean="0"/>
              <a:t>Відня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Австрії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2627313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41875"/>
            <a:ext cx="26273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4175"/>
            <a:ext cx="26273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595" name="Содержимое 2"/>
          <p:cNvSpPr>
            <a:spLocks noGrp="1"/>
          </p:cNvSpPr>
          <p:nvPr>
            <p:ph idx="1"/>
          </p:nvPr>
        </p:nvSpPr>
        <p:spPr>
          <a:xfrm>
            <a:off x="2700338" y="0"/>
            <a:ext cx="6659562" cy="4868863"/>
          </a:xfrm>
        </p:spPr>
        <p:txBody>
          <a:bodyPr>
            <a:normAutofit fontScale="53571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solidFill>
                  <a:schemeClr val="tx2"/>
                </a:solidFill>
              </a:rPr>
              <a:t>Для приготування цієї страви, у розмірі 16 порцій, знадобиться:</a:t>
            </a:r>
            <a:br>
              <a:rPr lang="uk-UA" b="1" dirty="0" smtClean="0">
                <a:solidFill>
                  <a:schemeClr val="tx2"/>
                </a:solidFill>
              </a:rPr>
            </a:br>
            <a:r>
              <a:rPr lang="uk-UA" b="1" dirty="0" smtClean="0">
                <a:solidFill>
                  <a:schemeClr val="tx2"/>
                </a:solidFill>
              </a:rPr>
              <a:t/>
            </a:r>
            <a:br>
              <a:rPr lang="uk-UA" b="1" dirty="0" smtClean="0">
                <a:solidFill>
                  <a:schemeClr val="tx2"/>
                </a:solidFill>
              </a:rPr>
            </a:br>
            <a:r>
              <a:rPr lang="uk-UA" b="1" dirty="0" smtClean="0">
                <a:solidFill>
                  <a:schemeClr val="tx2"/>
                </a:solidFill>
              </a:rPr>
              <a:t>шоколад гіркий для тіста - 200 г і для глазурі - 250 г</a:t>
            </a:r>
            <a:br>
              <a:rPr lang="uk-UA" b="1" dirty="0" smtClean="0">
                <a:solidFill>
                  <a:schemeClr val="tx2"/>
                </a:solidFill>
              </a:rPr>
            </a:br>
            <a:r>
              <a:rPr lang="uk-UA" b="1" dirty="0" smtClean="0">
                <a:solidFill>
                  <a:schemeClr val="tx2"/>
                </a:solidFill>
              </a:rPr>
              <a:t>масло вершкове - 200 г</a:t>
            </a:r>
            <a:br>
              <a:rPr lang="uk-UA" b="1" dirty="0" smtClean="0">
                <a:solidFill>
                  <a:schemeClr val="tx2"/>
                </a:solidFill>
              </a:rPr>
            </a:br>
            <a:r>
              <a:rPr lang="uk-UA" b="1" dirty="0" smtClean="0">
                <a:solidFill>
                  <a:schemeClr val="tx2"/>
                </a:solidFill>
              </a:rPr>
              <a:t>цукор - 200 г</a:t>
            </a:r>
            <a:br>
              <a:rPr lang="uk-UA" b="1" dirty="0" smtClean="0">
                <a:solidFill>
                  <a:schemeClr val="tx2"/>
                </a:solidFill>
              </a:rPr>
            </a:br>
            <a:r>
              <a:rPr lang="uk-UA" b="1" dirty="0" smtClean="0">
                <a:solidFill>
                  <a:schemeClr val="tx2"/>
                </a:solidFill>
              </a:rPr>
              <a:t>яйце - 8 шт.</a:t>
            </a:r>
            <a:br>
              <a:rPr lang="uk-UA" b="1" dirty="0" smtClean="0">
                <a:solidFill>
                  <a:schemeClr val="tx2"/>
                </a:solidFill>
              </a:rPr>
            </a:br>
            <a:r>
              <a:rPr lang="uk-UA" b="1" dirty="0" smtClean="0">
                <a:solidFill>
                  <a:schemeClr val="tx2"/>
                </a:solidFill>
              </a:rPr>
              <a:t>борошно пшеничне - 150 г</a:t>
            </a:r>
            <a:br>
              <a:rPr lang="uk-UA" b="1" dirty="0" smtClean="0">
                <a:solidFill>
                  <a:schemeClr val="tx2"/>
                </a:solidFill>
              </a:rPr>
            </a:br>
            <a:r>
              <a:rPr lang="uk-UA" b="1" dirty="0" smtClean="0">
                <a:solidFill>
                  <a:schemeClr val="tx2"/>
                </a:solidFill>
              </a:rPr>
              <a:t>мигдаль мелений - 50 г</a:t>
            </a:r>
            <a:br>
              <a:rPr lang="uk-UA" b="1" dirty="0" smtClean="0">
                <a:solidFill>
                  <a:schemeClr val="tx2"/>
                </a:solidFill>
              </a:rPr>
            </a:br>
            <a:r>
              <a:rPr lang="uk-UA" b="1" dirty="0" smtClean="0">
                <a:solidFill>
                  <a:schemeClr val="tx2"/>
                </a:solidFill>
              </a:rPr>
              <a:t>конфітюр абрикосовий - 150 г</a:t>
            </a:r>
            <a:br>
              <a:rPr lang="uk-UA" b="1" dirty="0" smtClean="0">
                <a:solidFill>
                  <a:schemeClr val="tx2"/>
                </a:solidFill>
              </a:rPr>
            </a:br>
            <a:r>
              <a:rPr lang="uk-UA" b="1" dirty="0" smtClean="0">
                <a:solidFill>
                  <a:schemeClr val="tx2"/>
                </a:solidFill>
              </a:rPr>
              <a:t>цукрова пудра - 200 г</a:t>
            </a:r>
            <a:br>
              <a:rPr lang="uk-UA" b="1" dirty="0" smtClean="0">
                <a:solidFill>
                  <a:schemeClr val="tx2"/>
                </a:solidFill>
              </a:rPr>
            </a:br>
            <a:r>
              <a:rPr lang="uk-UA" b="1" dirty="0" smtClean="0">
                <a:solidFill>
                  <a:schemeClr val="tx2"/>
                </a:solidFill>
              </a:rPr>
              <a:t/>
            </a:r>
            <a:br>
              <a:rPr lang="uk-UA" b="1" dirty="0" smtClean="0">
                <a:solidFill>
                  <a:schemeClr val="tx2"/>
                </a:solidFill>
              </a:rPr>
            </a:br>
            <a:r>
              <a:rPr lang="uk-UA" b="1" dirty="0" smtClean="0">
                <a:solidFill>
                  <a:schemeClr val="tx2"/>
                </a:solidFill>
              </a:rPr>
              <a:t>Спосіб приготування:</a:t>
            </a:r>
            <a:br>
              <a:rPr lang="uk-UA" b="1" dirty="0" smtClean="0">
                <a:solidFill>
                  <a:schemeClr val="tx2"/>
                </a:solidFill>
              </a:rPr>
            </a:br>
            <a:r>
              <a:rPr lang="uk-UA" b="1" dirty="0" smtClean="0">
                <a:solidFill>
                  <a:schemeClr val="tx2"/>
                </a:solidFill>
              </a:rPr>
              <a:t/>
            </a:r>
            <a:br>
              <a:rPr lang="uk-UA" b="1" dirty="0" smtClean="0">
                <a:solidFill>
                  <a:schemeClr val="tx2"/>
                </a:solidFill>
              </a:rPr>
            </a:br>
            <a:r>
              <a:rPr lang="uk-UA" b="1" dirty="0" smtClean="0">
                <a:solidFill>
                  <a:schemeClr val="tx2"/>
                </a:solidFill>
              </a:rPr>
              <a:t>Для тіста розплавте шоколад. Масло перемішайте з 150 г цукру. Яєчні жовтки відокремити від білків, поступово перемішайте з олією і шоколадом, додайте борошно, мигдаль і знову перемішайте. Введіть збиті з цукром, що залишився білки.</a:t>
            </a:r>
            <a:br>
              <a:rPr lang="uk-UA" b="1" dirty="0" smtClean="0">
                <a:solidFill>
                  <a:schemeClr val="tx2"/>
                </a:solidFill>
              </a:rPr>
            </a:br>
            <a:r>
              <a:rPr lang="uk-UA" b="1" dirty="0" smtClean="0">
                <a:solidFill>
                  <a:schemeClr val="tx2"/>
                </a:solidFill>
              </a:rPr>
              <a:t>Викладіть тісто в вистелену пергаментним папером форму, розрівняйте і випікайте 50 хвилин при 180 °. Готовий корж остудіть, вийміть з форми і розріжте по горизонталі.</a:t>
            </a:r>
            <a:br>
              <a:rPr lang="uk-UA" b="1" dirty="0" smtClean="0">
                <a:solidFill>
                  <a:schemeClr val="tx2"/>
                </a:solidFill>
              </a:rPr>
            </a:br>
            <a:r>
              <a:rPr lang="uk-UA" b="1" dirty="0" smtClean="0">
                <a:solidFill>
                  <a:schemeClr val="tx2"/>
                </a:solidFill>
              </a:rPr>
              <a:t>На нижній корж нанесіть половину протертого конфітюру, накрийте верхнім і намажте залишилися конфітюром.</a:t>
            </a:r>
            <a:br>
              <a:rPr lang="uk-UA" b="1" dirty="0" smtClean="0">
                <a:solidFill>
                  <a:schemeClr val="tx2"/>
                </a:solidFill>
              </a:rPr>
            </a:br>
            <a:r>
              <a:rPr lang="uk-UA" b="1" dirty="0" smtClean="0">
                <a:solidFill>
                  <a:schemeClr val="tx2"/>
                </a:solidFill>
              </a:rPr>
              <a:t>Цукрову пудру з 125 г води уварите до утворення сиропу. 200 г шоколаду подрібніть, розплавте в сиропі і охолодіть. Покрийте торт отриманої глазур'ю і оформіть залишилися шоколадом.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202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2699792" cy="202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797152"/>
            <a:ext cx="2699793" cy="206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797152"/>
            <a:ext cx="2723794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96203" y="4797152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591" name="Содержимое 2"/>
          <p:cNvSpPr>
            <a:spLocks noGrp="1"/>
          </p:cNvSpPr>
          <p:nvPr>
            <p:ph idx="1"/>
          </p:nvPr>
        </p:nvSpPr>
        <p:spPr>
          <a:xfrm>
            <a:off x="0" y="6381750"/>
            <a:ext cx="8686800" cy="476250"/>
          </a:xfrm>
        </p:spPr>
        <p:txBody>
          <a:bodyPr>
            <a:normAutofit fontScale="96429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Регіональні</a:t>
            </a:r>
            <a:r>
              <a:rPr lang="ru-RU" dirty="0" smtClean="0"/>
              <a:t> </a:t>
            </a:r>
            <a:r>
              <a:rPr lang="ru-RU" dirty="0" err="1" smtClean="0"/>
              <a:t>відміни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48587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>
            <a:normAutofit fontScale="89286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Тірольська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кухня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відрізняється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великим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різноманіттям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страв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ситністю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найбільш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популярний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суп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шпиком,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запіканка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картоплі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борошна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м'яса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шпику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грестль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бульйон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фрикадельками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печінки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ліберкнедль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різноманітні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свіжі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салати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смажене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м'ясо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у першу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чергу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відомий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віденський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шніцель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безліч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італійських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страв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Штирія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відрізняється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великою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кількістю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страв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тушкованого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м'яса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різними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спеціями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коренями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неодмінною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присутністю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столі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місцевого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вина.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В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Каринтії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Зальцбурзі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велика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кількість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страв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слов'янського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походження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— вареники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сиром, галушки,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локшина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шинкою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шинкенфлекерн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млинці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штраубен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налисники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палачинкен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солодкими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наповнювачами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смажена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річкова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форель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безліч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борошняних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страв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ransition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Напої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48589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>
            <a:normAutofit fontScale="85357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На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особливу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увагу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заслуговують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віденські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кав'ярні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батьківщиною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європейської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культури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споживання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кави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;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кава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візитною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карткою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країни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в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якій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пропонують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зазвичай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менше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30-50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сортів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кави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кава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вершками «меланж»,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еспрессо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вершками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браунер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»,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капучино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», холодна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чорна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кава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ромом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коньяком,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міцний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еспрессо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курце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більш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слабкий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ферленгертер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подвійний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«мокко» с великою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кількістю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збитих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вершків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айншпеннер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незліченна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кількість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інших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видів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кави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В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Австрії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виробляють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безліч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сортів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гарного пива.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Самі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австрійці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воліють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вживати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легке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молоде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вино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хойріге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виробляються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такі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чудові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сорти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як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рислінг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Грюнер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Вельтлиннер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«Мюллер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тургау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долини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Вахау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червоне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вино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Шильхер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білі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вина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Мускателлер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Моррілан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Західної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Штирії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сухі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вина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Бургенланда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ransition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5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0"/>
            <a:ext cx="213201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4688" y="0"/>
            <a:ext cx="211931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3203575"/>
            <a:ext cx="3995737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383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3"/>
            <a:ext cx="22288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0"/>
            <a:ext cx="22383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3357563"/>
            <a:ext cx="23114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3357563"/>
            <a:ext cx="237648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7538" y="0"/>
            <a:ext cx="237648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025" y="3357563"/>
            <a:ext cx="23399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04025" y="0"/>
            <a:ext cx="23399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Особливості: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8623" name="Содержимое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>
            <a:normAutofit fontScale="7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</a:rPr>
              <a:t>Австрійська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кухня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традиційна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сильно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відрізняється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різних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землях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країни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 У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національній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кухні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відчувається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італійський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німецький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вплив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багато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спільних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рис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кухнею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Угорщини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Чехії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Словенії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навіть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Туреччини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</a:rPr>
              <a:t>Австрійська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</a:rPr>
              <a:t>їжа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</a:rPr>
              <a:t>дуже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смачна </a:t>
            </a:r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здорова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Типова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австрійська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трапеза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складається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супу,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м’ясної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страви та десерту.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М’ясні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страва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зазвичай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готуються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яловичини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свинини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телятини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Крім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того, на друге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можуть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бути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приготовані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страви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такої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чудової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свіжої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риби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як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короп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форель.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Австрійці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вважають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краще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споживати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їжу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кухлем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одного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</a:rPr>
              <a:t>місцевих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</a:rPr>
              <a:t>сортів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пива </a:t>
            </a:r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</a:rPr>
              <a:t>або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</a:rPr>
              <a:t>келихом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</a:rPr>
              <a:t>австрійського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вина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 З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часів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римського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імператора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Марка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Аврелія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Австрії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відмінні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вина,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неодмінно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варто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скуштувати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 Трапеза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завершується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чашкою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кави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просто чаркою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шнапс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у.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За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традицією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основний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прийом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їжі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припадає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обідній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час, 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увечері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австрійці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вважають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краще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з’їсти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щось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легке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Проте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сьогодні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більшість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людей просто не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мають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змоги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часу для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розкішного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обіду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тому вони ситно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харчуються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увечері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</a:rPr>
              <a:t>Австрійці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</a:rPr>
              <a:t>люблять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</a:rPr>
              <a:t>перекушувати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(”</a:t>
            </a:r>
            <a:r>
              <a:rPr lang="en-US" b="1" dirty="0" err="1" smtClean="0">
                <a:solidFill>
                  <a:schemeClr val="tx2">
                    <a:lumMod val="90000"/>
                  </a:schemeClr>
                </a:solidFill>
              </a:rPr>
              <a:t>Jause</a:t>
            </a:r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”)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між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двома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основними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прийомами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їжі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Такий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підвечірок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може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складатися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будь-чого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чашки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кави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солідного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сендвіча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копченою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шинкою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хріном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ransition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Типові страви:</a:t>
            </a:r>
            <a:endParaRPr lang="ru-RU" dirty="0"/>
          </a:p>
        </p:txBody>
      </p:sp>
      <p:sp>
        <p:nvSpPr>
          <p:cNvPr id="1048625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8964613" cy="5661025"/>
          </a:xfrm>
        </p:spPr>
        <p:txBody>
          <a:bodyPr>
            <a:normAutofit fontScale="89286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Головна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австрійська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м'ясна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страва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відомий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віденський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шніцель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засмажений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у сухарях великий шматок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м'якої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телятини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неодмінно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покриває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край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тарілки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подається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овочевими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салатами.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Ще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один символ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віденської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кухні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смажене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курка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бакхун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», 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кайзерівський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омлет (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скоріше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навіть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легкий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пиріг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збитих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яєць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)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кайзершмаррн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відварена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яловичина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хріном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яблуком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тафельшпіц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філе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форелі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локшина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сиром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касноккен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 та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сирний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суп,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короп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по-сербськи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в'ялена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шинка, аналог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італійської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«пасти» —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нокерль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ніжна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гусяча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печінка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Безліч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страв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готується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квашеної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капусти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наприклад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галушки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кислою капустою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кротспатцн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печеня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хоарнейстнидей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багато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гарнірів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 В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Австрії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печуть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смачний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хліб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на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відміну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інших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країн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Європи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обов'язково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присутній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на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столі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Содержимое 2"/>
          <p:cNvSpPr>
            <a:spLocks noGrp="1"/>
          </p:cNvSpPr>
          <p:nvPr>
            <p:ph idx="1"/>
          </p:nvPr>
        </p:nvSpPr>
        <p:spPr>
          <a:xfrm>
            <a:off x="0" y="4076700"/>
            <a:ext cx="9144000" cy="2781300"/>
          </a:xfrm>
        </p:spPr>
        <p:txBody>
          <a:bodyPr>
            <a:normAutofit fontScale="7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u="sng" dirty="0" smtClean="0"/>
              <a:t>Приготування: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Булочку в воді, щоб пом'якшити. Очистіть цибулю і нарізати дуже тонко. Печінку помити, висушити, видалити всю шкіру і сухожилля. Печінку </a:t>
            </a:r>
            <a:r>
              <a:rPr lang="uk-UA" dirty="0" err="1" smtClean="0"/>
              <a:t>пермолоти</a:t>
            </a:r>
            <a:r>
              <a:rPr lang="uk-UA" dirty="0" smtClean="0"/>
              <a:t> в </a:t>
            </a:r>
            <a:r>
              <a:rPr lang="uk-UA" dirty="0" err="1" smtClean="0"/>
              <a:t>блендері</a:t>
            </a:r>
            <a:r>
              <a:rPr lang="uk-UA" dirty="0" smtClean="0"/>
              <a:t> або пропустити через тонкий диск м'ясорубки і додати їх з кубиками цибулі, додати вершкове масло, яйце і 2 повні столові ложки </a:t>
            </a:r>
            <a:r>
              <a:rPr lang="uk-UA" dirty="0" err="1" smtClean="0"/>
              <a:t>панірувалних</a:t>
            </a:r>
            <a:r>
              <a:rPr lang="uk-UA" dirty="0" smtClean="0"/>
              <a:t> сухарів.  Додати сіль, перець, чебрець, майоран, тмин, мускатний горіх за смаком і добре перемішати.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Бульйон довести до кипіння Суп посипати нарізаною </a:t>
            </a:r>
            <a:r>
              <a:rPr lang="uk-UA" dirty="0" err="1" smtClean="0"/>
              <a:t>свіжоїю</a:t>
            </a:r>
            <a:r>
              <a:rPr lang="uk-UA" dirty="0" smtClean="0"/>
              <a:t> петрушкою і подавати.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4787900" y="115888"/>
            <a:ext cx="410527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1 бу</a:t>
            </a:r>
            <a:r>
              <a:rPr lang="ru-RU"/>
              <a:t>л</a:t>
            </a:r>
            <a:r>
              <a:rPr lang="ru-RU">
                <a:latin typeface="Times New Roman" pitchFamily="18" charset="0"/>
              </a:rPr>
              <a:t>ка суха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1 маленька цибуля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70 г печінки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70 г мясного фарша, змішаного з 25 г вершкового масла.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1 яйце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2 столові ложки паніровочних сухарів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  Сіль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  Перець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1 чайна ложка тимяна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1 чайна ложка майорана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1 щепотка тміна меленого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1 літр бульона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1 столова ложка петрушки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8787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19" name="Содержимое 2"/>
          <p:cNvSpPr>
            <a:spLocks noGrp="1"/>
          </p:cNvSpPr>
          <p:nvPr>
            <p:ph idx="1"/>
          </p:nvPr>
        </p:nvSpPr>
        <p:spPr>
          <a:xfrm>
            <a:off x="0" y="6308725"/>
            <a:ext cx="8686800" cy="54927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Віденський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шніцель</a:t>
            </a:r>
            <a:endParaRPr lang="ru-RU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59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Содержимое 2"/>
          <p:cNvSpPr>
            <a:spLocks noGrp="1"/>
          </p:cNvSpPr>
          <p:nvPr>
            <p:ph idx="1"/>
          </p:nvPr>
        </p:nvSpPr>
        <p:spPr>
          <a:xfrm>
            <a:off x="-252413" y="2997200"/>
            <a:ext cx="9396413" cy="3311525"/>
          </a:xfrm>
        </p:spPr>
        <p:txBody>
          <a:bodyPr>
            <a:normAutofit fontScale="81786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Приготування і подача на стіл:</a:t>
            </a:r>
            <a:br>
              <a:rPr lang="uk-UA" dirty="0" smtClean="0"/>
            </a:br>
            <a:r>
              <a:rPr lang="uk-UA" dirty="0" smtClean="0"/>
              <a:t>Уважно відбити шніцелі, поки вони не стануть товщиною в 4 мм і посолити. Обваляти м'ясо в борошні, вмочити в яйце, після чого обваляти у порціях. Відбивні не треба сильно притискати при обвалювання в борошні, яйці і порціях, щоб паніровка не була дуже товстою. Підігріти соняшникову олію в сковорідці. Після того як шніцелі стануть золотисто-коричневими, треба їх перевернути. Додати гарнір з скибочок лимона і картопляного салату.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719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4500563" y="188913"/>
            <a:ext cx="4643437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</a:rPr>
              <a:t>Віденський шніцель </a:t>
            </a:r>
            <a:r>
              <a:rPr lang="uk-UA" sz="2000">
                <a:latin typeface="Times New Roman" pitchFamily="18" charset="0"/>
              </a:rPr>
              <a:t>(</a:t>
            </a:r>
            <a:r>
              <a:rPr lang="en-US" sz="2000">
                <a:latin typeface="Book Antiqua" pitchFamily="18" charset="0"/>
              </a:rPr>
              <a:t>Wiener Schnitzel). </a:t>
            </a:r>
            <a:r>
              <a:rPr lang="uk-UA" sz="2000">
                <a:latin typeface="Times New Roman" pitchFamily="18" charset="0"/>
              </a:rPr>
              <a:t>Австрійська кухня</a:t>
            </a:r>
            <a:br>
              <a:rPr lang="uk-UA" sz="2000">
                <a:latin typeface="Times New Roman" pitchFamily="18" charset="0"/>
              </a:rPr>
            </a:br>
            <a:r>
              <a:rPr lang="uk-UA" sz="2000">
                <a:latin typeface="Times New Roman" pitchFamily="18" charset="0"/>
              </a:rPr>
              <a:t/>
            </a:r>
            <a:br>
              <a:rPr lang="uk-UA" sz="2000">
                <a:latin typeface="Times New Roman" pitchFamily="18" charset="0"/>
              </a:rPr>
            </a:br>
            <a:r>
              <a:rPr lang="uk-UA" sz="2000">
                <a:latin typeface="Times New Roman" pitchFamily="18" charset="0"/>
              </a:rPr>
              <a:t>Інгредієнти:</a:t>
            </a:r>
            <a:br>
              <a:rPr lang="uk-UA" sz="2000">
                <a:latin typeface="Times New Roman" pitchFamily="18" charset="0"/>
              </a:rPr>
            </a:br>
            <a:r>
              <a:rPr lang="uk-UA" sz="2000">
                <a:latin typeface="Times New Roman" pitchFamily="18" charset="0"/>
              </a:rPr>
              <a:t>4 котлети з яловичини</a:t>
            </a:r>
            <a:br>
              <a:rPr lang="uk-UA" sz="2000">
                <a:latin typeface="Times New Roman" pitchFamily="18" charset="0"/>
              </a:rPr>
            </a:br>
            <a:r>
              <a:rPr lang="uk-UA" sz="2000">
                <a:latin typeface="Times New Roman" pitchFamily="18" charset="0"/>
              </a:rPr>
              <a:t>1 яйце</a:t>
            </a:r>
            <a:br>
              <a:rPr lang="uk-UA" sz="2000">
                <a:latin typeface="Times New Roman" pitchFamily="18" charset="0"/>
              </a:rPr>
            </a:br>
            <a:r>
              <a:rPr lang="uk-UA" sz="2000">
                <a:latin typeface="Times New Roman" pitchFamily="18" charset="0"/>
              </a:rPr>
              <a:t>4 ст. л. борошна</a:t>
            </a:r>
            <a:br>
              <a:rPr lang="uk-UA" sz="2000">
                <a:latin typeface="Times New Roman" pitchFamily="18" charset="0"/>
              </a:rPr>
            </a:br>
            <a:r>
              <a:rPr lang="uk-UA" sz="2000">
                <a:latin typeface="Times New Roman" pitchFamily="18" charset="0"/>
              </a:rPr>
              <a:t>4 ст. л. галет</a:t>
            </a:r>
            <a:br>
              <a:rPr lang="uk-UA" sz="2000">
                <a:latin typeface="Times New Roman" pitchFamily="18" charset="0"/>
              </a:rPr>
            </a:br>
            <a:r>
              <a:rPr lang="uk-UA" sz="2000">
                <a:latin typeface="Times New Roman" pitchFamily="18" charset="0"/>
              </a:rPr>
              <a:t>4 краплі лимонного соку</a:t>
            </a:r>
            <a:br>
              <a:rPr lang="uk-UA" sz="2000">
                <a:latin typeface="Times New Roman" pitchFamily="18" charset="0"/>
              </a:rPr>
            </a:br>
            <a:r>
              <a:rPr lang="uk-UA" sz="2000">
                <a:latin typeface="Times New Roman" pitchFamily="18" charset="0"/>
              </a:rPr>
              <a:t>Сіль</a:t>
            </a:r>
            <a:br>
              <a:rPr lang="uk-UA" sz="2000">
                <a:latin typeface="Times New Roman" pitchFamily="18" charset="0"/>
              </a:rPr>
            </a:br>
            <a:r>
              <a:rPr lang="uk-UA" sz="2000">
                <a:latin typeface="Times New Roman" pitchFamily="18" charset="0"/>
              </a:rPr>
              <a:t>Соняшникова олія</a:t>
            </a:r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Содержимое 2"/>
          <p:cNvSpPr>
            <a:spLocks noGrp="1"/>
          </p:cNvSpPr>
          <p:nvPr>
            <p:ph idx="1"/>
          </p:nvPr>
        </p:nvSpPr>
        <p:spPr>
          <a:xfrm>
            <a:off x="0" y="188913"/>
            <a:ext cx="9144000" cy="6840537"/>
          </a:xfrm>
        </p:spPr>
        <p:txBody>
          <a:bodyPr>
            <a:normAutofit fontScale="85714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Для приготування цієї страви, у розмірі 6 порцій, знадобиться: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телятина холодна або шинка нежирна - 12 скибочок</a:t>
            </a:r>
            <a:br>
              <a:rPr lang="uk-UA" dirty="0" smtClean="0"/>
            </a:br>
            <a:r>
              <a:rPr lang="uk-UA" dirty="0" smtClean="0"/>
              <a:t>морква маринована - 4 шт.</a:t>
            </a:r>
            <a:br>
              <a:rPr lang="uk-UA" dirty="0" smtClean="0"/>
            </a:br>
            <a:r>
              <a:rPr lang="uk-UA" dirty="0" smtClean="0"/>
              <a:t>огірки солоні - 4 шт.</a:t>
            </a:r>
            <a:br>
              <a:rPr lang="uk-UA" dirty="0" smtClean="0"/>
            </a:br>
            <a:r>
              <a:rPr lang="uk-UA" dirty="0" smtClean="0"/>
              <a:t>капуста цвітна - 1 качан</a:t>
            </a:r>
            <a:br>
              <a:rPr lang="uk-UA" dirty="0" smtClean="0"/>
            </a:br>
            <a:r>
              <a:rPr lang="uk-UA" dirty="0" smtClean="0"/>
              <a:t>гриби мариновані - 12 шт.</a:t>
            </a:r>
            <a:br>
              <a:rPr lang="uk-UA" dirty="0" smtClean="0"/>
            </a:br>
            <a:r>
              <a:rPr lang="uk-UA" dirty="0" smtClean="0"/>
              <a:t>майонез - 6 ст. ложок</a:t>
            </a:r>
            <a:br>
              <a:rPr lang="uk-UA" dirty="0" smtClean="0"/>
            </a:br>
            <a:r>
              <a:rPr lang="uk-UA" dirty="0" smtClean="0"/>
              <a:t>сік лимонний за смаком</a:t>
            </a:r>
            <a:br>
              <a:rPr lang="uk-UA" dirty="0" smtClean="0"/>
            </a:br>
            <a:r>
              <a:rPr lang="uk-UA" dirty="0" smtClean="0"/>
              <a:t>перець чорний мелений </a:t>
            </a:r>
            <a:br>
              <a:rPr lang="uk-UA" dirty="0" smtClean="0"/>
            </a:br>
            <a:r>
              <a:rPr lang="uk-UA" dirty="0" smtClean="0"/>
              <a:t>гірчиця на смак</a:t>
            </a:r>
            <a:br>
              <a:rPr lang="uk-UA" dirty="0" smtClean="0"/>
            </a:br>
            <a:r>
              <a:rPr lang="uk-UA" dirty="0" smtClean="0"/>
              <a:t>сіль за смаком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Спосіб приготування: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Капусту розберіть на суцвіття, відварити в підсоленій воді, відкиньте, дайте стекти воді.</a:t>
            </a:r>
            <a:br>
              <a:rPr lang="uk-UA" dirty="0" smtClean="0"/>
            </a:br>
            <a:r>
              <a:rPr lang="uk-UA" dirty="0" smtClean="0"/>
              <a:t>На середину блюда покладіть 1 столову ложку майонезу, трохи розрівняйте, зверху розкладіть качанчики капусти, навколо - скибочки м'яса (або шинки), гуртки моркви, огірки та гриби.</a:t>
            </a:r>
            <a:br>
              <a:rPr lang="uk-UA" dirty="0" smtClean="0"/>
            </a:br>
            <a:r>
              <a:rPr lang="uk-UA" dirty="0" smtClean="0"/>
              <a:t>Що залишився майонез заправте лимонним соком, перцем, гірчицею і подайте окремо.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773238"/>
            <a:ext cx="45053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Солодощі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048632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За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кількістю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солодких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страв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віденській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кухні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немає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рівних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світі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Крім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традиційного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яблучного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пирога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апфельштрудель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штрудель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яблуками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), на весь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світ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відомі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шоколадний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торт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захер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ромовий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пиріг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гугельхупф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», солодке суфле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зальцбургер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ноккерльн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запечений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яйці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білий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хліб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повидлом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цукром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арме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ріттер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абрикосові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галушки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марілленкнедль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віденські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млинчики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палачінкен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торти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тістечка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01" name="Содержимое 2"/>
          <p:cNvSpPr>
            <a:spLocks noGrp="1"/>
          </p:cNvSpPr>
          <p:nvPr>
            <p:ph idx="1"/>
          </p:nvPr>
        </p:nvSpPr>
        <p:spPr>
          <a:xfrm>
            <a:off x="0" y="6381750"/>
            <a:ext cx="8686800" cy="476250"/>
          </a:xfrm>
        </p:spPr>
        <p:txBody>
          <a:bodyPr>
            <a:normAutofit fontScale="96429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Шоколадний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торт «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захер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»,</a:t>
            </a:r>
            <a:endParaRPr lang="ru-RU" dirty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941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КУХНЯ АВСТРІЇ</vt:lpstr>
      <vt:lpstr>Особливості:</vt:lpstr>
      <vt:lpstr>Типові страви:</vt:lpstr>
      <vt:lpstr>Презентация PowerPoint</vt:lpstr>
      <vt:lpstr>Презентация PowerPoint</vt:lpstr>
      <vt:lpstr>Презентация PowerPoint</vt:lpstr>
      <vt:lpstr>Презентация PowerPoint</vt:lpstr>
      <vt:lpstr> Солодощі:</vt:lpstr>
      <vt:lpstr>Презентация PowerPoint</vt:lpstr>
      <vt:lpstr>Історія винайдення десерту </vt:lpstr>
      <vt:lpstr>Презентация PowerPoint</vt:lpstr>
      <vt:lpstr>Презентация PowerPoint</vt:lpstr>
      <vt:lpstr>Регіональні відміни </vt:lpstr>
      <vt:lpstr>Напої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Ириша</dc:creator>
  <cp:lastModifiedBy>USER</cp:lastModifiedBy>
  <cp:revision>4</cp:revision>
  <dcterms:created xsi:type="dcterms:W3CDTF">2010-11-14T15:42:39Z</dcterms:created>
  <dcterms:modified xsi:type="dcterms:W3CDTF">2022-01-23T17:57:45Z</dcterms:modified>
</cp:coreProperties>
</file>