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6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043" autoAdjust="0"/>
  </p:normalViewPr>
  <p:slideViewPr>
    <p:cSldViewPr snapToGrid="0">
      <p:cViewPr varScale="1">
        <p:scale>
          <a:sx n="45" d="100"/>
          <a:sy n="45" d="100"/>
        </p:scale>
        <p:origin x="58"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26731-09A0-4A83-8B9A-F012465A3A64}"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499B9-4A6A-49A7-A470-08B13C64C2B5}" type="slidenum">
              <a:rPr lang="uk-UA" smtClean="0"/>
              <a:t>‹№›</a:t>
            </a:fld>
            <a:endParaRPr lang="uk-UA"/>
          </a:p>
        </p:txBody>
      </p:sp>
    </p:spTree>
    <p:extLst>
      <p:ext uri="{BB962C8B-B14F-4D97-AF65-F5344CB8AC3E}">
        <p14:creationId xmlns:p14="http://schemas.microsoft.com/office/powerpoint/2010/main" val="209467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5</a:t>
            </a:fld>
            <a:endParaRPr lang="uk-UA"/>
          </a:p>
        </p:txBody>
      </p:sp>
    </p:spTree>
    <p:extLst>
      <p:ext uri="{BB962C8B-B14F-4D97-AF65-F5344CB8AC3E}">
        <p14:creationId xmlns:p14="http://schemas.microsoft.com/office/powerpoint/2010/main" val="108624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6</a:t>
            </a:fld>
            <a:endParaRPr lang="uk-UA"/>
          </a:p>
        </p:txBody>
      </p:sp>
    </p:spTree>
    <p:extLst>
      <p:ext uri="{BB962C8B-B14F-4D97-AF65-F5344CB8AC3E}">
        <p14:creationId xmlns:p14="http://schemas.microsoft.com/office/powerpoint/2010/main" val="208956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12</a:t>
            </a:fld>
            <a:endParaRPr lang="uk-UA"/>
          </a:p>
        </p:txBody>
      </p:sp>
    </p:spTree>
    <p:extLst>
      <p:ext uri="{BB962C8B-B14F-4D97-AF65-F5344CB8AC3E}">
        <p14:creationId xmlns:p14="http://schemas.microsoft.com/office/powerpoint/2010/main" val="3127713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0206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44872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4258205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51299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35082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36116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743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1224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BCC1CB1-2109-432D-9225-951DF44C5852}"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2840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BCC1CB1-2109-432D-9225-951DF44C5852}"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16286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CC1CB1-2109-432D-9225-951DF44C5852}"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9358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51589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688579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CE23F8DA-F33A-4D3A-A4A2-2A408D630FF2}" type="slidenum">
              <a:rPr lang="uk-UA" smtClean="0"/>
              <a:t>‹№›</a:t>
            </a:fld>
            <a:endParaRPr lang="uk-UA"/>
          </a:p>
        </p:txBody>
      </p:sp>
    </p:spTree>
    <p:extLst>
      <p:ext uri="{BB962C8B-B14F-4D97-AF65-F5344CB8AC3E}">
        <p14:creationId xmlns:p14="http://schemas.microsoft.com/office/powerpoint/2010/main" val="3420671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0450D-2DE5-419E-9CDA-17F8694BC569}"/>
              </a:ext>
            </a:extLst>
          </p:cNvPr>
          <p:cNvSpPr>
            <a:spLocks noGrp="1"/>
          </p:cNvSpPr>
          <p:nvPr>
            <p:ph type="ctrTitle"/>
          </p:nvPr>
        </p:nvSpPr>
        <p:spPr>
          <a:xfrm>
            <a:off x="1629989" y="2153243"/>
            <a:ext cx="9418320" cy="4041648"/>
          </a:xfrm>
        </p:spPr>
        <p:txBody>
          <a:bodyPr>
            <a:normAutofit fontScale="90000"/>
          </a:bodyPr>
          <a:lstStyle/>
          <a:p>
            <a:pPr algn="ctr"/>
            <a:r>
              <a:rPr lang="ru-RU" dirty="0">
                <a:solidFill>
                  <a:srgbClr val="FF0000"/>
                </a:solidFill>
              </a:rPr>
              <a:t>Тема 11. </a:t>
            </a:r>
            <a:r>
              <a:rPr lang="ru-RU" dirty="0" err="1"/>
              <a:t>Євроінтеграційні</a:t>
            </a:r>
            <a:r>
              <a:rPr lang="ru-RU" dirty="0"/>
              <a:t> </a:t>
            </a:r>
            <a:r>
              <a:rPr lang="ru-RU" dirty="0" err="1"/>
              <a:t>процеси</a:t>
            </a:r>
            <a:r>
              <a:rPr lang="ru-RU" dirty="0"/>
              <a:t> та </a:t>
            </a:r>
            <a:r>
              <a:rPr lang="ru-RU" dirty="0" err="1"/>
              <a:t>національна</a:t>
            </a:r>
            <a:r>
              <a:rPr lang="ru-RU" dirty="0"/>
              <a:t> </a:t>
            </a:r>
            <a:r>
              <a:rPr lang="ru-RU" dirty="0" err="1"/>
              <a:t>безпека</a:t>
            </a:r>
            <a:r>
              <a:rPr lang="ru-RU" dirty="0"/>
              <a:t> </a:t>
            </a:r>
            <a:r>
              <a:rPr lang="ru-RU" dirty="0" err="1"/>
              <a:t>України</a:t>
            </a:r>
            <a:r>
              <a:rPr lang="ru-RU" dirty="0"/>
              <a:t>  </a:t>
            </a:r>
            <a:br>
              <a:rPr lang="ru-RU" dirty="0"/>
            </a:br>
            <a:endParaRPr lang="uk-UA" dirty="0"/>
          </a:p>
        </p:txBody>
      </p:sp>
    </p:spTree>
    <p:extLst>
      <p:ext uri="{BB962C8B-B14F-4D97-AF65-F5344CB8AC3E}">
        <p14:creationId xmlns:p14="http://schemas.microsoft.com/office/powerpoint/2010/main" val="1000255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6458851-E4F7-4E16-A4EF-D67A610DE9DE}"/>
              </a:ext>
            </a:extLst>
          </p:cNvPr>
          <p:cNvSpPr>
            <a:spLocks noGrp="1"/>
          </p:cNvSpPr>
          <p:nvPr>
            <p:ph idx="1"/>
          </p:nvPr>
        </p:nvSpPr>
        <p:spPr>
          <a:xfrm>
            <a:off x="686137" y="575734"/>
            <a:ext cx="9897195" cy="5181070"/>
          </a:xfrm>
        </p:spPr>
        <p:txBody>
          <a:bodyPr>
            <a:noAutofit/>
          </a:bodyPr>
          <a:lstStyle/>
          <a:p>
            <a:pPr marL="0" indent="0" algn="just">
              <a:buNone/>
            </a:pPr>
            <a:r>
              <a:rPr lang="uk-UA" sz="2400" dirty="0"/>
              <a:t>На ефективність політики «Східного партнерства» як інструменту побудови регіону добре керованих, демократичних та стабільних країн, «кола друзів» ЄС, впливатимуть наступні фактори: </a:t>
            </a:r>
          </a:p>
          <a:p>
            <a:pPr marL="0" indent="0" algn="just">
              <a:buNone/>
            </a:pPr>
            <a:r>
              <a:rPr lang="uk-UA" sz="2400" dirty="0"/>
              <a:t>– значна неоднорідність регіону (політична, культурна, релігійна та ін., а також різний рівень розвитку їхніх відносин з ЄС); </a:t>
            </a:r>
          </a:p>
          <a:p>
            <a:pPr marL="0" indent="0" algn="just">
              <a:buNone/>
            </a:pPr>
            <a:r>
              <a:rPr lang="uk-UA" sz="2400" dirty="0"/>
              <a:t>– вкрай низький рівень співпраці між самими країнами партнерами;</a:t>
            </a:r>
          </a:p>
          <a:p>
            <a:pPr marL="0" indent="0" algn="just">
              <a:buNone/>
            </a:pPr>
            <a:r>
              <a:rPr lang="uk-UA" sz="2400" dirty="0"/>
              <a:t> – і, нарешті, відсутність у самому ЄС консолідованої позиції щодо перспективи Східного партнерства. Ця ініціатива є значною мірою рамковою, вона передбачає лише «наближення» (до якої міри?) країн-партнерів до ЄС через «зону вільної торгівлі» та «угоди про асоціацію»</a:t>
            </a:r>
          </a:p>
        </p:txBody>
      </p:sp>
    </p:spTree>
    <p:extLst>
      <p:ext uri="{BB962C8B-B14F-4D97-AF65-F5344CB8AC3E}">
        <p14:creationId xmlns:p14="http://schemas.microsoft.com/office/powerpoint/2010/main" val="2184051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BBB5CFF-F35B-4080-84BC-9B8C1C820AE0}"/>
              </a:ext>
            </a:extLst>
          </p:cNvPr>
          <p:cNvSpPr>
            <a:spLocks noGrp="1"/>
          </p:cNvSpPr>
          <p:nvPr>
            <p:ph idx="1"/>
          </p:nvPr>
        </p:nvSpPr>
        <p:spPr>
          <a:xfrm>
            <a:off x="524933" y="508000"/>
            <a:ext cx="9753600" cy="5909733"/>
          </a:xfrm>
        </p:spPr>
        <p:txBody>
          <a:bodyPr>
            <a:normAutofit/>
          </a:bodyPr>
          <a:lstStyle/>
          <a:p>
            <a:pPr algn="just"/>
            <a:r>
              <a:rPr lang="uk-UA" dirty="0"/>
              <a:t>Викликом проти безпеки ЄС, що відзначається найбільшою загрозою, по‑перше, є розповсюдження державами або недержавними об’єднаннями, зброї масового ураження. Для Східного партнерства важливим може стати можливість розроблення спільної політики щодо нерозповсюдження зброї масового ураження, протидії фінансуванню такої діяльності, запровадження та підтримки дій щодо </a:t>
            </a:r>
            <a:r>
              <a:rPr lang="uk-UA" dirty="0" err="1"/>
              <a:t>біобезпеки</a:t>
            </a:r>
            <a:r>
              <a:rPr lang="uk-UA" dirty="0"/>
              <a:t>. Також особливу увагу має бути приділено такому виклику, як тероризм та організована злочинність. У рамках «Східного партнерства» можуть бути задіяні механізми кризового врегулювання (</a:t>
            </a:r>
            <a:r>
              <a:rPr lang="en-US" dirty="0"/>
              <a:t>The Crisis Coordination Arrangement) </a:t>
            </a:r>
            <a:r>
              <a:rPr lang="uk-UA" dirty="0"/>
              <a:t>та цивільної платформи (</a:t>
            </a:r>
            <a:r>
              <a:rPr lang="en-US" dirty="0"/>
              <a:t>The Civil Platform Mechanism) </a:t>
            </a:r>
            <a:r>
              <a:rPr lang="uk-UA" dirty="0"/>
              <a:t>для боротьби з використанням хімічних, радіологічних, ядерних та </a:t>
            </a:r>
            <a:r>
              <a:rPr lang="uk-UA" dirty="0" err="1"/>
              <a:t>біотерористичних</a:t>
            </a:r>
            <a:r>
              <a:rPr lang="uk-UA" dirty="0"/>
              <a:t> речовин. Необхідно розглядати можливість використання </a:t>
            </a:r>
            <a:r>
              <a:rPr lang="en-US" dirty="0"/>
              <a:t>European Alert Platform </a:t>
            </a:r>
            <a:r>
              <a:rPr lang="uk-UA" dirty="0"/>
              <a:t>з метою запобігання вербуванню та підтримці терористів через мережу Інтернет.</a:t>
            </a:r>
          </a:p>
          <a:p>
            <a:pPr algn="just"/>
            <a:r>
              <a:rPr lang="uk-UA" dirty="0"/>
              <a:t>Наступним аспектом є енергетична безпека. З одного боку Європейський Союз прагне до диверсифікації джерел постачання енергоносіїв, з іншого – до посилення безпеки транзитних шляхів. Тому вирішення політичних проблем, розв’язання регіональних конфліктів, вироблення єдиних правил та механізмів запобігання криз мають стати пріоритетами для ефективної діяльності Східного партнерства, а також сприятиме зміцненню енергетичної безпеки ЄС.</a:t>
            </a:r>
          </a:p>
        </p:txBody>
      </p:sp>
    </p:spTree>
    <p:extLst>
      <p:ext uri="{BB962C8B-B14F-4D97-AF65-F5344CB8AC3E}">
        <p14:creationId xmlns:p14="http://schemas.microsoft.com/office/powerpoint/2010/main" val="3673394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63A62A8-7DE1-4896-841D-B58F67B4A766}"/>
              </a:ext>
            </a:extLst>
          </p:cNvPr>
          <p:cNvSpPr>
            <a:spLocks noGrp="1"/>
          </p:cNvSpPr>
          <p:nvPr>
            <p:ph idx="1"/>
          </p:nvPr>
        </p:nvSpPr>
        <p:spPr>
          <a:xfrm>
            <a:off x="669204" y="677863"/>
            <a:ext cx="10049596" cy="6180137"/>
          </a:xfrm>
        </p:spPr>
        <p:txBody>
          <a:bodyPr>
            <a:normAutofit/>
          </a:bodyPr>
          <a:lstStyle/>
          <a:p>
            <a:pPr algn="just"/>
            <a:r>
              <a:rPr lang="uk-UA" sz="2000" dirty="0"/>
              <a:t>Наступним напрямом безпеки ЄС визначено кібернетичну безпеку. Атаки на державні та приватні </a:t>
            </a:r>
            <a:r>
              <a:rPr lang="en-US" sz="2000" dirty="0"/>
              <a:t>IT-</a:t>
            </a:r>
            <a:r>
              <a:rPr lang="uk-UA" sz="2000" dirty="0"/>
              <a:t>системи держав-членів ЄС є потенційно новою, економічною, політичною та військовою зброєю. Це може спіткати і країни-учасниці Східного партнерства, тому є нагальна потреба ефективної діяльності у боротьбі з викликами кібернетичної безпеки.</a:t>
            </a:r>
          </a:p>
          <a:p>
            <a:pPr algn="just"/>
            <a:r>
              <a:rPr lang="uk-UA" sz="2000" dirty="0"/>
              <a:t>Співробітництво країн-партнерів та ЄС розглядається у двох форматах: двосторонній та багатосторонній формат. Розглядаючи надзвичайну політичну вразливість стосовно сфери безпеки та оборони, найбільш вірогідним виявляється двосторонній підхід. Одночасно не виключається </a:t>
            </a:r>
            <a:r>
              <a:rPr lang="ru-RU" sz="2000" dirty="0"/>
              <a:t>й </a:t>
            </a:r>
            <a:r>
              <a:rPr lang="ru-RU" sz="2000" dirty="0" err="1"/>
              <a:t>багатосторонній</a:t>
            </a:r>
            <a:r>
              <a:rPr lang="ru-RU" sz="2000" dirty="0"/>
              <a:t> формат, але практично </a:t>
            </a:r>
            <a:r>
              <a:rPr lang="ru-RU" sz="2000" dirty="0" err="1"/>
              <a:t>відкидається</a:t>
            </a:r>
            <a:r>
              <a:rPr lang="ru-RU" sz="2000" dirty="0"/>
              <a:t> </a:t>
            </a:r>
            <a:r>
              <a:rPr lang="ru-RU" sz="2000" dirty="0" err="1"/>
              <a:t>можливість</a:t>
            </a:r>
            <a:r>
              <a:rPr lang="ru-RU" sz="2000" dirty="0"/>
              <a:t> </a:t>
            </a:r>
            <a:r>
              <a:rPr lang="ru-RU" sz="2000" dirty="0" err="1"/>
              <a:t>участі</a:t>
            </a:r>
            <a:r>
              <a:rPr lang="ru-RU" sz="2000" dirty="0"/>
              <a:t> </a:t>
            </a:r>
            <a:r>
              <a:rPr lang="ru-RU" sz="2000" dirty="0" err="1"/>
              <a:t>всіх</a:t>
            </a:r>
            <a:r>
              <a:rPr lang="ru-RU" sz="2000" dirty="0"/>
              <a:t> </a:t>
            </a:r>
            <a:r>
              <a:rPr lang="ru-RU" sz="2000" dirty="0" err="1"/>
              <a:t>країн-членів</a:t>
            </a:r>
            <a:r>
              <a:rPr lang="ru-RU" sz="2000" dirty="0"/>
              <a:t> «</a:t>
            </a:r>
            <a:r>
              <a:rPr lang="ru-RU" sz="2000" dirty="0" err="1"/>
              <a:t>Східного</a:t>
            </a:r>
            <a:r>
              <a:rPr lang="ru-RU" sz="2000" dirty="0"/>
              <a:t> партнерства».</a:t>
            </a:r>
            <a:endParaRPr lang="uk-UA" sz="2000" dirty="0"/>
          </a:p>
          <a:p>
            <a:pPr algn="just"/>
            <a:r>
              <a:rPr lang="ru-RU" sz="2000" dirty="0" err="1"/>
              <a:t>Східне</a:t>
            </a:r>
            <a:r>
              <a:rPr lang="ru-RU" sz="2000" dirty="0"/>
              <a:t> партнерство </a:t>
            </a:r>
            <a:r>
              <a:rPr lang="ru-RU" sz="2000" dirty="0" err="1"/>
              <a:t>може</a:t>
            </a:r>
            <a:r>
              <a:rPr lang="ru-RU" sz="2000" dirty="0"/>
              <a:t> бути </a:t>
            </a:r>
            <a:r>
              <a:rPr lang="ru-RU" sz="2000" dirty="0" err="1"/>
              <a:t>дієвим</a:t>
            </a:r>
            <a:r>
              <a:rPr lang="ru-RU" sz="2000" dirty="0"/>
              <a:t> </a:t>
            </a:r>
            <a:r>
              <a:rPr lang="ru-RU" sz="2000" dirty="0" err="1"/>
              <a:t>засобом</a:t>
            </a:r>
            <a:r>
              <a:rPr lang="ru-RU" sz="2000" dirty="0"/>
              <a:t> </a:t>
            </a:r>
            <a:r>
              <a:rPr lang="ru-RU" sz="2000" dirty="0" err="1"/>
              <a:t>забезпечення</a:t>
            </a:r>
            <a:r>
              <a:rPr lang="ru-RU" sz="2000" dirty="0"/>
              <a:t> </a:t>
            </a:r>
            <a:r>
              <a:rPr lang="ru-RU" sz="2000" dirty="0" err="1"/>
              <a:t>безпеки</a:t>
            </a:r>
            <a:r>
              <a:rPr lang="ru-RU" sz="2000" dirty="0"/>
              <a:t> </a:t>
            </a:r>
            <a:r>
              <a:rPr lang="ru-RU" sz="2000" dirty="0" err="1"/>
              <a:t>Європейського</a:t>
            </a:r>
            <a:r>
              <a:rPr lang="ru-RU" sz="2000" dirty="0"/>
              <a:t> Союзу. Для </a:t>
            </a:r>
            <a:r>
              <a:rPr lang="ru-RU" sz="2000" dirty="0" err="1"/>
              <a:t>ефективного</a:t>
            </a:r>
            <a:r>
              <a:rPr lang="ru-RU" sz="2000" dirty="0"/>
              <a:t> </a:t>
            </a:r>
            <a:r>
              <a:rPr lang="ru-RU" sz="2000" dirty="0" err="1"/>
              <a:t>запровадження</a:t>
            </a:r>
            <a:r>
              <a:rPr lang="ru-RU" sz="2000" dirty="0"/>
              <a:t> </a:t>
            </a:r>
            <a:r>
              <a:rPr lang="ru-RU" sz="2000" dirty="0" err="1"/>
              <a:t>такої</a:t>
            </a:r>
            <a:r>
              <a:rPr lang="ru-RU" sz="2000" dirty="0"/>
              <a:t> </a:t>
            </a:r>
            <a:r>
              <a:rPr lang="ru-RU" sz="2000" dirty="0" err="1"/>
              <a:t>політики</a:t>
            </a:r>
            <a:r>
              <a:rPr lang="ru-RU" sz="2000" dirty="0"/>
              <a:t> </a:t>
            </a:r>
            <a:r>
              <a:rPr lang="ru-RU" sz="2000" dirty="0" err="1"/>
              <a:t>доречним</a:t>
            </a:r>
            <a:r>
              <a:rPr lang="ru-RU" sz="2000" dirty="0"/>
              <a:t> буде: активно </a:t>
            </a:r>
            <a:r>
              <a:rPr lang="ru-RU" sz="2000" dirty="0" err="1"/>
              <a:t>сприяти</a:t>
            </a:r>
            <a:r>
              <a:rPr lang="ru-RU" sz="2000" dirty="0"/>
              <a:t> </a:t>
            </a:r>
            <a:r>
              <a:rPr lang="ru-RU" sz="2000" dirty="0" err="1"/>
              <a:t>створенню</a:t>
            </a:r>
            <a:r>
              <a:rPr lang="ru-RU" sz="2000" dirty="0"/>
              <a:t> та </a:t>
            </a:r>
            <a:r>
              <a:rPr lang="ru-RU" sz="2000" dirty="0" err="1"/>
              <a:t>функціонуванню</a:t>
            </a:r>
            <a:r>
              <a:rPr lang="ru-RU" sz="2000" dirty="0"/>
              <a:t> алгоритму </a:t>
            </a:r>
            <a:r>
              <a:rPr lang="ru-RU" sz="2000" dirty="0" err="1"/>
              <a:t>спільних</a:t>
            </a:r>
            <a:r>
              <a:rPr lang="ru-RU" sz="2000" dirty="0"/>
              <a:t> </a:t>
            </a:r>
            <a:r>
              <a:rPr lang="ru-RU" sz="2000" dirty="0" err="1"/>
              <a:t>дій</a:t>
            </a:r>
            <a:r>
              <a:rPr lang="ru-RU" sz="2000" dirty="0"/>
              <a:t> </a:t>
            </a:r>
            <a:r>
              <a:rPr lang="ru-RU" sz="2000" dirty="0" err="1"/>
              <a:t>між</a:t>
            </a:r>
            <a:r>
              <a:rPr lang="ru-RU" sz="2000" dirty="0"/>
              <a:t> самими </a:t>
            </a:r>
            <a:r>
              <a:rPr lang="ru-RU" sz="2000" dirty="0" err="1"/>
              <a:t>країнами</a:t>
            </a:r>
            <a:r>
              <a:rPr lang="ru-RU" sz="2000" dirty="0"/>
              <a:t>-партнерами; </a:t>
            </a:r>
            <a:r>
              <a:rPr lang="ru-RU" sz="2000" dirty="0" err="1"/>
              <a:t>використовувати</a:t>
            </a:r>
            <a:r>
              <a:rPr lang="ru-RU" sz="2000" dirty="0"/>
              <a:t> </a:t>
            </a:r>
            <a:r>
              <a:rPr lang="ru-RU" sz="2000" dirty="0" err="1"/>
              <a:t>більш</a:t>
            </a:r>
            <a:r>
              <a:rPr lang="ru-RU" sz="2000" dirty="0"/>
              <a:t> </a:t>
            </a:r>
            <a:r>
              <a:rPr lang="ru-RU" sz="2000" dirty="0" err="1"/>
              <a:t>диференційований</a:t>
            </a:r>
            <a:r>
              <a:rPr lang="ru-RU" sz="2000" dirty="0"/>
              <a:t> </a:t>
            </a:r>
            <a:r>
              <a:rPr lang="ru-RU" sz="2000" dirty="0" err="1"/>
              <a:t>підхід</a:t>
            </a:r>
            <a:r>
              <a:rPr lang="ru-RU" sz="2000" dirty="0"/>
              <a:t> до </a:t>
            </a:r>
            <a:r>
              <a:rPr lang="ru-RU" sz="2000" dirty="0" err="1"/>
              <a:t>країн-партнерів</a:t>
            </a:r>
            <a:r>
              <a:rPr lang="ru-RU" sz="2000" dirty="0"/>
              <a:t>, особливо </a:t>
            </a:r>
            <a:r>
              <a:rPr lang="ru-RU" sz="2000" dirty="0" err="1"/>
              <a:t>приділяючи</a:t>
            </a:r>
            <a:r>
              <a:rPr lang="ru-RU" sz="2000" dirty="0"/>
              <a:t> </a:t>
            </a:r>
            <a:r>
              <a:rPr lang="ru-RU" sz="2000" dirty="0" err="1"/>
              <a:t>увагу</a:t>
            </a:r>
            <a:r>
              <a:rPr lang="ru-RU" sz="2000" dirty="0"/>
              <a:t> </a:t>
            </a:r>
            <a:r>
              <a:rPr lang="ru-RU" sz="2000" dirty="0" err="1"/>
              <a:t>їх</a:t>
            </a:r>
            <a:r>
              <a:rPr lang="ru-RU" sz="2000" dirty="0"/>
              <a:t> </a:t>
            </a:r>
            <a:r>
              <a:rPr lang="ru-RU" sz="2000" dirty="0" err="1"/>
              <a:t>європейським</a:t>
            </a:r>
            <a:r>
              <a:rPr lang="ru-RU" sz="2000" dirty="0"/>
              <a:t> </a:t>
            </a:r>
            <a:r>
              <a:rPr lang="ru-RU" sz="2000" dirty="0" err="1"/>
              <a:t>прагненням</a:t>
            </a:r>
            <a:r>
              <a:rPr lang="ru-RU" sz="2000" dirty="0"/>
              <a:t>.</a:t>
            </a:r>
            <a:endParaRPr lang="uk-UA" sz="2000" dirty="0"/>
          </a:p>
        </p:txBody>
      </p:sp>
    </p:spTree>
    <p:extLst>
      <p:ext uri="{BB962C8B-B14F-4D97-AF65-F5344CB8AC3E}">
        <p14:creationId xmlns:p14="http://schemas.microsoft.com/office/powerpoint/2010/main" val="2726193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1F4CE4-037F-4670-B580-15FB77903B76}"/>
              </a:ext>
            </a:extLst>
          </p:cNvPr>
          <p:cNvSpPr>
            <a:spLocks noGrp="1"/>
          </p:cNvSpPr>
          <p:nvPr>
            <p:ph type="title"/>
          </p:nvPr>
        </p:nvSpPr>
        <p:spPr/>
        <p:txBody>
          <a:bodyPr/>
          <a:lstStyle/>
          <a:p>
            <a:r>
              <a:rPr lang="ru-RU" dirty="0" err="1">
                <a:solidFill>
                  <a:srgbClr val="FF0000"/>
                </a:solidFill>
              </a:rPr>
              <a:t>Співпраця</a:t>
            </a:r>
            <a:r>
              <a:rPr lang="ru-RU" dirty="0">
                <a:solidFill>
                  <a:srgbClr val="FF0000"/>
                </a:solidFill>
              </a:rPr>
              <a:t> в рамках Плану </a:t>
            </a:r>
            <a:r>
              <a:rPr lang="ru-RU" dirty="0" err="1">
                <a:solidFill>
                  <a:srgbClr val="FF0000"/>
                </a:solidFill>
              </a:rPr>
              <a:t>дій</a:t>
            </a:r>
            <a:r>
              <a:rPr lang="ru-RU" dirty="0">
                <a:solidFill>
                  <a:srgbClr val="FF0000"/>
                </a:solidFill>
              </a:rPr>
              <a:t> </a:t>
            </a:r>
            <a:r>
              <a:rPr lang="ru-RU" dirty="0" err="1">
                <a:solidFill>
                  <a:srgbClr val="FF0000"/>
                </a:solidFill>
              </a:rPr>
              <a:t>Україна</a:t>
            </a:r>
            <a:r>
              <a:rPr lang="ru-RU" dirty="0">
                <a:solidFill>
                  <a:srgbClr val="FF0000"/>
                </a:solidFill>
              </a:rPr>
              <a:t>-ЄС</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846E41ED-0227-4A57-96E9-24103059AFF5}"/>
              </a:ext>
            </a:extLst>
          </p:cNvPr>
          <p:cNvSpPr>
            <a:spLocks noGrp="1"/>
          </p:cNvSpPr>
          <p:nvPr>
            <p:ph idx="1"/>
          </p:nvPr>
        </p:nvSpPr>
        <p:spPr>
          <a:xfrm>
            <a:off x="237067" y="1852507"/>
            <a:ext cx="10583333" cy="4639733"/>
          </a:xfrm>
        </p:spPr>
        <p:txBody>
          <a:bodyPr>
            <a:normAutofit fontScale="92500" lnSpcReduction="10000"/>
          </a:bodyPr>
          <a:lstStyle/>
          <a:p>
            <a:pPr algn="just"/>
            <a:r>
              <a:rPr lang="uk-UA" dirty="0"/>
              <a:t>Основним інструментом реалізації Європейської політики сусідства на національному рівні є двосторонні Плани дій, прийняті на погоджені між Європейським Союзом та кожною країною-партнером. План дій визначає програму політичних та економічних реформ і короткострокові та середньострокові пріоритети. </a:t>
            </a:r>
          </a:p>
          <a:p>
            <a:pPr algn="just"/>
            <a:r>
              <a:rPr lang="uk-UA" dirty="0"/>
              <a:t>21 лютого 2005 року на засіданні Ради з питань співпраці між Україною на ЄС було офіційно затверджено трирічний План дій Україна-ЄС. У березні 2008 року ЄС та Україна опублікували спільну доповідь про виконання дій, в якій було подано огляд досягнень та зрушень в таких сферах як політичний діалог, соціально-економічні реформи, торгівля, ринок та регуляторні реформи, юстиція, свобода та безпека, транспорт, енергетика, довкілля, інформаційне суспільство та науково – дослідна діяльність, освіта та охорона здоров’я. Також було ухвалено рішення про подовження Плану дій ще на один рік, а з 2009 року його замінить новий практичний інструмент, що визначатиме подальшу програму реформ. В квітні 2008 року Єврокомісія також презентувала більш детальний звіт, який окреслює поступ, досягнутий в ході виконання Плану дій. На регіональному рівні співробітництво відбувається в транспортній, енергетичній сферах, з питань охорони навколишнього середовища, а також управління на кордонах, включаючи діяльність Місії ЄС з прикордонної допомоги України та Молдові (</a:t>
            </a:r>
            <a:r>
              <a:rPr lang="en-US" dirty="0"/>
              <a:t>EUBAM). </a:t>
            </a:r>
            <a:r>
              <a:rPr lang="uk-UA" dirty="0"/>
              <a:t>Співпраця з сусідніми країнами підтримується за допомогою реалізації програм транскордонного співробітництва, що включає в себе прикордонну інфраструктуру, забезпечення управління та регіональний розвиток.</a:t>
            </a:r>
          </a:p>
        </p:txBody>
      </p:sp>
    </p:spTree>
    <p:extLst>
      <p:ext uri="{BB962C8B-B14F-4D97-AF65-F5344CB8AC3E}">
        <p14:creationId xmlns:p14="http://schemas.microsoft.com/office/powerpoint/2010/main" val="2373802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69987A-A668-41A5-8141-140AF80F3440}"/>
              </a:ext>
            </a:extLst>
          </p:cNvPr>
          <p:cNvSpPr>
            <a:spLocks noGrp="1"/>
          </p:cNvSpPr>
          <p:nvPr>
            <p:ph type="title"/>
          </p:nvPr>
        </p:nvSpPr>
        <p:spPr/>
        <p:txBody>
          <a:bodyPr>
            <a:normAutofit/>
          </a:bodyPr>
          <a:lstStyle/>
          <a:p>
            <a:r>
              <a:rPr lang="uk-UA" sz="3200" dirty="0">
                <a:solidFill>
                  <a:srgbClr val="FF0000"/>
                </a:solidFill>
              </a:rPr>
              <a:t>Відсутність внутрішнього консенсусу щодо політики Євроінтеграції в Україні</a:t>
            </a:r>
          </a:p>
        </p:txBody>
      </p:sp>
      <p:sp>
        <p:nvSpPr>
          <p:cNvPr id="3" name="Місце для вмісту 2">
            <a:extLst>
              <a:ext uri="{FF2B5EF4-FFF2-40B4-BE49-F238E27FC236}">
                <a16:creationId xmlns:a16="http://schemas.microsoft.com/office/drawing/2014/main" id="{4D108387-03FD-4874-9C77-B6D0AE0CE1B4}"/>
              </a:ext>
            </a:extLst>
          </p:cNvPr>
          <p:cNvSpPr>
            <a:spLocks noGrp="1"/>
          </p:cNvSpPr>
          <p:nvPr>
            <p:ph idx="1"/>
          </p:nvPr>
        </p:nvSpPr>
        <p:spPr/>
        <p:txBody>
          <a:bodyPr>
            <a:normAutofit/>
          </a:bodyPr>
          <a:lstStyle/>
          <a:p>
            <a:pPr algn="just"/>
            <a:r>
              <a:rPr lang="uk-UA" sz="2400" dirty="0"/>
              <a:t>Україна офіційно заявила про свій європейський вибір ще на початку 1990-х років. Однак внутрішні політичні суперечки щодо темпів та напрямків інтеграції постійно впливали на процес. Політичні еліти, залежно від своєї орієнтації, змінювали підходи – від проросійських до прозахідних.</a:t>
            </a:r>
          </a:p>
          <a:p>
            <a:pPr algn="just"/>
            <a:r>
              <a:rPr lang="uk-UA" sz="2400" dirty="0"/>
              <a:t>Через своє розташування Україна перебуває між ЄС і Росією, що значною мірою ускладнює європейську інтеграцію. Вплив Москви, економічні інтереси та історичні зв’язки часто викликали розбіжності у суспільстві щодо подальшого розвитку країни.</a:t>
            </a:r>
          </a:p>
        </p:txBody>
      </p:sp>
    </p:spTree>
    <p:extLst>
      <p:ext uri="{BB962C8B-B14F-4D97-AF65-F5344CB8AC3E}">
        <p14:creationId xmlns:p14="http://schemas.microsoft.com/office/powerpoint/2010/main" val="1860207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6CC7B8E-380D-4D98-8099-FBC0429FA57B}"/>
              </a:ext>
            </a:extLst>
          </p:cNvPr>
          <p:cNvSpPr>
            <a:spLocks noGrp="1"/>
          </p:cNvSpPr>
          <p:nvPr>
            <p:ph idx="1"/>
          </p:nvPr>
        </p:nvSpPr>
        <p:spPr>
          <a:xfrm>
            <a:off x="652271" y="338667"/>
            <a:ext cx="9795595" cy="4673600"/>
          </a:xfrm>
        </p:spPr>
        <p:txBody>
          <a:bodyPr>
            <a:noAutofit/>
          </a:bodyPr>
          <a:lstStyle/>
          <a:p>
            <a:pPr marL="0" indent="0" algn="just">
              <a:buNone/>
            </a:pPr>
            <a:r>
              <a:rPr lang="uk-UA" sz="2800" dirty="0"/>
              <a:t>Найперші три кроки, які повинна зробити українська влада в сфері європейської інтеграції, на думку експертів, це: </a:t>
            </a:r>
          </a:p>
          <a:p>
            <a:pPr marL="0" indent="0" algn="just">
              <a:buNone/>
            </a:pPr>
            <a:r>
              <a:rPr lang="uk-UA" sz="2800" dirty="0"/>
              <a:t>1) підписання і ратифікація Угоди про асоціацію; </a:t>
            </a:r>
          </a:p>
          <a:p>
            <a:pPr marL="0" indent="0" algn="just">
              <a:buNone/>
            </a:pPr>
            <a:r>
              <a:rPr lang="uk-UA" sz="2800" dirty="0"/>
              <a:t>2) розробка Національної Програми імплементації УА; </a:t>
            </a:r>
          </a:p>
          <a:p>
            <a:pPr marL="0" indent="0" algn="just">
              <a:buNone/>
            </a:pPr>
            <a:r>
              <a:rPr lang="uk-UA" sz="2800" dirty="0"/>
              <a:t>3) виконання зобов’язань України в рамках підготовки до безвізового режиму з ЄС. Окрім цього, частина експертів  вказувала на необхідність створення механізму координації політики євроінтеграції, а також реформування судової і правоохоронної системи.</a:t>
            </a:r>
          </a:p>
        </p:txBody>
      </p:sp>
    </p:spTree>
    <p:extLst>
      <p:ext uri="{BB962C8B-B14F-4D97-AF65-F5344CB8AC3E}">
        <p14:creationId xmlns:p14="http://schemas.microsoft.com/office/powerpoint/2010/main" val="79427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43431FA-CCCB-41A0-BECA-AEF900BC7AEA}"/>
              </a:ext>
            </a:extLst>
          </p:cNvPr>
          <p:cNvSpPr>
            <a:spLocks noGrp="1"/>
          </p:cNvSpPr>
          <p:nvPr>
            <p:ph idx="1"/>
          </p:nvPr>
        </p:nvSpPr>
        <p:spPr>
          <a:xfrm>
            <a:off x="686138" y="406400"/>
            <a:ext cx="9575462" cy="5943600"/>
          </a:xfrm>
        </p:spPr>
        <p:txBody>
          <a:bodyPr>
            <a:noAutofit/>
          </a:bodyPr>
          <a:lstStyle/>
          <a:p>
            <a:pPr algn="just"/>
            <a:r>
              <a:rPr lang="uk-UA" sz="2400" dirty="0"/>
              <a:t>Основною внутрішньою проблемою, яка перешкоджатиме євроінтеграційному курсу України, експерти вважають насамперед неефективність системи державного управління –  недостатній рівень компетенції держслужбовців, надмірна </a:t>
            </a:r>
            <a:r>
              <a:rPr lang="uk-UA" sz="2400" dirty="0" err="1"/>
              <a:t>бюрократичність</a:t>
            </a:r>
            <a:r>
              <a:rPr lang="uk-UA" sz="2400" dirty="0"/>
              <a:t>, </a:t>
            </a:r>
            <a:r>
              <a:rPr lang="uk-UA" sz="2400" dirty="0" err="1"/>
              <a:t>нереформованість</a:t>
            </a:r>
            <a:r>
              <a:rPr lang="uk-UA" sz="2400" dirty="0"/>
              <a:t> та корумпованість системи державного управління. До першої п’ятірки  основних проблем внутрішнього характеру також входять: ситуація  на Донбасі (включаючи як нинішній збройний конфлікт, так і громадські настрої), високий рівень корупції в українському суспільстві,  неефективна політика інформування населення про євроінтеграцію,  відсутність консенсусу у політикумі та  соціально-економічні проблеми.</a:t>
            </a:r>
          </a:p>
        </p:txBody>
      </p:sp>
    </p:spTree>
    <p:extLst>
      <p:ext uri="{BB962C8B-B14F-4D97-AF65-F5344CB8AC3E}">
        <p14:creationId xmlns:p14="http://schemas.microsoft.com/office/powerpoint/2010/main" val="170051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00DB743-0DEE-41A4-BA7B-B37405771663}"/>
              </a:ext>
            </a:extLst>
          </p:cNvPr>
          <p:cNvSpPr>
            <a:spLocks noGrp="1"/>
          </p:cNvSpPr>
          <p:nvPr>
            <p:ph idx="1"/>
          </p:nvPr>
        </p:nvSpPr>
        <p:spPr>
          <a:xfrm>
            <a:off x="889338" y="863600"/>
            <a:ext cx="9236795" cy="4351337"/>
          </a:xfrm>
        </p:spPr>
        <p:txBody>
          <a:bodyPr>
            <a:noAutofit/>
          </a:bodyPr>
          <a:lstStyle/>
          <a:p>
            <a:pPr algn="just"/>
            <a:r>
              <a:rPr lang="uk-UA" sz="2800" dirty="0"/>
              <a:t>Агресія,  тиск та всебічне перешкоджання з боку Росії будуть   головним зовнішнім викликом для європейського курсу України. Цю думку поділяють всі опитані експерти. Серед основних зовнішніх перешкод  експерти також називають внутрішні проблеми самого ЄС,  протидію або вичікувальну позицію з боку деяких членів ЄС, що не хочуть розривати свої зв’язки з Росією, а також  відсутність єдиної позиції в Євросоюзі щодо  європейської перспективи України і розширення ЄС  загалом.</a:t>
            </a:r>
          </a:p>
        </p:txBody>
      </p:sp>
    </p:spTree>
    <p:extLst>
      <p:ext uri="{BB962C8B-B14F-4D97-AF65-F5344CB8AC3E}">
        <p14:creationId xmlns:p14="http://schemas.microsoft.com/office/powerpoint/2010/main" val="490324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9E78BE-BCC4-4BC9-A17E-DB05E217E5D9}"/>
              </a:ext>
            </a:extLst>
          </p:cNvPr>
          <p:cNvSpPr>
            <a:spLocks noGrp="1"/>
          </p:cNvSpPr>
          <p:nvPr>
            <p:ph type="title"/>
          </p:nvPr>
        </p:nvSpPr>
        <p:spPr>
          <a:xfrm>
            <a:off x="872406" y="503238"/>
            <a:ext cx="9692640" cy="1325562"/>
          </a:xfrm>
        </p:spPr>
        <p:txBody>
          <a:bodyPr>
            <a:normAutofit fontScale="90000"/>
          </a:bodyPr>
          <a:lstStyle/>
          <a:p>
            <a:pPr algn="ctr"/>
            <a:r>
              <a:rPr lang="ru-RU" dirty="0" err="1">
                <a:solidFill>
                  <a:srgbClr val="FF0000"/>
                </a:solidFill>
              </a:rPr>
              <a:t>Неузгодженість</a:t>
            </a:r>
            <a:r>
              <a:rPr lang="ru-RU" dirty="0">
                <a:solidFill>
                  <a:srgbClr val="FF0000"/>
                </a:solidFill>
              </a:rPr>
              <a:t> </a:t>
            </a:r>
            <a:r>
              <a:rPr lang="ru-RU" dirty="0" err="1">
                <a:solidFill>
                  <a:srgbClr val="FF0000"/>
                </a:solidFill>
              </a:rPr>
              <a:t>дій</a:t>
            </a:r>
            <a:r>
              <a:rPr lang="ru-RU" dirty="0">
                <a:solidFill>
                  <a:srgbClr val="FF0000"/>
                </a:solidFill>
              </a:rPr>
              <a:t> </a:t>
            </a:r>
            <a:r>
              <a:rPr lang="ru-RU" dirty="0" err="1">
                <a:solidFill>
                  <a:srgbClr val="FF0000"/>
                </a:solidFill>
              </a:rPr>
              <a:t>членів</a:t>
            </a:r>
            <a:r>
              <a:rPr lang="ru-RU" dirty="0">
                <a:solidFill>
                  <a:srgbClr val="FF0000"/>
                </a:solidFill>
              </a:rPr>
              <a:t> </a:t>
            </a:r>
            <a:r>
              <a:rPr lang="ru-RU" dirty="0" err="1">
                <a:solidFill>
                  <a:srgbClr val="FF0000"/>
                </a:solidFill>
              </a:rPr>
              <a:t>Європейського</a:t>
            </a:r>
            <a:r>
              <a:rPr lang="ru-RU" dirty="0">
                <a:solidFill>
                  <a:srgbClr val="FF0000"/>
                </a:solidFill>
              </a:rPr>
              <a:t> Союзу </a:t>
            </a:r>
            <a:r>
              <a:rPr lang="ru-RU" dirty="0" err="1">
                <a:solidFill>
                  <a:srgbClr val="FF0000"/>
                </a:solidFill>
              </a:rPr>
              <a:t>щодо</a:t>
            </a:r>
            <a:r>
              <a:rPr lang="ru-RU" dirty="0">
                <a:solidFill>
                  <a:srgbClr val="FF0000"/>
                </a:solidFill>
              </a:rPr>
              <a:t> </a:t>
            </a:r>
            <a:r>
              <a:rPr lang="ru-RU" dirty="0" err="1">
                <a:solidFill>
                  <a:srgbClr val="FF0000"/>
                </a:solidFill>
              </a:rPr>
              <a:t>вступу</a:t>
            </a:r>
            <a:r>
              <a:rPr lang="ru-RU" dirty="0">
                <a:solidFill>
                  <a:srgbClr val="FF0000"/>
                </a:solidFill>
              </a:rPr>
              <a:t> </a:t>
            </a:r>
            <a:r>
              <a:rPr lang="ru-RU" dirty="0" err="1">
                <a:solidFill>
                  <a:srgbClr val="FF0000"/>
                </a:solidFill>
              </a:rPr>
              <a:t>України</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CE2D1872-8F09-4100-9277-661A29E785B7}"/>
              </a:ext>
            </a:extLst>
          </p:cNvPr>
          <p:cNvSpPr>
            <a:spLocks noGrp="1"/>
          </p:cNvSpPr>
          <p:nvPr>
            <p:ph idx="1"/>
          </p:nvPr>
        </p:nvSpPr>
        <p:spPr>
          <a:xfrm>
            <a:off x="195072" y="1862667"/>
            <a:ext cx="5155861" cy="5029200"/>
          </a:xfrm>
        </p:spPr>
        <p:txBody>
          <a:bodyPr/>
          <a:lstStyle/>
          <a:p>
            <a:pPr algn="just"/>
            <a:r>
              <a:rPr lang="uk-UA" dirty="0"/>
              <a:t>Питання вступу України до Європейського Союзу є надзвичайно складним і багатогранним, що викликає значні розбіжності серед країн-членів ЄС. Ці неузгодженості виявляються в різних аспектах - від політичної підтримки до економічних та безпекових застережень.</a:t>
            </a:r>
          </a:p>
          <a:p>
            <a:pPr algn="just"/>
            <a:r>
              <a:rPr lang="uk-UA" dirty="0"/>
              <a:t>Одним з ключових викликів є різне сприйняття геополітичної ситуації країнами-членами ЄС. Держави Східної Європи, зокрема Польща, Литва, Латвія та Естонія, послідовно виступають за якнайшвидшу інтеграцію України до європейської спільноти. Вони розглядають членство України як важливий елемент протидії російській агресії та зміцнення </a:t>
            </a:r>
            <a:r>
              <a:rPr lang="en-US" dirty="0"/>
              <a:t>eastern </a:t>
            </a:r>
            <a:r>
              <a:rPr lang="uk-UA" dirty="0"/>
              <a:t>флангу європейської безпеки.</a:t>
            </a:r>
          </a:p>
          <a:p>
            <a:endParaRPr lang="uk-UA" dirty="0"/>
          </a:p>
        </p:txBody>
      </p:sp>
      <p:sp>
        <p:nvSpPr>
          <p:cNvPr id="5" name="TextBox 4">
            <a:extLst>
              <a:ext uri="{FF2B5EF4-FFF2-40B4-BE49-F238E27FC236}">
                <a16:creationId xmlns:a16="http://schemas.microsoft.com/office/drawing/2014/main" id="{5F189BE5-B996-49E6-BDA0-6C0E901889A7}"/>
              </a:ext>
            </a:extLst>
          </p:cNvPr>
          <p:cNvSpPr txBox="1"/>
          <p:nvPr/>
        </p:nvSpPr>
        <p:spPr>
          <a:xfrm>
            <a:off x="5215128" y="1779687"/>
            <a:ext cx="6104466" cy="5078313"/>
          </a:xfrm>
          <a:prstGeom prst="rect">
            <a:avLst/>
          </a:prstGeom>
          <a:noFill/>
        </p:spPr>
        <p:txBody>
          <a:bodyPr wrap="square">
            <a:spAutoFit/>
          </a:bodyPr>
          <a:lstStyle/>
          <a:p>
            <a:pPr marL="285750" indent="-285750" algn="just">
              <a:buFont typeface="Arial" panose="020B0604020202020204" pitchFamily="34" charset="0"/>
              <a:buChar char="•"/>
            </a:pPr>
            <a:r>
              <a:rPr lang="uk-UA" dirty="0"/>
              <a:t>Водночас країни Західної та Південної Європи демонструють більш стриману позицію. Франція, Німеччина та низка інших держав висловлюють занепокоєння щодо готовності України відповідати високим стандартам ЄС у сфері верховенства права, боротьби з корупцією та дотримання демократичних принципів. Ці країни наголошують на необхідності проведення глибоких системних реформ перед початком переговорів про членство.</a:t>
            </a:r>
          </a:p>
          <a:p>
            <a:pPr marL="285750" indent="-285750" algn="just">
              <a:buFont typeface="Arial" panose="020B0604020202020204" pitchFamily="34" charset="0"/>
              <a:buChar char="•"/>
            </a:pPr>
            <a:r>
              <a:rPr lang="uk-UA" dirty="0"/>
              <a:t>Суттєвою перешкодою є також економічні розбіжності. Країни, що є </a:t>
            </a:r>
            <a:r>
              <a:rPr lang="uk-UA" dirty="0" err="1"/>
              <a:t>нетто</a:t>
            </a:r>
            <a:r>
              <a:rPr lang="uk-UA" dirty="0"/>
              <a:t>-платниками до бюджету ЄС, побоюються значного фінансового навантаження, яке може виникнути у разі вступу України. Масштабна економіка України потребуватиме значних інвестицій та підтримки, що викликає занепокоєння у таких державах, як Нідерланди, Німеччина та Австрія.</a:t>
            </a:r>
          </a:p>
        </p:txBody>
      </p:sp>
    </p:spTree>
    <p:extLst>
      <p:ext uri="{BB962C8B-B14F-4D97-AF65-F5344CB8AC3E}">
        <p14:creationId xmlns:p14="http://schemas.microsoft.com/office/powerpoint/2010/main" val="166443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FD053DE-28C3-4ACF-A6E9-177676411CA3}"/>
              </a:ext>
            </a:extLst>
          </p:cNvPr>
          <p:cNvSpPr>
            <a:spLocks noGrp="1"/>
          </p:cNvSpPr>
          <p:nvPr>
            <p:ph idx="1"/>
          </p:nvPr>
        </p:nvSpPr>
        <p:spPr>
          <a:xfrm>
            <a:off x="432138" y="270933"/>
            <a:ext cx="10439062" cy="6587067"/>
          </a:xfrm>
        </p:spPr>
        <p:txBody>
          <a:bodyPr>
            <a:normAutofit fontScale="92500" lnSpcReduction="10000"/>
          </a:bodyPr>
          <a:lstStyle/>
          <a:p>
            <a:pPr algn="just"/>
            <a:r>
              <a:rPr lang="uk-UA" sz="2400" dirty="0"/>
              <a:t>Безпекова ситуація, спричинена російською агресією, також формує диференційовані позиції членів ЄС. Країни, віддалені від безпосередньої зони конфлікту, менш схильні до активної підтримки членства України, ніж держави, які безпосередньо відчувають загрозу російської експансії. Це створює додаткове напруження в переговорному процесі.</a:t>
            </a:r>
          </a:p>
          <a:p>
            <a:pPr algn="just"/>
            <a:r>
              <a:rPr lang="uk-UA" sz="2400" dirty="0"/>
              <a:t>Важливим фактором неузгодженості є й різні торговельно-економічні інтереси країн-членів ЄС. Держави, які мають тісніші економічні зв'язки з Росією, зокрема Німеччина та Італія, більш обережно ставляться до повної інтеграції України, побоюючись можливих економічних ускладнень у відносинах з російською стороною.</a:t>
            </a:r>
          </a:p>
          <a:p>
            <a:pPr algn="just"/>
            <a:r>
              <a:rPr lang="uk-UA" sz="2400" dirty="0"/>
              <a:t>Інституційні механізми ЄС також не сприяють швидкому прийняттю рішень щодо розширення. Необхідність одноголосного схвалення всіма країнами-членами ускладнює процес євроінтеграції України. Кожна держава має право накласти вето, що створює додаткові бар'єри на шляху до членства.</a:t>
            </a:r>
          </a:p>
          <a:p>
            <a:pPr algn="just"/>
            <a:r>
              <a:rPr lang="uk-UA" sz="2400" dirty="0"/>
              <a:t>Культурні та ментальні відмінності також відіграють значну роль у формуванні позицій країн-членів ЄС. Держави Північної Європи, наприклад, приділяють особливу увагу питанням прав меншин, захисту навколишнього середовища та гендерної рівності, що висуває додаткові вимоги до України.</a:t>
            </a:r>
          </a:p>
          <a:p>
            <a:endParaRPr lang="uk-UA" dirty="0"/>
          </a:p>
        </p:txBody>
      </p:sp>
    </p:spTree>
    <p:extLst>
      <p:ext uri="{BB962C8B-B14F-4D97-AF65-F5344CB8AC3E}">
        <p14:creationId xmlns:p14="http://schemas.microsoft.com/office/powerpoint/2010/main" val="193375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BC9BD9-92DF-4AA0-B781-89B73F5675AD}"/>
              </a:ext>
            </a:extLst>
          </p:cNvPr>
          <p:cNvSpPr>
            <a:spLocks noGrp="1"/>
          </p:cNvSpPr>
          <p:nvPr>
            <p:ph type="title"/>
          </p:nvPr>
        </p:nvSpPr>
        <p:spPr/>
        <p:txBody>
          <a:bodyPr/>
          <a:lstStyle/>
          <a:p>
            <a:r>
              <a:rPr lang="uk-UA" dirty="0">
                <a:solidFill>
                  <a:srgbClr val="FF0000"/>
                </a:solidFill>
              </a:rPr>
              <a:t>План</a:t>
            </a:r>
          </a:p>
        </p:txBody>
      </p:sp>
      <p:sp>
        <p:nvSpPr>
          <p:cNvPr id="3" name="Місце для вмісту 2">
            <a:extLst>
              <a:ext uri="{FF2B5EF4-FFF2-40B4-BE49-F238E27FC236}">
                <a16:creationId xmlns:a16="http://schemas.microsoft.com/office/drawing/2014/main" id="{19B42420-8703-41CC-A212-E5568507F06B}"/>
              </a:ext>
            </a:extLst>
          </p:cNvPr>
          <p:cNvSpPr>
            <a:spLocks noGrp="1"/>
          </p:cNvSpPr>
          <p:nvPr>
            <p:ph idx="1"/>
          </p:nvPr>
        </p:nvSpPr>
        <p:spPr/>
        <p:txBody>
          <a:bodyPr/>
          <a:lstStyle/>
          <a:p>
            <a:pPr marL="0" indent="0">
              <a:buNone/>
              <a:tabLst>
                <a:tab pos="355600" algn="l"/>
              </a:tabLst>
            </a:pPr>
            <a:r>
              <a:rPr lang="uk-UA" sz="2800" dirty="0"/>
              <a:t>1.	Європейський Союз та забезпечення безпеки країн-членів</a:t>
            </a:r>
          </a:p>
          <a:p>
            <a:pPr marL="0" indent="0">
              <a:buNone/>
              <a:tabLst>
                <a:tab pos="355600" algn="l"/>
              </a:tabLst>
            </a:pPr>
            <a:r>
              <a:rPr lang="uk-UA" sz="2800" dirty="0"/>
              <a:t>2.	Відсутність внутрішнього консенсусу щодо політики Євроінтеграції в Україні</a:t>
            </a:r>
          </a:p>
          <a:p>
            <a:pPr marL="0" indent="0">
              <a:buNone/>
              <a:tabLst>
                <a:tab pos="355600" algn="l"/>
              </a:tabLst>
            </a:pPr>
            <a:r>
              <a:rPr lang="uk-UA" sz="2800" dirty="0"/>
              <a:t>3.	Неузгодженість дій членів Європейського Союзу щодо вступу України</a:t>
            </a:r>
          </a:p>
          <a:p>
            <a:endParaRPr lang="uk-UA" dirty="0"/>
          </a:p>
        </p:txBody>
      </p:sp>
    </p:spTree>
    <p:extLst>
      <p:ext uri="{BB962C8B-B14F-4D97-AF65-F5344CB8AC3E}">
        <p14:creationId xmlns:p14="http://schemas.microsoft.com/office/powerpoint/2010/main" val="3066566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9C8CD18-54A9-419B-9373-BC9C826C6CAA}"/>
              </a:ext>
            </a:extLst>
          </p:cNvPr>
          <p:cNvSpPr>
            <a:spLocks noGrp="1"/>
          </p:cNvSpPr>
          <p:nvPr>
            <p:ph idx="1"/>
          </p:nvPr>
        </p:nvSpPr>
        <p:spPr>
          <a:xfrm>
            <a:off x="1177205" y="931333"/>
            <a:ext cx="9152127" cy="6129867"/>
          </a:xfrm>
        </p:spPr>
        <p:txBody>
          <a:bodyPr>
            <a:normAutofit/>
          </a:bodyPr>
          <a:lstStyle/>
          <a:p>
            <a:pPr algn="just"/>
            <a:r>
              <a:rPr lang="uk-UA" sz="2400" dirty="0"/>
              <a:t>Незважаючи на наявні розбіжності, більшість країн-членів ЄС демонструють принципову підтримку європейської перспективи України. Особливо після повномасштабного вторгнення Росії у 2022 році позиція щодо надання Україні статусу кандидата та подальшої інтеграції значно посилилась.</a:t>
            </a:r>
          </a:p>
          <a:p>
            <a:pPr algn="just"/>
            <a:r>
              <a:rPr lang="uk-UA" sz="2400" dirty="0"/>
              <a:t>Підсумовуючи, неузгодженість дій членів ЄС щодо вступу України є комплексним явищем, що випливає з різноманітних політичних, економічних, безпекових та культурних чинників. Подолання цих розбіжностей вимагає послідовних зусиль як з боку України, так і з боку європейських інституцій.</a:t>
            </a:r>
          </a:p>
          <a:p>
            <a:endParaRPr lang="uk-UA" dirty="0"/>
          </a:p>
        </p:txBody>
      </p:sp>
    </p:spTree>
    <p:extLst>
      <p:ext uri="{BB962C8B-B14F-4D97-AF65-F5344CB8AC3E}">
        <p14:creationId xmlns:p14="http://schemas.microsoft.com/office/powerpoint/2010/main" val="3663002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4E08708-04F4-416B-AFAD-A2B28BD312E7}"/>
              </a:ext>
            </a:extLst>
          </p:cNvPr>
          <p:cNvSpPr>
            <a:spLocks noGrp="1"/>
          </p:cNvSpPr>
          <p:nvPr>
            <p:ph type="ctrTitle"/>
          </p:nvPr>
        </p:nvSpPr>
        <p:spPr>
          <a:xfrm>
            <a:off x="1386840" y="-406400"/>
            <a:ext cx="9418320" cy="4041648"/>
          </a:xfrm>
        </p:spPr>
        <p:txBody>
          <a:bodyPr/>
          <a:lstStyle/>
          <a:p>
            <a:pPr algn="ctr"/>
            <a:r>
              <a:rPr lang="uk-UA" dirty="0">
                <a:solidFill>
                  <a:srgbClr val="FF0000"/>
                </a:solidFill>
              </a:rPr>
              <a:t>Дякую за увагу!</a:t>
            </a:r>
          </a:p>
        </p:txBody>
      </p:sp>
    </p:spTree>
    <p:extLst>
      <p:ext uri="{BB962C8B-B14F-4D97-AF65-F5344CB8AC3E}">
        <p14:creationId xmlns:p14="http://schemas.microsoft.com/office/powerpoint/2010/main" val="3476062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F4909E-434D-45D2-867F-7FDC429A01E4}"/>
              </a:ext>
            </a:extLst>
          </p:cNvPr>
          <p:cNvSpPr>
            <a:spLocks noGrp="1"/>
          </p:cNvSpPr>
          <p:nvPr>
            <p:ph type="title"/>
          </p:nvPr>
        </p:nvSpPr>
        <p:spPr>
          <a:xfrm>
            <a:off x="713232" y="503238"/>
            <a:ext cx="9692640" cy="1325562"/>
          </a:xfrm>
        </p:spPr>
        <p:txBody>
          <a:bodyPr>
            <a:normAutofit fontScale="90000"/>
          </a:bodyPr>
          <a:lstStyle/>
          <a:p>
            <a:pPr algn="ctr"/>
            <a:r>
              <a:rPr lang="ru-RU" dirty="0">
                <a:solidFill>
                  <a:srgbClr val="FF0000"/>
                </a:solidFill>
              </a:rPr>
              <a:t>ЄВРОПЕЙСЬКА СИСТЕМА БЕЗПЕКИ</a:t>
            </a:r>
            <a:br>
              <a:rPr lang="ru-RU" dirty="0">
                <a:solidFill>
                  <a:srgbClr val="FF0000"/>
                </a:solidFill>
              </a:rPr>
            </a:br>
            <a:r>
              <a:rPr lang="ru-RU" dirty="0">
                <a:solidFill>
                  <a:srgbClr val="FF0000"/>
                </a:solidFill>
              </a:rPr>
              <a:t>І ОБОРОНИ (ESDI)</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D1A3DA7C-9F52-4D12-B813-A75A5E21FD19}"/>
              </a:ext>
            </a:extLst>
          </p:cNvPr>
          <p:cNvSpPr>
            <a:spLocks noGrp="1"/>
          </p:cNvSpPr>
          <p:nvPr>
            <p:ph idx="1"/>
          </p:nvPr>
        </p:nvSpPr>
        <p:spPr>
          <a:xfrm>
            <a:off x="421301" y="1998134"/>
            <a:ext cx="10276501" cy="4486804"/>
          </a:xfrm>
        </p:spPr>
        <p:txBody>
          <a:bodyPr>
            <a:noAutofit/>
          </a:bodyPr>
          <a:lstStyle/>
          <a:p>
            <a:pPr algn="just"/>
            <a:r>
              <a:rPr lang="uk-UA" sz="2000" dirty="0"/>
              <a:t>Альянс вважає за необхідне посилити свій європейських елемент через розвиток ефективної власне Європейської системи безпеки і оборони (</a:t>
            </a:r>
            <a:r>
              <a:rPr lang="en-US" sz="2000" dirty="0"/>
              <a:t>ESDI), </a:t>
            </a:r>
            <a:r>
              <a:rPr lang="uk-UA" sz="2000" dirty="0"/>
              <a:t>яка могла б задовольнити вимоги європейців і водночас підсилила безпеку Альянсу. Беручи на себе більшу відповідальність за власну безпеку, європейські країни - члени НАТО допомагають розвити міцніший і краще збалансований трансатлантичний зв’язок, який підсилить Альянс в цілому. </a:t>
            </a:r>
          </a:p>
          <a:p>
            <a:pPr algn="just"/>
            <a:r>
              <a:rPr lang="uk-UA" sz="2000" dirty="0"/>
              <a:t>Відповідно на зустрічі у Вашингтоні у квітні 1999 року глави держав та урядів країн - членів Альянсу схвалили роботу з подальшого розвитку власне Європейської системи безпеки і оборони. Було розпочато обговорення ряду специфічних питань, а саме: • засоби забезпечення ефективних взаємних консультацій, співпраці і гласності між Європейським Союзом (ЄС) і Альянсом, які ґрунтувались би на механізмах, що існують між НАТО і Західноєвропейським Союзом (ЗЄС); • участь європейських членів Альянсу, які не входять до ЄС; • практичні можливості доступу ЄС до планувальних можливостей НАТО, а також до ресурсів і </a:t>
            </a:r>
            <a:r>
              <a:rPr lang="uk-UA" sz="2000" dirty="0" err="1"/>
              <a:t>потужностей</a:t>
            </a:r>
            <a:r>
              <a:rPr lang="uk-UA" sz="2000" dirty="0"/>
              <a:t> Альянсу.</a:t>
            </a:r>
          </a:p>
        </p:txBody>
      </p:sp>
    </p:spTree>
    <p:extLst>
      <p:ext uri="{BB962C8B-B14F-4D97-AF65-F5344CB8AC3E}">
        <p14:creationId xmlns:p14="http://schemas.microsoft.com/office/powerpoint/2010/main" val="160983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E51A4ED-7491-4A2C-BF4D-6CE5A9CE5C77}"/>
              </a:ext>
            </a:extLst>
          </p:cNvPr>
          <p:cNvSpPr>
            <a:spLocks noGrp="1"/>
          </p:cNvSpPr>
          <p:nvPr>
            <p:ph idx="1"/>
          </p:nvPr>
        </p:nvSpPr>
        <p:spPr>
          <a:xfrm>
            <a:off x="1329605" y="1066800"/>
            <a:ext cx="8595360" cy="4351337"/>
          </a:xfrm>
        </p:spPr>
        <p:txBody>
          <a:bodyPr>
            <a:noAutofit/>
          </a:bodyPr>
          <a:lstStyle/>
          <a:p>
            <a:pPr algn="just"/>
            <a:r>
              <a:rPr lang="uk-UA" sz="2800" dirty="0"/>
              <a:t>Важливим елементом розвитку </a:t>
            </a:r>
            <a:r>
              <a:rPr lang="en-US" sz="2800" dirty="0"/>
              <a:t>ESDI </a:t>
            </a:r>
            <a:r>
              <a:rPr lang="uk-UA" sz="2800" dirty="0"/>
              <a:t>є посилення європейської військової потужності. Ініціатива з обороноздатності Альянсу (</a:t>
            </a:r>
            <a:r>
              <a:rPr lang="en-US" sz="2800" dirty="0"/>
              <a:t>DCI), </a:t>
            </a:r>
            <a:r>
              <a:rPr lang="uk-UA" sz="2800" dirty="0"/>
              <a:t>започаткована у Вашингтоні, спрямована на забезпечення ефективності майбутніх багатонаціональних операцій при виконанні будь-яких місій НАТО і відіграватиме вирішальну роль в цьому процесі. Завдання </a:t>
            </a:r>
            <a:r>
              <a:rPr lang="en-US" sz="2800" dirty="0"/>
              <a:t>DCI </a:t>
            </a:r>
            <a:r>
              <a:rPr lang="uk-UA" sz="2800" dirty="0"/>
              <a:t>і зусилля ЄС з посилення європейської обороноздатності взаємно доповнюють одні одних.</a:t>
            </a:r>
          </a:p>
        </p:txBody>
      </p:sp>
    </p:spTree>
    <p:extLst>
      <p:ext uri="{BB962C8B-B14F-4D97-AF65-F5344CB8AC3E}">
        <p14:creationId xmlns:p14="http://schemas.microsoft.com/office/powerpoint/2010/main" val="1333324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642E3A-9D26-462F-BBC2-47A8FA2BBCA4}"/>
              </a:ext>
            </a:extLst>
          </p:cNvPr>
          <p:cNvSpPr>
            <a:spLocks noGrp="1"/>
          </p:cNvSpPr>
          <p:nvPr>
            <p:ph type="title"/>
          </p:nvPr>
        </p:nvSpPr>
        <p:spPr>
          <a:xfrm>
            <a:off x="738293" y="365760"/>
            <a:ext cx="9692640" cy="1325562"/>
          </a:xfrm>
        </p:spPr>
        <p:txBody>
          <a:bodyPr>
            <a:noAutofit/>
          </a:bodyPr>
          <a:lstStyle/>
          <a:p>
            <a:pPr algn="ctr"/>
            <a:r>
              <a:rPr lang="ru-RU" sz="2400" dirty="0" err="1">
                <a:solidFill>
                  <a:srgbClr val="FF0000"/>
                </a:solidFill>
              </a:rPr>
              <a:t>Наступні</a:t>
            </a:r>
            <a:r>
              <a:rPr lang="ru-RU" sz="2400" dirty="0">
                <a:solidFill>
                  <a:srgbClr val="FF0000"/>
                </a:solidFill>
              </a:rPr>
              <a:t> </a:t>
            </a:r>
            <a:r>
              <a:rPr lang="ru-RU" sz="2400" dirty="0" err="1">
                <a:solidFill>
                  <a:srgbClr val="FF0000"/>
                </a:solidFill>
              </a:rPr>
              <a:t>принципи</a:t>
            </a:r>
            <a:r>
              <a:rPr lang="ru-RU" sz="2400" dirty="0">
                <a:solidFill>
                  <a:srgbClr val="FF0000"/>
                </a:solidFill>
              </a:rPr>
              <a:t>, </a:t>
            </a:r>
            <a:r>
              <a:rPr lang="ru-RU" sz="2400" dirty="0" err="1">
                <a:solidFill>
                  <a:srgbClr val="FF0000"/>
                </a:solidFill>
              </a:rPr>
              <a:t>що</a:t>
            </a:r>
            <a:r>
              <a:rPr lang="ru-RU" sz="2400" dirty="0">
                <a:solidFill>
                  <a:srgbClr val="FF0000"/>
                </a:solidFill>
              </a:rPr>
              <a:t> </a:t>
            </a:r>
            <a:r>
              <a:rPr lang="ru-RU" sz="2400" dirty="0" err="1">
                <a:solidFill>
                  <a:srgbClr val="FF0000"/>
                </a:solidFill>
              </a:rPr>
              <a:t>становлять</a:t>
            </a:r>
            <a:r>
              <a:rPr lang="ru-RU" sz="2400" dirty="0">
                <a:solidFill>
                  <a:srgbClr val="FF0000"/>
                </a:solidFill>
              </a:rPr>
              <a:t> основу </a:t>
            </a:r>
            <a:r>
              <a:rPr lang="ru-RU" sz="2400" dirty="0" err="1">
                <a:solidFill>
                  <a:srgbClr val="FF0000"/>
                </a:solidFill>
              </a:rPr>
              <a:t>майбутньої</a:t>
            </a:r>
            <a:r>
              <a:rPr lang="ru-RU" sz="2400" dirty="0">
                <a:solidFill>
                  <a:srgbClr val="FF0000"/>
                </a:solidFill>
              </a:rPr>
              <a:t> </a:t>
            </a:r>
            <a:r>
              <a:rPr lang="ru-RU" sz="2400" dirty="0" err="1">
                <a:solidFill>
                  <a:srgbClr val="FF0000"/>
                </a:solidFill>
              </a:rPr>
              <a:t>роботи</a:t>
            </a:r>
            <a:r>
              <a:rPr lang="ru-RU" sz="2400" dirty="0">
                <a:solidFill>
                  <a:srgbClr val="FF0000"/>
                </a:solidFill>
              </a:rPr>
              <a:t> над</a:t>
            </a:r>
            <a:br>
              <a:rPr lang="ru-RU" sz="2400" dirty="0">
                <a:solidFill>
                  <a:srgbClr val="FF0000"/>
                </a:solidFill>
              </a:rPr>
            </a:br>
            <a:r>
              <a:rPr lang="ru-RU" sz="2400" dirty="0">
                <a:solidFill>
                  <a:srgbClr val="FF0000"/>
                </a:solidFill>
              </a:rPr>
              <a:t>ESDI, </a:t>
            </a:r>
            <a:r>
              <a:rPr lang="ru-RU" sz="2400" dirty="0" err="1">
                <a:solidFill>
                  <a:srgbClr val="FF0000"/>
                </a:solidFill>
              </a:rPr>
              <a:t>були</a:t>
            </a:r>
            <a:r>
              <a:rPr lang="ru-RU" sz="2400" dirty="0">
                <a:solidFill>
                  <a:srgbClr val="FF0000"/>
                </a:solidFill>
              </a:rPr>
              <a:t> </a:t>
            </a:r>
            <a:r>
              <a:rPr lang="ru-RU" sz="2400" dirty="0" err="1">
                <a:solidFill>
                  <a:srgbClr val="FF0000"/>
                </a:solidFill>
              </a:rPr>
              <a:t>визначені</a:t>
            </a:r>
            <a:r>
              <a:rPr lang="ru-RU" sz="2400" dirty="0">
                <a:solidFill>
                  <a:srgbClr val="FF0000"/>
                </a:solidFill>
              </a:rPr>
              <a:t> на </a:t>
            </a:r>
            <a:r>
              <a:rPr lang="ru-RU" sz="2400" dirty="0" err="1">
                <a:solidFill>
                  <a:srgbClr val="FF0000"/>
                </a:solidFill>
              </a:rPr>
              <a:t>Вашингтонському</a:t>
            </a:r>
            <a:r>
              <a:rPr lang="ru-RU" sz="2400" dirty="0">
                <a:solidFill>
                  <a:srgbClr val="FF0000"/>
                </a:solidFill>
              </a:rPr>
              <a:t> </a:t>
            </a:r>
            <a:r>
              <a:rPr lang="ru-RU" sz="2400" dirty="0" err="1">
                <a:solidFill>
                  <a:srgbClr val="FF0000"/>
                </a:solidFill>
              </a:rPr>
              <a:t>саміті</a:t>
            </a:r>
            <a:r>
              <a:rPr lang="ru-RU" sz="2400" dirty="0">
                <a:solidFill>
                  <a:srgbClr val="FF0000"/>
                </a:solidFill>
              </a:rPr>
              <a:t> та </a:t>
            </a:r>
            <a:r>
              <a:rPr lang="ru-RU" sz="2400" dirty="0" err="1">
                <a:solidFill>
                  <a:srgbClr val="FF0000"/>
                </a:solidFill>
              </a:rPr>
              <a:t>подальших</a:t>
            </a:r>
            <a:br>
              <a:rPr lang="ru-RU" sz="2400" dirty="0">
                <a:solidFill>
                  <a:srgbClr val="FF0000"/>
                </a:solidFill>
              </a:rPr>
            </a:br>
            <a:r>
              <a:rPr lang="ru-RU" sz="2400" dirty="0" err="1">
                <a:solidFill>
                  <a:srgbClr val="FF0000"/>
                </a:solidFill>
              </a:rPr>
              <a:t>засіданнях</a:t>
            </a:r>
            <a:r>
              <a:rPr lang="ru-RU" sz="2400" dirty="0">
                <a:solidFill>
                  <a:srgbClr val="FF0000"/>
                </a:solidFill>
              </a:rPr>
              <a:t>:</a:t>
            </a:r>
            <a:br>
              <a:rPr lang="ru-RU" sz="2400" dirty="0"/>
            </a:br>
            <a:endParaRPr lang="uk-UA" sz="2400" dirty="0"/>
          </a:p>
        </p:txBody>
      </p:sp>
      <p:sp>
        <p:nvSpPr>
          <p:cNvPr id="3" name="Місце для вмісту 2">
            <a:extLst>
              <a:ext uri="{FF2B5EF4-FFF2-40B4-BE49-F238E27FC236}">
                <a16:creationId xmlns:a16="http://schemas.microsoft.com/office/drawing/2014/main" id="{C5CED784-3E4A-4F0B-9C1E-43CA2A61E0DA}"/>
              </a:ext>
            </a:extLst>
          </p:cNvPr>
          <p:cNvSpPr>
            <a:spLocks noGrp="1"/>
          </p:cNvSpPr>
          <p:nvPr>
            <p:ph idx="1"/>
          </p:nvPr>
        </p:nvSpPr>
        <p:spPr>
          <a:xfrm>
            <a:off x="533738" y="1691322"/>
            <a:ext cx="9897195" cy="4663440"/>
          </a:xfrm>
        </p:spPr>
        <p:txBody>
          <a:bodyPr>
            <a:normAutofit lnSpcReduction="10000"/>
          </a:bodyPr>
          <a:lstStyle/>
          <a:p>
            <a:pPr algn="just"/>
            <a:r>
              <a:rPr lang="ru-RU" dirty="0"/>
              <a:t>Альянс </a:t>
            </a:r>
            <a:r>
              <a:rPr lang="ru-RU" dirty="0" err="1"/>
              <a:t>визнає</a:t>
            </a:r>
            <a:r>
              <a:rPr lang="ru-RU" dirty="0"/>
              <a:t> </a:t>
            </a:r>
            <a:r>
              <a:rPr lang="ru-RU" dirty="0" err="1"/>
              <a:t>наміри</a:t>
            </a:r>
            <a:r>
              <a:rPr lang="ru-RU" dirty="0"/>
              <a:t> </a:t>
            </a:r>
            <a:r>
              <a:rPr lang="ru-RU" dirty="0" err="1"/>
              <a:t>Європейського</a:t>
            </a:r>
            <a:r>
              <a:rPr lang="ru-RU" dirty="0"/>
              <a:t> Союзу бути </a:t>
            </a:r>
            <a:r>
              <a:rPr lang="ru-RU" dirty="0" err="1"/>
              <a:t>здатним</a:t>
            </a:r>
            <a:r>
              <a:rPr lang="ru-RU" dirty="0"/>
              <a:t> до </a:t>
            </a:r>
            <a:r>
              <a:rPr lang="ru-RU" dirty="0" err="1"/>
              <a:t>самостійних</a:t>
            </a:r>
            <a:r>
              <a:rPr lang="ru-RU" dirty="0"/>
              <a:t> </a:t>
            </a:r>
            <a:r>
              <a:rPr lang="ru-RU" dirty="0" err="1"/>
              <a:t>дій</a:t>
            </a:r>
            <a:r>
              <a:rPr lang="ru-RU" dirty="0"/>
              <a:t> і </a:t>
            </a:r>
            <a:r>
              <a:rPr lang="ru-RU" dirty="0" err="1"/>
              <a:t>приймати</a:t>
            </a:r>
            <a:r>
              <a:rPr lang="ru-RU" dirty="0"/>
              <a:t> </a:t>
            </a:r>
            <a:r>
              <a:rPr lang="ru-RU" dirty="0" err="1"/>
              <a:t>рішення</a:t>
            </a:r>
            <a:r>
              <a:rPr lang="ru-RU" dirty="0"/>
              <a:t> та </a:t>
            </a:r>
            <a:r>
              <a:rPr lang="ru-RU" dirty="0" err="1"/>
              <a:t>ухвалювати</a:t>
            </a:r>
            <a:r>
              <a:rPr lang="ru-RU" dirty="0"/>
              <a:t> </a:t>
            </a:r>
            <a:r>
              <a:rPr lang="ru-RU" dirty="0" err="1"/>
              <a:t>військові</a:t>
            </a:r>
            <a:r>
              <a:rPr lang="ru-RU" dirty="0"/>
              <a:t> заходи в </a:t>
            </a:r>
            <a:r>
              <a:rPr lang="ru-RU" dirty="0" err="1"/>
              <a:t>разі</a:t>
            </a:r>
            <a:r>
              <a:rPr lang="ru-RU" dirty="0"/>
              <a:t>, коли Альянс в </a:t>
            </a:r>
            <a:r>
              <a:rPr lang="ru-RU" dirty="0" err="1"/>
              <a:t>цілому</a:t>
            </a:r>
            <a:r>
              <a:rPr lang="ru-RU" dirty="0"/>
              <a:t> не </a:t>
            </a:r>
            <a:r>
              <a:rPr lang="ru-RU" dirty="0" err="1"/>
              <a:t>задіяний</a:t>
            </a:r>
            <a:r>
              <a:rPr lang="ru-RU" dirty="0"/>
              <a:t> до </a:t>
            </a:r>
            <a:r>
              <a:rPr lang="ru-RU" dirty="0" err="1"/>
              <a:t>цього</a:t>
            </a:r>
            <a:r>
              <a:rPr lang="ru-RU" dirty="0"/>
              <a:t>.</a:t>
            </a:r>
          </a:p>
          <a:p>
            <a:pPr algn="just"/>
            <a:r>
              <a:rPr lang="uk-UA" dirty="0"/>
              <a:t>В міру розвитку цього процесу НАТО і ЄС повинні забезпечити ефективні взаємні консультації, співпрацю і гласність на основі механізмів, які існують між НАТО і ЗЄС.</a:t>
            </a:r>
          </a:p>
          <a:p>
            <a:pPr algn="just"/>
            <a:r>
              <a:rPr lang="uk-UA" dirty="0"/>
              <a:t>Керівництво НАТО вітало рішення країн - членів ЄС та інших європейських членів Альянсу здійснити необхідні кроки з посилення своєї обороноздатності, особливо з огляду на нові місії, і уникаючи зайвого дублювання.</a:t>
            </a:r>
          </a:p>
          <a:p>
            <a:pPr algn="just"/>
            <a:r>
              <a:rPr lang="ru-RU" dirty="0" err="1"/>
              <a:t>Першочергове</a:t>
            </a:r>
            <a:r>
              <a:rPr lang="ru-RU" dirty="0"/>
              <a:t> </a:t>
            </a:r>
            <a:r>
              <a:rPr lang="ru-RU" dirty="0" err="1"/>
              <a:t>значення</a:t>
            </a:r>
            <a:r>
              <a:rPr lang="ru-RU" dirty="0"/>
              <a:t> </a:t>
            </a:r>
            <a:r>
              <a:rPr lang="ru-RU" dirty="0" err="1"/>
              <a:t>надається</a:t>
            </a:r>
            <a:r>
              <a:rPr lang="ru-RU" dirty="0"/>
              <a:t> </a:t>
            </a:r>
            <a:r>
              <a:rPr lang="ru-RU" dirty="0" err="1"/>
              <a:t>якомога</a:t>
            </a:r>
            <a:r>
              <a:rPr lang="ru-RU" dirty="0"/>
              <a:t> </a:t>
            </a:r>
            <a:r>
              <a:rPr lang="ru-RU" dirty="0" err="1"/>
              <a:t>повному</a:t>
            </a:r>
            <a:r>
              <a:rPr lang="ru-RU" dirty="0"/>
              <a:t> </a:t>
            </a:r>
            <a:r>
              <a:rPr lang="ru-RU" dirty="0" err="1"/>
              <a:t>залученню</a:t>
            </a:r>
            <a:r>
              <a:rPr lang="ru-RU" dirty="0"/>
              <a:t> </a:t>
            </a:r>
            <a:r>
              <a:rPr lang="ru-RU" dirty="0" err="1"/>
              <a:t>європейських</a:t>
            </a:r>
            <a:r>
              <a:rPr lang="ru-RU" dirty="0"/>
              <a:t> </a:t>
            </a:r>
            <a:r>
              <a:rPr lang="ru-RU" dirty="0" err="1"/>
              <a:t>членів</a:t>
            </a:r>
            <a:r>
              <a:rPr lang="ru-RU" dirty="0"/>
              <a:t> Альянсу, </a:t>
            </a:r>
            <a:r>
              <a:rPr lang="ru-RU" dirty="0" err="1"/>
              <a:t>які</a:t>
            </a:r>
            <a:r>
              <a:rPr lang="ru-RU" dirty="0"/>
              <a:t> не </a:t>
            </a:r>
            <a:r>
              <a:rPr lang="ru-RU" dirty="0" err="1"/>
              <a:t>входять</a:t>
            </a:r>
            <a:r>
              <a:rPr lang="ru-RU" dirty="0"/>
              <a:t> до ЄС, до </a:t>
            </a:r>
            <a:r>
              <a:rPr lang="ru-RU" dirty="0" err="1"/>
              <a:t>операцій</a:t>
            </a:r>
            <a:r>
              <a:rPr lang="ru-RU" dirty="0"/>
              <a:t> з </a:t>
            </a:r>
            <a:r>
              <a:rPr lang="ru-RU" dirty="0" err="1"/>
              <a:t>врегулювання</a:t>
            </a:r>
            <a:r>
              <a:rPr lang="ru-RU" dirty="0"/>
              <a:t> </a:t>
            </a:r>
            <a:r>
              <a:rPr lang="ru-RU" dirty="0" err="1"/>
              <a:t>кризових</a:t>
            </a:r>
            <a:r>
              <a:rPr lang="ru-RU" dirty="0"/>
              <a:t> </a:t>
            </a:r>
            <a:r>
              <a:rPr lang="ru-RU" dirty="0" err="1"/>
              <a:t>ситуацій</a:t>
            </a:r>
            <a:r>
              <a:rPr lang="ru-RU" dirty="0"/>
              <a:t> </a:t>
            </a:r>
            <a:r>
              <a:rPr lang="ru-RU" dirty="0" err="1"/>
              <a:t>під</a:t>
            </a:r>
            <a:r>
              <a:rPr lang="ru-RU" dirty="0"/>
              <a:t> проводом ЄС на </a:t>
            </a:r>
            <a:r>
              <a:rPr lang="ru-RU" dirty="0" err="1"/>
              <a:t>основі</a:t>
            </a:r>
            <a:r>
              <a:rPr lang="ru-RU" dirty="0"/>
              <a:t> </a:t>
            </a:r>
            <a:r>
              <a:rPr lang="ru-RU" dirty="0" err="1"/>
              <a:t>існуючих</a:t>
            </a:r>
            <a:r>
              <a:rPr lang="ru-RU" dirty="0"/>
              <a:t> процедур </a:t>
            </a:r>
            <a:r>
              <a:rPr lang="ru-RU" dirty="0" err="1"/>
              <a:t>консультацій</a:t>
            </a:r>
            <a:r>
              <a:rPr lang="ru-RU" dirty="0"/>
              <a:t> з ЗЄС, </a:t>
            </a:r>
            <a:r>
              <a:rPr lang="ru-RU" dirty="0" err="1"/>
              <a:t>зважаючи</a:t>
            </a:r>
            <a:r>
              <a:rPr lang="ru-RU" dirty="0"/>
              <a:t> на </a:t>
            </a:r>
            <a:r>
              <a:rPr lang="ru-RU" dirty="0" err="1"/>
              <a:t>заінтересованість</a:t>
            </a:r>
            <a:r>
              <a:rPr lang="ru-RU" dirty="0"/>
              <a:t> </a:t>
            </a:r>
            <a:r>
              <a:rPr lang="ru-RU" dirty="0" err="1"/>
              <a:t>Канади</a:t>
            </a:r>
            <a:r>
              <a:rPr lang="ru-RU" dirty="0"/>
              <a:t> в </a:t>
            </a:r>
            <a:r>
              <a:rPr lang="ru-RU" dirty="0" err="1"/>
              <a:t>участі</a:t>
            </a:r>
            <a:r>
              <a:rPr lang="ru-RU" dirty="0"/>
              <a:t> у таких </a:t>
            </a:r>
            <a:r>
              <a:rPr lang="ru-RU" dirty="0" err="1"/>
              <a:t>операціях</a:t>
            </a:r>
            <a:r>
              <a:rPr lang="ru-RU" dirty="0"/>
              <a:t> за </a:t>
            </a:r>
            <a:r>
              <a:rPr lang="ru-RU" dirty="0" err="1"/>
              <a:t>відповідних</a:t>
            </a:r>
            <a:r>
              <a:rPr lang="ru-RU" dirty="0"/>
              <a:t> умов.</a:t>
            </a:r>
          </a:p>
          <a:p>
            <a:pPr algn="just"/>
            <a:r>
              <a:rPr lang="ru-RU" dirty="0" err="1"/>
              <a:t>Рішення</a:t>
            </a:r>
            <a:r>
              <a:rPr lang="ru-RU" dirty="0"/>
              <a:t>, </a:t>
            </a:r>
            <a:r>
              <a:rPr lang="ru-RU" dirty="0" err="1"/>
              <a:t>прийняті</a:t>
            </a:r>
            <a:r>
              <a:rPr lang="ru-RU" dirty="0"/>
              <a:t> в </a:t>
            </a:r>
            <a:r>
              <a:rPr lang="ru-RU" dirty="0" err="1"/>
              <a:t>Берліні</a:t>
            </a:r>
            <a:r>
              <a:rPr lang="ru-RU" dirty="0"/>
              <a:t> в 1996 </a:t>
            </a:r>
            <a:r>
              <a:rPr lang="ru-RU" dirty="0" err="1"/>
              <a:t>році</a:t>
            </a:r>
            <a:r>
              <a:rPr lang="ru-RU" dirty="0"/>
              <a:t>, </a:t>
            </a:r>
            <a:r>
              <a:rPr lang="ru-RU" dirty="0" err="1"/>
              <a:t>зокрема</a:t>
            </a:r>
            <a:r>
              <a:rPr lang="ru-RU" dirty="0"/>
              <a:t> </a:t>
            </a:r>
            <a:r>
              <a:rPr lang="ru-RU" dirty="0" err="1"/>
              <a:t>концепція</a:t>
            </a:r>
            <a:r>
              <a:rPr lang="ru-RU" dirty="0"/>
              <a:t> </a:t>
            </a:r>
            <a:r>
              <a:rPr lang="ru-RU" dirty="0" err="1"/>
              <a:t>застосування</a:t>
            </a:r>
            <a:r>
              <a:rPr lang="ru-RU" dirty="0"/>
              <a:t> </a:t>
            </a:r>
            <a:r>
              <a:rPr lang="ru-RU" dirty="0" err="1"/>
              <a:t>відокремлених</a:t>
            </a:r>
            <a:r>
              <a:rPr lang="ru-RU" dirty="0"/>
              <a:t>, але не </a:t>
            </a:r>
            <a:r>
              <a:rPr lang="ru-RU" dirty="0" err="1"/>
              <a:t>окремих</a:t>
            </a:r>
            <a:r>
              <a:rPr lang="ru-RU" dirty="0"/>
              <a:t> </a:t>
            </a:r>
            <a:r>
              <a:rPr lang="ru-RU" dirty="0" err="1"/>
              <a:t>ресурсів</a:t>
            </a:r>
            <a:r>
              <a:rPr lang="ru-RU" dirty="0"/>
              <a:t> та сил НАТО для </a:t>
            </a:r>
            <a:r>
              <a:rPr lang="ru-RU" dirty="0" err="1"/>
              <a:t>операцій</a:t>
            </a:r>
            <a:r>
              <a:rPr lang="ru-RU" dirty="0"/>
              <a:t> </a:t>
            </a:r>
            <a:r>
              <a:rPr lang="ru-RU" dirty="0" err="1"/>
              <a:t>під</a:t>
            </a:r>
            <a:r>
              <a:rPr lang="ru-RU" dirty="0"/>
              <a:t> проводом ЗЄС, </a:t>
            </a:r>
            <a:r>
              <a:rPr lang="ru-RU" dirty="0" err="1"/>
              <a:t>мають</a:t>
            </a:r>
            <a:r>
              <a:rPr lang="ru-RU" dirty="0"/>
              <a:t> </a:t>
            </a:r>
            <a:r>
              <a:rPr lang="ru-RU" dirty="0" err="1"/>
              <a:t>виконуватись</a:t>
            </a:r>
            <a:r>
              <a:rPr lang="ru-RU" dirty="0"/>
              <a:t> і </a:t>
            </a:r>
            <a:r>
              <a:rPr lang="ru-RU" dirty="0" err="1"/>
              <a:t>розвиватись</a:t>
            </a:r>
            <a:r>
              <a:rPr lang="ru-RU" dirty="0"/>
              <a:t>.</a:t>
            </a:r>
            <a:endParaRPr lang="uk-UA" dirty="0"/>
          </a:p>
        </p:txBody>
      </p:sp>
    </p:spTree>
    <p:extLst>
      <p:ext uri="{BB962C8B-B14F-4D97-AF65-F5344CB8AC3E}">
        <p14:creationId xmlns:p14="http://schemas.microsoft.com/office/powerpoint/2010/main" val="1391223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5A49E4-3577-4688-A52C-2A74D3E1F83E}"/>
              </a:ext>
            </a:extLst>
          </p:cNvPr>
          <p:cNvSpPr>
            <a:spLocks noGrp="1"/>
          </p:cNvSpPr>
          <p:nvPr>
            <p:ph type="title"/>
          </p:nvPr>
        </p:nvSpPr>
        <p:spPr>
          <a:xfrm>
            <a:off x="863600" y="254000"/>
            <a:ext cx="10090912" cy="1437322"/>
          </a:xfrm>
        </p:spPr>
        <p:txBody>
          <a:bodyPr>
            <a:noAutofit/>
          </a:bodyPr>
          <a:lstStyle/>
          <a:p>
            <a:r>
              <a:rPr lang="ru-RU" sz="2400" dirty="0">
                <a:solidFill>
                  <a:srgbClr val="FF0000"/>
                </a:solidFill>
              </a:rPr>
              <a:t>Робота над </a:t>
            </a:r>
            <a:r>
              <a:rPr lang="ru-RU" sz="2400" dirty="0" err="1">
                <a:solidFill>
                  <a:srgbClr val="FF0000"/>
                </a:solidFill>
              </a:rPr>
              <a:t>цими</a:t>
            </a:r>
            <a:r>
              <a:rPr lang="ru-RU" sz="2400" dirty="0">
                <a:solidFill>
                  <a:srgbClr val="FF0000"/>
                </a:solidFill>
              </a:rPr>
              <a:t> процедурами, в </a:t>
            </a:r>
            <a:r>
              <a:rPr lang="ru-RU" sz="2400" dirty="0" err="1">
                <a:solidFill>
                  <a:srgbClr val="FF0000"/>
                </a:solidFill>
              </a:rPr>
              <a:t>яких</a:t>
            </a:r>
            <a:r>
              <a:rPr lang="ru-RU" sz="2400" dirty="0">
                <a:solidFill>
                  <a:srgbClr val="FF0000"/>
                </a:solidFill>
              </a:rPr>
              <a:t> </a:t>
            </a:r>
            <a:r>
              <a:rPr lang="ru-RU" sz="2400" dirty="0" err="1">
                <a:solidFill>
                  <a:srgbClr val="FF0000"/>
                </a:solidFill>
              </a:rPr>
              <a:t>мають</a:t>
            </a:r>
            <a:r>
              <a:rPr lang="ru-RU" sz="2400" dirty="0">
                <a:solidFill>
                  <a:srgbClr val="FF0000"/>
                </a:solidFill>
              </a:rPr>
              <a:t> бути </a:t>
            </a:r>
            <a:r>
              <a:rPr lang="ru-RU" sz="2400" dirty="0" err="1">
                <a:solidFill>
                  <a:srgbClr val="FF0000"/>
                </a:solidFill>
              </a:rPr>
              <a:t>взяті</a:t>
            </a:r>
            <a:r>
              <a:rPr lang="ru-RU" sz="2400" dirty="0">
                <a:solidFill>
                  <a:srgbClr val="FF0000"/>
                </a:solidFill>
              </a:rPr>
              <a:t> до </a:t>
            </a:r>
            <a:r>
              <a:rPr lang="ru-RU" sz="2400" dirty="0" err="1">
                <a:solidFill>
                  <a:srgbClr val="FF0000"/>
                </a:solidFill>
              </a:rPr>
              <a:t>уваги</a:t>
            </a:r>
            <a:br>
              <a:rPr lang="ru-RU" sz="2400" dirty="0">
                <a:solidFill>
                  <a:srgbClr val="FF0000"/>
                </a:solidFill>
              </a:rPr>
            </a:br>
            <a:r>
              <a:rPr lang="ru-RU" sz="2400" dirty="0" err="1">
                <a:solidFill>
                  <a:srgbClr val="FF0000"/>
                </a:solidFill>
              </a:rPr>
              <a:t>вимоги</a:t>
            </a:r>
            <a:r>
              <a:rPr lang="ru-RU" sz="2400" dirty="0">
                <a:solidFill>
                  <a:srgbClr val="FF0000"/>
                </a:solidFill>
              </a:rPr>
              <a:t> до </a:t>
            </a:r>
            <a:r>
              <a:rPr lang="ru-RU" sz="2400" dirty="0" err="1">
                <a:solidFill>
                  <a:srgbClr val="FF0000"/>
                </a:solidFill>
              </a:rPr>
              <a:t>операцій</a:t>
            </a:r>
            <a:r>
              <a:rPr lang="ru-RU" sz="2400" dirty="0">
                <a:solidFill>
                  <a:srgbClr val="FF0000"/>
                </a:solidFill>
              </a:rPr>
              <a:t> НАТО і </a:t>
            </a:r>
            <a:r>
              <a:rPr lang="ru-RU" sz="2400" dirty="0" err="1">
                <a:solidFill>
                  <a:srgbClr val="FF0000"/>
                </a:solidFill>
              </a:rPr>
              <a:t>єдність</a:t>
            </a:r>
            <a:r>
              <a:rPr lang="ru-RU" sz="2400" dirty="0">
                <a:solidFill>
                  <a:srgbClr val="FF0000"/>
                </a:solidFill>
              </a:rPr>
              <a:t> </a:t>
            </a:r>
            <a:r>
              <a:rPr lang="ru-RU" sz="2400" dirty="0" err="1">
                <a:solidFill>
                  <a:srgbClr val="FF0000"/>
                </a:solidFill>
              </a:rPr>
              <a:t>її</a:t>
            </a:r>
            <a:r>
              <a:rPr lang="ru-RU" sz="2400" dirty="0">
                <a:solidFill>
                  <a:srgbClr val="FF0000"/>
                </a:solidFill>
              </a:rPr>
              <a:t> </a:t>
            </a:r>
            <a:r>
              <a:rPr lang="ru-RU" sz="2400" dirty="0" err="1">
                <a:solidFill>
                  <a:srgbClr val="FF0000"/>
                </a:solidFill>
              </a:rPr>
              <a:t>командної</a:t>
            </a:r>
            <a:r>
              <a:rPr lang="ru-RU" sz="2400" dirty="0">
                <a:solidFill>
                  <a:srgbClr val="FF0000"/>
                </a:solidFill>
              </a:rPr>
              <a:t> </a:t>
            </a:r>
            <a:r>
              <a:rPr lang="ru-RU" sz="2400" dirty="0" err="1">
                <a:solidFill>
                  <a:srgbClr val="FF0000"/>
                </a:solidFill>
              </a:rPr>
              <a:t>структури</a:t>
            </a:r>
            <a:r>
              <a:rPr lang="ru-RU" sz="2400" dirty="0">
                <a:solidFill>
                  <a:srgbClr val="FF0000"/>
                </a:solidFill>
              </a:rPr>
              <a:t>, </a:t>
            </a:r>
            <a:r>
              <a:rPr lang="ru-RU" sz="2400" dirty="0" err="1">
                <a:solidFill>
                  <a:srgbClr val="FF0000"/>
                </a:solidFill>
              </a:rPr>
              <a:t>пов’язана</a:t>
            </a:r>
            <a:r>
              <a:rPr lang="ru-RU" sz="2400" dirty="0">
                <a:solidFill>
                  <a:srgbClr val="FF0000"/>
                </a:solidFill>
              </a:rPr>
              <a:t> з такими </a:t>
            </a:r>
            <a:r>
              <a:rPr lang="ru-RU" sz="2400" dirty="0" err="1">
                <a:solidFill>
                  <a:srgbClr val="FF0000"/>
                </a:solidFill>
              </a:rPr>
              <a:t>питаннями</a:t>
            </a:r>
            <a:r>
              <a:rPr lang="ru-RU" sz="2400" dirty="0">
                <a:solidFill>
                  <a:srgbClr val="FF0000"/>
                </a:solidFill>
              </a:rPr>
              <a:t>:</a:t>
            </a:r>
            <a:endParaRPr lang="uk-UA" sz="2400" dirty="0">
              <a:solidFill>
                <a:srgbClr val="FF0000"/>
              </a:solidFill>
            </a:endParaRPr>
          </a:p>
        </p:txBody>
      </p:sp>
      <p:sp>
        <p:nvSpPr>
          <p:cNvPr id="3" name="Місце для вмісту 2">
            <a:extLst>
              <a:ext uri="{FF2B5EF4-FFF2-40B4-BE49-F238E27FC236}">
                <a16:creationId xmlns:a16="http://schemas.microsoft.com/office/drawing/2014/main" id="{29751887-AB45-4D9C-871D-6950D6FECC7F}"/>
              </a:ext>
            </a:extLst>
          </p:cNvPr>
          <p:cNvSpPr>
            <a:spLocks noGrp="1"/>
          </p:cNvSpPr>
          <p:nvPr>
            <p:ph idx="1"/>
          </p:nvPr>
        </p:nvSpPr>
        <p:spPr>
          <a:xfrm>
            <a:off x="643466" y="2368655"/>
            <a:ext cx="10090912" cy="4912678"/>
          </a:xfrm>
        </p:spPr>
        <p:txBody>
          <a:bodyPr/>
          <a:lstStyle/>
          <a:p>
            <a:pPr algn="just"/>
            <a:r>
              <a:rPr lang="ru-RU" dirty="0" err="1"/>
              <a:t>надання</a:t>
            </a:r>
            <a:r>
              <a:rPr lang="ru-RU" dirty="0"/>
              <a:t> ЄС доступу до </a:t>
            </a:r>
            <a:r>
              <a:rPr lang="ru-RU" dirty="0" err="1"/>
              <a:t>планувальних</a:t>
            </a:r>
            <a:r>
              <a:rPr lang="ru-RU" dirty="0"/>
              <a:t> </a:t>
            </a:r>
            <a:r>
              <a:rPr lang="ru-RU" dirty="0" err="1"/>
              <a:t>можливостей</a:t>
            </a:r>
            <a:r>
              <a:rPr lang="ru-RU" dirty="0"/>
              <a:t> НАТО, </a:t>
            </a:r>
            <a:r>
              <a:rPr lang="ru-RU" dirty="0" err="1"/>
              <a:t>які</a:t>
            </a:r>
            <a:r>
              <a:rPr lang="ru-RU" dirty="0"/>
              <a:t> </a:t>
            </a:r>
            <a:r>
              <a:rPr lang="ru-RU" dirty="0" err="1"/>
              <a:t>спроможні</a:t>
            </a:r>
            <a:r>
              <a:rPr lang="ru-RU" dirty="0"/>
              <a:t> </a:t>
            </a:r>
            <a:r>
              <a:rPr lang="ru-RU" dirty="0" err="1"/>
              <a:t>допомогти</a:t>
            </a:r>
            <a:r>
              <a:rPr lang="ru-RU" dirty="0"/>
              <a:t> у </a:t>
            </a:r>
            <a:r>
              <a:rPr lang="ru-RU" dirty="0" err="1"/>
              <a:t>військовому</a:t>
            </a:r>
            <a:r>
              <a:rPr lang="ru-RU" dirty="0"/>
              <a:t> </a:t>
            </a:r>
            <a:r>
              <a:rPr lang="ru-RU" dirty="0" err="1"/>
              <a:t>плануванні</a:t>
            </a:r>
            <a:r>
              <a:rPr lang="ru-RU" dirty="0"/>
              <a:t> </a:t>
            </a:r>
            <a:r>
              <a:rPr lang="ru-RU" dirty="0" err="1"/>
              <a:t>операцій</a:t>
            </a:r>
            <a:r>
              <a:rPr lang="ru-RU" dirty="0"/>
              <a:t> </a:t>
            </a:r>
            <a:r>
              <a:rPr lang="ru-RU" dirty="0" err="1"/>
              <a:t>під</a:t>
            </a:r>
            <a:r>
              <a:rPr lang="ru-RU" dirty="0"/>
              <a:t> проводом ЄС; </a:t>
            </a:r>
          </a:p>
          <a:p>
            <a:pPr algn="just"/>
            <a:r>
              <a:rPr lang="ru-RU" dirty="0" err="1"/>
              <a:t>забезпечення</a:t>
            </a:r>
            <a:r>
              <a:rPr lang="ru-RU" dirty="0"/>
              <a:t> </a:t>
            </a:r>
            <a:r>
              <a:rPr lang="ru-RU" dirty="0" err="1"/>
              <a:t>передання</a:t>
            </a:r>
            <a:r>
              <a:rPr lang="ru-RU" dirty="0"/>
              <a:t> в </a:t>
            </a:r>
            <a:r>
              <a:rPr lang="ru-RU" dirty="0" err="1"/>
              <a:t>розпорядження</a:t>
            </a:r>
            <a:r>
              <a:rPr lang="ru-RU" dirty="0"/>
              <a:t> ЄС для </a:t>
            </a:r>
            <a:r>
              <a:rPr lang="ru-RU" dirty="0" err="1"/>
              <a:t>застосування</a:t>
            </a:r>
            <a:r>
              <a:rPr lang="ru-RU" dirty="0"/>
              <a:t> в </a:t>
            </a:r>
            <a:r>
              <a:rPr lang="ru-RU" dirty="0" err="1"/>
              <a:t>операціях</a:t>
            </a:r>
            <a:r>
              <a:rPr lang="ru-RU" dirty="0"/>
              <a:t> </a:t>
            </a:r>
            <a:r>
              <a:rPr lang="ru-RU" dirty="0" err="1"/>
              <a:t>під</a:t>
            </a:r>
            <a:r>
              <a:rPr lang="ru-RU" dirty="0"/>
              <a:t> проводом ЄС </a:t>
            </a:r>
            <a:r>
              <a:rPr lang="ru-RU" dirty="0" err="1"/>
              <a:t>попередньо</a:t>
            </a:r>
            <a:r>
              <a:rPr lang="ru-RU" dirty="0"/>
              <a:t> </a:t>
            </a:r>
            <a:r>
              <a:rPr lang="ru-RU" dirty="0" err="1"/>
              <a:t>визначених</a:t>
            </a:r>
            <a:r>
              <a:rPr lang="ru-RU" dirty="0"/>
              <a:t> сил і </a:t>
            </a:r>
            <a:r>
              <a:rPr lang="ru-RU" dirty="0" err="1"/>
              <a:t>спільних</a:t>
            </a:r>
            <a:r>
              <a:rPr lang="ru-RU" dirty="0"/>
              <a:t> </a:t>
            </a:r>
            <a:r>
              <a:rPr lang="ru-RU" dirty="0" err="1"/>
              <a:t>ресурсів</a:t>
            </a:r>
            <a:r>
              <a:rPr lang="ru-RU" dirty="0"/>
              <a:t> НАТО; </a:t>
            </a:r>
          </a:p>
          <a:p>
            <a:pPr algn="just"/>
            <a:r>
              <a:rPr lang="ru-RU" dirty="0" err="1"/>
              <a:t>ідентифікація</a:t>
            </a:r>
            <a:r>
              <a:rPr lang="ru-RU" dirty="0"/>
              <a:t> </a:t>
            </a:r>
            <a:r>
              <a:rPr lang="ru-RU" dirty="0" err="1"/>
              <a:t>різних</a:t>
            </a:r>
            <a:r>
              <a:rPr lang="ru-RU" dirty="0"/>
              <a:t> </a:t>
            </a:r>
            <a:r>
              <a:rPr lang="ru-RU" dirty="0" err="1"/>
              <a:t>варіантів</a:t>
            </a:r>
            <a:r>
              <a:rPr lang="ru-RU" dirty="0"/>
              <a:t> </a:t>
            </a:r>
            <a:r>
              <a:rPr lang="ru-RU" dirty="0" err="1"/>
              <a:t>європейського</a:t>
            </a:r>
            <a:r>
              <a:rPr lang="ru-RU" dirty="0"/>
              <a:t> </a:t>
            </a:r>
            <a:r>
              <a:rPr lang="ru-RU" dirty="0" err="1"/>
              <a:t>управління</a:t>
            </a:r>
            <a:r>
              <a:rPr lang="ru-RU" dirty="0"/>
              <a:t> </a:t>
            </a:r>
            <a:r>
              <a:rPr lang="ru-RU" dirty="0" err="1"/>
              <a:t>операціями</a:t>
            </a:r>
            <a:r>
              <a:rPr lang="ru-RU" dirty="0"/>
              <a:t> </a:t>
            </a:r>
            <a:r>
              <a:rPr lang="ru-RU" dirty="0" err="1"/>
              <a:t>під</a:t>
            </a:r>
            <a:r>
              <a:rPr lang="ru-RU" dirty="0"/>
              <a:t> проводом ЄС і </a:t>
            </a:r>
            <a:r>
              <a:rPr lang="ru-RU" dirty="0" err="1"/>
              <a:t>подальша</a:t>
            </a:r>
            <a:r>
              <a:rPr lang="ru-RU" dirty="0"/>
              <a:t> </a:t>
            </a:r>
            <a:r>
              <a:rPr lang="ru-RU" dirty="0" err="1"/>
              <a:t>розробка</a:t>
            </a:r>
            <a:r>
              <a:rPr lang="ru-RU" dirty="0"/>
              <a:t> </a:t>
            </a:r>
            <a:r>
              <a:rPr lang="ru-RU" dirty="0" err="1"/>
              <a:t>ролі</a:t>
            </a:r>
            <a:r>
              <a:rPr lang="ru-RU" dirty="0"/>
              <a:t> заступника Верховного </a:t>
            </a:r>
            <a:r>
              <a:rPr lang="ru-RU" dirty="0" err="1"/>
              <a:t>головнокомандувача</a:t>
            </a:r>
            <a:r>
              <a:rPr lang="ru-RU" dirty="0"/>
              <a:t> </a:t>
            </a:r>
            <a:r>
              <a:rPr lang="ru-RU" dirty="0" err="1"/>
              <a:t>об’єднаних</a:t>
            </a:r>
            <a:r>
              <a:rPr lang="ru-RU" dirty="0"/>
              <a:t> сил НАТО в </a:t>
            </a:r>
            <a:r>
              <a:rPr lang="ru-RU" dirty="0" err="1"/>
              <a:t>Європі</a:t>
            </a:r>
            <a:r>
              <a:rPr lang="ru-RU" dirty="0"/>
              <a:t>, </a:t>
            </a:r>
            <a:r>
              <a:rPr lang="ru-RU" dirty="0" err="1"/>
              <a:t>який</a:t>
            </a:r>
            <a:r>
              <a:rPr lang="ru-RU" dirty="0"/>
              <a:t> </a:t>
            </a:r>
            <a:r>
              <a:rPr lang="ru-RU" dirty="0" err="1"/>
              <a:t>має</a:t>
            </a:r>
            <a:r>
              <a:rPr lang="ru-RU" dirty="0"/>
              <a:t> активно і </a:t>
            </a:r>
            <a:r>
              <a:rPr lang="ru-RU" dirty="0" err="1"/>
              <a:t>повною</a:t>
            </a:r>
            <a:r>
              <a:rPr lang="ru-RU" dirty="0"/>
              <a:t> </a:t>
            </a:r>
            <a:r>
              <a:rPr lang="ru-RU" dirty="0" err="1"/>
              <a:t>мірою</a:t>
            </a:r>
            <a:r>
              <a:rPr lang="ru-RU" dirty="0"/>
              <a:t> </a:t>
            </a:r>
            <a:r>
              <a:rPr lang="ru-RU" dirty="0" err="1"/>
              <a:t>перебрати</a:t>
            </a:r>
            <a:r>
              <a:rPr lang="ru-RU" dirty="0"/>
              <a:t> на себе </a:t>
            </a:r>
            <a:r>
              <a:rPr lang="ru-RU" dirty="0" err="1"/>
              <a:t>відповідальність</a:t>
            </a:r>
            <a:r>
              <a:rPr lang="ru-RU" dirty="0"/>
              <a:t> за </a:t>
            </a:r>
            <a:r>
              <a:rPr lang="ru-RU" dirty="0" err="1"/>
              <a:t>європейські</a:t>
            </a:r>
            <a:r>
              <a:rPr lang="ru-RU" dirty="0"/>
              <a:t> </a:t>
            </a:r>
            <a:r>
              <a:rPr lang="ru-RU" dirty="0" err="1"/>
              <a:t>операції</a:t>
            </a:r>
            <a:r>
              <a:rPr lang="ru-RU" dirty="0"/>
              <a:t>; </a:t>
            </a:r>
          </a:p>
          <a:p>
            <a:pPr algn="just"/>
            <a:r>
              <a:rPr lang="ru-RU" dirty="0" err="1"/>
              <a:t>подальша</a:t>
            </a:r>
            <a:r>
              <a:rPr lang="ru-RU" dirty="0"/>
              <a:t> </a:t>
            </a:r>
            <a:r>
              <a:rPr lang="ru-RU" dirty="0" err="1"/>
              <a:t>адаптація</a:t>
            </a:r>
            <a:r>
              <a:rPr lang="ru-RU" dirty="0"/>
              <a:t> </a:t>
            </a:r>
            <a:r>
              <a:rPr lang="ru-RU" dirty="0" err="1"/>
              <a:t>системи</a:t>
            </a:r>
            <a:r>
              <a:rPr lang="ru-RU" dirty="0"/>
              <a:t> оборонного </a:t>
            </a:r>
            <a:r>
              <a:rPr lang="ru-RU" dirty="0" err="1"/>
              <a:t>планування</a:t>
            </a:r>
            <a:r>
              <a:rPr lang="ru-RU" dirty="0"/>
              <a:t> НАТО до </a:t>
            </a:r>
            <a:r>
              <a:rPr lang="ru-RU" dirty="0" err="1"/>
              <a:t>повнішого</a:t>
            </a:r>
            <a:r>
              <a:rPr lang="ru-RU" dirty="0"/>
              <a:t> </a:t>
            </a:r>
            <a:r>
              <a:rPr lang="ru-RU" dirty="0" err="1"/>
              <a:t>охоплення</a:t>
            </a:r>
            <a:r>
              <a:rPr lang="ru-RU" dirty="0"/>
              <a:t> </a:t>
            </a:r>
            <a:r>
              <a:rPr lang="ru-RU" dirty="0" err="1"/>
              <a:t>питання</a:t>
            </a:r>
            <a:r>
              <a:rPr lang="ru-RU" dirty="0"/>
              <a:t> </a:t>
            </a:r>
            <a:r>
              <a:rPr lang="ru-RU" dirty="0" err="1"/>
              <a:t>надання</a:t>
            </a:r>
            <a:r>
              <a:rPr lang="ru-RU" dirty="0"/>
              <a:t> сил для </a:t>
            </a:r>
            <a:r>
              <a:rPr lang="ru-RU" dirty="0" err="1"/>
              <a:t>проведення</a:t>
            </a:r>
            <a:r>
              <a:rPr lang="ru-RU" dirty="0"/>
              <a:t> </a:t>
            </a:r>
            <a:r>
              <a:rPr lang="ru-RU" dirty="0" err="1"/>
              <a:t>операцій</a:t>
            </a:r>
            <a:r>
              <a:rPr lang="ru-RU" dirty="0"/>
              <a:t> </a:t>
            </a:r>
            <a:r>
              <a:rPr lang="ru-RU" dirty="0" err="1"/>
              <a:t>під</a:t>
            </a:r>
            <a:r>
              <a:rPr lang="ru-RU" dirty="0"/>
              <a:t> проводом НАТО.</a:t>
            </a:r>
            <a:endParaRPr lang="uk-UA" dirty="0"/>
          </a:p>
        </p:txBody>
      </p:sp>
    </p:spTree>
    <p:extLst>
      <p:ext uri="{BB962C8B-B14F-4D97-AF65-F5344CB8AC3E}">
        <p14:creationId xmlns:p14="http://schemas.microsoft.com/office/powerpoint/2010/main" val="2834710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D3FF04E-A94C-4421-A83F-B92C898979D5}"/>
              </a:ext>
            </a:extLst>
          </p:cNvPr>
          <p:cNvSpPr>
            <a:spLocks noGrp="1"/>
          </p:cNvSpPr>
          <p:nvPr>
            <p:ph idx="1"/>
          </p:nvPr>
        </p:nvSpPr>
        <p:spPr>
          <a:xfrm>
            <a:off x="296672" y="508000"/>
            <a:ext cx="4817195" cy="5842000"/>
          </a:xfrm>
        </p:spPr>
        <p:txBody>
          <a:bodyPr>
            <a:normAutofit lnSpcReduction="10000"/>
          </a:bodyPr>
          <a:lstStyle/>
          <a:p>
            <a:pPr algn="just"/>
            <a:r>
              <a:rPr lang="ru-RU" dirty="0"/>
              <a:t>На початку 90-х </a:t>
            </a:r>
            <a:r>
              <a:rPr lang="ru-RU" dirty="0" err="1"/>
              <a:t>років</a:t>
            </a:r>
            <a:r>
              <a:rPr lang="ru-RU" dirty="0"/>
              <a:t> </a:t>
            </a:r>
            <a:r>
              <a:rPr lang="ru-RU" dirty="0" err="1"/>
              <a:t>багато</a:t>
            </a:r>
            <a:r>
              <a:rPr lang="ru-RU" dirty="0"/>
              <a:t> </a:t>
            </a:r>
            <a:r>
              <a:rPr lang="ru-RU" dirty="0" err="1"/>
              <a:t>хто</a:t>
            </a:r>
            <a:r>
              <a:rPr lang="ru-RU" dirty="0"/>
              <a:t> в </a:t>
            </a:r>
            <a:r>
              <a:rPr lang="ru-RU" dirty="0" err="1"/>
              <a:t>Європі</a:t>
            </a:r>
            <a:r>
              <a:rPr lang="ru-RU" dirty="0"/>
              <a:t> і </a:t>
            </a:r>
            <a:r>
              <a:rPr lang="ru-RU" dirty="0" err="1"/>
              <a:t>Північній</a:t>
            </a:r>
            <a:r>
              <a:rPr lang="ru-RU" dirty="0"/>
              <a:t> </a:t>
            </a:r>
            <a:r>
              <a:rPr lang="ru-RU" dirty="0" err="1"/>
              <a:t>Америці</a:t>
            </a:r>
            <a:r>
              <a:rPr lang="ru-RU" dirty="0"/>
              <a:t> </a:t>
            </a:r>
            <a:r>
              <a:rPr lang="ru-RU" dirty="0" err="1"/>
              <a:t>зрозумів</a:t>
            </a:r>
            <a:r>
              <a:rPr lang="ru-RU" dirty="0"/>
              <a:t>, </a:t>
            </a:r>
            <a:r>
              <a:rPr lang="ru-RU" dirty="0" err="1"/>
              <a:t>що</a:t>
            </a:r>
            <a:r>
              <a:rPr lang="ru-RU" dirty="0"/>
              <a:t> </a:t>
            </a:r>
            <a:r>
              <a:rPr lang="ru-RU" dirty="0" err="1"/>
              <a:t>вже</a:t>
            </a:r>
            <a:r>
              <a:rPr lang="ru-RU" dirty="0"/>
              <a:t> час </a:t>
            </a:r>
            <a:r>
              <a:rPr lang="ru-RU" dirty="0" err="1"/>
              <a:t>переглянути</a:t>
            </a:r>
            <a:r>
              <a:rPr lang="ru-RU" dirty="0"/>
              <a:t> баланс </a:t>
            </a:r>
            <a:r>
              <a:rPr lang="ru-RU" dirty="0" err="1"/>
              <a:t>відносин</a:t>
            </a:r>
            <a:r>
              <a:rPr lang="ru-RU" dirty="0"/>
              <a:t> </a:t>
            </a:r>
            <a:r>
              <a:rPr lang="ru-RU" dirty="0" err="1"/>
              <a:t>між</a:t>
            </a:r>
            <a:r>
              <a:rPr lang="ru-RU" dirty="0"/>
              <a:t> сторонами по </a:t>
            </a:r>
            <a:r>
              <a:rPr lang="ru-RU" dirty="0" err="1"/>
              <a:t>обидва</a:t>
            </a:r>
            <a:r>
              <a:rPr lang="ru-RU" dirty="0"/>
              <a:t> боки </a:t>
            </a:r>
            <a:r>
              <a:rPr lang="uk-UA" dirty="0"/>
              <a:t>Атлантики, а європейським країнам-членам здійснити конкретні кроки з метою перебрати на себе більше відповідальності за спільну безпеку і оборону. Європейські країни розпочали процес забезпечення власне європейської військової потужності без дублювання структур управління, планувальних штабів і військових ресурсів та сил, що вже є в розпорядженні НАТО, водночас посилюючи свій внесок в місії та заходи Альянсу. Такий підхід відповідає бажанню європейців розвивати спільну зовнішню політику і політику в галузі безпеки, а також необхідності збалансованого партнерства між північноамериканськими та європейськими країнами - членами Альянсу. </a:t>
            </a:r>
          </a:p>
        </p:txBody>
      </p:sp>
      <p:sp>
        <p:nvSpPr>
          <p:cNvPr id="7" name="TextBox 6">
            <a:extLst>
              <a:ext uri="{FF2B5EF4-FFF2-40B4-BE49-F238E27FC236}">
                <a16:creationId xmlns:a16="http://schemas.microsoft.com/office/drawing/2014/main" id="{B2C0B2B7-A730-476F-964B-69D256E0ABD9}"/>
              </a:ext>
            </a:extLst>
          </p:cNvPr>
          <p:cNvSpPr txBox="1"/>
          <p:nvPr/>
        </p:nvSpPr>
        <p:spPr>
          <a:xfrm>
            <a:off x="5486400" y="1443841"/>
            <a:ext cx="5617632" cy="3970318"/>
          </a:xfrm>
          <a:prstGeom prst="rect">
            <a:avLst/>
          </a:prstGeom>
          <a:noFill/>
        </p:spPr>
        <p:txBody>
          <a:bodyPr wrap="square">
            <a:spAutoFit/>
          </a:bodyPr>
          <a:lstStyle/>
          <a:p>
            <a:pPr algn="just"/>
            <a:r>
              <a:rPr lang="uk-UA" dirty="0"/>
              <a:t>Посилення власне Європейської системи безпеки та оборони (</a:t>
            </a:r>
            <a:r>
              <a:rPr lang="en-US" dirty="0"/>
              <a:t>ESDI) </a:t>
            </a:r>
            <a:r>
              <a:rPr lang="uk-UA" dirty="0"/>
              <a:t>стало невід'ємною частиною адаптації політичних та військових структур НАТО. Водночас вона є важливим елементом розвитку Європейського Союзу (ЄС). Обидва процеси відбуваються на ґрунті Маастрихтського, 1991 р., та Амстердамського,1997 р., договорів Європейського Союзу та відповідних декларацій Західноєвропейського Союзу, а також рішень, прийнятих Альянсом на Лондонському, 1990 р., Брюссельському, 1994 р., Мадридському, 1997 р., Вашингтонському, 1999 р. самітах, а також на засіданнях міністрів країн - членів НАТО. </a:t>
            </a:r>
          </a:p>
        </p:txBody>
      </p:sp>
    </p:spTree>
    <p:extLst>
      <p:ext uri="{BB962C8B-B14F-4D97-AF65-F5344CB8AC3E}">
        <p14:creationId xmlns:p14="http://schemas.microsoft.com/office/powerpoint/2010/main" val="2919312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73210E7-B922-4EBE-A067-EDAC172C3DE6}"/>
              </a:ext>
            </a:extLst>
          </p:cNvPr>
          <p:cNvSpPr>
            <a:spLocks noGrp="1"/>
          </p:cNvSpPr>
          <p:nvPr>
            <p:ph idx="1"/>
          </p:nvPr>
        </p:nvSpPr>
        <p:spPr>
          <a:xfrm>
            <a:off x="330538" y="254000"/>
            <a:ext cx="10235862" cy="4453467"/>
          </a:xfrm>
        </p:spPr>
        <p:txBody>
          <a:bodyPr>
            <a:noAutofit/>
          </a:bodyPr>
          <a:lstStyle/>
          <a:p>
            <a:pPr algn="just"/>
            <a:r>
              <a:rPr lang="uk-UA" sz="2400" dirty="0"/>
              <a:t>У Договорі Європейського Союзу, який був підписаний у грудні 1991 року в </a:t>
            </a:r>
            <a:r>
              <a:rPr lang="uk-UA" sz="2400" dirty="0" err="1"/>
              <a:t>Маастрихті</a:t>
            </a:r>
            <a:r>
              <a:rPr lang="uk-UA" sz="2400" dirty="0"/>
              <a:t> й набував чинності 1 листопада 1993 року, керівники Європейського Співтовариства погодились розвивати спільну зовнішню політику і політику в галузі безпеки (</a:t>
            </a:r>
            <a:r>
              <a:rPr lang="en-US" sz="2400" dirty="0"/>
              <a:t>CFSP), “</a:t>
            </a:r>
            <a:r>
              <a:rPr lang="uk-UA" sz="2400" dirty="0"/>
              <a:t>що включає формування спільної оборонної політики, яка з часом може привести до створення спільної оборони”. Ця угода містила посилання на Західноєвропейський Союз (ЗЄС) як на невід'ємну частину розвитку Європейського Союзу, який було створено Договором. Вона пропонує самому ЗЄС ретельно готувати і втілювати рішення, а також здійснювати заходи Європейського Союзу, які мають оборонне значення. На засіданні ЗЄС, яке відбулося в </a:t>
            </a:r>
            <a:r>
              <a:rPr lang="uk-UA" sz="2400" dirty="0" err="1"/>
              <a:t>Маастрихті</a:t>
            </a:r>
            <a:r>
              <a:rPr lang="uk-UA" sz="2400" dirty="0"/>
              <a:t> в грудні 1991 р. паралельно із засіданням Європейської Ради, країни - члени ЗЄС оприлюднили заяву, в якій вони погодилися з необхідністю розвивати власне Європейську систему безпеки і оборони та підвищувати відповідальність європейців за оборонні справи.</a:t>
            </a:r>
          </a:p>
        </p:txBody>
      </p:sp>
    </p:spTree>
    <p:extLst>
      <p:ext uri="{BB962C8B-B14F-4D97-AF65-F5344CB8AC3E}">
        <p14:creationId xmlns:p14="http://schemas.microsoft.com/office/powerpoint/2010/main" val="456931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42EF80-B3CB-4D60-9224-C17249439B29}"/>
              </a:ext>
            </a:extLst>
          </p:cNvPr>
          <p:cNvSpPr>
            <a:spLocks noGrp="1"/>
          </p:cNvSpPr>
          <p:nvPr>
            <p:ph type="title"/>
          </p:nvPr>
        </p:nvSpPr>
        <p:spPr>
          <a:xfrm>
            <a:off x="1261872" y="365760"/>
            <a:ext cx="9692640" cy="1022773"/>
          </a:xfrm>
        </p:spPr>
        <p:txBody>
          <a:bodyPr/>
          <a:lstStyle/>
          <a:p>
            <a:r>
              <a:rPr lang="uk-UA" dirty="0">
                <a:solidFill>
                  <a:srgbClr val="FF0000"/>
                </a:solidFill>
              </a:rPr>
              <a:t>«Східне партнерство»</a:t>
            </a:r>
          </a:p>
        </p:txBody>
      </p:sp>
      <p:sp>
        <p:nvSpPr>
          <p:cNvPr id="3" name="Місце для вмісту 2">
            <a:extLst>
              <a:ext uri="{FF2B5EF4-FFF2-40B4-BE49-F238E27FC236}">
                <a16:creationId xmlns:a16="http://schemas.microsoft.com/office/drawing/2014/main" id="{1E6C2DF1-F490-4920-8062-22B2BB01FD45}"/>
              </a:ext>
            </a:extLst>
          </p:cNvPr>
          <p:cNvSpPr>
            <a:spLocks noGrp="1"/>
          </p:cNvSpPr>
          <p:nvPr>
            <p:ph idx="1"/>
          </p:nvPr>
        </p:nvSpPr>
        <p:spPr>
          <a:xfrm>
            <a:off x="338667" y="1761067"/>
            <a:ext cx="10397065" cy="4731173"/>
          </a:xfrm>
        </p:spPr>
        <p:txBody>
          <a:bodyPr/>
          <a:lstStyle/>
          <a:p>
            <a:pPr algn="just"/>
            <a:r>
              <a:rPr lang="uk-UA" dirty="0"/>
              <a:t>Зовнішньополітичну ініціативу «Східне партнерство» було започатковано у 2009 році в рамках Європейської політики сусідства. Головними партнерами, як зазначила Рада Європейського Союзу, є шість країн, а саме: Україна, Грузія, Білорусь, Молдова, Азербайджан та Вірменія. Зацікавленість Європейського Союзу у розвитку відносин із східними державами обумовлено певними підставами, серед яких можна виділити географічне сусідство та політичне становище. Головною метою Східного партнерства є створення необхідних умов для прискорення політичної асоціації та подальшої економічної інтеграції між Європейським Союзом і зацікавленими країнами-партнерами. Це відповідає спільним зобов’язанням щодо стабільності, безпеки і добробуту Європейського Союзу, країн-партнерів та дійсно всього європейського континенту.</a:t>
            </a:r>
          </a:p>
          <a:p>
            <a:pPr algn="just"/>
            <a:r>
              <a:rPr lang="uk-UA" dirty="0"/>
              <a:t>Східне партнерство, як </a:t>
            </a:r>
            <a:r>
              <a:rPr lang="uk-UA" dirty="0" err="1"/>
              <a:t>іЄвропейська</a:t>
            </a:r>
            <a:r>
              <a:rPr lang="uk-UA" dirty="0"/>
              <a:t> політика </a:t>
            </a:r>
            <a:r>
              <a:rPr lang="uk-UA" dirty="0" err="1"/>
              <a:t>суспільства,наближуючи</a:t>
            </a:r>
            <a:r>
              <a:rPr lang="uk-UA" dirty="0"/>
              <a:t> країни-партнери до </a:t>
            </a:r>
            <a:r>
              <a:rPr lang="uk-UA" dirty="0" err="1"/>
              <a:t>ЄС,сприяє</a:t>
            </a:r>
            <a:r>
              <a:rPr lang="uk-UA" dirty="0"/>
              <a:t> стабільності та безпеці на кордонах ЄС, а також розвитку </a:t>
            </a:r>
            <a:r>
              <a:rPr lang="uk-UA" dirty="0" err="1"/>
              <a:t>добросусідськихвідносин</a:t>
            </a:r>
            <a:r>
              <a:rPr lang="uk-UA" dirty="0"/>
              <a:t> та співпраці між партнерами.</a:t>
            </a:r>
          </a:p>
        </p:txBody>
      </p:sp>
    </p:spTree>
    <p:extLst>
      <p:ext uri="{BB962C8B-B14F-4D97-AF65-F5344CB8AC3E}">
        <p14:creationId xmlns:p14="http://schemas.microsoft.com/office/powerpoint/2010/main" val="4269118680"/>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161</TotalTime>
  <Words>2538</Words>
  <Application>Microsoft Office PowerPoint</Application>
  <PresentationFormat>Широкий екран</PresentationFormat>
  <Paragraphs>62</Paragraphs>
  <Slides>21</Slides>
  <Notes>3</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21</vt:i4>
      </vt:variant>
    </vt:vector>
  </HeadingPairs>
  <TitlesOfParts>
    <vt:vector size="26" baseType="lpstr">
      <vt:lpstr>Arial</vt:lpstr>
      <vt:lpstr>Calibri</vt:lpstr>
      <vt:lpstr>Century Schoolbook</vt:lpstr>
      <vt:lpstr>Wingdings 2</vt:lpstr>
      <vt:lpstr>Краєвид</vt:lpstr>
      <vt:lpstr>Тема 11. Євроінтеграційні процеси та національна безпека України   </vt:lpstr>
      <vt:lpstr>План</vt:lpstr>
      <vt:lpstr>ЄВРОПЕЙСЬКА СИСТЕМА БЕЗПЕКИ І ОБОРОНИ (ESDI)</vt:lpstr>
      <vt:lpstr>Презентація PowerPoint</vt:lpstr>
      <vt:lpstr>Наступні принципи, що становлять основу майбутньої роботи над ESDI, були визначені на Вашингтонському саміті та подальших засіданнях: </vt:lpstr>
      <vt:lpstr>Робота над цими процедурами, в яких мають бути взяті до уваги вимоги до операцій НАТО і єдність її командної структури, пов’язана з такими питаннями:</vt:lpstr>
      <vt:lpstr>Презентація PowerPoint</vt:lpstr>
      <vt:lpstr>Презентація PowerPoint</vt:lpstr>
      <vt:lpstr>«Східне партнерство»</vt:lpstr>
      <vt:lpstr>Презентація PowerPoint</vt:lpstr>
      <vt:lpstr>Презентація PowerPoint</vt:lpstr>
      <vt:lpstr>Презентація PowerPoint</vt:lpstr>
      <vt:lpstr>Співпраця в рамках Плану дій Україна-ЄС</vt:lpstr>
      <vt:lpstr>Відсутність внутрішнього консенсусу щодо політики Євроінтеграції в Україні</vt:lpstr>
      <vt:lpstr>Презентація PowerPoint</vt:lpstr>
      <vt:lpstr>Презентація PowerPoint</vt:lpstr>
      <vt:lpstr>Презентація PowerPoint</vt:lpstr>
      <vt:lpstr>Неузгодженість дій членів Європейського Союзу щодо вступу України</vt:lpstr>
      <vt:lpstr>Презентація PowerPoint</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Римський статут та воєнні злочини  </dc:title>
  <dc:creator>Admin</dc:creator>
  <cp:lastModifiedBy>Admin</cp:lastModifiedBy>
  <cp:revision>23</cp:revision>
  <dcterms:created xsi:type="dcterms:W3CDTF">2025-03-04T11:14:56Z</dcterms:created>
  <dcterms:modified xsi:type="dcterms:W3CDTF">2025-03-04T16:49:24Z</dcterms:modified>
</cp:coreProperties>
</file>