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2" r:id="rId1"/>
    <p:sldMasterId id="2147484385" r:id="rId2"/>
  </p:sldMasterIdLst>
  <p:notesMasterIdLst>
    <p:notesMasterId r:id="rId70"/>
  </p:notesMasterIdLst>
  <p:handoutMasterIdLst>
    <p:handoutMasterId r:id="rId71"/>
  </p:handoutMasterIdLst>
  <p:sldIdLst>
    <p:sldId id="319" r:id="rId3"/>
    <p:sldId id="869" r:id="rId4"/>
    <p:sldId id="870" r:id="rId5"/>
    <p:sldId id="722" r:id="rId6"/>
    <p:sldId id="814" r:id="rId7"/>
    <p:sldId id="751" r:id="rId8"/>
    <p:sldId id="732" r:id="rId9"/>
    <p:sldId id="822" r:id="rId10"/>
    <p:sldId id="873" r:id="rId11"/>
    <p:sldId id="823" r:id="rId12"/>
    <p:sldId id="728" r:id="rId13"/>
    <p:sldId id="880" r:id="rId14"/>
    <p:sldId id="881" r:id="rId15"/>
    <p:sldId id="793" r:id="rId16"/>
    <p:sldId id="724" r:id="rId17"/>
    <p:sldId id="733" r:id="rId18"/>
    <p:sldId id="815" r:id="rId19"/>
    <p:sldId id="824" r:id="rId20"/>
    <p:sldId id="825" r:id="rId21"/>
    <p:sldId id="874" r:id="rId22"/>
    <p:sldId id="828" r:id="rId23"/>
    <p:sldId id="829" r:id="rId24"/>
    <p:sldId id="787" r:id="rId25"/>
    <p:sldId id="734" r:id="rId26"/>
    <p:sldId id="818" r:id="rId27"/>
    <p:sldId id="819" r:id="rId28"/>
    <p:sldId id="820" r:id="rId29"/>
    <p:sldId id="735" r:id="rId30"/>
    <p:sldId id="736" r:id="rId31"/>
    <p:sldId id="875" r:id="rId32"/>
    <p:sldId id="887" r:id="rId33"/>
    <p:sldId id="830" r:id="rId34"/>
    <p:sldId id="831" r:id="rId35"/>
    <p:sldId id="839" r:id="rId36"/>
    <p:sldId id="833" r:id="rId37"/>
    <p:sldId id="837" r:id="rId38"/>
    <p:sldId id="762" r:id="rId39"/>
    <p:sldId id="885" r:id="rId40"/>
    <p:sldId id="886" r:id="rId41"/>
    <p:sldId id="841" r:id="rId42"/>
    <p:sldId id="842" r:id="rId43"/>
    <p:sldId id="872" r:id="rId44"/>
    <p:sldId id="861" r:id="rId45"/>
    <p:sldId id="862" r:id="rId46"/>
    <p:sldId id="863" r:id="rId47"/>
    <p:sldId id="864" r:id="rId48"/>
    <p:sldId id="865" r:id="rId49"/>
    <p:sldId id="866" r:id="rId50"/>
    <p:sldId id="858" r:id="rId51"/>
    <p:sldId id="871" r:id="rId52"/>
    <p:sldId id="879" r:id="rId53"/>
    <p:sldId id="796" r:id="rId54"/>
    <p:sldId id="797" r:id="rId55"/>
    <p:sldId id="798" r:id="rId56"/>
    <p:sldId id="799" r:id="rId57"/>
    <p:sldId id="800" r:id="rId58"/>
    <p:sldId id="801" r:id="rId59"/>
    <p:sldId id="802" r:id="rId60"/>
    <p:sldId id="803" r:id="rId61"/>
    <p:sldId id="804" r:id="rId62"/>
    <p:sldId id="805" r:id="rId63"/>
    <p:sldId id="806" r:id="rId64"/>
    <p:sldId id="808" r:id="rId65"/>
    <p:sldId id="809" r:id="rId66"/>
    <p:sldId id="810" r:id="rId67"/>
    <p:sldId id="811" r:id="rId68"/>
    <p:sldId id="813" r:id="rId69"/>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charset="0"/>
        <a:ea typeface="ＭＳ Ｐゴシック" charset="0"/>
        <a:cs typeface="+mn-cs"/>
      </a:defRPr>
    </a:lvl1pPr>
    <a:lvl2pPr marL="457200" algn="l" rtl="0" fontAlgn="base">
      <a:spcBef>
        <a:spcPct val="0"/>
      </a:spcBef>
      <a:spcAft>
        <a:spcPct val="0"/>
      </a:spcAft>
      <a:defRPr sz="2000" kern="1200">
        <a:solidFill>
          <a:srgbClr val="FFFFFF"/>
        </a:solidFill>
        <a:latin typeface="Times New Roman" charset="0"/>
        <a:ea typeface="ＭＳ Ｐゴシック" charset="0"/>
        <a:cs typeface="+mn-cs"/>
      </a:defRPr>
    </a:lvl2pPr>
    <a:lvl3pPr marL="914400" algn="l" rtl="0" fontAlgn="base">
      <a:spcBef>
        <a:spcPct val="0"/>
      </a:spcBef>
      <a:spcAft>
        <a:spcPct val="0"/>
      </a:spcAft>
      <a:defRPr sz="2000" kern="1200">
        <a:solidFill>
          <a:srgbClr val="FFFFFF"/>
        </a:solidFill>
        <a:latin typeface="Times New Roman" charset="0"/>
        <a:ea typeface="ＭＳ Ｐゴシック" charset="0"/>
        <a:cs typeface="+mn-cs"/>
      </a:defRPr>
    </a:lvl3pPr>
    <a:lvl4pPr marL="1371600" algn="l" rtl="0" fontAlgn="base">
      <a:spcBef>
        <a:spcPct val="0"/>
      </a:spcBef>
      <a:spcAft>
        <a:spcPct val="0"/>
      </a:spcAft>
      <a:defRPr sz="2000" kern="1200">
        <a:solidFill>
          <a:srgbClr val="FFFFFF"/>
        </a:solidFill>
        <a:latin typeface="Times New Roman" charset="0"/>
        <a:ea typeface="ＭＳ Ｐゴシック" charset="0"/>
        <a:cs typeface="+mn-cs"/>
      </a:defRPr>
    </a:lvl4pPr>
    <a:lvl5pPr marL="1828800" algn="l" rtl="0" fontAlgn="base">
      <a:spcBef>
        <a:spcPct val="0"/>
      </a:spcBef>
      <a:spcAft>
        <a:spcPct val="0"/>
      </a:spcAft>
      <a:defRPr sz="2000" kern="1200">
        <a:solidFill>
          <a:srgbClr val="FFFFFF"/>
        </a:solidFill>
        <a:latin typeface="Times New Roman" charset="0"/>
        <a:ea typeface="ＭＳ Ｐゴシック" charset="0"/>
        <a:cs typeface="+mn-cs"/>
      </a:defRPr>
    </a:lvl5pPr>
    <a:lvl6pPr marL="2286000" algn="l" defTabSz="457200" rtl="0" eaLnBrk="1" latinLnBrk="0" hangingPunct="1">
      <a:defRPr sz="2000" kern="1200">
        <a:solidFill>
          <a:srgbClr val="FFFFFF"/>
        </a:solidFill>
        <a:latin typeface="Times New Roman" charset="0"/>
        <a:ea typeface="ＭＳ Ｐゴシック" charset="0"/>
        <a:cs typeface="+mn-cs"/>
      </a:defRPr>
    </a:lvl6pPr>
    <a:lvl7pPr marL="2743200" algn="l" defTabSz="457200" rtl="0" eaLnBrk="1" latinLnBrk="0" hangingPunct="1">
      <a:defRPr sz="2000" kern="1200">
        <a:solidFill>
          <a:srgbClr val="FFFFFF"/>
        </a:solidFill>
        <a:latin typeface="Times New Roman" charset="0"/>
        <a:ea typeface="ＭＳ Ｐゴシック" charset="0"/>
        <a:cs typeface="+mn-cs"/>
      </a:defRPr>
    </a:lvl7pPr>
    <a:lvl8pPr marL="3200400" algn="l" defTabSz="457200" rtl="0" eaLnBrk="1" latinLnBrk="0" hangingPunct="1">
      <a:defRPr sz="2000" kern="1200">
        <a:solidFill>
          <a:srgbClr val="FFFFFF"/>
        </a:solidFill>
        <a:latin typeface="Times New Roman" charset="0"/>
        <a:ea typeface="ＭＳ Ｐゴシック" charset="0"/>
        <a:cs typeface="+mn-cs"/>
      </a:defRPr>
    </a:lvl8pPr>
    <a:lvl9pPr marL="3657600" algn="l" defTabSz="457200" rtl="0" eaLnBrk="1" latinLnBrk="0" hangingPunct="1">
      <a:defRPr sz="2000" kern="1200">
        <a:solidFill>
          <a:srgbClr val="FFFFFF"/>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595" autoAdjust="0"/>
  </p:normalViewPr>
  <p:slideViewPr>
    <p:cSldViewPr>
      <p:cViewPr varScale="1">
        <p:scale>
          <a:sx n="70" d="100"/>
          <a:sy n="70" d="100"/>
        </p:scale>
        <p:origin x="13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chemeClr val="tx1"/>
                </a:solidFill>
                <a:latin typeface="Times New Roman" pitchFamily="18" charset="0"/>
                <a:ea typeface="+mn-ea"/>
              </a:defRPr>
            </a:lvl1pPr>
          </a:lstStyle>
          <a:p>
            <a:pPr>
              <a:defRPr/>
            </a:pPr>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Times New Roman" pitchFamily="18" charset="0"/>
                <a:ea typeface="+mn-ea"/>
              </a:defRPr>
            </a:lvl1pPr>
          </a:lstStyle>
          <a:p>
            <a:pPr>
              <a:defRPr/>
            </a:pPr>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solidFill>
                  <a:schemeClr val="tx1"/>
                </a:solidFill>
                <a:latin typeface="Times New Roman" pitchFamily="18" charset="0"/>
                <a:ea typeface="+mn-ea"/>
              </a:defRPr>
            </a:lvl1pPr>
          </a:lstStyle>
          <a:p>
            <a:pPr>
              <a:defRPr/>
            </a:pPr>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BB54720B-0C85-BD4A-9FE9-C7649941B437}" type="slidenum">
              <a:rPr lang="en-US"/>
              <a:pPr/>
              <a:t>‹#›</a:t>
            </a:fld>
            <a:endParaRPr lang="en-US"/>
          </a:p>
        </p:txBody>
      </p:sp>
    </p:spTree>
    <p:extLst>
      <p:ext uri="{BB962C8B-B14F-4D97-AF65-F5344CB8AC3E}">
        <p14:creationId xmlns:p14="http://schemas.microsoft.com/office/powerpoint/2010/main" val="406101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chemeClr val="tx1"/>
                </a:solidFill>
                <a:latin typeface="Times New Roman" pitchFamily="18" charset="0"/>
                <a:ea typeface="+mn-ea"/>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chemeClr val="tx1"/>
                </a:solidFill>
                <a:latin typeface="Times New Roman" pitchFamily="18" charset="0"/>
                <a:ea typeface="+mn-ea"/>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solidFill>
                  <a:schemeClr val="tx1"/>
                </a:solidFill>
                <a:latin typeface="Times New Roman" pitchFamily="18" charset="0"/>
                <a:ea typeface="+mn-ea"/>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7FFFC52-FC98-9043-B600-8D0138B75F80}" type="slidenum">
              <a:rPr lang="en-US"/>
              <a:pPr/>
              <a:t>‹#›</a:t>
            </a:fld>
            <a:endParaRPr lang="en-US"/>
          </a:p>
        </p:txBody>
      </p:sp>
    </p:spTree>
    <p:extLst>
      <p:ext uri="{BB962C8B-B14F-4D97-AF65-F5344CB8AC3E}">
        <p14:creationId xmlns:p14="http://schemas.microsoft.com/office/powerpoint/2010/main" val="4147724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DE1E5019-E5CC-1947-84D5-647FD74F627E}" type="slidenum">
              <a:rPr lang="en-US" sz="1200">
                <a:solidFill>
                  <a:schemeClr val="tx1"/>
                </a:solidFill>
              </a:rPr>
              <a:pPr eaLnBrk="1" hangingPunct="1"/>
              <a:t>1</a:t>
            </a:fld>
            <a:endParaRPr lang="en-US" sz="1200">
              <a:solidFill>
                <a:schemeClr val="tx1"/>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245259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FA2551CC-BDE6-804A-A4AF-93147926401C}" type="slidenum">
              <a:rPr lang="en-US" sz="1200">
                <a:solidFill>
                  <a:schemeClr val="tx1"/>
                </a:solidFill>
              </a:rPr>
              <a:pPr eaLnBrk="1" hangingPunct="1"/>
              <a:t>16</a:t>
            </a:fld>
            <a:endParaRPr lang="en-US" sz="1200">
              <a:solidFill>
                <a:schemeClr val="tx1"/>
              </a:solidFill>
            </a:endParaRPr>
          </a:p>
        </p:txBody>
      </p:sp>
    </p:spTree>
    <p:extLst>
      <p:ext uri="{BB962C8B-B14F-4D97-AF65-F5344CB8AC3E}">
        <p14:creationId xmlns:p14="http://schemas.microsoft.com/office/powerpoint/2010/main" val="116394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a:lnSpc>
                <a:spcPct val="90000"/>
              </a:lnSpc>
              <a:spcBef>
                <a:spcPct val="50000"/>
              </a:spcBef>
              <a:buSzPct val="100000"/>
              <a:defRPr/>
            </a:pPr>
            <a:r>
              <a:rPr lang="en-US" b="0" dirty="0" smtClean="0"/>
              <a:t>4.3.2.4</a:t>
            </a:r>
            <a:r>
              <a:rPr lang="en-US" b="0" baseline="0" dirty="0" smtClean="0"/>
              <a:t> Authenticating a Home User</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BEC04F3D-7462-2141-96BC-F5E1B6399048}" type="slidenum">
              <a:rPr lang="en-US" sz="1200">
                <a:solidFill>
                  <a:schemeClr val="tx1"/>
                </a:solidFill>
              </a:rPr>
              <a:pPr eaLnBrk="1" hangingPunct="1"/>
              <a:t>24</a:t>
            </a:fld>
            <a:endParaRPr lang="en-US" sz="1200">
              <a:solidFill>
                <a:schemeClr val="tx1"/>
              </a:solidFill>
            </a:endParaRPr>
          </a:p>
        </p:txBody>
      </p:sp>
    </p:spTree>
    <p:extLst>
      <p:ext uri="{BB962C8B-B14F-4D97-AF65-F5344CB8AC3E}">
        <p14:creationId xmlns:p14="http://schemas.microsoft.com/office/powerpoint/2010/main" val="119964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5EDFE219-A96D-6F4D-9A5D-1AA90C87D3FA}" type="slidenum">
              <a:rPr lang="en-US" sz="1200">
                <a:solidFill>
                  <a:schemeClr val="tx1"/>
                </a:solidFill>
              </a:rPr>
              <a:pPr eaLnBrk="1" hangingPunct="1"/>
              <a:t>28</a:t>
            </a:fld>
            <a:endParaRPr lang="en-US" sz="1200">
              <a:solidFill>
                <a:schemeClr val="tx1"/>
              </a:solidFill>
            </a:endParaRPr>
          </a:p>
        </p:txBody>
      </p:sp>
    </p:spTree>
    <p:extLst>
      <p:ext uri="{BB962C8B-B14F-4D97-AF65-F5344CB8AC3E}">
        <p14:creationId xmlns:p14="http://schemas.microsoft.com/office/powerpoint/2010/main" val="161805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402DE98E-4F83-DB43-B21A-704F5283C958}" type="slidenum">
              <a:rPr lang="en-US" sz="1200">
                <a:solidFill>
                  <a:schemeClr val="tx1"/>
                </a:solidFill>
              </a:rPr>
              <a:pPr eaLnBrk="1" hangingPunct="1"/>
              <a:t>29</a:t>
            </a:fld>
            <a:endParaRPr lang="en-US" sz="1200">
              <a:solidFill>
                <a:schemeClr val="tx1"/>
              </a:solidFill>
            </a:endParaRPr>
          </a:p>
        </p:txBody>
      </p:sp>
    </p:spTree>
    <p:extLst>
      <p:ext uri="{BB962C8B-B14F-4D97-AF65-F5344CB8AC3E}">
        <p14:creationId xmlns:p14="http://schemas.microsoft.com/office/powerpoint/2010/main" val="1089249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B9DD23E2-8C3D-3745-8C92-DBB72BE3416B}" type="slidenum">
              <a:rPr lang="en-US" sz="1200">
                <a:solidFill>
                  <a:schemeClr val="tx1"/>
                </a:solidFill>
              </a:rPr>
              <a:pPr eaLnBrk="1" hangingPunct="1"/>
              <a:t>37</a:t>
            </a:fld>
            <a:endParaRPr lang="en-US" sz="1200">
              <a:solidFill>
                <a:schemeClr val="tx1"/>
              </a:solidFill>
            </a:endParaRPr>
          </a:p>
        </p:txBody>
      </p:sp>
      <p:sp>
        <p:nvSpPr>
          <p:cNvPr id="120834" name="AutoShape 2"/>
          <p:cNvSpPr>
            <a:spLocks noGrp="1" noRot="1" noChangeAspect="1" noChangeArrowheads="1" noTextEdit="1"/>
          </p:cNvSpPr>
          <p:nvPr>
            <p:ph type="sldImg"/>
          </p:nvPr>
        </p:nvSpPr>
        <p:spPr>
          <a:xfrm>
            <a:off x="869950" y="242888"/>
            <a:ext cx="5316538" cy="3987800"/>
          </a:xfrm>
          <a:ln/>
        </p:spPr>
      </p:sp>
      <p:sp>
        <p:nvSpPr>
          <p:cNvPr id="120835" name="Rectangle 3"/>
          <p:cNvSpPr>
            <a:spLocks noGrp="1" noChangeArrowheads="1"/>
          </p:cNvSpPr>
          <p:nvPr>
            <p:ph type="body" idx="1"/>
          </p:nvPr>
        </p:nvSpPr>
        <p:spPr>
          <a:xfrm>
            <a:off x="403225" y="4371975"/>
            <a:ext cx="6113463" cy="42481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This topology shows the components that a system needs for 802.1x authentication. An authentication server is required for 802.1x. 802.1x uses a RADIUS server to authenticate clients to the network.</a:t>
            </a:r>
          </a:p>
          <a:p>
            <a:r>
              <a:rPr lang="en-US">
                <a:latin typeface="Times New Roman" charset="0"/>
              </a:rPr>
              <a:t>An authenticator can be a device such as a switch or an access point. This device operates on the enterprise edge, meaning that the device is the interface between the enterprise network and the public or semipublic network, where security is most needed.</a:t>
            </a:r>
          </a:p>
          <a:p>
            <a:r>
              <a:rPr lang="en-US">
                <a:latin typeface="Times New Roman" charset="0"/>
              </a:rPr>
              <a:t>The client device contains a supplicant. The supplicant sends authentication credentials to the authenticator, and the authenticator then sends the information to the authentication server. At the authentication server, the login request is compared to a user database to determine whether and at what level the user is granted access to network resources.</a:t>
            </a:r>
            <a:endParaRPr lang="sl-SI">
              <a:latin typeface="Times New Roman" charset="0"/>
            </a:endParaRPr>
          </a:p>
        </p:txBody>
      </p:sp>
    </p:spTree>
    <p:extLst>
      <p:ext uri="{BB962C8B-B14F-4D97-AF65-F5344CB8AC3E}">
        <p14:creationId xmlns:p14="http://schemas.microsoft.com/office/powerpoint/2010/main" val="185992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A236B13-ACEB-2A46-BF9C-38385822EB33}" type="slidenum">
              <a:rPr lang="en-US" sz="1200">
                <a:solidFill>
                  <a:schemeClr val="tx1"/>
                </a:solidFill>
              </a:rPr>
              <a:pPr eaLnBrk="1" hangingPunct="1"/>
              <a:t>38</a:t>
            </a:fld>
            <a:endParaRPr lang="en-US" sz="1200">
              <a:solidFill>
                <a:schemeClr val="tx1"/>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336314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82FEB0A5-952B-494A-A1E2-1E0BDC77D14C}" type="slidenum">
              <a:rPr lang="en-US" sz="1200">
                <a:solidFill>
                  <a:schemeClr val="tx1"/>
                </a:solidFill>
              </a:rPr>
              <a:pPr eaLnBrk="1" hangingPunct="1"/>
              <a:t>39</a:t>
            </a:fld>
            <a:endParaRPr lang="en-US" sz="1200">
              <a:solidFill>
                <a:schemeClr val="tx1"/>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159820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6710CE4-6212-5345-B818-D9A07BD4FA95}" type="slidenum">
              <a:rPr lang="en-US" sz="1200">
                <a:solidFill>
                  <a:schemeClr val="tx1"/>
                </a:solidFill>
              </a:rPr>
              <a:pPr eaLnBrk="1" hangingPunct="1"/>
              <a:t>52</a:t>
            </a:fld>
            <a:endParaRPr lang="en-US" sz="1200">
              <a:solidFill>
                <a:schemeClr val="tx1"/>
              </a:solidFill>
            </a:endParaRPr>
          </a:p>
        </p:txBody>
      </p:sp>
    </p:spTree>
    <p:extLst>
      <p:ext uri="{BB962C8B-B14F-4D97-AF65-F5344CB8AC3E}">
        <p14:creationId xmlns:p14="http://schemas.microsoft.com/office/powerpoint/2010/main" val="416572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6710CE4-6212-5345-B818-D9A07BD4FA95}" type="slidenum">
              <a:rPr lang="en-US" sz="1200">
                <a:solidFill>
                  <a:schemeClr val="tx1"/>
                </a:solidFill>
              </a:rPr>
              <a:pPr eaLnBrk="1" hangingPunct="1"/>
              <a:t>53</a:t>
            </a:fld>
            <a:endParaRPr lang="en-US" sz="1200">
              <a:solidFill>
                <a:schemeClr val="tx1"/>
              </a:solidFill>
            </a:endParaRPr>
          </a:p>
        </p:txBody>
      </p:sp>
    </p:spTree>
    <p:extLst>
      <p:ext uri="{BB962C8B-B14F-4D97-AF65-F5344CB8AC3E}">
        <p14:creationId xmlns:p14="http://schemas.microsoft.com/office/powerpoint/2010/main" val="413320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a:lnSpc>
                <a:spcPct val="90000"/>
              </a:lnSpc>
              <a:spcBef>
                <a:spcPct val="50000"/>
              </a:spcBef>
              <a:buSzPct val="100000"/>
              <a:defRPr/>
            </a:pPr>
            <a:r>
              <a:rPr lang="en-US" b="0" dirty="0" smtClean="0"/>
              <a:t>4.3.2.1</a:t>
            </a:r>
            <a:r>
              <a:rPr lang="en-US" b="0" baseline="0" dirty="0" smtClean="0"/>
              <a:t> Wireless Security Overview</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a:t>
            </a:fld>
            <a:endParaRPr lang="en-US" dirty="0"/>
          </a:p>
        </p:txBody>
      </p:sp>
    </p:spTree>
    <p:extLst>
      <p:ext uri="{BB962C8B-B14F-4D97-AF65-F5344CB8AC3E}">
        <p14:creationId xmlns:p14="http://schemas.microsoft.com/office/powerpoint/2010/main" val="2954837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6710CE4-6212-5345-B818-D9A07BD4FA95}" type="slidenum">
              <a:rPr lang="en-US" sz="1200">
                <a:solidFill>
                  <a:schemeClr val="tx1"/>
                </a:solidFill>
              </a:rPr>
              <a:pPr eaLnBrk="1" hangingPunct="1"/>
              <a:t>54</a:t>
            </a:fld>
            <a:endParaRPr lang="en-US" sz="1200">
              <a:solidFill>
                <a:schemeClr val="tx1"/>
              </a:solidFill>
            </a:endParaRPr>
          </a:p>
        </p:txBody>
      </p:sp>
    </p:spTree>
    <p:extLst>
      <p:ext uri="{BB962C8B-B14F-4D97-AF65-F5344CB8AC3E}">
        <p14:creationId xmlns:p14="http://schemas.microsoft.com/office/powerpoint/2010/main" val="1351631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4352596B-5092-724F-B13C-8F99829047BE}" type="slidenum">
              <a:rPr lang="en-US" sz="1200">
                <a:solidFill>
                  <a:schemeClr val="tx1"/>
                </a:solidFill>
              </a:rPr>
              <a:pPr eaLnBrk="1" hangingPunct="1"/>
              <a:t>55</a:t>
            </a:fld>
            <a:endParaRPr lang="en-US" sz="1200">
              <a:solidFill>
                <a:schemeClr val="tx1"/>
              </a:solidFill>
            </a:endParaRPr>
          </a:p>
        </p:txBody>
      </p:sp>
    </p:spTree>
    <p:extLst>
      <p:ext uri="{BB962C8B-B14F-4D97-AF65-F5344CB8AC3E}">
        <p14:creationId xmlns:p14="http://schemas.microsoft.com/office/powerpoint/2010/main" val="2561926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54816130-B798-FF47-ACC1-6E26B4D8CFCF}" type="slidenum">
              <a:rPr lang="en-US" sz="1200">
                <a:solidFill>
                  <a:schemeClr val="tx1"/>
                </a:solidFill>
              </a:rPr>
              <a:pPr eaLnBrk="1" hangingPunct="1"/>
              <a:t>56</a:t>
            </a:fld>
            <a:endParaRPr lang="en-US" sz="1200">
              <a:solidFill>
                <a:schemeClr val="tx1"/>
              </a:solidFill>
            </a:endParaRPr>
          </a:p>
        </p:txBody>
      </p:sp>
    </p:spTree>
    <p:extLst>
      <p:ext uri="{BB962C8B-B14F-4D97-AF65-F5344CB8AC3E}">
        <p14:creationId xmlns:p14="http://schemas.microsoft.com/office/powerpoint/2010/main" val="118887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AAC364D3-349C-364F-A148-F2C041D82853}" type="slidenum">
              <a:rPr lang="en-US" sz="1200">
                <a:solidFill>
                  <a:schemeClr val="tx1"/>
                </a:solidFill>
              </a:rPr>
              <a:pPr eaLnBrk="1" hangingPunct="1"/>
              <a:t>57</a:t>
            </a:fld>
            <a:endParaRPr lang="en-US" sz="1200">
              <a:solidFill>
                <a:schemeClr val="tx1"/>
              </a:solidFill>
            </a:endParaRPr>
          </a:p>
        </p:txBody>
      </p:sp>
    </p:spTree>
    <p:extLst>
      <p:ext uri="{BB962C8B-B14F-4D97-AF65-F5344CB8AC3E}">
        <p14:creationId xmlns:p14="http://schemas.microsoft.com/office/powerpoint/2010/main" val="165940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BA78A65C-83F0-E34F-A869-00C19E5729E1}" type="slidenum">
              <a:rPr lang="en-US" sz="1200">
                <a:solidFill>
                  <a:schemeClr val="tx1"/>
                </a:solidFill>
              </a:rPr>
              <a:pPr eaLnBrk="1" hangingPunct="1"/>
              <a:t>58</a:t>
            </a:fld>
            <a:endParaRPr lang="en-US" sz="1200">
              <a:solidFill>
                <a:schemeClr val="tx1"/>
              </a:solidFill>
            </a:endParaRPr>
          </a:p>
        </p:txBody>
      </p:sp>
    </p:spTree>
    <p:extLst>
      <p:ext uri="{BB962C8B-B14F-4D97-AF65-F5344CB8AC3E}">
        <p14:creationId xmlns:p14="http://schemas.microsoft.com/office/powerpoint/2010/main" val="220624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F490069D-11BC-5149-B90D-A9A850740E04}" type="slidenum">
              <a:rPr lang="en-US" sz="1200">
                <a:solidFill>
                  <a:schemeClr val="tx1"/>
                </a:solidFill>
              </a:rPr>
              <a:pPr eaLnBrk="1" hangingPunct="1"/>
              <a:t>59</a:t>
            </a:fld>
            <a:endParaRPr lang="en-US" sz="1200">
              <a:solidFill>
                <a:schemeClr val="tx1"/>
              </a:solidFill>
            </a:endParaRPr>
          </a:p>
        </p:txBody>
      </p:sp>
    </p:spTree>
    <p:extLst>
      <p:ext uri="{BB962C8B-B14F-4D97-AF65-F5344CB8AC3E}">
        <p14:creationId xmlns:p14="http://schemas.microsoft.com/office/powerpoint/2010/main" val="2180798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2FC2715F-9E23-124F-A18E-0289B35E24E4}" type="slidenum">
              <a:rPr lang="en-US" sz="1200">
                <a:solidFill>
                  <a:schemeClr val="tx1"/>
                </a:solidFill>
              </a:rPr>
              <a:pPr eaLnBrk="1" hangingPunct="1"/>
              <a:t>60</a:t>
            </a:fld>
            <a:endParaRPr lang="en-US" sz="1200">
              <a:solidFill>
                <a:schemeClr val="tx1"/>
              </a:solidFill>
            </a:endParaRPr>
          </a:p>
        </p:txBody>
      </p:sp>
    </p:spTree>
    <p:extLst>
      <p:ext uri="{BB962C8B-B14F-4D97-AF65-F5344CB8AC3E}">
        <p14:creationId xmlns:p14="http://schemas.microsoft.com/office/powerpoint/2010/main" val="3537909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EE24CFE2-0827-E145-9AFC-209558C6E596}" type="slidenum">
              <a:rPr lang="en-US" sz="1200">
                <a:solidFill>
                  <a:schemeClr val="tx1"/>
                </a:solidFill>
              </a:rPr>
              <a:pPr eaLnBrk="1" hangingPunct="1"/>
              <a:t>61</a:t>
            </a:fld>
            <a:endParaRPr lang="en-US" sz="1200">
              <a:solidFill>
                <a:schemeClr val="tx1"/>
              </a:solidFill>
            </a:endParaRPr>
          </a:p>
        </p:txBody>
      </p:sp>
    </p:spTree>
    <p:extLst>
      <p:ext uri="{BB962C8B-B14F-4D97-AF65-F5344CB8AC3E}">
        <p14:creationId xmlns:p14="http://schemas.microsoft.com/office/powerpoint/2010/main" val="148860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a:lnSpc>
                <a:spcPct val="90000"/>
              </a:lnSpc>
              <a:spcBef>
                <a:spcPct val="50000"/>
              </a:spcBef>
              <a:buSzPct val="100000"/>
              <a:defRPr/>
            </a:pPr>
            <a:r>
              <a:rPr lang="en-US" b="0" dirty="0" smtClean="0"/>
              <a:t>4.3.1.4</a:t>
            </a:r>
            <a:r>
              <a:rPr lang="en-US" b="0" baseline="0" dirty="0" smtClean="0"/>
              <a:t> Man-in-the-Middle Attack</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62</a:t>
            </a:fld>
            <a:endParaRPr lang="en-US" dirty="0"/>
          </a:p>
        </p:txBody>
      </p:sp>
    </p:spTree>
    <p:extLst>
      <p:ext uri="{BB962C8B-B14F-4D97-AF65-F5344CB8AC3E}">
        <p14:creationId xmlns:p14="http://schemas.microsoft.com/office/powerpoint/2010/main" val="162685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33267528-2E77-4041-A0C9-8844CBABCFEB}" type="slidenum">
              <a:rPr lang="en-US" sz="1200">
                <a:solidFill>
                  <a:schemeClr val="tx1"/>
                </a:solidFill>
              </a:rPr>
              <a:pPr eaLnBrk="1" hangingPunct="1"/>
              <a:t>63</a:t>
            </a:fld>
            <a:endParaRPr lang="en-US" sz="1200">
              <a:solidFill>
                <a:schemeClr val="tx1"/>
              </a:solidFill>
            </a:endParaRPr>
          </a:p>
        </p:txBody>
      </p:sp>
    </p:spTree>
    <p:extLst>
      <p:ext uri="{BB962C8B-B14F-4D97-AF65-F5344CB8AC3E}">
        <p14:creationId xmlns:p14="http://schemas.microsoft.com/office/powerpoint/2010/main" val="120629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a:lnSpc>
                <a:spcPct val="90000"/>
              </a:lnSpc>
              <a:spcBef>
                <a:spcPct val="50000"/>
              </a:spcBef>
              <a:buSzPct val="100000"/>
              <a:defRPr/>
            </a:pPr>
            <a:r>
              <a:rPr lang="en-US" b="0" dirty="0" smtClean="0"/>
              <a:t>4.3.2.2</a:t>
            </a:r>
            <a:r>
              <a:rPr lang="en-US" b="0" baseline="0" dirty="0" smtClean="0"/>
              <a:t> Shared Key Authentication Methods</a:t>
            </a:r>
            <a:endParaRPr lang="en-US" b="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a:t>
            </a:fld>
            <a:endParaRPr lang="en-US" dirty="0"/>
          </a:p>
        </p:txBody>
      </p:sp>
    </p:spTree>
    <p:extLst>
      <p:ext uri="{BB962C8B-B14F-4D97-AF65-F5344CB8AC3E}">
        <p14:creationId xmlns:p14="http://schemas.microsoft.com/office/powerpoint/2010/main" val="3293521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909C9DBF-8E50-354B-857B-5DF6F1EC9013}" type="slidenum">
              <a:rPr lang="en-US" sz="1200">
                <a:solidFill>
                  <a:schemeClr val="tx1"/>
                </a:solidFill>
              </a:rPr>
              <a:pPr eaLnBrk="1" hangingPunct="1"/>
              <a:t>64</a:t>
            </a:fld>
            <a:endParaRPr lang="en-US" sz="1200">
              <a:solidFill>
                <a:schemeClr val="tx1"/>
              </a:solidFill>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784319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D5C68BF0-66DF-E346-8B43-8E3DC45E2A39}" type="slidenum">
              <a:rPr lang="en-US" sz="1200">
                <a:solidFill>
                  <a:schemeClr val="tx1"/>
                </a:solidFill>
              </a:rPr>
              <a:pPr eaLnBrk="1" hangingPunct="1"/>
              <a:t>65</a:t>
            </a:fld>
            <a:endParaRPr lang="en-US" sz="1200">
              <a:solidFill>
                <a:schemeClr val="tx1"/>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178063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cs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5C6465BD-0B42-FF4D-BFF7-DBFB54E6A754}" type="slidenum">
              <a:rPr lang="en-US" sz="1200">
                <a:solidFill>
                  <a:schemeClr val="tx1"/>
                </a:solidFill>
              </a:rPr>
              <a:pPr eaLnBrk="1" hangingPunct="1"/>
              <a:t>66</a:t>
            </a:fld>
            <a:endParaRPr lang="en-US" sz="1200">
              <a:solidFill>
                <a:schemeClr val="tx1"/>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1935048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AFD23DA4-46D6-5F44-B862-211EECDB2E98}" type="slidenum">
              <a:rPr lang="en-US" sz="1200">
                <a:solidFill>
                  <a:schemeClr val="tx1"/>
                </a:solidFill>
              </a:rPr>
              <a:pPr eaLnBrk="1" hangingPunct="1"/>
              <a:t>67</a:t>
            </a:fld>
            <a:endParaRPr lang="en-US" sz="1200">
              <a:solidFill>
                <a:schemeClr val="tx1"/>
              </a:solidFill>
            </a:endParaRPr>
          </a:p>
        </p:txBody>
      </p:sp>
    </p:spTree>
    <p:extLst>
      <p:ext uri="{BB962C8B-B14F-4D97-AF65-F5344CB8AC3E}">
        <p14:creationId xmlns:p14="http://schemas.microsoft.com/office/powerpoint/2010/main" val="317141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F10E788B-509C-FA41-8EAB-0CE79497D759}" type="slidenum">
              <a:rPr lang="en-US" sz="1200">
                <a:solidFill>
                  <a:schemeClr val="tx1"/>
                </a:solidFill>
              </a:rPr>
              <a:pPr eaLnBrk="1" hangingPunct="1"/>
              <a:t>4</a:t>
            </a:fld>
            <a:endParaRPr lang="en-US" sz="1200">
              <a:solidFill>
                <a:schemeClr val="tx1"/>
              </a:solidFill>
            </a:endParaRPr>
          </a:p>
        </p:txBody>
      </p:sp>
    </p:spTree>
    <p:extLst>
      <p:ext uri="{BB962C8B-B14F-4D97-AF65-F5344CB8AC3E}">
        <p14:creationId xmlns:p14="http://schemas.microsoft.com/office/powerpoint/2010/main" val="92878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F10E788B-509C-FA41-8EAB-0CE79497D759}" type="slidenum">
              <a:rPr lang="en-US" sz="1200">
                <a:solidFill>
                  <a:schemeClr val="tx1"/>
                </a:solidFill>
              </a:rPr>
              <a:pPr eaLnBrk="1" hangingPunct="1"/>
              <a:t>6</a:t>
            </a:fld>
            <a:endParaRPr lang="en-US" sz="1200">
              <a:solidFill>
                <a:schemeClr val="tx1"/>
              </a:solidFill>
            </a:endParaRPr>
          </a:p>
        </p:txBody>
      </p:sp>
    </p:spTree>
    <p:extLst>
      <p:ext uri="{BB962C8B-B14F-4D97-AF65-F5344CB8AC3E}">
        <p14:creationId xmlns:p14="http://schemas.microsoft.com/office/powerpoint/2010/main" val="5582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FC89CC23-FFEF-E44A-AEF1-A673F1715E07}" type="slidenum">
              <a:rPr lang="en-US" sz="1200">
                <a:solidFill>
                  <a:schemeClr val="tx1"/>
                </a:solidFill>
              </a:rPr>
              <a:pPr eaLnBrk="1" hangingPunct="1"/>
              <a:t>7</a:t>
            </a:fld>
            <a:endParaRPr lang="en-US" sz="1200">
              <a:solidFill>
                <a:schemeClr val="tx1"/>
              </a:solidFill>
            </a:endParaRPr>
          </a:p>
        </p:txBody>
      </p:sp>
    </p:spTree>
    <p:extLst>
      <p:ext uri="{BB962C8B-B14F-4D97-AF65-F5344CB8AC3E}">
        <p14:creationId xmlns:p14="http://schemas.microsoft.com/office/powerpoint/2010/main" val="187682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F775D23-DF87-354A-BACE-EA4FE95C1ADA}" type="slidenum">
              <a:rPr lang="en-US" sz="1200">
                <a:solidFill>
                  <a:schemeClr val="tx1"/>
                </a:solidFill>
              </a:rPr>
              <a:pPr eaLnBrk="1" hangingPunct="1"/>
              <a:t>11</a:t>
            </a:fld>
            <a:endParaRPr lang="en-US" sz="1200">
              <a:solidFill>
                <a:schemeClr val="tx1"/>
              </a:solidFill>
            </a:endParaRPr>
          </a:p>
        </p:txBody>
      </p:sp>
    </p:spTree>
    <p:extLst>
      <p:ext uri="{BB962C8B-B14F-4D97-AF65-F5344CB8AC3E}">
        <p14:creationId xmlns:p14="http://schemas.microsoft.com/office/powerpoint/2010/main" val="163038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dirty="0" smtClean="0">
                <a:ea typeface="+mn-ea"/>
              </a:rPr>
              <a:t>Wi-Fi Protected Setup (WPS)</a:t>
            </a:r>
          </a:p>
          <a:p>
            <a:pPr>
              <a:defRPr/>
            </a:pPr>
            <a:endParaRPr lang="en-US" altLang="en-US" dirty="0" smtClean="0">
              <a:ea typeface="+mn-ea"/>
            </a:endParaRPr>
          </a:p>
          <a:p>
            <a:pPr marL="171450" indent="-171450">
              <a:buFont typeface="Arial" panose="020B0604020202020204" pitchFamily="34" charset="0"/>
              <a:buChar char="•"/>
              <a:defRPr/>
            </a:pPr>
            <a:r>
              <a:rPr lang="en-US" altLang="en-US" b="1" dirty="0" smtClean="0">
                <a:ea typeface="+mn-ea"/>
              </a:rPr>
              <a:t>Wi-Fi Protected Setup (WPS) </a:t>
            </a:r>
            <a:r>
              <a:rPr lang="en-US" altLang="en-US" dirty="0" smtClean="0">
                <a:ea typeface="+mn-ea"/>
              </a:rPr>
              <a:t>- Optional means of configuring security on wireless local area networks</a:t>
            </a:r>
          </a:p>
          <a:p>
            <a:pPr marL="171450" indent="-171450">
              <a:buFont typeface="Arial" panose="020B0604020202020204" pitchFamily="34" charset="0"/>
              <a:buChar char="•"/>
              <a:defRPr/>
            </a:pPr>
            <a:r>
              <a:rPr lang="en-US" altLang="en-US" dirty="0" smtClean="0">
                <a:ea typeface="+mn-ea"/>
              </a:rPr>
              <a:t>Designed to help users with limited knowledge of security to quickly and easily implement security on their WLANs</a:t>
            </a:r>
          </a:p>
          <a:p>
            <a:pPr marL="171450" indent="-171450">
              <a:buFont typeface="Arial" panose="020B0604020202020204" pitchFamily="34" charset="0"/>
              <a:buChar char="•"/>
              <a:defRPr/>
            </a:pPr>
            <a:r>
              <a:rPr lang="en-US" altLang="en-US" dirty="0" smtClean="0">
                <a:ea typeface="+mn-ea"/>
              </a:rPr>
              <a:t>Accomplished by pushing button or entering PIN</a:t>
            </a:r>
          </a:p>
          <a:p>
            <a:pPr marL="171450" indent="-171450">
              <a:buFont typeface="Arial" panose="020B0604020202020204" pitchFamily="34" charset="0"/>
              <a:buChar char="•"/>
              <a:defRPr/>
            </a:pPr>
            <a:r>
              <a:rPr lang="en-US" altLang="en-US" dirty="0" smtClean="0">
                <a:ea typeface="+mn-ea"/>
              </a:rPr>
              <a:t>Design and implementation flaws in WPS using PIN method makes it vulnerable</a:t>
            </a:r>
          </a:p>
          <a:p>
            <a:pPr>
              <a:defRPr/>
            </a:pPr>
            <a:endParaRPr lang="en-US" altLang="en-US" dirty="0" smtClean="0">
              <a:ea typeface="+mn-ea"/>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ABEA580D-CBB9-C744-ABB4-23E248BCCFF4}" type="slidenum">
              <a:rPr lang="en-US"/>
              <a:pPr/>
              <a:t>14</a:t>
            </a:fld>
            <a:endParaRPr lang="en-US"/>
          </a:p>
        </p:txBody>
      </p:sp>
    </p:spTree>
    <p:extLst>
      <p:ext uri="{BB962C8B-B14F-4D97-AF65-F5344CB8AC3E}">
        <p14:creationId xmlns:p14="http://schemas.microsoft.com/office/powerpoint/2010/main" val="366459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1697C813-37C1-234C-966A-7BA729DB2714}" type="slidenum">
              <a:rPr lang="en-US" sz="1200">
                <a:solidFill>
                  <a:schemeClr val="tx1"/>
                </a:solidFill>
              </a:rPr>
              <a:pPr eaLnBrk="1" hangingPunct="1"/>
              <a:t>15</a:t>
            </a:fld>
            <a:endParaRPr lang="en-US" sz="1200">
              <a:solidFill>
                <a:schemeClr val="tx1"/>
              </a:solidFill>
            </a:endParaRPr>
          </a:p>
        </p:txBody>
      </p:sp>
    </p:spTree>
    <p:extLst>
      <p:ext uri="{BB962C8B-B14F-4D97-AF65-F5344CB8AC3E}">
        <p14:creationId xmlns:p14="http://schemas.microsoft.com/office/powerpoint/2010/main" val="80606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5F0ED60E-6127-A74C-82C9-09FD43C3DD8B}" type="slidenum">
              <a:rPr lang="en-US"/>
              <a:pPr/>
              <a:t>‹#›</a:t>
            </a:fld>
            <a:endParaRPr lang="en-US"/>
          </a:p>
        </p:txBody>
      </p:sp>
    </p:spTree>
    <p:extLst>
      <p:ext uri="{BB962C8B-B14F-4D97-AF65-F5344CB8AC3E}">
        <p14:creationId xmlns:p14="http://schemas.microsoft.com/office/powerpoint/2010/main" val="154292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02A12FA7-0C4A-3345-893C-39694B0C2167}" type="slidenum">
              <a:rPr lang="en-US"/>
              <a:pPr/>
              <a:t>‹#›</a:t>
            </a:fld>
            <a:endParaRPr lang="en-US"/>
          </a:p>
        </p:txBody>
      </p:sp>
    </p:spTree>
    <p:extLst>
      <p:ext uri="{BB962C8B-B14F-4D97-AF65-F5344CB8AC3E}">
        <p14:creationId xmlns:p14="http://schemas.microsoft.com/office/powerpoint/2010/main" val="3766078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2E3E93D8-803C-0E42-884F-3D65E886EE8E}" type="slidenum">
              <a:rPr lang="en-US"/>
              <a:pPr/>
              <a:t>‹#›</a:t>
            </a:fld>
            <a:endParaRPr lang="en-US"/>
          </a:p>
        </p:txBody>
      </p:sp>
    </p:spTree>
    <p:extLst>
      <p:ext uri="{BB962C8B-B14F-4D97-AF65-F5344CB8AC3E}">
        <p14:creationId xmlns:p14="http://schemas.microsoft.com/office/powerpoint/2010/main" val="23128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62984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121977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270448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2932850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346" y="2912232"/>
            <a:ext cx="3830406"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912232"/>
            <a:ext cx="382151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104839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510699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149234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349398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4A14122-CEA4-C341-9217-20F0A97A0848}" type="slidenum">
              <a:rPr lang="en-US"/>
              <a:pPr/>
              <a:t>‹#›</a:t>
            </a:fld>
            <a:endParaRPr lang="en-US"/>
          </a:p>
        </p:txBody>
      </p:sp>
    </p:spTree>
    <p:extLst>
      <p:ext uri="{BB962C8B-B14F-4D97-AF65-F5344CB8AC3E}">
        <p14:creationId xmlns:p14="http://schemas.microsoft.com/office/powerpoint/2010/main" val="1383869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372336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3023666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710296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90794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1680095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932572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1804829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3972742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01692004-1539-2B46-9684-E30C5B0C6DAF}" type="slidenum">
              <a:rPr lang="en-US" smtClean="0"/>
              <a:pPr/>
              <a:t>‹#›</a:t>
            </a:fld>
            <a:endParaRPr lang="en-US"/>
          </a:p>
        </p:txBody>
      </p:sp>
    </p:spTree>
    <p:extLst>
      <p:ext uri="{BB962C8B-B14F-4D97-AF65-F5344CB8AC3E}">
        <p14:creationId xmlns:p14="http://schemas.microsoft.com/office/powerpoint/2010/main" val="853448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143000"/>
            <a:ext cx="7940675"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5638" y="3924300"/>
            <a:ext cx="7940675"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16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98BBC33-F368-784A-A95D-15314A6885B1}" type="slidenum">
              <a:rPr lang="en-US"/>
              <a:pPr/>
              <a:t>‹#›</a:t>
            </a:fld>
            <a:endParaRPr lang="en-US"/>
          </a:p>
        </p:txBody>
      </p:sp>
    </p:spTree>
    <p:extLst>
      <p:ext uri="{BB962C8B-B14F-4D97-AF65-F5344CB8AC3E}">
        <p14:creationId xmlns:p14="http://schemas.microsoft.com/office/powerpoint/2010/main" val="176256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23C2EC7-E845-174A-9151-63C332F7BBEC}" type="slidenum">
              <a:rPr lang="en-US"/>
              <a:pPr/>
              <a:t>‹#›</a:t>
            </a:fld>
            <a:endParaRPr lang="en-US"/>
          </a:p>
        </p:txBody>
      </p:sp>
    </p:spTree>
    <p:extLst>
      <p:ext uri="{BB962C8B-B14F-4D97-AF65-F5344CB8AC3E}">
        <p14:creationId xmlns:p14="http://schemas.microsoft.com/office/powerpoint/2010/main" val="257989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6F3C3186-866C-A940-BD3A-EBEEEEABBD21}" type="slidenum">
              <a:rPr lang="en-US"/>
              <a:pPr/>
              <a:t>‹#›</a:t>
            </a:fld>
            <a:endParaRPr lang="en-US"/>
          </a:p>
        </p:txBody>
      </p:sp>
    </p:spTree>
    <p:extLst>
      <p:ext uri="{BB962C8B-B14F-4D97-AF65-F5344CB8AC3E}">
        <p14:creationId xmlns:p14="http://schemas.microsoft.com/office/powerpoint/2010/main" val="32988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24EF2DF-B2A3-5A40-9046-A48119431BA6}" type="slidenum">
              <a:rPr lang="en-US"/>
              <a:pPr/>
              <a:t>‹#›</a:t>
            </a:fld>
            <a:endParaRPr lang="en-US"/>
          </a:p>
        </p:txBody>
      </p:sp>
    </p:spTree>
    <p:extLst>
      <p:ext uri="{BB962C8B-B14F-4D97-AF65-F5344CB8AC3E}">
        <p14:creationId xmlns:p14="http://schemas.microsoft.com/office/powerpoint/2010/main" val="183032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07D26808-60A5-F247-8FC0-FB1402C49ECE}" type="slidenum">
              <a:rPr lang="en-US"/>
              <a:pPr/>
              <a:t>‹#›</a:t>
            </a:fld>
            <a:endParaRPr lang="en-US"/>
          </a:p>
        </p:txBody>
      </p:sp>
    </p:spTree>
    <p:extLst>
      <p:ext uri="{BB962C8B-B14F-4D97-AF65-F5344CB8AC3E}">
        <p14:creationId xmlns:p14="http://schemas.microsoft.com/office/powerpoint/2010/main" val="405235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126E043-1CB9-EA4E-B457-8DA0A9997AB8}" type="slidenum">
              <a:rPr lang="en-US"/>
              <a:pPr/>
              <a:t>‹#›</a:t>
            </a:fld>
            <a:endParaRPr lang="en-US"/>
          </a:p>
        </p:txBody>
      </p:sp>
    </p:spTree>
    <p:extLst>
      <p:ext uri="{BB962C8B-B14F-4D97-AF65-F5344CB8AC3E}">
        <p14:creationId xmlns:p14="http://schemas.microsoft.com/office/powerpoint/2010/main" val="193576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02F70E3-BF04-064E-86C9-745D038E3F98}" type="slidenum">
              <a:rPr lang="en-US"/>
              <a:pPr/>
              <a:t>‹#›</a:t>
            </a:fld>
            <a:endParaRPr lang="en-US"/>
          </a:p>
        </p:txBody>
      </p:sp>
    </p:spTree>
    <p:extLst>
      <p:ext uri="{BB962C8B-B14F-4D97-AF65-F5344CB8AC3E}">
        <p14:creationId xmlns:p14="http://schemas.microsoft.com/office/powerpoint/2010/main" val="95537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B5EDFD"/>
            </a:gs>
            <a:gs pos="17999">
              <a:srgbClr val="83BFF6"/>
            </a:gs>
            <a:gs pos="36000">
              <a:srgbClr val="83BFF6"/>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381000"/>
            <a:ext cx="80772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533400" y="1676400"/>
            <a:ext cx="8077200" cy="4572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dirty="0">
                <a:solidFill>
                  <a:srgbClr val="222222"/>
                </a:solidFill>
                <a:latin typeface="Times New Roman" pitchFamily="18" charset="0"/>
                <a:ea typeface="+mn-ea"/>
              </a:defRPr>
            </a:lvl1pPr>
          </a:lstStyle>
          <a:p>
            <a:pPr>
              <a:defRPr/>
            </a:pPr>
            <a:endParaRPr lang="en-US"/>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dirty="0">
                <a:solidFill>
                  <a:srgbClr val="222222"/>
                </a:solidFill>
                <a:latin typeface="Times New Roman" pitchFamily="18" charset="0"/>
                <a:ea typeface="+mn-ea"/>
              </a:defRPr>
            </a:lvl1pPr>
          </a:lstStyle>
          <a:p>
            <a:pPr>
              <a:defRPr/>
            </a:pPr>
            <a:endParaRPr lang="en-US" dirty="0"/>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defRPr>
            </a:lvl1pPr>
          </a:lstStyle>
          <a:p>
            <a:fld id="{01692004-1539-2B46-9684-E30C5B0C6DA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hf hdr="0" ftr="0" dt="0"/>
  <p:txStyles>
    <p:titleStyle>
      <a:lvl1pPr algn="ctr" rtl="0" eaLnBrk="0" fontAlgn="base" hangingPunct="0">
        <a:spcBef>
          <a:spcPct val="0"/>
        </a:spcBef>
        <a:spcAft>
          <a:spcPct val="0"/>
        </a:spcAft>
        <a:defRPr sz="3600">
          <a:solidFill>
            <a:srgbClr val="222222"/>
          </a:solidFill>
          <a:latin typeface="+mj-lt"/>
          <a:ea typeface="ＭＳ Ｐゴシック" charset="0"/>
          <a:cs typeface="+mj-cs"/>
        </a:defRPr>
      </a:lvl1pPr>
      <a:lvl2pPr algn="ctr" rtl="0" eaLnBrk="0" fontAlgn="base" hangingPunct="0">
        <a:spcBef>
          <a:spcPct val="0"/>
        </a:spcBef>
        <a:spcAft>
          <a:spcPct val="0"/>
        </a:spcAft>
        <a:defRPr sz="3600">
          <a:solidFill>
            <a:srgbClr val="222222"/>
          </a:solidFill>
          <a:latin typeface="Arial" charset="0"/>
          <a:ea typeface="ＭＳ Ｐゴシック" charset="0"/>
        </a:defRPr>
      </a:lvl2pPr>
      <a:lvl3pPr algn="ctr" rtl="0" eaLnBrk="0" fontAlgn="base" hangingPunct="0">
        <a:spcBef>
          <a:spcPct val="0"/>
        </a:spcBef>
        <a:spcAft>
          <a:spcPct val="0"/>
        </a:spcAft>
        <a:defRPr sz="3600">
          <a:solidFill>
            <a:srgbClr val="222222"/>
          </a:solidFill>
          <a:latin typeface="Arial" charset="0"/>
          <a:ea typeface="ＭＳ Ｐゴシック" charset="0"/>
        </a:defRPr>
      </a:lvl3pPr>
      <a:lvl4pPr algn="ctr" rtl="0" eaLnBrk="0" fontAlgn="base" hangingPunct="0">
        <a:spcBef>
          <a:spcPct val="0"/>
        </a:spcBef>
        <a:spcAft>
          <a:spcPct val="0"/>
        </a:spcAft>
        <a:defRPr sz="3600">
          <a:solidFill>
            <a:srgbClr val="222222"/>
          </a:solidFill>
          <a:latin typeface="Arial" charset="0"/>
          <a:ea typeface="ＭＳ Ｐゴシック" charset="0"/>
        </a:defRPr>
      </a:lvl4pPr>
      <a:lvl5pPr algn="ctr" rtl="0" eaLnBrk="0" fontAlgn="base" hangingPunct="0">
        <a:spcBef>
          <a:spcPct val="0"/>
        </a:spcBef>
        <a:spcAft>
          <a:spcPct val="0"/>
        </a:spcAft>
        <a:defRPr sz="3600">
          <a:solidFill>
            <a:srgbClr val="222222"/>
          </a:solidFill>
          <a:latin typeface="Arial" charset="0"/>
          <a:ea typeface="ＭＳ Ｐゴシック"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rgbClr val="222222"/>
          </a:solidFill>
          <a:latin typeface="+mn-lt"/>
          <a:ea typeface="ＭＳ Ｐゴシック" charset="0"/>
        </a:defRPr>
      </a:lvl2pPr>
      <a:lvl3pPr marL="1143000" indent="-228600" algn="l" rtl="0" eaLnBrk="0" fontAlgn="base" hangingPunct="0">
        <a:spcBef>
          <a:spcPct val="20000"/>
        </a:spcBef>
        <a:spcAft>
          <a:spcPct val="0"/>
        </a:spcAft>
        <a:buChar char="•"/>
        <a:defRPr sz="2200">
          <a:solidFill>
            <a:srgbClr val="222222"/>
          </a:solidFill>
          <a:latin typeface="+mn-lt"/>
          <a:ea typeface="ＭＳ Ｐゴシック" charset="0"/>
        </a:defRPr>
      </a:lvl3pPr>
      <a:lvl4pPr marL="1600200" indent="-228600" algn="l" rtl="0" eaLnBrk="0" fontAlgn="base" hangingPunct="0">
        <a:spcBef>
          <a:spcPct val="20000"/>
        </a:spcBef>
        <a:spcAft>
          <a:spcPct val="0"/>
        </a:spcAft>
        <a:buChar char="–"/>
        <a:defRPr sz="2200">
          <a:solidFill>
            <a:srgbClr val="22222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5EDFD"/>
            </a:gs>
            <a:gs pos="17999">
              <a:srgbClr val="83BFF6"/>
            </a:gs>
            <a:gs pos="36000">
              <a:srgbClr val="83BFF6"/>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1692004-1539-2B46-9684-E30C5B0C6DAF}" type="slidenum">
              <a:rPr lang="en-US" smtClean="0"/>
              <a:pPr/>
              <a:t>‹#›</a:t>
            </a:fld>
            <a:endParaRPr lang="en-US"/>
          </a:p>
        </p:txBody>
      </p:sp>
    </p:spTree>
    <p:extLst>
      <p:ext uri="{BB962C8B-B14F-4D97-AF65-F5344CB8AC3E}">
        <p14:creationId xmlns:p14="http://schemas.microsoft.com/office/powerpoint/2010/main" val="1051917464"/>
      </p:ext>
    </p:extLst>
  </p:cSld>
  <p:clrMap bg1="dk1" tx1="lt1" bg2="dk2"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 id="2147484397" r:id="rId12"/>
    <p:sldLayoutId id="2147484398" r:id="rId13"/>
    <p:sldLayoutId id="2147484399" r:id="rId14"/>
    <p:sldLayoutId id="2147484400" r:id="rId15"/>
    <p:sldLayoutId id="2147484401" r:id="rId16"/>
    <p:sldLayoutId id="2147484402" r:id="rId17"/>
    <p:sldLayoutId id="2147484403" r:id="rId18"/>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deadhat.com/wlancrypto/"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609600" y="76200"/>
            <a:ext cx="8001000" cy="4572000"/>
          </a:xfrm>
        </p:spPr>
        <p:txBody>
          <a:bodyPr>
            <a:normAutofit/>
          </a:bodyPr>
          <a:lstStyle/>
          <a:p>
            <a:pPr eaLnBrk="1" hangingPunct="1"/>
            <a:r>
              <a:rPr lang="uk-UA" sz="3600" b="1" dirty="0" smtClean="0">
                <a:solidFill>
                  <a:srgbClr val="FFFF00"/>
                </a:solidFill>
                <a:latin typeface="Arial" charset="0"/>
              </a:rPr>
              <a:t>Лекція 4</a:t>
            </a:r>
            <a:r>
              <a:rPr lang="en-US" sz="3600" b="1" dirty="0" smtClean="0">
                <a:solidFill>
                  <a:srgbClr val="FFFF00"/>
                </a:solidFill>
                <a:latin typeface="Arial" charset="0"/>
              </a:rPr>
              <a:t/>
            </a:r>
            <a:br>
              <a:rPr lang="en-US" sz="3600" b="1" dirty="0" smtClean="0">
                <a:solidFill>
                  <a:srgbClr val="FFFF00"/>
                </a:solidFill>
                <a:latin typeface="Arial" charset="0"/>
              </a:rPr>
            </a:br>
            <a:r>
              <a:rPr lang="uk-UA" sz="3600" b="1" dirty="0" smtClean="0">
                <a:solidFill>
                  <a:schemeClr val="bg1"/>
                </a:solidFill>
                <a:latin typeface="Arial" charset="0"/>
              </a:rPr>
              <a:t/>
            </a:r>
            <a:br>
              <a:rPr lang="uk-UA" sz="3600" b="1" dirty="0" smtClean="0">
                <a:solidFill>
                  <a:schemeClr val="bg1"/>
                </a:solidFill>
                <a:latin typeface="Arial" charset="0"/>
              </a:rPr>
            </a:br>
            <a:r>
              <a:rPr lang="uk-UA" sz="3600" b="1" dirty="0" smtClean="0">
                <a:solidFill>
                  <a:schemeClr val="bg1"/>
                </a:solidFill>
                <a:latin typeface="Arial" charset="0"/>
              </a:rPr>
              <a:t/>
            </a:r>
            <a:br>
              <a:rPr lang="uk-UA" sz="3600" b="1" dirty="0" smtClean="0">
                <a:solidFill>
                  <a:schemeClr val="bg1"/>
                </a:solidFill>
                <a:latin typeface="Arial" charset="0"/>
              </a:rPr>
            </a:br>
            <a:r>
              <a:rPr lang="uk-UA" dirty="0" smtClean="0">
                <a:solidFill>
                  <a:srgbClr val="FF0000"/>
                </a:solidFill>
                <a:latin typeface="Arial" charset="0"/>
              </a:rPr>
              <a:t>Безпека в бездротових мережах</a:t>
            </a:r>
            <a:endParaRPr lang="en-US" b="1" dirty="0">
              <a:solidFill>
                <a:srgbClr val="FF0000"/>
              </a:solidFill>
              <a:latin typeface="Arial" charset="0"/>
            </a:endParaRPr>
          </a:p>
        </p:txBody>
      </p:sp>
      <p:sp>
        <p:nvSpPr>
          <p:cNvPr id="3" name="TextBox 2"/>
          <p:cNvSpPr txBox="1"/>
          <p:nvPr/>
        </p:nvSpPr>
        <p:spPr>
          <a:xfrm>
            <a:off x="7239000" y="6305490"/>
            <a:ext cx="152400" cy="400110"/>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381000" y="304800"/>
            <a:ext cx="8497887" cy="6172200"/>
          </a:xfrm>
        </p:spPr>
        <p:txBody>
          <a:bodyPr>
            <a:normAutofit fontScale="92500" lnSpcReduction="10000"/>
          </a:bodyPr>
          <a:lstStyle/>
          <a:p>
            <a:pPr>
              <a:lnSpc>
                <a:spcPct val="90000"/>
              </a:lnSpc>
            </a:pPr>
            <a:r>
              <a:rPr lang="de-DE" altLang="ru-RU" sz="2400" u="sng" dirty="0" smtClean="0">
                <a:solidFill>
                  <a:srgbClr val="FFFF00"/>
                </a:solidFill>
              </a:rPr>
              <a:t>RC4 </a:t>
            </a:r>
            <a:r>
              <a:rPr lang="uk-UA" altLang="ru-RU" sz="2400" u="sng" dirty="0" smtClean="0">
                <a:solidFill>
                  <a:srgbClr val="FFFF00"/>
                </a:solidFill>
              </a:rPr>
              <a:t>в</a:t>
            </a:r>
            <a:r>
              <a:rPr lang="de-DE" altLang="ru-RU" sz="2400" u="sng" dirty="0" smtClean="0">
                <a:solidFill>
                  <a:srgbClr val="FFFF00"/>
                </a:solidFill>
              </a:rPr>
              <a:t> </a:t>
            </a:r>
            <a:r>
              <a:rPr lang="de-DE" altLang="ru-RU" sz="2400" u="sng" dirty="0">
                <a:solidFill>
                  <a:srgbClr val="FFFF00"/>
                </a:solidFill>
              </a:rPr>
              <a:t>WEP</a:t>
            </a:r>
          </a:p>
          <a:p>
            <a:pPr>
              <a:lnSpc>
                <a:spcPct val="90000"/>
              </a:lnSpc>
            </a:pPr>
            <a:endParaRPr lang="de-DE" altLang="ru-RU" sz="1800" u="sng" dirty="0"/>
          </a:p>
          <a:p>
            <a:pPr algn="l">
              <a:lnSpc>
                <a:spcPct val="90000"/>
              </a:lnSpc>
              <a:buFont typeface="Wingdings" panose="05000000000000000000" pitchFamily="2" charset="2"/>
              <a:buBlip>
                <a:blip r:embed="rId2"/>
              </a:buBlip>
            </a:pPr>
            <a:r>
              <a:rPr lang="de-DE" altLang="ru-RU" sz="2000" dirty="0"/>
              <a:t> </a:t>
            </a:r>
            <a:r>
              <a:rPr lang="de-DE" altLang="ru-RU" sz="2000" dirty="0">
                <a:solidFill>
                  <a:schemeClr val="bg1"/>
                </a:solidFill>
                <a:effectLst/>
              </a:rPr>
              <a:t>WEP </a:t>
            </a:r>
            <a:r>
              <a:rPr lang="uk-UA" altLang="ru-RU" sz="2000" dirty="0" smtClean="0">
                <a:solidFill>
                  <a:schemeClr val="bg1"/>
                </a:solidFill>
                <a:effectLst/>
              </a:rPr>
              <a:t>використовує</a:t>
            </a:r>
            <a:r>
              <a:rPr lang="de-DE" altLang="ru-RU" sz="2000" dirty="0" smtClean="0">
                <a:solidFill>
                  <a:schemeClr val="bg1"/>
                </a:solidFill>
                <a:effectLst/>
              </a:rPr>
              <a:t> </a:t>
            </a:r>
            <a:r>
              <a:rPr lang="de-DE" altLang="ru-RU" sz="2000" dirty="0" err="1">
                <a:solidFill>
                  <a:schemeClr val="bg1"/>
                </a:solidFill>
                <a:effectLst/>
              </a:rPr>
              <a:t>RON´s</a:t>
            </a:r>
            <a:r>
              <a:rPr lang="de-DE" altLang="ru-RU" sz="2000" dirty="0">
                <a:solidFill>
                  <a:schemeClr val="bg1"/>
                </a:solidFill>
                <a:effectLst/>
              </a:rPr>
              <a:t> Code 4 Pseudo Random Generator (PRG).</a:t>
            </a:r>
          </a:p>
          <a:p>
            <a:pPr algn="l">
              <a:lnSpc>
                <a:spcPct val="90000"/>
              </a:lnSpc>
              <a:buFont typeface="Wingdings" panose="05000000000000000000" pitchFamily="2" charset="2"/>
              <a:buBlip>
                <a:blip r:embed="rId2"/>
              </a:buBlip>
            </a:pPr>
            <a:r>
              <a:rPr lang="de-DE" altLang="ru-RU" sz="2000" dirty="0">
                <a:solidFill>
                  <a:schemeClr val="bg1"/>
                </a:solidFill>
                <a:effectLst/>
              </a:rPr>
              <a:t> </a:t>
            </a:r>
            <a:r>
              <a:rPr lang="uk-UA" altLang="ru-RU" sz="2000" dirty="0" smtClean="0">
                <a:solidFill>
                  <a:schemeClr val="bg1"/>
                </a:solidFill>
                <a:effectLst/>
              </a:rPr>
              <a:t>Розроблений в лабораторії</a:t>
            </a:r>
            <a:r>
              <a:rPr lang="de-DE" altLang="ru-RU" sz="2000" dirty="0" smtClean="0">
                <a:solidFill>
                  <a:schemeClr val="bg1"/>
                </a:solidFill>
                <a:effectLst/>
              </a:rPr>
              <a:t> </a:t>
            </a:r>
            <a:r>
              <a:rPr lang="de-DE" altLang="ru-RU" sz="2000" dirty="0">
                <a:solidFill>
                  <a:schemeClr val="bg1"/>
                </a:solidFill>
                <a:effectLst/>
              </a:rPr>
              <a:t>RSA </a:t>
            </a:r>
            <a:endParaRPr lang="uk-UA" altLang="ru-RU" sz="2000" dirty="0" smtClean="0">
              <a:solidFill>
                <a:schemeClr val="bg1"/>
              </a:solidFill>
              <a:effectLst/>
            </a:endParaRPr>
          </a:p>
          <a:p>
            <a:pPr algn="l">
              <a:lnSpc>
                <a:spcPct val="90000"/>
              </a:lnSpc>
              <a:buFont typeface="Wingdings" panose="05000000000000000000" pitchFamily="2" charset="2"/>
              <a:buBlip>
                <a:blip r:embed="rId2"/>
              </a:buBlip>
            </a:pPr>
            <a:r>
              <a:rPr lang="de-DE" altLang="ru-RU" sz="2000" dirty="0" smtClean="0">
                <a:solidFill>
                  <a:schemeClr val="bg1"/>
                </a:solidFill>
                <a:effectLst/>
              </a:rPr>
              <a:t>Secret Key K:</a:t>
            </a:r>
          </a:p>
          <a:p>
            <a:pPr algn="l">
              <a:lnSpc>
                <a:spcPct val="90000"/>
              </a:lnSpc>
            </a:pPr>
            <a:r>
              <a:rPr lang="de-DE" altLang="ru-RU" sz="2000" dirty="0" smtClean="0">
                <a:solidFill>
                  <a:schemeClr val="bg1"/>
                </a:solidFill>
                <a:effectLst/>
              </a:rPr>
              <a:t>    </a:t>
            </a:r>
            <a:r>
              <a:rPr lang="de-DE" altLang="ru-RU" sz="2000" dirty="0">
                <a:solidFill>
                  <a:schemeClr val="bg1"/>
                </a:solidFill>
                <a:effectLst/>
              </a:rPr>
              <a:t>- </a:t>
            </a:r>
            <a:r>
              <a:rPr lang="uk-UA" altLang="ru-RU" sz="2000" dirty="0" smtClean="0">
                <a:solidFill>
                  <a:schemeClr val="bg1"/>
                </a:solidFill>
                <a:effectLst/>
              </a:rPr>
              <a:t>Загальний ключ вводиться вручну</a:t>
            </a:r>
            <a:r>
              <a:rPr lang="de-DE" altLang="ru-RU" sz="2000" dirty="0" smtClean="0">
                <a:solidFill>
                  <a:schemeClr val="bg1"/>
                </a:solidFill>
                <a:effectLst/>
              </a:rPr>
              <a:t>(</a:t>
            </a:r>
            <a:r>
              <a:rPr lang="uk-UA" altLang="ru-RU" sz="2000" dirty="0" smtClean="0">
                <a:solidFill>
                  <a:schemeClr val="bg1"/>
                </a:solidFill>
                <a:effectLst/>
              </a:rPr>
              <a:t>не передається</a:t>
            </a:r>
            <a:r>
              <a:rPr lang="de-DE" altLang="ru-RU" sz="2000" dirty="0" smtClean="0">
                <a:solidFill>
                  <a:schemeClr val="bg1"/>
                </a:solidFill>
                <a:effectLst/>
              </a:rPr>
              <a:t>).</a:t>
            </a:r>
            <a:endParaRPr lang="de-DE" altLang="ru-RU" sz="2000" dirty="0">
              <a:solidFill>
                <a:schemeClr val="bg1"/>
              </a:solidFill>
              <a:effectLst/>
            </a:endParaRPr>
          </a:p>
          <a:p>
            <a:pPr algn="l">
              <a:lnSpc>
                <a:spcPct val="90000"/>
              </a:lnSpc>
            </a:pPr>
            <a:r>
              <a:rPr lang="de-DE" altLang="ru-RU" sz="2000" dirty="0">
                <a:solidFill>
                  <a:schemeClr val="bg1"/>
                </a:solidFill>
                <a:effectLst/>
              </a:rPr>
              <a:t>    - 40bit </a:t>
            </a:r>
            <a:r>
              <a:rPr lang="de-DE" altLang="ru-RU" sz="2000" dirty="0" smtClean="0">
                <a:solidFill>
                  <a:schemeClr val="bg1"/>
                </a:solidFill>
                <a:effectLst/>
              </a:rPr>
              <a:t>(</a:t>
            </a:r>
            <a:r>
              <a:rPr lang="uk-UA" altLang="ru-RU" sz="2000" dirty="0" smtClean="0">
                <a:solidFill>
                  <a:schemeClr val="bg1"/>
                </a:solidFill>
                <a:effectLst/>
              </a:rPr>
              <a:t>причиною була можливість використання за межами США</a:t>
            </a:r>
            <a:r>
              <a:rPr lang="de-DE" altLang="ru-RU" sz="2000" dirty="0" smtClean="0">
                <a:solidFill>
                  <a:schemeClr val="bg1"/>
                </a:solidFill>
                <a:effectLst/>
              </a:rPr>
              <a:t>) </a:t>
            </a:r>
            <a:r>
              <a:rPr lang="uk-UA" altLang="ru-RU" sz="2000" dirty="0" smtClean="0">
                <a:solidFill>
                  <a:schemeClr val="bg1"/>
                </a:solidFill>
                <a:effectLst/>
              </a:rPr>
              <a:t>а пізніше</a:t>
            </a:r>
            <a:r>
              <a:rPr lang="de-DE" altLang="ru-RU" sz="2000" dirty="0" smtClean="0">
                <a:solidFill>
                  <a:schemeClr val="bg1"/>
                </a:solidFill>
                <a:effectLst/>
              </a:rPr>
              <a:t> </a:t>
            </a:r>
            <a:r>
              <a:rPr lang="de-DE" altLang="ru-RU" sz="2000" dirty="0">
                <a:solidFill>
                  <a:schemeClr val="bg1"/>
                </a:solidFill>
                <a:effectLst/>
              </a:rPr>
              <a:t>104bit</a:t>
            </a:r>
          </a:p>
          <a:p>
            <a:pPr algn="l">
              <a:lnSpc>
                <a:spcPct val="90000"/>
              </a:lnSpc>
              <a:buFont typeface="Wingdings" panose="05000000000000000000" pitchFamily="2" charset="2"/>
              <a:buBlip>
                <a:blip r:embed="rId2"/>
              </a:buBlip>
            </a:pPr>
            <a:r>
              <a:rPr lang="de-DE" altLang="ru-RU" sz="2000" dirty="0">
                <a:solidFill>
                  <a:schemeClr val="bg1"/>
                </a:solidFill>
                <a:effectLst/>
              </a:rPr>
              <a:t> </a:t>
            </a:r>
            <a:r>
              <a:rPr lang="de-DE" altLang="ru-RU" sz="2000" dirty="0" err="1">
                <a:solidFill>
                  <a:schemeClr val="bg1"/>
                </a:solidFill>
                <a:effectLst/>
              </a:rPr>
              <a:t>Initialisation</a:t>
            </a:r>
            <a:r>
              <a:rPr lang="de-DE" altLang="ru-RU" sz="2000" dirty="0">
                <a:solidFill>
                  <a:schemeClr val="bg1"/>
                </a:solidFill>
                <a:effectLst/>
              </a:rPr>
              <a:t> </a:t>
            </a:r>
            <a:r>
              <a:rPr lang="de-DE" altLang="ru-RU" sz="2000" dirty="0" err="1">
                <a:solidFill>
                  <a:schemeClr val="bg1"/>
                </a:solidFill>
                <a:effectLst/>
              </a:rPr>
              <a:t>Vector</a:t>
            </a:r>
            <a:r>
              <a:rPr lang="de-DE" altLang="ru-RU" sz="2000" dirty="0">
                <a:solidFill>
                  <a:schemeClr val="bg1"/>
                </a:solidFill>
                <a:effectLst/>
              </a:rPr>
              <a:t> IV:</a:t>
            </a:r>
          </a:p>
          <a:p>
            <a:pPr algn="l">
              <a:lnSpc>
                <a:spcPct val="90000"/>
              </a:lnSpc>
            </a:pPr>
            <a:r>
              <a:rPr lang="de-DE" altLang="ru-RU" sz="2000" dirty="0">
                <a:solidFill>
                  <a:schemeClr val="bg1"/>
                </a:solidFill>
                <a:effectLst/>
              </a:rPr>
              <a:t>    - </a:t>
            </a:r>
            <a:r>
              <a:rPr lang="uk-UA" altLang="ru-RU" sz="2000" dirty="0" smtClean="0">
                <a:solidFill>
                  <a:schemeClr val="bg1"/>
                </a:solidFill>
                <a:effectLst/>
              </a:rPr>
              <a:t>Забезпечує різні випадкові числа</a:t>
            </a:r>
            <a:endParaRPr lang="de-DE" altLang="ru-RU" sz="2000" dirty="0">
              <a:solidFill>
                <a:schemeClr val="bg1"/>
              </a:solidFill>
              <a:effectLst/>
            </a:endParaRPr>
          </a:p>
          <a:p>
            <a:pPr algn="l">
              <a:lnSpc>
                <a:spcPct val="90000"/>
              </a:lnSpc>
            </a:pPr>
            <a:r>
              <a:rPr lang="de-DE" altLang="ru-RU" sz="2000" dirty="0">
                <a:solidFill>
                  <a:schemeClr val="bg1"/>
                </a:solidFill>
                <a:effectLst/>
              </a:rPr>
              <a:t>    - 24bit</a:t>
            </a:r>
          </a:p>
          <a:p>
            <a:pPr algn="l">
              <a:lnSpc>
                <a:spcPct val="90000"/>
              </a:lnSpc>
            </a:pPr>
            <a:r>
              <a:rPr lang="de-DE" altLang="ru-RU" sz="2000" dirty="0">
                <a:solidFill>
                  <a:schemeClr val="bg1"/>
                </a:solidFill>
                <a:effectLst/>
              </a:rPr>
              <a:t>    - </a:t>
            </a:r>
            <a:r>
              <a:rPr lang="uk-UA" altLang="ru-RU" sz="2000" dirty="0" smtClean="0">
                <a:solidFill>
                  <a:schemeClr val="bg1"/>
                </a:solidFill>
                <a:effectLst/>
              </a:rPr>
              <a:t>Незмінно передається перед шифром</a:t>
            </a:r>
            <a:r>
              <a:rPr lang="de-DE" altLang="ru-RU" sz="2000" dirty="0" smtClean="0">
                <a:solidFill>
                  <a:schemeClr val="bg1"/>
                </a:solidFill>
                <a:effectLst/>
              </a:rPr>
              <a:t> </a:t>
            </a:r>
            <a:r>
              <a:rPr lang="de-DE" altLang="ru-RU" sz="2000" dirty="0">
                <a:solidFill>
                  <a:schemeClr val="bg1"/>
                </a:solidFill>
                <a:effectLst/>
              </a:rPr>
              <a:t>(IV+C)</a:t>
            </a:r>
          </a:p>
          <a:p>
            <a:pPr algn="l">
              <a:lnSpc>
                <a:spcPct val="90000"/>
              </a:lnSpc>
              <a:buFont typeface="Wingdings" panose="05000000000000000000" pitchFamily="2" charset="2"/>
              <a:buBlip>
                <a:blip r:embed="rId2"/>
              </a:buBlip>
            </a:pPr>
            <a:r>
              <a:rPr lang="de-DE" altLang="ru-RU" sz="2000" dirty="0">
                <a:solidFill>
                  <a:schemeClr val="bg1"/>
                </a:solidFill>
                <a:effectLst/>
              </a:rPr>
              <a:t> </a:t>
            </a:r>
            <a:r>
              <a:rPr lang="uk-UA" sz="2000" dirty="0">
                <a:solidFill>
                  <a:schemeClr val="bg1"/>
                </a:solidFill>
                <a:effectLst/>
              </a:rPr>
              <a:t>Симетричний: той самий ключ використовується для шифрування та дешифрування</a:t>
            </a:r>
            <a:r>
              <a:rPr lang="de-DE" altLang="ru-RU" sz="2000" dirty="0" smtClean="0">
                <a:solidFill>
                  <a:schemeClr val="bg1"/>
                </a:solidFill>
                <a:effectLst/>
              </a:rPr>
              <a:t>.</a:t>
            </a:r>
            <a:endParaRPr lang="de-DE" altLang="ru-RU" sz="2000" dirty="0">
              <a:solidFill>
                <a:schemeClr val="bg1"/>
              </a:solidFill>
              <a:effectLst/>
            </a:endParaRPr>
          </a:p>
          <a:p>
            <a:pPr algn="l">
              <a:lnSpc>
                <a:spcPct val="90000"/>
              </a:lnSpc>
              <a:buFont typeface="Wingdings" panose="05000000000000000000" pitchFamily="2" charset="2"/>
              <a:buBlip>
                <a:blip r:embed="rId2"/>
              </a:buBlip>
            </a:pPr>
            <a:r>
              <a:rPr lang="de-DE" altLang="ru-RU" sz="2000" dirty="0">
                <a:solidFill>
                  <a:schemeClr val="bg1"/>
                </a:solidFill>
                <a:effectLst/>
              </a:rPr>
              <a:t> </a:t>
            </a:r>
            <a:r>
              <a:rPr lang="uk-UA" sz="2000" dirty="0">
                <a:solidFill>
                  <a:schemeClr val="bg1"/>
                </a:solidFill>
                <a:effectLst/>
              </a:rPr>
              <a:t>Ключовий потік не залежить від простого тексту</a:t>
            </a:r>
            <a:r>
              <a:rPr lang="de-DE" altLang="ru-RU" sz="2000" dirty="0" smtClean="0">
                <a:solidFill>
                  <a:schemeClr val="bg1"/>
                </a:solidFill>
                <a:effectLst/>
              </a:rPr>
              <a:t>.</a:t>
            </a:r>
            <a:endParaRPr lang="de-DE" altLang="ru-RU" sz="2000" dirty="0">
              <a:solidFill>
                <a:schemeClr val="bg1"/>
              </a:solidFill>
              <a:effectLst/>
            </a:endParaRPr>
          </a:p>
          <a:p>
            <a:pPr algn="l">
              <a:lnSpc>
                <a:spcPct val="90000"/>
              </a:lnSpc>
              <a:buFont typeface="Wingdings" panose="05000000000000000000" pitchFamily="2" charset="2"/>
              <a:buBlip>
                <a:blip r:embed="rId2"/>
              </a:buBlip>
            </a:pPr>
            <a:r>
              <a:rPr lang="de-DE" altLang="ru-RU" sz="2000" dirty="0">
                <a:solidFill>
                  <a:schemeClr val="bg1"/>
                </a:solidFill>
                <a:effectLst/>
              </a:rPr>
              <a:t> </a:t>
            </a:r>
            <a:r>
              <a:rPr lang="uk-UA" altLang="ru-RU" sz="2000" dirty="0" smtClean="0">
                <a:solidFill>
                  <a:schemeClr val="bg1"/>
                </a:solidFill>
                <a:effectLst/>
              </a:rPr>
              <a:t>Кодуванні і декодування дуже швидке </a:t>
            </a:r>
            <a:r>
              <a:rPr lang="de-DE" altLang="ru-RU" sz="2000" dirty="0" smtClean="0">
                <a:solidFill>
                  <a:schemeClr val="bg1"/>
                </a:solidFill>
                <a:effectLst/>
              </a:rPr>
              <a:t>(~</a:t>
            </a:r>
            <a:r>
              <a:rPr lang="de-DE" altLang="ru-RU" sz="2000" dirty="0">
                <a:solidFill>
                  <a:schemeClr val="bg1"/>
                </a:solidFill>
                <a:effectLst/>
              </a:rPr>
              <a:t>10 </a:t>
            </a:r>
            <a:r>
              <a:rPr lang="uk-UA" altLang="ru-RU" sz="2000" dirty="0" smtClean="0">
                <a:solidFill>
                  <a:schemeClr val="bg1"/>
                </a:solidFill>
                <a:effectLst/>
              </a:rPr>
              <a:t>разів швидше за </a:t>
            </a:r>
            <a:r>
              <a:rPr lang="de-DE" altLang="ru-RU" sz="2000" dirty="0" smtClean="0">
                <a:solidFill>
                  <a:schemeClr val="bg1"/>
                </a:solidFill>
                <a:effectLst/>
              </a:rPr>
              <a:t>DES</a:t>
            </a:r>
            <a:r>
              <a:rPr lang="de-DE" altLang="ru-RU" sz="2000" dirty="0">
                <a:solidFill>
                  <a:schemeClr val="bg1"/>
                </a:solidFill>
                <a:effectLst/>
              </a:rPr>
              <a:t>).</a:t>
            </a:r>
          </a:p>
          <a:p>
            <a:pPr algn="l">
              <a:lnSpc>
                <a:spcPct val="90000"/>
              </a:lnSpc>
              <a:buFont typeface="Wingdings" panose="05000000000000000000" pitchFamily="2" charset="2"/>
              <a:buBlip>
                <a:blip r:embed="rId2"/>
              </a:buBlip>
            </a:pPr>
            <a:r>
              <a:rPr lang="de-DE" altLang="ru-RU" sz="2000" dirty="0">
                <a:solidFill>
                  <a:schemeClr val="bg1"/>
                </a:solidFill>
                <a:effectLst/>
              </a:rPr>
              <a:t> RC4 </a:t>
            </a:r>
            <a:r>
              <a:rPr lang="uk-UA" altLang="ru-RU" sz="2000" dirty="0" smtClean="0">
                <a:solidFill>
                  <a:schemeClr val="bg1"/>
                </a:solidFill>
                <a:effectLst/>
              </a:rPr>
              <a:t>дуже простий </a:t>
            </a:r>
            <a:r>
              <a:rPr lang="de-DE" altLang="ru-RU" sz="2000" dirty="0" smtClean="0">
                <a:solidFill>
                  <a:schemeClr val="bg1"/>
                </a:solidFill>
                <a:effectLst/>
              </a:rPr>
              <a:t>(</a:t>
            </a:r>
            <a:r>
              <a:rPr lang="uk-UA" altLang="ru-RU" sz="2000" dirty="0" smtClean="0">
                <a:solidFill>
                  <a:schemeClr val="bg1"/>
                </a:solidFill>
                <a:effectLst/>
              </a:rPr>
              <a:t>дивись</a:t>
            </a:r>
            <a:r>
              <a:rPr lang="de-DE" altLang="ru-RU" sz="2000" dirty="0" smtClean="0">
                <a:solidFill>
                  <a:schemeClr val="bg1"/>
                </a:solidFill>
                <a:effectLst/>
              </a:rPr>
              <a:t> </a:t>
            </a:r>
            <a:r>
              <a:rPr lang="de-DE" altLang="ru-RU" sz="2000" dirty="0">
                <a:solidFill>
                  <a:schemeClr val="bg1"/>
                </a:solidFill>
                <a:effectLst/>
                <a:hlinkClick r:id="rId3"/>
              </a:rPr>
              <a:t>http://www.deadhat.com/wlancrypto/</a:t>
            </a:r>
            <a:r>
              <a:rPr lang="de-DE" altLang="ru-RU" sz="2000" dirty="0">
                <a:solidFill>
                  <a:schemeClr val="bg1"/>
                </a:solidFill>
                <a:effectLst/>
              </a:rPr>
              <a:t> ).</a:t>
            </a:r>
          </a:p>
        </p:txBody>
      </p:sp>
      <p:sp>
        <p:nvSpPr>
          <p:cNvPr id="3" name="TextBox 2"/>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10</a:t>
            </a:r>
            <a:endParaRPr lang="uk-UA" dirty="0">
              <a:solidFill>
                <a:schemeClr val="bg1"/>
              </a:solidFill>
            </a:endParaRPr>
          </a:p>
        </p:txBody>
      </p:sp>
    </p:spTree>
    <p:extLst>
      <p:ext uri="{BB962C8B-B14F-4D97-AF65-F5344CB8AC3E}">
        <p14:creationId xmlns:p14="http://schemas.microsoft.com/office/powerpoint/2010/main" val="86211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B7BD0780-0C8C-8B40-A146-8DC8AEA4187C}" type="slidenum">
              <a:rPr lang="en-US" sz="1400">
                <a:solidFill>
                  <a:srgbClr val="222222"/>
                </a:solidFill>
                <a:latin typeface="Arial" charset="0"/>
              </a:rPr>
              <a:pPr eaLnBrk="1" hangingPunct="1"/>
              <a:t>11</a:t>
            </a:fld>
            <a:endParaRPr lang="en-US" sz="1400">
              <a:solidFill>
                <a:srgbClr val="222222"/>
              </a:solidFill>
              <a:latin typeface="Arial" charset="0"/>
            </a:endParaRPr>
          </a:p>
        </p:txBody>
      </p:sp>
      <p:sp>
        <p:nvSpPr>
          <p:cNvPr id="9" name="TextBox 8"/>
          <p:cNvSpPr txBox="1"/>
          <p:nvPr/>
        </p:nvSpPr>
        <p:spPr>
          <a:xfrm>
            <a:off x="3657600" y="838200"/>
            <a:ext cx="2186817" cy="461665"/>
          </a:xfrm>
          <a:prstGeom prst="rect">
            <a:avLst/>
          </a:prstGeom>
          <a:noFill/>
        </p:spPr>
        <p:txBody>
          <a:bodyPr wrap="none">
            <a:spAutoFit/>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r>
              <a:rPr lang="uk-UA" sz="2400" dirty="0" smtClean="0">
                <a:solidFill>
                  <a:srgbClr val="FFFF00"/>
                </a:solidFill>
                <a:latin typeface="Arial" charset="0"/>
              </a:rPr>
              <a:t>Операції </a:t>
            </a:r>
            <a:r>
              <a:rPr lang="en-US" sz="2400" dirty="0" smtClean="0">
                <a:solidFill>
                  <a:srgbClr val="FFFF00"/>
                </a:solidFill>
                <a:latin typeface="Arial" charset="0"/>
              </a:rPr>
              <a:t>XOR</a:t>
            </a:r>
            <a:endParaRPr lang="en-US" sz="2400" dirty="0">
              <a:solidFill>
                <a:srgbClr val="FFFF00"/>
              </a:solidFill>
              <a:latin typeface="Arial" charset="0"/>
            </a:endParaRPr>
          </a:p>
        </p:txBody>
      </p:sp>
      <p:pic>
        <p:nvPicPr>
          <p:cNvPr id="4301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901826"/>
            <a:ext cx="8261350"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11</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9339" y="76200"/>
            <a:ext cx="7765321" cy="1326321"/>
          </a:xfrm>
        </p:spPr>
        <p:txBody>
          <a:bodyPr/>
          <a:lstStyle/>
          <a:p>
            <a:r>
              <a:rPr lang="uk-UA" altLang="ru-RU" dirty="0" smtClean="0">
                <a:solidFill>
                  <a:srgbClr val="FFFF00"/>
                </a:solidFill>
              </a:rPr>
              <a:t>Атаки на</a:t>
            </a:r>
            <a:r>
              <a:rPr lang="en-US" altLang="ru-RU" dirty="0" smtClean="0">
                <a:solidFill>
                  <a:srgbClr val="FFFF00"/>
                </a:solidFill>
              </a:rPr>
              <a:t> WEP</a:t>
            </a:r>
          </a:p>
        </p:txBody>
      </p:sp>
      <p:sp>
        <p:nvSpPr>
          <p:cNvPr id="8195" name="Content Placeholder 2"/>
          <p:cNvSpPr>
            <a:spLocks noGrp="1"/>
          </p:cNvSpPr>
          <p:nvPr>
            <p:ph idx="1"/>
          </p:nvPr>
        </p:nvSpPr>
        <p:spPr>
          <a:xfrm>
            <a:off x="152400" y="1219200"/>
            <a:ext cx="8686800" cy="5257800"/>
          </a:xfrm>
        </p:spPr>
        <p:txBody>
          <a:bodyPr>
            <a:normAutofit fontScale="92500" lnSpcReduction="10000"/>
          </a:bodyPr>
          <a:lstStyle/>
          <a:p>
            <a:pPr marL="346075" lvl="1" indent="-346075">
              <a:defRPr/>
            </a:pPr>
            <a:r>
              <a:rPr lang="en-US" sz="2400" dirty="0" smtClean="0">
                <a:solidFill>
                  <a:schemeClr val="bg1"/>
                </a:solidFill>
                <a:effectLst/>
              </a:rPr>
              <a:t>iwconfig – </a:t>
            </a:r>
            <a:r>
              <a:rPr lang="uk-UA" sz="2400" dirty="0">
                <a:solidFill>
                  <a:schemeClr val="bg1"/>
                </a:solidFill>
                <a:effectLst/>
              </a:rPr>
              <a:t>інструмент для налаштування бездротових адаптерів. Ви можете використовувати це, щоб переконатися, що ваш бездротовий адаптер перебуває в режимі "монітор", що має важливе значення для надсилання фальшивих запитів ARP (</a:t>
            </a:r>
            <a:r>
              <a:rPr lang="uk-UA" sz="2400" dirty="0" err="1">
                <a:solidFill>
                  <a:schemeClr val="bg1"/>
                </a:solidFill>
                <a:effectLst/>
              </a:rPr>
              <a:t>Address</a:t>
            </a:r>
            <a:r>
              <a:rPr lang="uk-UA" sz="2400" dirty="0">
                <a:solidFill>
                  <a:schemeClr val="bg1"/>
                </a:solidFill>
                <a:effectLst/>
              </a:rPr>
              <a:t> </a:t>
            </a:r>
            <a:r>
              <a:rPr lang="uk-UA" sz="2400" dirty="0" err="1">
                <a:solidFill>
                  <a:schemeClr val="bg1"/>
                </a:solidFill>
                <a:effectLst/>
              </a:rPr>
              <a:t>Resolution</a:t>
            </a:r>
            <a:r>
              <a:rPr lang="uk-UA" sz="2400" dirty="0">
                <a:solidFill>
                  <a:schemeClr val="bg1"/>
                </a:solidFill>
                <a:effectLst/>
              </a:rPr>
              <a:t> </a:t>
            </a:r>
            <a:r>
              <a:rPr lang="uk-UA" sz="2400" dirty="0" err="1">
                <a:solidFill>
                  <a:schemeClr val="bg1"/>
                </a:solidFill>
                <a:effectLst/>
              </a:rPr>
              <a:t>Protocol</a:t>
            </a:r>
            <a:r>
              <a:rPr lang="uk-UA" sz="2400" dirty="0">
                <a:solidFill>
                  <a:schemeClr val="bg1"/>
                </a:solidFill>
                <a:effectLst/>
              </a:rPr>
              <a:t>) на цільовий маршрутизатор.</a:t>
            </a:r>
            <a:endParaRPr lang="en-US" sz="2400" dirty="0" smtClean="0">
              <a:solidFill>
                <a:schemeClr val="bg1"/>
              </a:solidFill>
              <a:effectLst/>
            </a:endParaRPr>
          </a:p>
          <a:p>
            <a:pPr marL="342900" lvl="1" indent="-342900">
              <a:defRPr/>
            </a:pPr>
            <a:r>
              <a:rPr lang="en-US" sz="2400" dirty="0" smtClean="0">
                <a:solidFill>
                  <a:schemeClr val="bg1"/>
                </a:solidFill>
                <a:effectLst/>
              </a:rPr>
              <a:t>macchanger – </a:t>
            </a:r>
            <a:r>
              <a:rPr lang="uk-UA" sz="2000" dirty="0">
                <a:solidFill>
                  <a:schemeClr val="bg1"/>
                </a:solidFill>
                <a:effectLst/>
              </a:rPr>
              <a:t>інструмент, який дозволяє переглядати та / або підробляти (підробляти) свою MAC-адресу</a:t>
            </a:r>
            <a:endParaRPr lang="en-US" sz="2400" dirty="0" smtClean="0">
              <a:solidFill>
                <a:schemeClr val="bg1"/>
              </a:solidFill>
              <a:effectLst/>
            </a:endParaRPr>
          </a:p>
          <a:p>
            <a:pPr marL="342900" lvl="1" indent="-342900">
              <a:defRPr/>
            </a:pPr>
            <a:r>
              <a:rPr lang="en-US" sz="2400" dirty="0" smtClean="0">
                <a:solidFill>
                  <a:schemeClr val="bg1"/>
                </a:solidFill>
                <a:effectLst/>
              </a:rPr>
              <a:t>airmon – </a:t>
            </a:r>
            <a:r>
              <a:rPr lang="uk-UA" sz="2000" dirty="0">
                <a:solidFill>
                  <a:schemeClr val="bg1"/>
                </a:solidFill>
                <a:effectLst/>
              </a:rPr>
              <a:t>інструмент, який допоможе вам встановити ваш бездротовий адаптер у режимі монітора (</a:t>
            </a:r>
            <a:r>
              <a:rPr lang="uk-UA" sz="2000" dirty="0" err="1">
                <a:solidFill>
                  <a:schemeClr val="bg1"/>
                </a:solidFill>
                <a:effectLst/>
              </a:rPr>
              <a:t>rfmon</a:t>
            </a:r>
            <a:r>
              <a:rPr lang="uk-UA" sz="2000" dirty="0" smtClean="0">
                <a:solidFill>
                  <a:schemeClr val="bg1"/>
                </a:solidFill>
                <a:effectLst/>
              </a:rPr>
              <a:t>)</a:t>
            </a:r>
          </a:p>
          <a:p>
            <a:pPr marL="342900" lvl="1" indent="-342900">
              <a:defRPr/>
            </a:pPr>
            <a:r>
              <a:rPr lang="en-US" sz="2400" dirty="0" err="1" smtClean="0">
                <a:solidFill>
                  <a:schemeClr val="bg1"/>
                </a:solidFill>
                <a:effectLst/>
              </a:rPr>
              <a:t>airodump</a:t>
            </a:r>
            <a:r>
              <a:rPr lang="en-US" sz="2400" dirty="0" smtClean="0">
                <a:solidFill>
                  <a:schemeClr val="bg1"/>
                </a:solidFill>
                <a:effectLst/>
              </a:rPr>
              <a:t> – </a:t>
            </a:r>
            <a:r>
              <a:rPr lang="uk-UA" sz="2400" dirty="0">
                <a:solidFill>
                  <a:schemeClr val="bg1"/>
                </a:solidFill>
                <a:effectLst/>
              </a:rPr>
              <a:t>інструмент для захоплення пакетів з бездротового маршрутизатора (інакше відомий як AP</a:t>
            </a:r>
            <a:r>
              <a:rPr lang="uk-UA" sz="2400" dirty="0" smtClean="0">
                <a:solidFill>
                  <a:schemeClr val="bg1"/>
                </a:solidFill>
                <a:effectLst/>
              </a:rPr>
              <a:t>)</a:t>
            </a:r>
          </a:p>
          <a:p>
            <a:pPr marL="342900" lvl="1" indent="-342900">
              <a:defRPr/>
            </a:pPr>
            <a:r>
              <a:rPr lang="en-US" sz="2400" dirty="0" err="1" smtClean="0">
                <a:solidFill>
                  <a:schemeClr val="bg1"/>
                </a:solidFill>
                <a:effectLst/>
              </a:rPr>
              <a:t>aireplay</a:t>
            </a:r>
            <a:r>
              <a:rPr lang="en-US" sz="2400" dirty="0" smtClean="0">
                <a:solidFill>
                  <a:schemeClr val="bg1"/>
                </a:solidFill>
                <a:effectLst/>
              </a:rPr>
              <a:t> – </a:t>
            </a:r>
            <a:r>
              <a:rPr lang="uk-UA" sz="2400" dirty="0">
                <a:solidFill>
                  <a:schemeClr val="bg1"/>
                </a:solidFill>
                <a:effectLst/>
              </a:rPr>
              <a:t>інструмент для підробки запитів </a:t>
            </a:r>
            <a:r>
              <a:rPr lang="uk-UA" sz="2400" dirty="0" smtClean="0">
                <a:solidFill>
                  <a:schemeClr val="bg1"/>
                </a:solidFill>
                <a:effectLst/>
              </a:rPr>
              <a:t>ARP</a:t>
            </a:r>
          </a:p>
          <a:p>
            <a:pPr marL="342900" lvl="1" indent="-342900">
              <a:defRPr/>
            </a:pPr>
            <a:r>
              <a:rPr lang="en-US" sz="2400" dirty="0" err="1" smtClean="0">
                <a:solidFill>
                  <a:schemeClr val="bg1"/>
                </a:solidFill>
                <a:effectLst/>
              </a:rPr>
              <a:t>aircrack</a:t>
            </a:r>
            <a:r>
              <a:rPr lang="en-US" sz="2400" dirty="0" smtClean="0">
                <a:solidFill>
                  <a:schemeClr val="bg1"/>
                </a:solidFill>
                <a:effectLst/>
              </a:rPr>
              <a:t> – </a:t>
            </a:r>
            <a:r>
              <a:rPr lang="uk-UA" sz="2400" dirty="0" smtClean="0">
                <a:solidFill>
                  <a:schemeClr val="bg1"/>
                </a:solidFill>
                <a:effectLst/>
              </a:rPr>
              <a:t>інструмент для </a:t>
            </a:r>
            <a:r>
              <a:rPr lang="uk-UA" sz="2400" dirty="0" err="1" smtClean="0">
                <a:solidFill>
                  <a:schemeClr val="bg1"/>
                </a:solidFill>
                <a:effectLst/>
              </a:rPr>
              <a:t>розшифровки</a:t>
            </a:r>
            <a:r>
              <a:rPr lang="uk-UA" sz="2400" dirty="0" smtClean="0">
                <a:solidFill>
                  <a:schemeClr val="bg1"/>
                </a:solidFill>
                <a:effectLst/>
              </a:rPr>
              <a:t> </a:t>
            </a:r>
            <a:r>
              <a:rPr lang="en-US" sz="2400" dirty="0" smtClean="0">
                <a:solidFill>
                  <a:schemeClr val="bg1"/>
                </a:solidFill>
                <a:effectLst/>
              </a:rPr>
              <a:t>WEP </a:t>
            </a:r>
            <a:r>
              <a:rPr lang="uk-UA" sz="2400" dirty="0" smtClean="0">
                <a:solidFill>
                  <a:schemeClr val="bg1"/>
                </a:solidFill>
                <a:effectLst/>
              </a:rPr>
              <a:t>ключів</a:t>
            </a:r>
            <a:r>
              <a:rPr lang="en-US" sz="2400" dirty="0" smtClean="0">
                <a:solidFill>
                  <a:schemeClr val="bg1"/>
                </a:solidFill>
                <a:effectLst/>
              </a:rPr>
              <a:t> </a:t>
            </a:r>
          </a:p>
        </p:txBody>
      </p:sp>
      <p:sp>
        <p:nvSpPr>
          <p:cNvPr id="2" name="Номер слайда 1"/>
          <p:cNvSpPr>
            <a:spLocks noGrp="1"/>
          </p:cNvSpPr>
          <p:nvPr>
            <p:ph type="sldNum" sz="quarter" idx="12"/>
          </p:nvPr>
        </p:nvSpPr>
        <p:spPr/>
        <p:txBody>
          <a:bodyPr/>
          <a:lstStyle/>
          <a:p>
            <a:fld id="{01692004-1539-2B46-9684-E30C5B0C6DAF}" type="slidenum">
              <a:rPr lang="en-US" smtClean="0"/>
              <a:pPr/>
              <a:t>12</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12</a:t>
            </a:r>
            <a:endParaRPr lang="uk-UA" dirty="0">
              <a:solidFill>
                <a:schemeClr val="bg1"/>
              </a:solidFill>
            </a:endParaRPr>
          </a:p>
        </p:txBody>
      </p:sp>
    </p:spTree>
    <p:extLst>
      <p:ext uri="{BB962C8B-B14F-4D97-AF65-F5344CB8AC3E}">
        <p14:creationId xmlns:p14="http://schemas.microsoft.com/office/powerpoint/2010/main" val="567637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0"/>
            <a:ext cx="7765321" cy="1326321"/>
          </a:xfrm>
        </p:spPr>
        <p:txBody>
          <a:bodyPr/>
          <a:lstStyle/>
          <a:p>
            <a:r>
              <a:rPr lang="uk-UA" altLang="ru-RU" dirty="0" smtClean="0">
                <a:solidFill>
                  <a:srgbClr val="FFFF00"/>
                </a:solidFill>
              </a:rPr>
              <a:t>Як захищатись використовуючи </a:t>
            </a:r>
            <a:r>
              <a:rPr lang="en-US" altLang="ru-RU" dirty="0" smtClean="0">
                <a:solidFill>
                  <a:srgbClr val="FFFF00"/>
                </a:solidFill>
              </a:rPr>
              <a:t>WEP</a:t>
            </a:r>
          </a:p>
        </p:txBody>
      </p:sp>
      <p:sp>
        <p:nvSpPr>
          <p:cNvPr id="9219" name="Content Placeholder 2"/>
          <p:cNvSpPr>
            <a:spLocks noGrp="1"/>
          </p:cNvSpPr>
          <p:nvPr>
            <p:ph idx="1"/>
          </p:nvPr>
        </p:nvSpPr>
        <p:spPr>
          <a:xfrm>
            <a:off x="76200" y="1219200"/>
            <a:ext cx="8839200" cy="5486400"/>
          </a:xfrm>
        </p:spPr>
        <p:txBody>
          <a:bodyPr>
            <a:normAutofit fontScale="92500" lnSpcReduction="10000"/>
          </a:bodyPr>
          <a:lstStyle/>
          <a:p>
            <a:pPr marL="0" indent="0" algn="just">
              <a:buNone/>
            </a:pPr>
            <a:r>
              <a:rPr lang="uk-UA" dirty="0">
                <a:solidFill>
                  <a:schemeClr val="bg1"/>
                </a:solidFill>
                <a:effectLst/>
              </a:rPr>
              <a:t>Використовуйте довші ключі шифрування WEP, що ускладнює завдання аналізу даних. Якщо ваше WLAN-обладнання підтримує 128-бітні ключі WEP</a:t>
            </a:r>
            <a:r>
              <a:rPr lang="uk-UA" dirty="0" smtClean="0">
                <a:solidFill>
                  <a:schemeClr val="bg1"/>
                </a:solidFill>
                <a:effectLst/>
              </a:rPr>
              <a:t>.</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Часто міняйте свої WEP-ключі. Є пристрої, які підтримують "динамічний WEP", який не відповідає стандарту, але дозволяє призначати різні ключі WEP кожному користувачеві</a:t>
            </a:r>
            <a:r>
              <a:rPr lang="uk-UA" dirty="0" smtClean="0">
                <a:solidFill>
                  <a:schemeClr val="bg1"/>
                </a:solidFill>
                <a:effectLst/>
              </a:rPr>
              <a:t>.</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Використовуйте VPN для будь-якого протоколу, включаючи WEP, який може включати конфіденційну інформацію</a:t>
            </a:r>
            <a:r>
              <a:rPr lang="uk-UA" dirty="0" smtClean="0">
                <a:solidFill>
                  <a:schemeClr val="bg1"/>
                </a:solidFill>
                <a:effectLst/>
              </a:rPr>
              <a:t>.</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Реалізуйте іншу техніку шифрування трафіку, наприклад, </a:t>
            </a:r>
            <a:r>
              <a:rPr lang="uk-UA" dirty="0" err="1">
                <a:solidFill>
                  <a:schemeClr val="bg1"/>
                </a:solidFill>
                <a:effectLst/>
              </a:rPr>
              <a:t>IPSec</a:t>
            </a:r>
            <a:r>
              <a:rPr lang="uk-UA" dirty="0">
                <a:solidFill>
                  <a:schemeClr val="bg1"/>
                </a:solidFill>
                <a:effectLst/>
              </a:rPr>
              <a:t> по бездротовій мережі. Для цього вам, ймовірно, потрібно буде встановити програмне забезпечення </a:t>
            </a:r>
            <a:r>
              <a:rPr lang="uk-UA" dirty="0" err="1">
                <a:solidFill>
                  <a:schemeClr val="bg1"/>
                </a:solidFill>
                <a:effectLst/>
              </a:rPr>
              <a:t>IPsec</a:t>
            </a:r>
            <a:r>
              <a:rPr lang="uk-UA" dirty="0">
                <a:solidFill>
                  <a:schemeClr val="bg1"/>
                </a:solidFill>
                <a:effectLst/>
              </a:rPr>
              <a:t> на кожному бездротовому клієнті, встановити </a:t>
            </a:r>
            <a:r>
              <a:rPr lang="uk-UA" dirty="0" err="1">
                <a:solidFill>
                  <a:schemeClr val="bg1"/>
                </a:solidFill>
                <a:effectLst/>
              </a:rPr>
              <a:t>IPSec</a:t>
            </a:r>
            <a:r>
              <a:rPr lang="uk-UA" dirty="0">
                <a:solidFill>
                  <a:schemeClr val="bg1"/>
                </a:solidFill>
                <a:effectLst/>
              </a:rPr>
              <a:t>-сервер у вашій дротовій мережі та використовувати VLAN до точок доступу до сервера </a:t>
            </a:r>
            <a:r>
              <a:rPr lang="uk-UA" dirty="0" err="1">
                <a:solidFill>
                  <a:schemeClr val="bg1"/>
                </a:solidFill>
                <a:effectLst/>
              </a:rPr>
              <a:t>IPSec</a:t>
            </a:r>
            <a:r>
              <a:rPr lang="uk-UA" dirty="0">
                <a:solidFill>
                  <a:schemeClr val="bg1"/>
                </a:solidFill>
                <a:effectLst/>
              </a:rPr>
              <a:t>.</a:t>
            </a:r>
            <a:endParaRPr lang="en-US" altLang="ru-RU" sz="2000" dirty="0" smtClean="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13</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13</a:t>
            </a:r>
            <a:endParaRPr lang="uk-UA" dirty="0">
              <a:solidFill>
                <a:schemeClr val="bg1"/>
              </a:solidFill>
            </a:endParaRPr>
          </a:p>
        </p:txBody>
      </p:sp>
    </p:spTree>
    <p:extLst>
      <p:ext uri="{BB962C8B-B14F-4D97-AF65-F5344CB8AC3E}">
        <p14:creationId xmlns:p14="http://schemas.microsoft.com/office/powerpoint/2010/main" val="1778238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143000" y="273879"/>
            <a:ext cx="7307668" cy="792921"/>
          </a:xfrm>
        </p:spPr>
        <p:txBody>
          <a:bodyPr>
            <a:normAutofit/>
          </a:bodyPr>
          <a:lstStyle/>
          <a:p>
            <a:r>
              <a:rPr lang="en-US" dirty="0">
                <a:solidFill>
                  <a:srgbClr val="FFFF00"/>
                </a:solidFill>
                <a:latin typeface="Arial" charset="0"/>
              </a:rPr>
              <a:t>Wi-Fi Protected Setup (WPS)</a:t>
            </a:r>
          </a:p>
        </p:txBody>
      </p:sp>
      <p:sp>
        <p:nvSpPr>
          <p:cNvPr id="89091" name="Content Placeholder 2"/>
          <p:cNvSpPr>
            <a:spLocks noGrp="1"/>
          </p:cNvSpPr>
          <p:nvPr>
            <p:ph idx="1"/>
          </p:nvPr>
        </p:nvSpPr>
        <p:spPr>
          <a:xfrm>
            <a:off x="228600" y="1600200"/>
            <a:ext cx="8534400" cy="4525963"/>
          </a:xfrm>
        </p:spPr>
        <p:txBody>
          <a:bodyPr>
            <a:normAutofit/>
          </a:bodyPr>
          <a:lstStyle/>
          <a:p>
            <a:pPr marL="0" indent="0">
              <a:buNone/>
            </a:pPr>
            <a:r>
              <a:rPr lang="en-US" b="1" dirty="0">
                <a:solidFill>
                  <a:schemeClr val="bg1"/>
                </a:solidFill>
                <a:effectLst/>
                <a:latin typeface="Arial" charset="0"/>
              </a:rPr>
              <a:t>Wi-Fi Protected Setup (WPS) </a:t>
            </a:r>
            <a:r>
              <a:rPr lang="en-US" dirty="0">
                <a:solidFill>
                  <a:schemeClr val="bg1"/>
                </a:solidFill>
                <a:effectLst/>
                <a:latin typeface="Arial" charset="0"/>
              </a:rPr>
              <a:t>- </a:t>
            </a:r>
            <a:r>
              <a:rPr lang="uk-UA" dirty="0">
                <a:solidFill>
                  <a:schemeClr val="bg1"/>
                </a:solidFill>
                <a:effectLst/>
              </a:rPr>
              <a:t>Необов’язкові засоби налаштування безпеки в бездротових локальних </a:t>
            </a:r>
            <a:r>
              <a:rPr lang="uk-UA" dirty="0" smtClean="0">
                <a:solidFill>
                  <a:schemeClr val="bg1"/>
                </a:solidFill>
                <a:effectLst/>
              </a:rPr>
              <a:t>мережах</a:t>
            </a:r>
            <a:endParaRPr lang="en-US" dirty="0" smtClean="0">
              <a:solidFill>
                <a:schemeClr val="bg1"/>
              </a:solidFill>
              <a:effectLst/>
            </a:endParaRP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Призначений для того, щоб допомогти користувачам з обмеженими знаннями щодо безпеки для швидкого та легкого впровадження безпеки на своїх </a:t>
            </a:r>
            <a:r>
              <a:rPr lang="uk-UA" dirty="0" smtClean="0">
                <a:solidFill>
                  <a:schemeClr val="bg1"/>
                </a:solidFill>
                <a:effectLst/>
              </a:rPr>
              <a:t>WLAN</a:t>
            </a:r>
            <a:endParaRPr lang="en-US" dirty="0" smtClean="0">
              <a:solidFill>
                <a:schemeClr val="bg1"/>
              </a:solidFill>
              <a:effectLst/>
            </a:endParaRP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Здійснюється натисканням кнопки або введенням PIN-коду</a:t>
            </a:r>
            <a:br>
              <a:rPr lang="uk-UA" dirty="0">
                <a:solidFill>
                  <a:schemeClr val="bg1"/>
                </a:solidFill>
                <a:effectLst/>
              </a:rPr>
            </a:br>
            <a:r>
              <a:rPr lang="uk-UA" dirty="0">
                <a:solidFill>
                  <a:schemeClr val="bg1"/>
                </a:solidFill>
                <a:effectLst/>
              </a:rPr>
              <a:t>Недоліки в розробці та впровадженні WPS за допомогою PIN-методу роблять її вразливою</a:t>
            </a:r>
            <a:endParaRPr lang="en-US" dirty="0">
              <a:solidFill>
                <a:schemeClr val="bg1"/>
              </a:solidFill>
              <a:effectLst/>
              <a:latin typeface="Arial" charset="0"/>
            </a:endParaRPr>
          </a:p>
        </p:txBody>
      </p:sp>
      <p:sp>
        <p:nvSpPr>
          <p:cNvPr id="89093"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600">
                <a:solidFill>
                  <a:srgbClr val="222222"/>
                </a:solidFill>
                <a:latin typeface="Arial" charset="0"/>
                <a:ea typeface="ＭＳ Ｐゴシック" charset="0"/>
              </a:defRPr>
            </a:lvl1pPr>
            <a:lvl2pPr>
              <a:defRPr sz="2400">
                <a:solidFill>
                  <a:srgbClr val="222222"/>
                </a:solidFill>
                <a:latin typeface="Arial" charset="0"/>
                <a:ea typeface="ＭＳ Ｐゴシック" charset="0"/>
              </a:defRPr>
            </a:lvl2pPr>
            <a:lvl3pPr>
              <a:defRPr sz="2200">
                <a:solidFill>
                  <a:srgbClr val="222222"/>
                </a:solidFill>
                <a:latin typeface="Arial" charset="0"/>
                <a:ea typeface="ＭＳ Ｐゴシック" charset="0"/>
              </a:defRPr>
            </a:lvl3pPr>
            <a:lvl4pPr>
              <a:defRPr sz="2200">
                <a:solidFill>
                  <a:srgbClr val="222222"/>
                </a:solidFill>
                <a:latin typeface="Arial" charset="0"/>
                <a:ea typeface="ＭＳ Ｐゴシック" charset="0"/>
              </a:defRPr>
            </a:lvl4pPr>
            <a:lvl5pPr>
              <a:defRPr sz="2000">
                <a:solidFill>
                  <a:schemeClr val="tx1"/>
                </a:solidFill>
                <a:latin typeface="Times New Roman" charset="0"/>
                <a:ea typeface="ＭＳ Ｐゴシック" charset="0"/>
              </a:defRPr>
            </a:lvl5pPr>
            <a:lvl6pPr eaLnBrk="0" hangingPunct="0">
              <a:defRPr sz="2000">
                <a:solidFill>
                  <a:schemeClr val="tx1"/>
                </a:solidFill>
                <a:latin typeface="Times New Roman" charset="0"/>
                <a:ea typeface="ＭＳ Ｐゴシック" charset="0"/>
              </a:defRPr>
            </a:lvl6pPr>
            <a:lvl7pPr eaLnBrk="0" hangingPunct="0">
              <a:defRPr sz="2000">
                <a:solidFill>
                  <a:schemeClr val="tx1"/>
                </a:solidFill>
                <a:latin typeface="Times New Roman" charset="0"/>
                <a:ea typeface="ＭＳ Ｐゴシック" charset="0"/>
              </a:defRPr>
            </a:lvl7pPr>
            <a:lvl8pPr eaLnBrk="0" hangingPunct="0">
              <a:defRPr sz="2000">
                <a:solidFill>
                  <a:schemeClr val="tx1"/>
                </a:solidFill>
                <a:latin typeface="Times New Roman" charset="0"/>
                <a:ea typeface="ＭＳ Ｐゴシック" charset="0"/>
              </a:defRPr>
            </a:lvl8pPr>
            <a:lvl9pPr eaLnBrk="0" hangingPunct="0">
              <a:defRPr sz="2000">
                <a:solidFill>
                  <a:schemeClr val="tx1"/>
                </a:solidFill>
                <a:latin typeface="Times New Roman" charset="0"/>
                <a:ea typeface="ＭＳ Ｐゴシック" charset="0"/>
              </a:defRPr>
            </a:lvl9pPr>
          </a:lstStyle>
          <a:p>
            <a:fld id="{C6DD20CB-ABEE-8549-B1AC-6ECC40170788}" type="slidenum">
              <a:rPr lang="en-US" sz="1400"/>
              <a:pPr/>
              <a:t>14</a:t>
            </a:fld>
            <a:endParaRPr lang="en-US" sz="1400"/>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14</a:t>
            </a:r>
            <a:endParaRPr lang="uk-UA" dirty="0">
              <a:solidFill>
                <a:schemeClr val="bg1"/>
              </a:solidFill>
            </a:endParaRPr>
          </a:p>
        </p:txBody>
      </p:sp>
    </p:spTree>
    <p:extLst>
      <p:ext uri="{BB962C8B-B14F-4D97-AF65-F5344CB8AC3E}">
        <p14:creationId xmlns:p14="http://schemas.microsoft.com/office/powerpoint/2010/main" val="392058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347" y="191816"/>
            <a:ext cx="7765321" cy="1326321"/>
          </a:xfrm>
        </p:spPr>
        <p:txBody>
          <a:bodyPr>
            <a:normAutofit/>
          </a:bodyPr>
          <a:lstStyle/>
          <a:p>
            <a:r>
              <a:rPr lang="en-US" dirty="0">
                <a:solidFill>
                  <a:srgbClr val="FFFF00"/>
                </a:solidFill>
                <a:latin typeface="Arial" charset="0"/>
              </a:rPr>
              <a:t>Wi-Fi Protected Access (WPA</a:t>
            </a:r>
            <a:r>
              <a:rPr lang="en-US" dirty="0" smtClean="0">
                <a:solidFill>
                  <a:srgbClr val="FFFF00"/>
                </a:solidFill>
                <a:latin typeface="Arial" charset="0"/>
              </a:rPr>
              <a:t>)</a:t>
            </a:r>
            <a:endParaRPr lang="en-US" dirty="0">
              <a:solidFill>
                <a:srgbClr val="FFFF00"/>
              </a:solidFill>
              <a:latin typeface="Arial" charset="0"/>
            </a:endParaRPr>
          </a:p>
        </p:txBody>
      </p:sp>
      <p:sp>
        <p:nvSpPr>
          <p:cNvPr id="46083" name="Content Placeholder 2"/>
          <p:cNvSpPr>
            <a:spLocks noGrp="1"/>
          </p:cNvSpPr>
          <p:nvPr>
            <p:ph idx="1"/>
          </p:nvPr>
        </p:nvSpPr>
        <p:spPr>
          <a:xfrm>
            <a:off x="148407" y="1843455"/>
            <a:ext cx="8839200" cy="4419600"/>
          </a:xfrm>
        </p:spPr>
        <p:txBody>
          <a:bodyPr>
            <a:normAutofit/>
          </a:bodyPr>
          <a:lstStyle/>
          <a:p>
            <a:r>
              <a:rPr lang="uk-UA" dirty="0">
                <a:solidFill>
                  <a:schemeClr val="bg1"/>
                </a:solidFill>
                <a:effectLst/>
              </a:rPr>
              <a:t>Підмножина IEEE </a:t>
            </a:r>
            <a:r>
              <a:rPr lang="uk-UA" dirty="0" smtClean="0">
                <a:solidFill>
                  <a:schemeClr val="bg1"/>
                </a:solidFill>
                <a:effectLst/>
              </a:rPr>
              <a:t>802.11i</a:t>
            </a:r>
          </a:p>
          <a:p>
            <a:endParaRPr lang="en-US" dirty="0" smtClean="0">
              <a:solidFill>
                <a:schemeClr val="bg1"/>
              </a:solidFill>
              <a:effectLst/>
            </a:endParaRPr>
          </a:p>
          <a:p>
            <a:r>
              <a:rPr lang="uk-UA" dirty="0" smtClean="0">
                <a:solidFill>
                  <a:schemeClr val="bg1"/>
                </a:solidFill>
                <a:effectLst/>
              </a:rPr>
              <a:t>Мета розробки: </a:t>
            </a:r>
            <a:r>
              <a:rPr lang="uk-UA" dirty="0">
                <a:solidFill>
                  <a:schemeClr val="bg1"/>
                </a:solidFill>
                <a:effectLst/>
              </a:rPr>
              <a:t>захистити теперішні та майбутні бездротові пристрої</a:t>
            </a:r>
            <a:br>
              <a:rPr lang="uk-UA" dirty="0">
                <a:solidFill>
                  <a:schemeClr val="bg1"/>
                </a:solidFill>
                <a:effectLst/>
              </a:rPr>
            </a:br>
            <a:endParaRPr lang="uk-UA" dirty="0" smtClean="0">
              <a:solidFill>
                <a:schemeClr val="bg1"/>
              </a:solidFill>
              <a:effectLst/>
            </a:endParaRPr>
          </a:p>
          <a:p>
            <a:r>
              <a:rPr lang="uk-UA" dirty="0" smtClean="0">
                <a:solidFill>
                  <a:schemeClr val="bg1"/>
                </a:solidFill>
                <a:effectLst/>
              </a:rPr>
              <a:t>В WPA використовується </a:t>
            </a:r>
            <a:r>
              <a:rPr lang="en-US" dirty="0" smtClean="0">
                <a:solidFill>
                  <a:schemeClr val="bg1"/>
                </a:solidFill>
                <a:effectLst/>
              </a:rPr>
              <a:t>Temporal </a:t>
            </a:r>
            <a:r>
              <a:rPr lang="en-US" dirty="0">
                <a:solidFill>
                  <a:schemeClr val="bg1"/>
                </a:solidFill>
                <a:effectLst/>
              </a:rPr>
              <a:t>Key Integrity Protocol</a:t>
            </a:r>
            <a:r>
              <a:rPr lang="uk-UA" dirty="0" smtClean="0">
                <a:solidFill>
                  <a:schemeClr val="bg1"/>
                </a:solidFill>
                <a:effectLst/>
              </a:rPr>
              <a:t> </a:t>
            </a:r>
            <a:r>
              <a:rPr lang="uk-UA" dirty="0">
                <a:solidFill>
                  <a:schemeClr val="bg1"/>
                </a:solidFill>
                <a:effectLst/>
              </a:rPr>
              <a:t>(TKIP)</a:t>
            </a:r>
            <a:br>
              <a:rPr lang="uk-UA" dirty="0">
                <a:solidFill>
                  <a:schemeClr val="bg1"/>
                </a:solidFill>
                <a:effectLst/>
              </a:rPr>
            </a:br>
            <a:endParaRPr lang="uk-UA" dirty="0" smtClean="0">
              <a:solidFill>
                <a:schemeClr val="bg1"/>
              </a:solidFill>
              <a:effectLst/>
            </a:endParaRPr>
          </a:p>
          <a:p>
            <a:r>
              <a:rPr lang="uk-UA" dirty="0" smtClean="0">
                <a:solidFill>
                  <a:schemeClr val="bg1"/>
                </a:solidFill>
                <a:effectLst/>
              </a:rPr>
              <a:t>Використовується </a:t>
            </a:r>
            <a:r>
              <a:rPr lang="uk-UA" dirty="0">
                <a:solidFill>
                  <a:schemeClr val="bg1"/>
                </a:solidFill>
                <a:effectLst/>
              </a:rPr>
              <a:t>довший 128-бітний ключ, ніж WEP</a:t>
            </a:r>
            <a:br>
              <a:rPr lang="uk-UA" dirty="0">
                <a:solidFill>
                  <a:schemeClr val="bg1"/>
                </a:solidFill>
                <a:effectLst/>
              </a:rPr>
            </a:br>
            <a:r>
              <a:rPr lang="uk-UA" dirty="0" err="1">
                <a:solidFill>
                  <a:schemeClr val="bg1"/>
                </a:solidFill>
                <a:effectLst/>
              </a:rPr>
              <a:t>Динамічно</a:t>
            </a:r>
            <a:r>
              <a:rPr lang="uk-UA" dirty="0">
                <a:solidFill>
                  <a:schemeClr val="bg1"/>
                </a:solidFill>
                <a:effectLst/>
              </a:rPr>
              <a:t> генерується для кожного нового пакету</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9D8428B7-886B-334B-9C83-6AB1BC9D78AD}" type="slidenum">
              <a:rPr lang="en-US" sz="1400">
                <a:solidFill>
                  <a:srgbClr val="222222"/>
                </a:solidFill>
                <a:latin typeface="Arial" charset="0"/>
              </a:rPr>
              <a:pPr eaLnBrk="1" hangingPunct="1"/>
              <a:t>15</a:t>
            </a:fld>
            <a:endParaRPr lang="en-US" sz="1400">
              <a:solidFill>
                <a:srgbClr val="222222"/>
              </a:solidFill>
              <a:latin typeface="Arial" charset="0"/>
            </a:endParaRPr>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15</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18472" y="152400"/>
            <a:ext cx="6077527" cy="6553200"/>
          </a:xfrm>
        </p:spPr>
        <p:txBody>
          <a:bodyPr>
            <a:normAutofit fontScale="92500" lnSpcReduction="20000"/>
          </a:bodyPr>
          <a:lstStyle/>
          <a:p>
            <a:pPr marL="0" indent="0">
              <a:buNone/>
            </a:pPr>
            <a:r>
              <a:rPr lang="en-US" sz="2800" b="1" dirty="0" err="1">
                <a:solidFill>
                  <a:srgbClr val="FFFF00"/>
                </a:solidFill>
              </a:rPr>
              <a:t>Preshared</a:t>
            </a:r>
            <a:r>
              <a:rPr lang="en-US" sz="2800" b="1" dirty="0">
                <a:solidFill>
                  <a:srgbClr val="FFFF00"/>
                </a:solidFill>
              </a:rPr>
              <a:t> Key (PSK)</a:t>
            </a:r>
            <a:r>
              <a:rPr lang="uk-UA" sz="2800" b="1" dirty="0" smtClean="0">
                <a:solidFill>
                  <a:srgbClr val="FFFF00"/>
                </a:solidFill>
              </a:rPr>
              <a:t> </a:t>
            </a:r>
            <a:r>
              <a:rPr lang="uk-UA" sz="2800" b="1" dirty="0" err="1" smtClean="0">
                <a:solidFill>
                  <a:srgbClr val="FFFF00"/>
                </a:solidFill>
              </a:rPr>
              <a:t>аутентифікація</a:t>
            </a:r>
            <a:endParaRPr lang="uk-UA" sz="2800" b="1" dirty="0" smtClean="0">
              <a:solidFill>
                <a:srgbClr val="FFFF00"/>
              </a:solidFill>
            </a:endParaRPr>
          </a:p>
          <a:p>
            <a:pPr marL="0" indent="0">
              <a:buNone/>
            </a:pPr>
            <a:r>
              <a:rPr lang="uk-UA" dirty="0"/>
              <a:t/>
            </a:r>
            <a:br>
              <a:rPr lang="uk-UA" dirty="0"/>
            </a:br>
            <a:r>
              <a:rPr lang="uk-UA" dirty="0">
                <a:solidFill>
                  <a:schemeClr val="bg1"/>
                </a:solidFill>
                <a:effectLst/>
              </a:rPr>
              <a:t>Після налаштування AP для клієнтського пристрою повинно </a:t>
            </a:r>
            <a:r>
              <a:rPr lang="uk-UA" dirty="0" smtClean="0">
                <a:solidFill>
                  <a:schemeClr val="bg1"/>
                </a:solidFill>
                <a:effectLst/>
              </a:rPr>
              <a:t>вводиться таке ж значення ключа</a:t>
            </a: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Ключ </a:t>
            </a:r>
            <a:r>
              <a:rPr lang="uk-UA" dirty="0" smtClean="0">
                <a:solidFill>
                  <a:schemeClr val="bg1"/>
                </a:solidFill>
                <a:effectLst/>
              </a:rPr>
              <a:t>створюється </a:t>
            </a:r>
            <a:r>
              <a:rPr lang="uk-UA" dirty="0">
                <a:solidFill>
                  <a:schemeClr val="bg1"/>
                </a:solidFill>
                <a:effectLst/>
              </a:rPr>
              <a:t>до початку </a:t>
            </a:r>
            <a:r>
              <a:rPr lang="uk-UA" dirty="0" smtClean="0">
                <a:solidFill>
                  <a:schemeClr val="bg1"/>
                </a:solidFill>
                <a:effectLst/>
              </a:rPr>
              <a:t>спілкування</a:t>
            </a: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Використовує парольну фразу для створення ключа </a:t>
            </a:r>
            <a:r>
              <a:rPr lang="uk-UA" dirty="0" smtClean="0">
                <a:solidFill>
                  <a:schemeClr val="bg1"/>
                </a:solidFill>
                <a:effectLst/>
              </a:rPr>
              <a:t>шифрування</a:t>
            </a: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Ключ повинен бути введений як у точку доступу, так і на всі бездротові </a:t>
            </a:r>
            <a:r>
              <a:rPr lang="uk-UA" dirty="0" smtClean="0">
                <a:solidFill>
                  <a:schemeClr val="bg1"/>
                </a:solidFill>
                <a:effectLst/>
              </a:rPr>
              <a:t>пристрої</a:t>
            </a:r>
          </a:p>
          <a:p>
            <a:pPr marL="0" indent="0">
              <a:buNone/>
            </a:pPr>
            <a:r>
              <a:rPr lang="uk-UA" dirty="0">
                <a:solidFill>
                  <a:schemeClr val="bg1"/>
                </a:solidFill>
                <a:effectLst/>
              </a:rPr>
              <a:t/>
            </a:r>
            <a:br>
              <a:rPr lang="uk-UA" dirty="0">
                <a:solidFill>
                  <a:schemeClr val="bg1"/>
                </a:solidFill>
                <a:effectLst/>
              </a:rPr>
            </a:br>
            <a:r>
              <a:rPr lang="uk-UA" dirty="0">
                <a:solidFill>
                  <a:schemeClr val="bg1"/>
                </a:solidFill>
                <a:effectLst/>
              </a:rPr>
              <a:t>Не використовується для шифрування</a:t>
            </a:r>
            <a:br>
              <a:rPr lang="uk-UA" dirty="0">
                <a:solidFill>
                  <a:schemeClr val="bg1"/>
                </a:solidFill>
                <a:effectLst/>
              </a:rPr>
            </a:br>
            <a:r>
              <a:rPr lang="uk-UA" dirty="0">
                <a:solidFill>
                  <a:schemeClr val="bg1"/>
                </a:solidFill>
                <a:effectLst/>
              </a:rPr>
              <a:t>Натомість він служить вихідною точкою </a:t>
            </a:r>
            <a:r>
              <a:rPr lang="uk-UA" dirty="0" smtClean="0">
                <a:solidFill>
                  <a:schemeClr val="bg1"/>
                </a:solidFill>
                <a:effectLst/>
              </a:rPr>
              <a:t>(</a:t>
            </a:r>
            <a:r>
              <a:rPr lang="en-US" dirty="0" smtClean="0">
                <a:solidFill>
                  <a:schemeClr val="bg1"/>
                </a:solidFill>
                <a:effectLst/>
              </a:rPr>
              <a:t>seed</a:t>
            </a:r>
            <a:r>
              <a:rPr lang="uk-UA" dirty="0" smtClean="0">
                <a:solidFill>
                  <a:schemeClr val="bg1"/>
                </a:solidFill>
                <a:effectLst/>
              </a:rPr>
              <a:t>)</a:t>
            </a:r>
            <a:endParaRPr lang="en-US" dirty="0" smtClean="0">
              <a:solidFill>
                <a:schemeClr val="bg1"/>
              </a:solidFill>
              <a:effectLst/>
            </a:endParaRPr>
          </a:p>
          <a:p>
            <a:pPr marL="0" indent="0">
              <a:buNone/>
            </a:pPr>
            <a:r>
              <a:rPr lang="uk-UA" dirty="0" smtClean="0">
                <a:solidFill>
                  <a:schemeClr val="bg1"/>
                </a:solidFill>
                <a:effectLst/>
              </a:rPr>
              <a:t>для </a:t>
            </a:r>
            <a:r>
              <a:rPr lang="uk-UA" dirty="0">
                <a:solidFill>
                  <a:schemeClr val="bg1"/>
                </a:solidFill>
                <a:effectLst/>
              </a:rPr>
              <a:t>математичного генерування ключів шифрування</a:t>
            </a:r>
            <a:endParaRPr lang="en-US" sz="2200" dirty="0">
              <a:solidFill>
                <a:schemeClr val="bg1"/>
              </a:solidFill>
              <a:effectLst/>
              <a:latin typeface="Verdana" charset="0"/>
              <a:ea typeface="Arial" charset="0"/>
              <a:cs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F34D97C-9F67-EB47-81F7-D8F9270D2DE0}" type="slidenum">
              <a:rPr lang="en-US" sz="1400">
                <a:solidFill>
                  <a:srgbClr val="222222"/>
                </a:solidFill>
                <a:latin typeface="Arial" charset="0"/>
              </a:rPr>
              <a:pPr eaLnBrk="1" hangingPunct="1"/>
              <a:t>16</a:t>
            </a:fld>
            <a:endParaRPr lang="en-US" sz="1400">
              <a:solidFill>
                <a:srgbClr val="222222"/>
              </a:solidFill>
              <a:latin typeface="Arial" charset="0"/>
            </a:endParaRPr>
          </a:p>
        </p:txBody>
      </p:sp>
      <p:pic>
        <p:nvPicPr>
          <p:cNvPr id="1025" name="Picture 1" descr="linksys-wpa"/>
          <p:cNvPicPr>
            <a:picLocks noChangeAspect="1" noChangeArrowheads="1"/>
          </p:cNvPicPr>
          <p:nvPr/>
        </p:nvPicPr>
        <p:blipFill>
          <a:blip r:embed="rId3" cstate="email">
            <a:extLst>
              <a:ext uri="{28A0092B-C50C-407E-A947-70E740481C1C}">
                <a14:useLocalDpi xmlns:a14="http://schemas.microsoft.com/office/drawing/2010/main" val="0"/>
              </a:ext>
            </a:extLst>
          </a:blip>
          <a:srcRect l="26921" t="29233" r="37923" b="31778"/>
          <a:stretch>
            <a:fillRect/>
          </a:stretch>
        </p:blipFill>
        <p:spPr bwMode="auto">
          <a:xfrm>
            <a:off x="6000750" y="838200"/>
            <a:ext cx="3143250" cy="2514600"/>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26" name="Picture 2" descr="openwrt2"/>
          <p:cNvPicPr>
            <a:picLocks noChangeAspect="1" noChangeArrowheads="1"/>
          </p:cNvPicPr>
          <p:nvPr/>
        </p:nvPicPr>
        <p:blipFill>
          <a:blip r:embed="rId4" cstate="email">
            <a:extLst>
              <a:ext uri="{28A0092B-C50C-407E-A947-70E740481C1C}">
                <a14:useLocalDpi xmlns:a14="http://schemas.microsoft.com/office/drawing/2010/main" val="0"/>
              </a:ext>
            </a:extLst>
          </a:blip>
          <a:srcRect l="3516" t="59879" r="49609" b="15121"/>
          <a:stretch>
            <a:fillRect/>
          </a:stretch>
        </p:blipFill>
        <p:spPr bwMode="auto">
          <a:xfrm>
            <a:off x="5526809" y="4724400"/>
            <a:ext cx="3619500" cy="1447800"/>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16</a:t>
            </a:r>
            <a:endParaRPr lang="uk-UA"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ru-RU" dirty="0" smtClean="0">
                <a:solidFill>
                  <a:srgbClr val="FFFF00"/>
                </a:solidFill>
              </a:rPr>
              <a:t>WPA/WPA2 Personal</a:t>
            </a:r>
          </a:p>
        </p:txBody>
      </p:sp>
      <p:sp>
        <p:nvSpPr>
          <p:cNvPr id="7171" name="Content Placeholder 2"/>
          <p:cNvSpPr>
            <a:spLocks noGrp="1"/>
          </p:cNvSpPr>
          <p:nvPr>
            <p:ph idx="1"/>
          </p:nvPr>
        </p:nvSpPr>
        <p:spPr>
          <a:xfrm>
            <a:off x="342900" y="1905000"/>
            <a:ext cx="8458200" cy="4648200"/>
          </a:xfrm>
        </p:spPr>
        <p:txBody>
          <a:bodyPr>
            <a:normAutofit fontScale="92500" lnSpcReduction="10000"/>
          </a:bodyPr>
          <a:lstStyle/>
          <a:p>
            <a:pPr marL="0" indent="0">
              <a:buNone/>
            </a:pPr>
            <a:r>
              <a:rPr lang="uk-UA" altLang="ru-RU" sz="2400" b="1" dirty="0" smtClean="0">
                <a:solidFill>
                  <a:schemeClr val="bg1"/>
                </a:solidFill>
                <a:effectLst/>
              </a:rPr>
              <a:t>Шифрування</a:t>
            </a:r>
            <a:r>
              <a:rPr lang="en-US" altLang="ru-RU" sz="2400" dirty="0" smtClean="0">
                <a:solidFill>
                  <a:schemeClr val="bg1"/>
                </a:solidFill>
                <a:effectLst/>
              </a:rPr>
              <a:t>:</a:t>
            </a:r>
          </a:p>
          <a:p>
            <a:pPr lvl="1"/>
            <a:r>
              <a:rPr lang="en-US" altLang="ru-RU" sz="2000" dirty="0" smtClean="0">
                <a:solidFill>
                  <a:schemeClr val="bg1"/>
                </a:solidFill>
                <a:effectLst/>
              </a:rPr>
              <a:t>TKIP </a:t>
            </a:r>
          </a:p>
          <a:p>
            <a:pPr lvl="1"/>
            <a:r>
              <a:rPr lang="en-US" altLang="ru-RU" sz="2000" dirty="0" smtClean="0">
                <a:solidFill>
                  <a:schemeClr val="bg1"/>
                </a:solidFill>
                <a:effectLst/>
              </a:rPr>
              <a:t>AES</a:t>
            </a:r>
          </a:p>
          <a:p>
            <a:endParaRPr lang="en-US" altLang="ru-RU" sz="2400" dirty="0" smtClean="0">
              <a:solidFill>
                <a:schemeClr val="bg1"/>
              </a:solidFill>
              <a:effectLst/>
            </a:endParaRPr>
          </a:p>
          <a:p>
            <a:pPr marL="0" indent="0">
              <a:buNone/>
            </a:pPr>
            <a:r>
              <a:rPr lang="en-US" altLang="ru-RU" sz="2400" dirty="0" smtClean="0">
                <a:solidFill>
                  <a:schemeClr val="bg1"/>
                </a:solidFill>
                <a:effectLst/>
              </a:rPr>
              <a:t>Pre-Shared Key:</a:t>
            </a:r>
          </a:p>
          <a:p>
            <a:pPr lvl="1"/>
            <a:r>
              <a:rPr lang="uk-UA" altLang="ru-RU" sz="2000" dirty="0" smtClean="0">
                <a:solidFill>
                  <a:schemeClr val="bg1"/>
                </a:solidFill>
                <a:effectLst/>
              </a:rPr>
              <a:t>Ключ з </a:t>
            </a:r>
            <a:r>
              <a:rPr lang="en-US" altLang="ru-RU" sz="2000" dirty="0" smtClean="0">
                <a:solidFill>
                  <a:schemeClr val="bg1"/>
                </a:solidFill>
                <a:effectLst/>
              </a:rPr>
              <a:t>8-63 </a:t>
            </a:r>
            <a:r>
              <a:rPr lang="uk-UA" altLang="ru-RU" sz="2000" dirty="0" smtClean="0">
                <a:solidFill>
                  <a:schemeClr val="bg1"/>
                </a:solidFill>
                <a:effectLst/>
              </a:rPr>
              <a:t>символів</a:t>
            </a:r>
            <a:endParaRPr lang="en-US" altLang="ru-RU" sz="2000" dirty="0" smtClean="0">
              <a:solidFill>
                <a:schemeClr val="bg1"/>
              </a:solidFill>
              <a:effectLst/>
            </a:endParaRPr>
          </a:p>
          <a:p>
            <a:endParaRPr lang="en-US" altLang="ru-RU" sz="2400" dirty="0" smtClean="0">
              <a:solidFill>
                <a:schemeClr val="bg1"/>
              </a:solidFill>
              <a:effectLst/>
            </a:endParaRPr>
          </a:p>
          <a:p>
            <a:pPr marL="0" indent="0">
              <a:buNone/>
            </a:pPr>
            <a:r>
              <a:rPr lang="uk-UA" altLang="ru-RU" sz="2400" dirty="0" smtClean="0">
                <a:solidFill>
                  <a:schemeClr val="bg1"/>
                </a:solidFill>
                <a:effectLst/>
              </a:rPr>
              <a:t>Оновлення ключів</a:t>
            </a:r>
            <a:r>
              <a:rPr lang="en-US" altLang="ru-RU" sz="2400" dirty="0" smtClean="0">
                <a:solidFill>
                  <a:schemeClr val="bg1"/>
                </a:solidFill>
                <a:effectLst/>
              </a:rPr>
              <a:t>:</a:t>
            </a:r>
          </a:p>
          <a:p>
            <a:pPr lvl="1"/>
            <a:r>
              <a:rPr lang="uk-UA" sz="2000" dirty="0">
                <a:solidFill>
                  <a:schemeClr val="bg1"/>
                </a:solidFill>
                <a:effectLst/>
              </a:rPr>
              <a:t>Ви можете вибрати період оновлення ключів, який вказує пристрою, як часто він повинен змінювати ключі шифрування. За замовчуванням - 3600 секунд</a:t>
            </a:r>
            <a:endParaRPr lang="en-US" altLang="ru-RU" sz="2000" dirty="0" smtClean="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17</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17</a:t>
            </a:r>
            <a:endParaRPr lang="uk-UA" dirty="0">
              <a:solidFill>
                <a:schemeClr val="bg1"/>
              </a:solidFill>
            </a:endParaRPr>
          </a:p>
        </p:txBody>
      </p:sp>
    </p:spTree>
    <p:extLst>
      <p:ext uri="{BB962C8B-B14F-4D97-AF65-F5344CB8AC3E}">
        <p14:creationId xmlns:p14="http://schemas.microsoft.com/office/powerpoint/2010/main" val="1424405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subTitle" idx="1"/>
          </p:nvPr>
        </p:nvSpPr>
        <p:spPr>
          <a:xfrm>
            <a:off x="611188" y="2276475"/>
            <a:ext cx="4175125" cy="4124325"/>
          </a:xfrm>
        </p:spPr>
        <p:txBody>
          <a:bodyPr>
            <a:normAutofit/>
          </a:bodyPr>
          <a:lstStyle/>
          <a:p>
            <a:pPr algn="l">
              <a:lnSpc>
                <a:spcPct val="90000"/>
              </a:lnSpc>
              <a:buFontTx/>
              <a:buNone/>
            </a:pPr>
            <a:r>
              <a:rPr lang="de-DE" altLang="ru-RU" sz="2400" dirty="0">
                <a:solidFill>
                  <a:schemeClr val="bg1"/>
                </a:solidFill>
                <a:effectLst/>
              </a:rPr>
              <a:t>- </a:t>
            </a:r>
            <a:r>
              <a:rPr lang="uk-UA" altLang="ru-RU" sz="2400" dirty="0" smtClean="0">
                <a:solidFill>
                  <a:schemeClr val="bg1"/>
                </a:solidFill>
                <a:effectLst/>
              </a:rPr>
              <a:t>Розроблений як обгортка для </a:t>
            </a:r>
            <a:r>
              <a:rPr lang="de-DE" altLang="ru-RU" sz="2400" dirty="0" smtClean="0">
                <a:solidFill>
                  <a:schemeClr val="bg1"/>
                </a:solidFill>
                <a:effectLst/>
              </a:rPr>
              <a:t>WEP </a:t>
            </a:r>
            <a:endParaRPr lang="de-DE" altLang="ru-RU" sz="2400" dirty="0">
              <a:solidFill>
                <a:schemeClr val="bg1"/>
              </a:solidFill>
              <a:effectLst/>
            </a:endParaRPr>
          </a:p>
          <a:p>
            <a:pPr algn="l">
              <a:lnSpc>
                <a:spcPct val="90000"/>
              </a:lnSpc>
            </a:pPr>
            <a:r>
              <a:rPr lang="de-DE" altLang="ru-RU" sz="2400" dirty="0">
                <a:solidFill>
                  <a:schemeClr val="bg1"/>
                </a:solidFill>
                <a:effectLst/>
              </a:rPr>
              <a:t>- </a:t>
            </a:r>
            <a:r>
              <a:rPr lang="uk-UA" altLang="ru-RU" sz="2400" dirty="0" smtClean="0">
                <a:solidFill>
                  <a:schemeClr val="bg1"/>
                </a:solidFill>
                <a:effectLst/>
              </a:rPr>
              <a:t>Використовує </a:t>
            </a:r>
            <a:r>
              <a:rPr lang="uk-UA" altLang="ru-RU" sz="2400" dirty="0" err="1" smtClean="0">
                <a:solidFill>
                  <a:schemeClr val="bg1"/>
                </a:solidFill>
                <a:effectLst/>
              </a:rPr>
              <a:t>тей</a:t>
            </a:r>
            <a:r>
              <a:rPr lang="uk-UA" altLang="ru-RU" sz="2400" dirty="0" smtClean="0">
                <a:solidFill>
                  <a:schemeClr val="bg1"/>
                </a:solidFill>
                <a:effectLst/>
              </a:rPr>
              <a:t> самий </a:t>
            </a:r>
            <a:r>
              <a:rPr lang="de-DE" altLang="ru-RU" sz="2400" dirty="0" smtClean="0">
                <a:solidFill>
                  <a:schemeClr val="bg1"/>
                </a:solidFill>
                <a:effectLst/>
              </a:rPr>
              <a:t>RC4-Engine </a:t>
            </a:r>
            <a:r>
              <a:rPr lang="uk-UA" altLang="ru-RU" dirty="0" smtClean="0">
                <a:solidFill>
                  <a:schemeClr val="bg1"/>
                </a:solidFill>
                <a:effectLst/>
              </a:rPr>
              <a:t>що й </a:t>
            </a:r>
            <a:r>
              <a:rPr lang="de-DE" altLang="ru-RU" sz="2400" dirty="0" smtClean="0">
                <a:solidFill>
                  <a:schemeClr val="bg1"/>
                </a:solidFill>
                <a:effectLst/>
              </a:rPr>
              <a:t>WEP</a:t>
            </a:r>
            <a:endParaRPr lang="de-DE" altLang="ru-RU" sz="2400" dirty="0">
              <a:solidFill>
                <a:schemeClr val="bg1"/>
              </a:solidFill>
              <a:effectLst/>
            </a:endParaRPr>
          </a:p>
          <a:p>
            <a:pPr algn="l">
              <a:lnSpc>
                <a:spcPct val="90000"/>
              </a:lnSpc>
            </a:pPr>
            <a:r>
              <a:rPr lang="de-DE" altLang="ru-RU" sz="2400" dirty="0">
                <a:solidFill>
                  <a:schemeClr val="bg1"/>
                </a:solidFill>
                <a:effectLst/>
              </a:rPr>
              <a:t>- </a:t>
            </a:r>
            <a:r>
              <a:rPr lang="uk-UA" altLang="ru-RU" sz="2400" dirty="0" smtClean="0">
                <a:solidFill>
                  <a:schemeClr val="bg1"/>
                </a:solidFill>
                <a:effectLst/>
              </a:rPr>
              <a:t>Включає </a:t>
            </a:r>
            <a:r>
              <a:rPr lang="de-DE" altLang="ru-RU" sz="2400" dirty="0" smtClean="0">
                <a:solidFill>
                  <a:schemeClr val="bg1"/>
                </a:solidFill>
                <a:effectLst/>
              </a:rPr>
              <a:t>MIC </a:t>
            </a:r>
            <a:r>
              <a:rPr lang="de-DE" altLang="ru-RU" sz="2400" dirty="0">
                <a:solidFill>
                  <a:schemeClr val="bg1"/>
                </a:solidFill>
                <a:effectLst/>
              </a:rPr>
              <a:t>(</a:t>
            </a:r>
            <a:r>
              <a:rPr lang="de-DE" altLang="ru-RU" sz="2400" dirty="0" err="1">
                <a:solidFill>
                  <a:schemeClr val="bg1"/>
                </a:solidFill>
                <a:effectLst/>
              </a:rPr>
              <a:t>called</a:t>
            </a:r>
            <a:r>
              <a:rPr lang="de-DE" altLang="ru-RU" sz="2400" dirty="0">
                <a:solidFill>
                  <a:schemeClr val="bg1"/>
                </a:solidFill>
                <a:effectLst/>
              </a:rPr>
              <a:t> Michael) </a:t>
            </a:r>
            <a:r>
              <a:rPr lang="uk-UA" altLang="ru-RU" sz="2400" dirty="0" smtClean="0">
                <a:solidFill>
                  <a:schemeClr val="bg1"/>
                </a:solidFill>
                <a:effectLst/>
              </a:rPr>
              <a:t>в кінці кожного </a:t>
            </a:r>
            <a:r>
              <a:rPr lang="uk-UA" altLang="ru-RU" sz="2400" dirty="0" err="1" smtClean="0">
                <a:solidFill>
                  <a:schemeClr val="bg1"/>
                </a:solidFill>
                <a:effectLst/>
              </a:rPr>
              <a:t>заширфованого</a:t>
            </a:r>
            <a:r>
              <a:rPr lang="uk-UA" altLang="ru-RU" sz="2400" dirty="0" smtClean="0">
                <a:solidFill>
                  <a:schemeClr val="bg1"/>
                </a:solidFill>
                <a:effectLst/>
              </a:rPr>
              <a:t> повідомлення</a:t>
            </a:r>
            <a:endParaRPr lang="de-DE" altLang="ru-RU" sz="2400" dirty="0">
              <a:solidFill>
                <a:schemeClr val="bg1"/>
              </a:solidFill>
              <a:effectLst/>
            </a:endParaRPr>
          </a:p>
          <a:p>
            <a:pPr algn="l">
              <a:lnSpc>
                <a:spcPct val="90000"/>
              </a:lnSpc>
              <a:buFontTx/>
              <a:buChar char="-"/>
            </a:pPr>
            <a:r>
              <a:rPr lang="de-DE" altLang="ru-RU" sz="2400" dirty="0">
                <a:solidFill>
                  <a:schemeClr val="bg1"/>
                </a:solidFill>
                <a:effectLst/>
              </a:rPr>
              <a:t> </a:t>
            </a:r>
            <a:r>
              <a:rPr lang="uk-UA" altLang="ru-RU" sz="2400" dirty="0" smtClean="0">
                <a:solidFill>
                  <a:schemeClr val="bg1"/>
                </a:solidFill>
                <a:effectLst/>
              </a:rPr>
              <a:t>Є гарантією, що повідомлення не підроблялося</a:t>
            </a:r>
            <a:r>
              <a:rPr lang="de-DE" altLang="ru-RU" sz="2400" dirty="0" smtClean="0">
                <a:solidFill>
                  <a:schemeClr val="bg1"/>
                </a:solidFill>
                <a:effectLst/>
              </a:rPr>
              <a:t>.</a:t>
            </a:r>
            <a:endParaRPr lang="de-DE" altLang="ru-RU" sz="2400" dirty="0">
              <a:solidFill>
                <a:schemeClr val="bg1"/>
              </a:solidFill>
              <a:effectLst/>
            </a:endParaRPr>
          </a:p>
        </p:txBody>
      </p:sp>
      <p:pic>
        <p:nvPicPr>
          <p:cNvPr id="38919"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900" y="2060575"/>
            <a:ext cx="4176713"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1" name="Rectangle 9"/>
          <p:cNvSpPr>
            <a:spLocks noChangeArrowheads="1"/>
          </p:cNvSpPr>
          <p:nvPr/>
        </p:nvSpPr>
        <p:spPr bwMode="auto">
          <a:xfrm>
            <a:off x="466726" y="710407"/>
            <a:ext cx="84978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r>
              <a:rPr lang="de-DE" altLang="ru-RU" sz="2400" u="sng" dirty="0" smtClean="0">
                <a:solidFill>
                  <a:srgbClr val="FFFF00"/>
                </a:solidFill>
              </a:rPr>
              <a:t>Wi-Fi </a:t>
            </a:r>
            <a:r>
              <a:rPr lang="de-DE" altLang="ru-RU" sz="2400" u="sng" dirty="0" err="1">
                <a:solidFill>
                  <a:srgbClr val="FFFF00"/>
                </a:solidFill>
              </a:rPr>
              <a:t>Protected</a:t>
            </a:r>
            <a:r>
              <a:rPr lang="de-DE" altLang="ru-RU" sz="2400" u="sng" dirty="0">
                <a:solidFill>
                  <a:srgbClr val="FFFF00"/>
                </a:solidFill>
              </a:rPr>
              <a:t> Access (WPA) Enterprise </a:t>
            </a:r>
            <a:r>
              <a:rPr lang="uk-UA" altLang="ru-RU" sz="2400" u="sng" dirty="0" smtClean="0">
                <a:solidFill>
                  <a:srgbClr val="FFFF00"/>
                </a:solidFill>
              </a:rPr>
              <a:t>режим</a:t>
            </a:r>
          </a:p>
          <a:p>
            <a:endParaRPr lang="de-DE" altLang="ru-RU" sz="2400" u="sng" dirty="0"/>
          </a:p>
          <a:p>
            <a:pPr algn="l">
              <a:buFont typeface="Wingdings" panose="05000000000000000000" pitchFamily="2" charset="2"/>
              <a:buBlip>
                <a:blip r:embed="rId3"/>
              </a:buBlip>
            </a:pPr>
            <a:r>
              <a:rPr lang="de-DE" altLang="ru-RU" sz="2400" dirty="0"/>
              <a:t> </a:t>
            </a:r>
            <a:r>
              <a:rPr lang="uk-UA" altLang="ru-RU" sz="2400" dirty="0" smtClean="0">
                <a:solidFill>
                  <a:schemeClr val="bg1"/>
                </a:solidFill>
                <a:effectLst/>
              </a:rPr>
              <a:t>Шифрування</a:t>
            </a:r>
            <a:r>
              <a:rPr lang="de-DE" altLang="ru-RU" sz="2400" dirty="0" smtClean="0">
                <a:solidFill>
                  <a:schemeClr val="bg1"/>
                </a:solidFill>
                <a:effectLst/>
              </a:rPr>
              <a:t>: </a:t>
            </a:r>
            <a:r>
              <a:rPr lang="de-DE" altLang="ru-RU" sz="2400" dirty="0">
                <a:solidFill>
                  <a:schemeClr val="bg1"/>
                </a:solidFill>
                <a:effectLst/>
              </a:rPr>
              <a:t>TKIP</a:t>
            </a:r>
            <a:r>
              <a:rPr lang="de-DE" altLang="ru-RU" sz="2000" dirty="0">
                <a:solidFill>
                  <a:schemeClr val="bg1"/>
                </a:solidFill>
                <a:effectLst/>
              </a:rPr>
              <a:t> </a:t>
            </a:r>
          </a:p>
        </p:txBody>
      </p:sp>
      <p:sp>
        <p:nvSpPr>
          <p:cNvPr id="38922" name="Text Box 10"/>
          <p:cNvSpPr txBox="1">
            <a:spLocks noChangeArrowheads="1"/>
          </p:cNvSpPr>
          <p:nvPr/>
        </p:nvSpPr>
        <p:spPr bwMode="auto">
          <a:xfrm>
            <a:off x="4532409" y="4800600"/>
            <a:ext cx="468769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uk-UA" altLang="ru-RU" sz="2400" dirty="0" smtClean="0">
                <a:solidFill>
                  <a:schemeClr val="bg1"/>
                </a:solidFill>
              </a:rPr>
              <a:t>Компоненти</a:t>
            </a:r>
            <a:r>
              <a:rPr lang="de-DE" altLang="ru-RU" sz="2400" dirty="0" smtClean="0">
                <a:solidFill>
                  <a:schemeClr val="bg1"/>
                </a:solidFill>
              </a:rPr>
              <a:t>:</a:t>
            </a:r>
            <a:endParaRPr lang="de-DE" altLang="ru-RU" sz="2400" dirty="0">
              <a:solidFill>
                <a:schemeClr val="bg1"/>
              </a:solidFill>
            </a:endParaRPr>
          </a:p>
          <a:p>
            <a:r>
              <a:rPr lang="de-DE" altLang="ru-RU" sz="2400" dirty="0">
                <a:solidFill>
                  <a:schemeClr val="bg1"/>
                </a:solidFill>
              </a:rPr>
              <a:t>   - MIC</a:t>
            </a:r>
          </a:p>
          <a:p>
            <a:r>
              <a:rPr lang="de-DE" altLang="ru-RU" sz="2400" dirty="0">
                <a:solidFill>
                  <a:schemeClr val="bg1"/>
                </a:solidFill>
              </a:rPr>
              <a:t>   - TSC </a:t>
            </a:r>
            <a:r>
              <a:rPr lang="de-DE" altLang="ru-RU" sz="2400" dirty="0" smtClean="0">
                <a:solidFill>
                  <a:schemeClr val="bg1"/>
                </a:solidFill>
              </a:rPr>
              <a:t>(</a:t>
            </a:r>
            <a:r>
              <a:rPr lang="uk-UA" altLang="ru-RU" sz="2400" dirty="0" smtClean="0">
                <a:solidFill>
                  <a:schemeClr val="bg1"/>
                </a:solidFill>
              </a:rPr>
              <a:t>лічильник послідовності</a:t>
            </a:r>
            <a:r>
              <a:rPr lang="de-DE" altLang="ru-RU" sz="2400" dirty="0" smtClean="0">
                <a:solidFill>
                  <a:schemeClr val="bg1"/>
                </a:solidFill>
              </a:rPr>
              <a:t>)</a:t>
            </a:r>
            <a:endParaRPr lang="de-DE" altLang="ru-RU" sz="2400" dirty="0">
              <a:solidFill>
                <a:schemeClr val="bg1"/>
              </a:solidFill>
            </a:endParaRPr>
          </a:p>
          <a:p>
            <a:r>
              <a:rPr lang="de-DE" altLang="ru-RU" sz="2400" dirty="0">
                <a:solidFill>
                  <a:schemeClr val="bg1"/>
                </a:solidFill>
              </a:rPr>
              <a:t>   - Per-Packet Key Mixing</a:t>
            </a:r>
          </a:p>
          <a:p>
            <a:pPr>
              <a:lnSpc>
                <a:spcPct val="80000"/>
              </a:lnSpc>
              <a:spcBef>
                <a:spcPct val="20000"/>
              </a:spcBef>
              <a:buClr>
                <a:schemeClr val="hlink"/>
              </a:buClr>
            </a:pPr>
            <a:endParaRPr lang="de-DE" altLang="ru-RU" sz="2400" dirty="0">
              <a:solidFill>
                <a:schemeClr val="bg1"/>
              </a:solidFill>
            </a:endParaRPr>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18</a:t>
            </a:r>
            <a:endParaRPr lang="uk-UA" dirty="0">
              <a:solidFill>
                <a:schemeClr val="bg1"/>
              </a:solidFill>
            </a:endParaRPr>
          </a:p>
        </p:txBody>
      </p:sp>
    </p:spTree>
    <p:extLst>
      <p:ext uri="{BB962C8B-B14F-4D97-AF65-F5344CB8AC3E}">
        <p14:creationId xmlns:p14="http://schemas.microsoft.com/office/powerpoint/2010/main" val="3153148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7900" y="2060575"/>
            <a:ext cx="4176713"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tangle 6"/>
          <p:cNvSpPr>
            <a:spLocks noChangeArrowheads="1"/>
          </p:cNvSpPr>
          <p:nvPr/>
        </p:nvSpPr>
        <p:spPr bwMode="auto">
          <a:xfrm>
            <a:off x="250825" y="944562"/>
            <a:ext cx="8497887"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r>
              <a:rPr lang="de-DE" altLang="ru-RU" sz="2400" u="sng" dirty="0" smtClean="0">
                <a:solidFill>
                  <a:srgbClr val="FFFF00"/>
                </a:solidFill>
              </a:rPr>
              <a:t>Wi-Fi </a:t>
            </a:r>
            <a:r>
              <a:rPr lang="de-DE" altLang="ru-RU" sz="2400" u="sng" dirty="0" err="1">
                <a:solidFill>
                  <a:srgbClr val="FFFF00"/>
                </a:solidFill>
              </a:rPr>
              <a:t>Protected</a:t>
            </a:r>
            <a:r>
              <a:rPr lang="de-DE" altLang="ru-RU" sz="2400" u="sng" dirty="0">
                <a:solidFill>
                  <a:srgbClr val="FFFF00"/>
                </a:solidFill>
              </a:rPr>
              <a:t> Access (WPA) Enterprise </a:t>
            </a:r>
            <a:r>
              <a:rPr lang="de-DE" altLang="ru-RU" sz="2400" u="sng" dirty="0" smtClean="0">
                <a:solidFill>
                  <a:srgbClr val="FFFF00"/>
                </a:solidFill>
              </a:rPr>
              <a:t>Mode</a:t>
            </a:r>
            <a:endParaRPr lang="uk-UA" altLang="ru-RU" sz="2400" u="sng" dirty="0" smtClean="0">
              <a:solidFill>
                <a:srgbClr val="FFFF00"/>
              </a:solidFill>
            </a:endParaRPr>
          </a:p>
          <a:p>
            <a:endParaRPr lang="de-DE" altLang="ru-RU" sz="2400" u="sng" dirty="0"/>
          </a:p>
          <a:p>
            <a:pPr algn="l">
              <a:buFont typeface="Wingdings" panose="05000000000000000000" pitchFamily="2" charset="2"/>
              <a:buBlip>
                <a:blip r:embed="rId3"/>
              </a:buBlip>
            </a:pPr>
            <a:r>
              <a:rPr lang="de-DE" altLang="ru-RU" sz="2400" dirty="0"/>
              <a:t> </a:t>
            </a:r>
            <a:r>
              <a:rPr lang="uk-UA" altLang="ru-RU" sz="2400" dirty="0" smtClean="0">
                <a:solidFill>
                  <a:schemeClr val="bg1"/>
                </a:solidFill>
                <a:effectLst/>
              </a:rPr>
              <a:t>Шифрування</a:t>
            </a:r>
            <a:r>
              <a:rPr lang="de-DE" altLang="ru-RU" sz="2400" dirty="0" smtClean="0">
                <a:solidFill>
                  <a:schemeClr val="bg1"/>
                </a:solidFill>
                <a:effectLst/>
              </a:rPr>
              <a:t>: </a:t>
            </a:r>
            <a:r>
              <a:rPr lang="de-DE" altLang="ru-RU" sz="2400" dirty="0">
                <a:solidFill>
                  <a:schemeClr val="bg1"/>
                </a:solidFill>
                <a:effectLst/>
              </a:rPr>
              <a:t>TKIP / MIC</a:t>
            </a:r>
            <a:endParaRPr lang="de-DE" altLang="ru-RU" sz="2000" dirty="0">
              <a:solidFill>
                <a:schemeClr val="bg1"/>
              </a:solidFill>
              <a:effectLst/>
            </a:endParaRPr>
          </a:p>
        </p:txBody>
      </p:sp>
      <p:sp>
        <p:nvSpPr>
          <p:cNvPr id="54281" name="Rectangle 9"/>
          <p:cNvSpPr>
            <a:spLocks noChangeArrowheads="1"/>
          </p:cNvSpPr>
          <p:nvPr/>
        </p:nvSpPr>
        <p:spPr bwMode="auto">
          <a:xfrm>
            <a:off x="323850" y="2322512"/>
            <a:ext cx="4319588"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pPr algn="l">
              <a:buFontTx/>
              <a:buNone/>
            </a:pPr>
            <a:r>
              <a:rPr lang="de-DE" altLang="ru-RU" sz="2000" dirty="0">
                <a:solidFill>
                  <a:schemeClr val="bg1"/>
                </a:solidFill>
                <a:effectLst/>
              </a:rPr>
              <a:t>- </a:t>
            </a:r>
            <a:r>
              <a:rPr lang="uk-UA" altLang="ru-RU" sz="2000" dirty="0" smtClean="0">
                <a:solidFill>
                  <a:schemeClr val="bg1"/>
                </a:solidFill>
                <a:effectLst/>
              </a:rPr>
              <a:t>Використовує </a:t>
            </a:r>
            <a:r>
              <a:rPr lang="de-DE" altLang="ru-RU" sz="2000" dirty="0" smtClean="0">
                <a:solidFill>
                  <a:schemeClr val="bg1"/>
                </a:solidFill>
                <a:effectLst/>
              </a:rPr>
              <a:t>64bit </a:t>
            </a:r>
            <a:r>
              <a:rPr lang="uk-UA" altLang="ru-RU" sz="2000" dirty="0" smtClean="0">
                <a:solidFill>
                  <a:schemeClr val="bg1"/>
                </a:solidFill>
                <a:effectLst/>
              </a:rPr>
              <a:t>ключ</a:t>
            </a:r>
            <a:endParaRPr lang="de-DE" altLang="ru-RU" sz="2000" dirty="0">
              <a:solidFill>
                <a:schemeClr val="bg1"/>
              </a:solidFill>
              <a:effectLst/>
            </a:endParaRPr>
          </a:p>
          <a:p>
            <a:pPr algn="l">
              <a:buFontTx/>
              <a:buNone/>
            </a:pPr>
            <a:r>
              <a:rPr lang="de-DE" altLang="ru-RU" sz="2000" dirty="0">
                <a:solidFill>
                  <a:schemeClr val="bg1"/>
                </a:solidFill>
                <a:effectLst/>
              </a:rPr>
              <a:t>- </a:t>
            </a:r>
            <a:r>
              <a:rPr lang="uk-UA" altLang="ru-RU" sz="2000" dirty="0" smtClean="0">
                <a:solidFill>
                  <a:schemeClr val="bg1"/>
                </a:solidFill>
                <a:effectLst/>
              </a:rPr>
              <a:t>Ділить пакети на</a:t>
            </a:r>
            <a:r>
              <a:rPr lang="de-DE" altLang="ru-RU" sz="2000" dirty="0" smtClean="0">
                <a:solidFill>
                  <a:schemeClr val="bg1"/>
                </a:solidFill>
                <a:effectLst/>
              </a:rPr>
              <a:t> </a:t>
            </a:r>
            <a:r>
              <a:rPr lang="de-DE" altLang="ru-RU" sz="2000" dirty="0">
                <a:solidFill>
                  <a:schemeClr val="bg1"/>
                </a:solidFill>
                <a:effectLst/>
              </a:rPr>
              <a:t>32 </a:t>
            </a:r>
            <a:r>
              <a:rPr lang="de-DE" altLang="ru-RU" sz="2000" dirty="0" err="1">
                <a:solidFill>
                  <a:schemeClr val="bg1"/>
                </a:solidFill>
                <a:effectLst/>
              </a:rPr>
              <a:t>blocks</a:t>
            </a:r>
            <a:r>
              <a:rPr lang="de-DE" altLang="ru-RU" sz="2000" dirty="0">
                <a:solidFill>
                  <a:schemeClr val="bg1"/>
                </a:solidFill>
                <a:effectLst/>
              </a:rPr>
              <a:t> </a:t>
            </a:r>
          </a:p>
          <a:p>
            <a:pPr algn="l">
              <a:buFontTx/>
              <a:buNone/>
            </a:pPr>
            <a:r>
              <a:rPr lang="de-DE" altLang="ru-RU" sz="2000" dirty="0">
                <a:solidFill>
                  <a:schemeClr val="bg1"/>
                </a:solidFill>
                <a:effectLst/>
              </a:rPr>
              <a:t>- </a:t>
            </a:r>
            <a:r>
              <a:rPr lang="uk-UA" altLang="ru-RU" sz="2000" dirty="0" smtClean="0">
                <a:solidFill>
                  <a:schemeClr val="bg1"/>
                </a:solidFill>
                <a:effectLst/>
              </a:rPr>
              <a:t>Використовує зсуви</a:t>
            </a:r>
            <a:r>
              <a:rPr lang="de-DE" altLang="ru-RU" sz="2000" dirty="0" smtClean="0">
                <a:solidFill>
                  <a:schemeClr val="bg1"/>
                </a:solidFill>
                <a:effectLst/>
              </a:rPr>
              <a:t>, XOR</a:t>
            </a:r>
            <a:r>
              <a:rPr lang="uk-UA" altLang="ru-RU" sz="2000" dirty="0" smtClean="0">
                <a:solidFill>
                  <a:schemeClr val="bg1"/>
                </a:solidFill>
                <a:effectLst/>
              </a:rPr>
              <a:t>и</a:t>
            </a:r>
            <a:r>
              <a:rPr lang="de-DE" altLang="ru-RU" sz="2000" dirty="0" smtClean="0">
                <a:solidFill>
                  <a:schemeClr val="bg1"/>
                </a:solidFill>
                <a:effectLst/>
              </a:rPr>
              <a:t>, </a:t>
            </a:r>
            <a:r>
              <a:rPr lang="uk-UA" altLang="ru-RU" sz="2000" dirty="0" smtClean="0">
                <a:solidFill>
                  <a:schemeClr val="bg1"/>
                </a:solidFill>
                <a:effectLst/>
              </a:rPr>
              <a:t>додає до кожного з</a:t>
            </a:r>
            <a:r>
              <a:rPr lang="de-DE" altLang="ru-RU" sz="2000" dirty="0" smtClean="0">
                <a:solidFill>
                  <a:schemeClr val="bg1"/>
                </a:solidFill>
                <a:effectLst/>
              </a:rPr>
              <a:t> </a:t>
            </a:r>
            <a:r>
              <a:rPr lang="de-DE" altLang="ru-RU" sz="2000" dirty="0">
                <a:solidFill>
                  <a:schemeClr val="bg1"/>
                </a:solidFill>
                <a:effectLst/>
              </a:rPr>
              <a:t>32 </a:t>
            </a:r>
            <a:r>
              <a:rPr lang="uk-UA" altLang="ru-RU" sz="2000" dirty="0" smtClean="0">
                <a:solidFill>
                  <a:schemeClr val="bg1"/>
                </a:solidFill>
                <a:effectLst/>
              </a:rPr>
              <a:t>блоків для отримання</a:t>
            </a:r>
            <a:r>
              <a:rPr lang="de-DE" altLang="ru-RU" sz="2000" dirty="0" smtClean="0">
                <a:solidFill>
                  <a:schemeClr val="bg1"/>
                </a:solidFill>
                <a:effectLst/>
              </a:rPr>
              <a:t> </a:t>
            </a:r>
            <a:r>
              <a:rPr lang="de-DE" altLang="ru-RU" sz="2000" dirty="0">
                <a:solidFill>
                  <a:schemeClr val="bg1"/>
                </a:solidFill>
                <a:effectLst/>
              </a:rPr>
              <a:t>64bit </a:t>
            </a:r>
            <a:r>
              <a:rPr lang="uk-UA" altLang="ru-RU" sz="2000" dirty="0" err="1" smtClean="0">
                <a:solidFill>
                  <a:schemeClr val="bg1"/>
                </a:solidFill>
                <a:effectLst/>
              </a:rPr>
              <a:t>аутентифікаційного</a:t>
            </a:r>
            <a:r>
              <a:rPr lang="uk-UA" altLang="ru-RU" sz="2000" dirty="0" smtClean="0">
                <a:solidFill>
                  <a:schemeClr val="bg1"/>
                </a:solidFill>
                <a:effectLst/>
              </a:rPr>
              <a:t> тегу</a:t>
            </a:r>
            <a:r>
              <a:rPr lang="de-DE" altLang="ru-RU" sz="1800" dirty="0" smtClean="0">
                <a:solidFill>
                  <a:schemeClr val="bg1"/>
                </a:solidFill>
                <a:effectLst/>
              </a:rPr>
              <a:t>.</a:t>
            </a:r>
            <a:endParaRPr lang="de-DE" altLang="ru-RU" sz="1800" dirty="0">
              <a:solidFill>
                <a:schemeClr val="bg1"/>
              </a:solidFill>
              <a:effectLst/>
            </a:endParaRPr>
          </a:p>
          <a:p>
            <a:pPr algn="l">
              <a:buFontTx/>
              <a:buNone/>
            </a:pPr>
            <a:r>
              <a:rPr lang="de-DE" altLang="ru-RU" sz="2000" dirty="0">
                <a:solidFill>
                  <a:schemeClr val="bg1"/>
                </a:solidFill>
                <a:effectLst/>
              </a:rPr>
              <a:t>- Michael </a:t>
            </a:r>
            <a:r>
              <a:rPr lang="uk-UA" altLang="ru-RU" sz="2000" dirty="0" smtClean="0">
                <a:solidFill>
                  <a:schemeClr val="bg1"/>
                </a:solidFill>
                <a:effectLst/>
              </a:rPr>
              <a:t>розраховується на даних передавача і приймача</a:t>
            </a:r>
            <a:r>
              <a:rPr lang="uk-UA" altLang="ru-RU" sz="2000" dirty="0">
                <a:solidFill>
                  <a:schemeClr val="bg1"/>
                </a:solidFill>
                <a:effectLst/>
              </a:rPr>
              <a:t> </a:t>
            </a:r>
            <a:r>
              <a:rPr lang="de-DE" altLang="ru-RU" sz="2000" dirty="0" smtClean="0">
                <a:solidFill>
                  <a:schemeClr val="bg1"/>
                </a:solidFill>
                <a:effectLst/>
              </a:rPr>
              <a:t>(SA </a:t>
            </a:r>
            <a:r>
              <a:rPr lang="de-DE" altLang="ru-RU" sz="2000" dirty="0">
                <a:solidFill>
                  <a:schemeClr val="bg1"/>
                </a:solidFill>
                <a:effectLst/>
              </a:rPr>
              <a:t>/ DA)</a:t>
            </a:r>
          </a:p>
        </p:txBody>
      </p:sp>
      <p:sp>
        <p:nvSpPr>
          <p:cNvPr id="54285" name="Text Box 13"/>
          <p:cNvSpPr txBox="1">
            <a:spLocks noChangeArrowheads="1"/>
          </p:cNvSpPr>
          <p:nvPr/>
        </p:nvSpPr>
        <p:spPr bwMode="auto">
          <a:xfrm>
            <a:off x="250825" y="5029200"/>
            <a:ext cx="69326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altLang="ru-RU" sz="2000" dirty="0">
                <a:solidFill>
                  <a:schemeClr val="bg1"/>
                </a:solidFill>
              </a:rPr>
              <a:t> MIC =  </a:t>
            </a:r>
            <a:r>
              <a:rPr lang="de-DE" altLang="ru-RU" sz="2000" dirty="0" err="1">
                <a:solidFill>
                  <a:schemeClr val="bg1"/>
                </a:solidFill>
              </a:rPr>
              <a:t>Michael_key</a:t>
            </a:r>
            <a:r>
              <a:rPr lang="de-DE" altLang="ru-RU" sz="2000" dirty="0">
                <a:solidFill>
                  <a:schemeClr val="bg1"/>
                </a:solidFill>
              </a:rPr>
              <a:t>(</a:t>
            </a:r>
            <a:r>
              <a:rPr lang="de-DE" altLang="ru-RU" sz="2000" dirty="0" err="1">
                <a:solidFill>
                  <a:schemeClr val="bg1"/>
                </a:solidFill>
              </a:rPr>
              <a:t>SA,DA,PlainMSDU</a:t>
            </a:r>
            <a:r>
              <a:rPr lang="de-DE" altLang="ru-RU" sz="2000" dirty="0">
                <a:solidFill>
                  <a:schemeClr val="bg1"/>
                </a:solidFill>
              </a:rPr>
              <a:t>)</a:t>
            </a:r>
          </a:p>
          <a:p>
            <a:pPr>
              <a:buFontTx/>
              <a:buChar char="-"/>
            </a:pPr>
            <a:r>
              <a:rPr lang="de-DE" altLang="ru-RU" sz="2000" dirty="0">
                <a:solidFill>
                  <a:schemeClr val="bg1"/>
                </a:solidFill>
              </a:rPr>
              <a:t> </a:t>
            </a:r>
            <a:r>
              <a:rPr lang="uk-UA" dirty="0">
                <a:solidFill>
                  <a:schemeClr val="bg1"/>
                </a:solidFill>
              </a:rPr>
              <a:t>запобігає захопленню, зміні, повторному переправленню пакетів даних</a:t>
            </a:r>
            <a:endParaRPr lang="de-DE" altLang="ru-RU" sz="2000" dirty="0">
              <a:solidFill>
                <a:schemeClr val="bg1"/>
              </a:solidFill>
            </a:endParaRPr>
          </a:p>
          <a:p>
            <a:endParaRPr lang="de-DE" altLang="ru-RU" dirty="0"/>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19</a:t>
            </a:r>
            <a:endParaRPr lang="uk-UA" dirty="0">
              <a:solidFill>
                <a:schemeClr val="bg1"/>
              </a:solidFill>
            </a:endParaRPr>
          </a:p>
        </p:txBody>
      </p:sp>
    </p:spTree>
    <p:extLst>
      <p:ext uri="{BB962C8B-B14F-4D97-AF65-F5344CB8AC3E}">
        <p14:creationId xmlns:p14="http://schemas.microsoft.com/office/powerpoint/2010/main" val="356264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106" y="152400"/>
            <a:ext cx="8824686" cy="870857"/>
          </a:xfrm>
        </p:spPr>
        <p:txBody>
          <a:bodyPr>
            <a:normAutofit/>
          </a:bodyPr>
          <a:lstStyle/>
          <a:p>
            <a:r>
              <a:rPr lang="en-US" dirty="0" smtClean="0">
                <a:solidFill>
                  <a:srgbClr val="FFFF00"/>
                </a:solidFill>
                <a:ea typeface="ＭＳ Ｐゴシック" pitchFamily="34" charset="-128"/>
              </a:rPr>
              <a:t>Wireless Security Overview</a:t>
            </a:r>
            <a:endParaRPr lang="en-US" dirty="0">
              <a:solidFill>
                <a:srgbClr val="FFFF00"/>
              </a:solidFill>
            </a:endParaRP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43000"/>
            <a:ext cx="7702884" cy="5538314"/>
          </a:xfrm>
          <a:prstGeom prst="rect">
            <a:avLst/>
          </a:prstGeom>
          <a:noFill/>
          <a:ln w="9525">
            <a:solidFill>
              <a:schemeClr val="tx1"/>
            </a:solidFill>
            <a:bevel/>
            <a:headEnd/>
            <a:tailEnd/>
          </a:ln>
          <a:extLst>
            <a:ext uri="{909E8E84-426E-40dd-AFC4-6F175D3DCCD1}">
              <a14:hiddenFill xmlns:a14="http://schemas.microsoft.com/office/drawing/2010/main" xmlns="">
                <a:solidFill>
                  <a:schemeClr val="accent1"/>
                </a:solidFill>
              </a14:hiddenFill>
            </a:ext>
          </a:extLst>
        </p:spPr>
      </p:pic>
      <p:sp>
        <p:nvSpPr>
          <p:cNvPr id="3" name="Номер слайда 2"/>
          <p:cNvSpPr>
            <a:spLocks noGrp="1"/>
          </p:cNvSpPr>
          <p:nvPr>
            <p:ph type="sldNum" sz="quarter" idx="12"/>
          </p:nvPr>
        </p:nvSpPr>
        <p:spPr/>
        <p:txBody>
          <a:bodyPr/>
          <a:lstStyle/>
          <a:p>
            <a:fld id="{01692004-1539-2B46-9684-E30C5B0C6DAF}" type="slidenum">
              <a:rPr lang="en-US" smtClean="0"/>
              <a:pPr/>
              <a:t>2</a:t>
            </a:fld>
            <a:endParaRPr lang="en-US"/>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a:t>
            </a:r>
            <a:endParaRPr lang="uk-UA" dirty="0">
              <a:solidFill>
                <a:schemeClr val="bg1"/>
              </a:solidFill>
            </a:endParaRPr>
          </a:p>
        </p:txBody>
      </p:sp>
    </p:spTree>
    <p:extLst>
      <p:ext uri="{BB962C8B-B14F-4D97-AF65-F5344CB8AC3E}">
        <p14:creationId xmlns:p14="http://schemas.microsoft.com/office/powerpoint/2010/main" val="284820073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01224" y="0"/>
            <a:ext cx="8541552" cy="6858000"/>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20</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20</a:t>
            </a:r>
            <a:endParaRPr lang="uk-UA" dirty="0">
              <a:solidFill>
                <a:schemeClr val="bg1"/>
              </a:solidFill>
            </a:endParaRPr>
          </a:p>
        </p:txBody>
      </p:sp>
    </p:spTree>
    <p:extLst>
      <p:ext uri="{BB962C8B-B14F-4D97-AF65-F5344CB8AC3E}">
        <p14:creationId xmlns:p14="http://schemas.microsoft.com/office/powerpoint/2010/main" val="1641403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ChangeArrowheads="1"/>
          </p:cNvSpPr>
          <p:nvPr/>
        </p:nvSpPr>
        <p:spPr bwMode="auto">
          <a:xfrm>
            <a:off x="152400" y="1341438"/>
            <a:ext cx="89154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r>
              <a:rPr lang="de-DE" altLang="ru-RU" sz="2400" u="sng" dirty="0" smtClean="0">
                <a:solidFill>
                  <a:srgbClr val="FFFF00"/>
                </a:solidFill>
              </a:rPr>
              <a:t>Wi-Fi </a:t>
            </a:r>
            <a:r>
              <a:rPr lang="de-DE" altLang="ru-RU" sz="2400" u="sng" dirty="0" err="1">
                <a:solidFill>
                  <a:srgbClr val="FFFF00"/>
                </a:solidFill>
              </a:rPr>
              <a:t>Protected</a:t>
            </a:r>
            <a:r>
              <a:rPr lang="de-DE" altLang="ru-RU" sz="2400" u="sng" dirty="0">
                <a:solidFill>
                  <a:srgbClr val="FFFF00"/>
                </a:solidFill>
              </a:rPr>
              <a:t> Access (WPA) Enterprise Mode</a:t>
            </a:r>
          </a:p>
          <a:p>
            <a:pPr algn="l">
              <a:buFont typeface="Wingdings" panose="05000000000000000000" pitchFamily="2" charset="2"/>
              <a:buBlip>
                <a:blip r:embed="rId2"/>
              </a:buBlip>
            </a:pPr>
            <a:r>
              <a:rPr lang="de-DE" altLang="ru-RU" sz="2400" dirty="0"/>
              <a:t> </a:t>
            </a:r>
            <a:r>
              <a:rPr lang="uk-UA" altLang="ru-RU" sz="2400" dirty="0" smtClean="0">
                <a:solidFill>
                  <a:schemeClr val="bg1"/>
                </a:solidFill>
                <a:effectLst/>
              </a:rPr>
              <a:t>Шифрування</a:t>
            </a:r>
            <a:r>
              <a:rPr lang="de-DE" altLang="ru-RU" sz="2400" dirty="0" smtClean="0">
                <a:solidFill>
                  <a:schemeClr val="bg1"/>
                </a:solidFill>
                <a:effectLst/>
              </a:rPr>
              <a:t>: </a:t>
            </a:r>
            <a:r>
              <a:rPr lang="uk-UA" altLang="ru-RU" sz="2400" dirty="0" smtClean="0">
                <a:solidFill>
                  <a:schemeClr val="bg1"/>
                </a:solidFill>
                <a:effectLst/>
              </a:rPr>
              <a:t>Переважно</a:t>
            </a:r>
            <a:r>
              <a:rPr lang="de-DE" altLang="ru-RU" sz="2400" dirty="0" smtClean="0">
                <a:solidFill>
                  <a:schemeClr val="bg1"/>
                </a:solidFill>
                <a:effectLst/>
              </a:rPr>
              <a:t>TKIP </a:t>
            </a:r>
            <a:endParaRPr lang="de-DE" altLang="ru-RU" sz="2400" dirty="0">
              <a:solidFill>
                <a:schemeClr val="bg1"/>
              </a:solidFill>
              <a:effectLst/>
            </a:endParaRPr>
          </a:p>
          <a:p>
            <a:pPr algn="l"/>
            <a:endParaRPr lang="de-DE" altLang="ru-RU" sz="2400" dirty="0">
              <a:solidFill>
                <a:schemeClr val="bg1"/>
              </a:solidFill>
              <a:effectLst/>
            </a:endParaRPr>
          </a:p>
          <a:p>
            <a:pPr marL="342900" indent="-342900" algn="l">
              <a:buFontTx/>
              <a:buChar char="-"/>
            </a:pPr>
            <a:r>
              <a:rPr lang="uk-UA" sz="2400" dirty="0" smtClean="0">
                <a:solidFill>
                  <a:schemeClr val="bg1"/>
                </a:solidFill>
                <a:effectLst/>
              </a:rPr>
              <a:t>унікальний </a:t>
            </a:r>
            <a:r>
              <a:rPr lang="uk-UA" sz="2400" dirty="0">
                <a:solidFill>
                  <a:schemeClr val="bg1"/>
                </a:solidFill>
                <a:effectLst/>
              </a:rPr>
              <a:t>ключ для шифрування кожного пакету: ключі </a:t>
            </a:r>
            <a:r>
              <a:rPr lang="uk-UA" sz="2400" dirty="0" smtClean="0">
                <a:solidFill>
                  <a:schemeClr val="bg1"/>
                </a:solidFill>
                <a:effectLst/>
              </a:rPr>
              <a:t>сильніші</a:t>
            </a:r>
          </a:p>
          <a:p>
            <a:pPr algn="l"/>
            <a:r>
              <a:rPr lang="uk-UA" sz="2400" dirty="0" smtClean="0">
                <a:solidFill>
                  <a:schemeClr val="bg1"/>
                </a:solidFill>
                <a:effectLst/>
              </a:rPr>
              <a:t> </a:t>
            </a:r>
            <a:r>
              <a:rPr lang="uk-UA" sz="2400" dirty="0">
                <a:solidFill>
                  <a:schemeClr val="bg1"/>
                </a:solidFill>
                <a:effectLst/>
              </a:rPr>
              <a:t>- 280 трлн можливих ключів</a:t>
            </a:r>
            <a:br>
              <a:rPr lang="uk-UA" sz="2400" dirty="0">
                <a:solidFill>
                  <a:schemeClr val="bg1"/>
                </a:solidFill>
                <a:effectLst/>
              </a:rPr>
            </a:br>
            <a:r>
              <a:rPr lang="uk-UA" sz="2400" dirty="0" smtClean="0">
                <a:solidFill>
                  <a:schemeClr val="bg1"/>
                </a:solidFill>
                <a:effectLst/>
              </a:rPr>
              <a:t> </a:t>
            </a:r>
            <a:r>
              <a:rPr lang="uk-UA" sz="2400" dirty="0">
                <a:solidFill>
                  <a:schemeClr val="bg1"/>
                </a:solidFill>
                <a:effectLst/>
              </a:rPr>
              <a:t>- IV: довжина 48 біт, зменшення повторного використання IV</a:t>
            </a:r>
            <a:br>
              <a:rPr lang="uk-UA" sz="2400" dirty="0">
                <a:solidFill>
                  <a:schemeClr val="bg1"/>
                </a:solidFill>
                <a:effectLst/>
              </a:rPr>
            </a:br>
            <a:r>
              <a:rPr lang="uk-UA" sz="2400" dirty="0">
                <a:solidFill>
                  <a:schemeClr val="bg1"/>
                </a:solidFill>
                <a:effectLst/>
              </a:rPr>
              <a:t>      - Зашифровані IV </a:t>
            </a:r>
            <a:r>
              <a:rPr lang="uk-UA" sz="2400" dirty="0" smtClean="0">
                <a:solidFill>
                  <a:schemeClr val="bg1"/>
                </a:solidFill>
                <a:effectLst/>
              </a:rPr>
              <a:t>послідовності</a:t>
            </a:r>
            <a:r>
              <a:rPr lang="uk-UA" sz="2400" dirty="0">
                <a:solidFill>
                  <a:schemeClr val="bg1"/>
                </a:solidFill>
                <a:effectLst/>
              </a:rPr>
              <a:t/>
            </a:r>
            <a:br>
              <a:rPr lang="uk-UA" sz="2400" dirty="0">
                <a:solidFill>
                  <a:schemeClr val="bg1"/>
                </a:solidFill>
                <a:effectLst/>
              </a:rPr>
            </a:br>
            <a:r>
              <a:rPr lang="uk-UA" sz="2400" dirty="0">
                <a:solidFill>
                  <a:schemeClr val="bg1"/>
                </a:solidFill>
                <a:effectLst/>
              </a:rPr>
              <a:t>      - MIC </a:t>
            </a:r>
            <a:r>
              <a:rPr lang="uk-UA" sz="2400" dirty="0" smtClean="0">
                <a:solidFill>
                  <a:schemeClr val="bg1"/>
                </a:solidFill>
                <a:effectLst/>
              </a:rPr>
              <a:t>замінено </a:t>
            </a:r>
            <a:r>
              <a:rPr lang="uk-UA" sz="2400" dirty="0">
                <a:solidFill>
                  <a:schemeClr val="bg1"/>
                </a:solidFill>
                <a:effectLst/>
              </a:rPr>
              <a:t>CRC-</a:t>
            </a:r>
            <a:r>
              <a:rPr lang="uk-UA" sz="2400" dirty="0" err="1">
                <a:solidFill>
                  <a:schemeClr val="bg1"/>
                </a:solidFill>
                <a:effectLst/>
              </a:rPr>
              <a:t>Check</a:t>
            </a:r>
            <a:r>
              <a:rPr lang="uk-UA" sz="2400" dirty="0">
                <a:solidFill>
                  <a:schemeClr val="bg1"/>
                </a:solidFill>
                <a:effectLst/>
              </a:rPr>
              <a:t/>
            </a:r>
            <a:br>
              <a:rPr lang="uk-UA" sz="2400" dirty="0">
                <a:solidFill>
                  <a:schemeClr val="bg1"/>
                </a:solidFill>
                <a:effectLst/>
              </a:rPr>
            </a:br>
            <a:r>
              <a:rPr lang="uk-UA" sz="2400" dirty="0">
                <a:solidFill>
                  <a:schemeClr val="bg1"/>
                </a:solidFill>
                <a:effectLst/>
              </a:rPr>
              <a:t>      - </a:t>
            </a:r>
            <a:r>
              <a:rPr lang="uk-UA" sz="2400" dirty="0" smtClean="0">
                <a:solidFill>
                  <a:schemeClr val="bg1"/>
                </a:solidFill>
                <a:effectLst/>
              </a:rPr>
              <a:t>необхідне </a:t>
            </a:r>
            <a:r>
              <a:rPr lang="uk-UA" sz="2400" dirty="0">
                <a:solidFill>
                  <a:schemeClr val="bg1"/>
                </a:solidFill>
                <a:effectLst/>
              </a:rPr>
              <a:t>оновлення програмного забезпечення для обладнання WEP</a:t>
            </a:r>
            <a:endParaRPr lang="de-DE" altLang="ru-RU" sz="2400" dirty="0">
              <a:solidFill>
                <a:schemeClr val="bg1"/>
              </a:solidFill>
              <a:effectLst/>
            </a:endParaRPr>
          </a:p>
        </p:txBody>
      </p:sp>
      <p:sp>
        <p:nvSpPr>
          <p:cNvPr id="3" name="TextBox 2"/>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21</a:t>
            </a:r>
            <a:endParaRPr lang="uk-UA" dirty="0">
              <a:solidFill>
                <a:schemeClr val="bg1"/>
              </a:solidFill>
            </a:endParaRPr>
          </a:p>
        </p:txBody>
      </p:sp>
    </p:spTree>
    <p:extLst>
      <p:ext uri="{BB962C8B-B14F-4D97-AF65-F5344CB8AC3E}">
        <p14:creationId xmlns:p14="http://schemas.microsoft.com/office/powerpoint/2010/main" val="3661420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0" name="Rectangle 8"/>
          <p:cNvSpPr>
            <a:spLocks noChangeArrowheads="1"/>
          </p:cNvSpPr>
          <p:nvPr/>
        </p:nvSpPr>
        <p:spPr bwMode="auto">
          <a:xfrm>
            <a:off x="228600" y="533400"/>
            <a:ext cx="8763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r>
              <a:rPr lang="de-DE" altLang="ru-RU" sz="2400" u="sng" dirty="0" smtClean="0">
                <a:solidFill>
                  <a:srgbClr val="FFFF00"/>
                </a:solidFill>
              </a:rPr>
              <a:t>Wi-Fi </a:t>
            </a:r>
            <a:r>
              <a:rPr lang="de-DE" altLang="ru-RU" sz="2400" u="sng" dirty="0" err="1">
                <a:solidFill>
                  <a:srgbClr val="FFFF00"/>
                </a:solidFill>
              </a:rPr>
              <a:t>Protected</a:t>
            </a:r>
            <a:r>
              <a:rPr lang="de-DE" altLang="ru-RU" sz="2400" u="sng" dirty="0">
                <a:solidFill>
                  <a:srgbClr val="FFFF00"/>
                </a:solidFill>
              </a:rPr>
              <a:t> Access (WPA) Personal Mode</a:t>
            </a:r>
          </a:p>
          <a:p>
            <a:pPr algn="l">
              <a:buFont typeface="Wingdings" panose="05000000000000000000" pitchFamily="2" charset="2"/>
              <a:buBlip>
                <a:blip r:embed="rId2"/>
              </a:buBlip>
            </a:pPr>
            <a:r>
              <a:rPr lang="de-DE" altLang="ru-RU" sz="2400" dirty="0"/>
              <a:t> </a:t>
            </a:r>
            <a:r>
              <a:rPr lang="uk-UA" altLang="ru-RU" sz="2400" dirty="0" smtClean="0">
                <a:solidFill>
                  <a:schemeClr val="bg1"/>
                </a:solidFill>
                <a:effectLst/>
              </a:rPr>
              <a:t>Шифрування</a:t>
            </a:r>
            <a:r>
              <a:rPr lang="de-DE" altLang="ru-RU" sz="2400" dirty="0" smtClean="0">
                <a:solidFill>
                  <a:schemeClr val="bg1"/>
                </a:solidFill>
                <a:effectLst/>
              </a:rPr>
              <a:t>: </a:t>
            </a:r>
            <a:r>
              <a:rPr lang="de-DE" altLang="ru-RU" sz="2400" dirty="0">
                <a:solidFill>
                  <a:schemeClr val="bg1"/>
                </a:solidFill>
                <a:effectLst/>
              </a:rPr>
              <a:t>TKIP</a:t>
            </a:r>
          </a:p>
          <a:p>
            <a:pPr algn="l">
              <a:buBlip>
                <a:blip r:embed="rId2"/>
              </a:buBlip>
            </a:pPr>
            <a:r>
              <a:rPr lang="de-DE" altLang="ru-RU" sz="2400" dirty="0">
                <a:solidFill>
                  <a:schemeClr val="bg1"/>
                </a:solidFill>
                <a:effectLst/>
              </a:rPr>
              <a:t> </a:t>
            </a:r>
            <a:r>
              <a:rPr lang="uk-UA" sz="2400" dirty="0" err="1">
                <a:solidFill>
                  <a:schemeClr val="bg1"/>
                </a:solidFill>
                <a:effectLst/>
              </a:rPr>
              <a:t>Аутентифікація</a:t>
            </a:r>
            <a:r>
              <a:rPr lang="uk-UA" sz="2400" dirty="0">
                <a:solidFill>
                  <a:schemeClr val="bg1"/>
                </a:solidFill>
                <a:effectLst/>
              </a:rPr>
              <a:t>: PSK з загальним доступом</a:t>
            </a:r>
            <a:br>
              <a:rPr lang="uk-UA" sz="2400" dirty="0">
                <a:solidFill>
                  <a:schemeClr val="bg1"/>
                </a:solidFill>
                <a:effectLst/>
              </a:rPr>
            </a:br>
            <a:r>
              <a:rPr lang="uk-UA" sz="2400" dirty="0">
                <a:solidFill>
                  <a:schemeClr val="bg1"/>
                </a:solidFill>
                <a:effectLst/>
              </a:rPr>
              <a:t>      - спеціальний режим (без 802.1X інфраструктури)</a:t>
            </a:r>
            <a:br>
              <a:rPr lang="uk-UA" sz="2400" dirty="0">
                <a:solidFill>
                  <a:schemeClr val="bg1"/>
                </a:solidFill>
                <a:effectLst/>
              </a:rPr>
            </a:br>
            <a:r>
              <a:rPr lang="uk-UA" sz="2400" dirty="0">
                <a:solidFill>
                  <a:schemeClr val="bg1"/>
                </a:solidFill>
                <a:effectLst/>
              </a:rPr>
              <a:t>      - </a:t>
            </a:r>
            <a:r>
              <a:rPr lang="uk-UA" sz="2400" dirty="0" smtClean="0">
                <a:solidFill>
                  <a:schemeClr val="bg1"/>
                </a:solidFill>
                <a:effectLst/>
              </a:rPr>
              <a:t>вводиться парольна фраза </a:t>
            </a:r>
            <a:r>
              <a:rPr lang="uk-UA" sz="2400" dirty="0">
                <a:solidFill>
                  <a:schemeClr val="bg1"/>
                </a:solidFill>
                <a:effectLst/>
              </a:rPr>
              <a:t>для всіх STA та AP (</a:t>
            </a:r>
            <a:r>
              <a:rPr lang="uk-UA" sz="2400" dirty="0" err="1" smtClean="0">
                <a:solidFill>
                  <a:schemeClr val="bg1"/>
                </a:solidFill>
                <a:effectLst/>
              </a:rPr>
              <a:t>Masterkey</a:t>
            </a:r>
            <a:r>
              <a:rPr lang="uk-UA" sz="2400" dirty="0">
                <a:solidFill>
                  <a:schemeClr val="bg1"/>
                </a:solidFill>
                <a:effectLst/>
              </a:rPr>
              <a:t>   </a:t>
            </a:r>
            <a:r>
              <a:rPr lang="uk-UA" sz="2400" dirty="0" smtClean="0">
                <a:solidFill>
                  <a:schemeClr val="bg1"/>
                </a:solidFill>
                <a:effectLst/>
              </a:rPr>
              <a:t>розраховується)</a:t>
            </a:r>
            <a:endParaRPr lang="en-US" sz="2400" dirty="0" smtClean="0">
              <a:solidFill>
                <a:schemeClr val="bg1"/>
              </a:solidFill>
              <a:effectLst/>
            </a:endParaRPr>
          </a:p>
          <a:p>
            <a:pPr algn="l"/>
            <a:r>
              <a:rPr lang="uk-UA" sz="2400" dirty="0">
                <a:solidFill>
                  <a:schemeClr val="bg1"/>
                </a:solidFill>
                <a:effectLst/>
              </a:rPr>
              <a:t/>
            </a:r>
            <a:br>
              <a:rPr lang="uk-UA" sz="2400" dirty="0">
                <a:solidFill>
                  <a:schemeClr val="bg1"/>
                </a:solidFill>
                <a:effectLst/>
              </a:rPr>
            </a:br>
            <a:r>
              <a:rPr lang="uk-UA" sz="2400" dirty="0">
                <a:solidFill>
                  <a:schemeClr val="bg1"/>
                </a:solidFill>
                <a:effectLst/>
              </a:rPr>
              <a:t>      - заснований на </a:t>
            </a:r>
            <a:r>
              <a:rPr lang="en-US" sz="2400" dirty="0" smtClean="0">
                <a:solidFill>
                  <a:schemeClr val="bg1"/>
                </a:solidFill>
                <a:effectLst/>
              </a:rPr>
              <a:t>4-way handshake</a:t>
            </a:r>
            <a:r>
              <a:rPr lang="uk-UA" sz="2400" dirty="0">
                <a:solidFill>
                  <a:schemeClr val="bg1"/>
                </a:solidFill>
                <a:effectLst/>
              </a:rPr>
              <a:t/>
            </a:r>
            <a:br>
              <a:rPr lang="uk-UA" sz="2400" dirty="0">
                <a:solidFill>
                  <a:schemeClr val="bg1"/>
                </a:solidFill>
                <a:effectLst/>
              </a:rPr>
            </a:br>
            <a:r>
              <a:rPr lang="uk-UA" sz="2400" dirty="0">
                <a:solidFill>
                  <a:schemeClr val="bg1"/>
                </a:solidFill>
                <a:effectLst/>
              </a:rPr>
              <a:t>       </a:t>
            </a:r>
            <a:r>
              <a:rPr lang="en-US" sz="2400" dirty="0" smtClean="0">
                <a:solidFill>
                  <a:schemeClr val="bg1"/>
                </a:solidFill>
                <a:effectLst/>
              </a:rPr>
              <a:t>     </a:t>
            </a:r>
            <a:r>
              <a:rPr lang="uk-UA" sz="2400" dirty="0" smtClean="0">
                <a:solidFill>
                  <a:schemeClr val="bg1"/>
                </a:solidFill>
                <a:effectLst/>
              </a:rPr>
              <a:t> </a:t>
            </a:r>
            <a:r>
              <a:rPr lang="uk-UA" sz="2400" dirty="0">
                <a:solidFill>
                  <a:schemeClr val="bg1"/>
                </a:solidFill>
                <a:effectLst/>
              </a:rPr>
              <a:t>- перша пара: STA та AP обмінюються випадковими значеннями (без значення)</a:t>
            </a:r>
            <a:br>
              <a:rPr lang="uk-UA" sz="2400" dirty="0">
                <a:solidFill>
                  <a:schemeClr val="bg1"/>
                </a:solidFill>
                <a:effectLst/>
              </a:rPr>
            </a:br>
            <a:r>
              <a:rPr lang="uk-UA" sz="2400" dirty="0">
                <a:solidFill>
                  <a:schemeClr val="bg1"/>
                </a:solidFill>
                <a:effectLst/>
              </a:rPr>
              <a:t>       </a:t>
            </a:r>
            <a:r>
              <a:rPr lang="en-US" sz="2400" dirty="0" smtClean="0">
                <a:solidFill>
                  <a:schemeClr val="bg1"/>
                </a:solidFill>
                <a:effectLst/>
              </a:rPr>
              <a:t>      </a:t>
            </a:r>
            <a:r>
              <a:rPr lang="uk-UA" sz="2400" dirty="0" smtClean="0">
                <a:solidFill>
                  <a:schemeClr val="bg1"/>
                </a:solidFill>
                <a:effectLst/>
              </a:rPr>
              <a:t> </a:t>
            </a:r>
            <a:r>
              <a:rPr lang="uk-UA" sz="2400" dirty="0">
                <a:solidFill>
                  <a:schemeClr val="bg1"/>
                </a:solidFill>
                <a:effectLst/>
              </a:rPr>
              <a:t>- друга пара: AP доручає STA встановити розрахований ключ,</a:t>
            </a:r>
            <a:br>
              <a:rPr lang="uk-UA" sz="2400" dirty="0">
                <a:solidFill>
                  <a:schemeClr val="bg1"/>
                </a:solidFill>
                <a:effectLst/>
              </a:rPr>
            </a:br>
            <a:r>
              <a:rPr lang="uk-UA" sz="2400" dirty="0">
                <a:solidFill>
                  <a:schemeClr val="bg1"/>
                </a:solidFill>
                <a:effectLst/>
              </a:rPr>
              <a:t>      </a:t>
            </a:r>
            <a:r>
              <a:rPr lang="en-US" sz="2400" dirty="0" smtClean="0">
                <a:solidFill>
                  <a:schemeClr val="bg1"/>
                </a:solidFill>
                <a:effectLst/>
              </a:rPr>
              <a:t>           </a:t>
            </a:r>
            <a:r>
              <a:rPr lang="uk-UA" sz="2400" dirty="0" smtClean="0">
                <a:solidFill>
                  <a:schemeClr val="bg1"/>
                </a:solidFill>
                <a:effectLst/>
              </a:rPr>
              <a:t>STA </a:t>
            </a:r>
            <a:r>
              <a:rPr lang="uk-UA" sz="2400" dirty="0">
                <a:solidFill>
                  <a:schemeClr val="bg1"/>
                </a:solidFill>
                <a:effectLst/>
              </a:rPr>
              <a:t>підтвердив -&gt; AP робить те саме.</a:t>
            </a:r>
            <a:br>
              <a:rPr lang="uk-UA" sz="2400" dirty="0">
                <a:solidFill>
                  <a:schemeClr val="bg1"/>
                </a:solidFill>
                <a:effectLst/>
              </a:rPr>
            </a:br>
            <a:r>
              <a:rPr lang="uk-UA" sz="2400" dirty="0">
                <a:solidFill>
                  <a:schemeClr val="bg1"/>
                </a:solidFill>
                <a:effectLst/>
              </a:rPr>
              <a:t>     </a:t>
            </a:r>
            <a:r>
              <a:rPr lang="en-US" sz="2400" dirty="0" smtClean="0">
                <a:solidFill>
                  <a:schemeClr val="bg1"/>
                </a:solidFill>
                <a:effectLst/>
              </a:rPr>
              <a:t>         </a:t>
            </a:r>
            <a:r>
              <a:rPr lang="uk-UA" sz="2400" dirty="0" smtClean="0">
                <a:solidFill>
                  <a:schemeClr val="bg1"/>
                </a:solidFill>
                <a:effectLst/>
              </a:rPr>
              <a:t> </a:t>
            </a:r>
            <a:r>
              <a:rPr lang="uk-UA" sz="2400" dirty="0">
                <a:solidFill>
                  <a:schemeClr val="bg1"/>
                </a:solidFill>
                <a:effectLst/>
              </a:rPr>
              <a:t>- конфігурація парольної фрази, аналогічної WEP</a:t>
            </a:r>
            <a:r>
              <a:rPr lang="de-DE" altLang="ru-RU" sz="2400" dirty="0" smtClean="0">
                <a:solidFill>
                  <a:schemeClr val="bg1"/>
                </a:solidFill>
                <a:effectLst/>
              </a:rPr>
              <a:t>.</a:t>
            </a:r>
            <a:endParaRPr lang="de-DE" altLang="ru-RU" sz="2400" dirty="0">
              <a:solidFill>
                <a:schemeClr val="bg1"/>
              </a:solidFill>
              <a:effectLst/>
            </a:endParaRPr>
          </a:p>
        </p:txBody>
      </p:sp>
      <p:sp>
        <p:nvSpPr>
          <p:cNvPr id="3" name="TextBox 2"/>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22</a:t>
            </a:r>
            <a:endParaRPr lang="uk-UA" dirty="0">
              <a:solidFill>
                <a:schemeClr val="bg1"/>
              </a:solidFill>
            </a:endParaRPr>
          </a:p>
        </p:txBody>
      </p:sp>
    </p:spTree>
    <p:extLst>
      <p:ext uri="{BB962C8B-B14F-4D97-AF65-F5344CB8AC3E}">
        <p14:creationId xmlns:p14="http://schemas.microsoft.com/office/powerpoint/2010/main" val="3649724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 y="1284798"/>
            <a:ext cx="8839199" cy="4980412"/>
          </a:xfrm>
        </p:spPr>
        <p:txBody>
          <a:bodyPr>
            <a:normAutofit/>
          </a:bodyPr>
          <a:lstStyle/>
          <a:p>
            <a:pPr>
              <a:buNone/>
            </a:pPr>
            <a:r>
              <a:rPr lang="en-US" sz="2800" dirty="0" smtClean="0">
                <a:solidFill>
                  <a:srgbClr val="FFFF00"/>
                </a:solidFill>
              </a:rPr>
              <a:t>WPA </a:t>
            </a:r>
            <a:r>
              <a:rPr lang="uk-UA" sz="2800" dirty="0" smtClean="0">
                <a:solidFill>
                  <a:srgbClr val="FFFF00"/>
                </a:solidFill>
              </a:rPr>
              <a:t>підтримує</a:t>
            </a:r>
            <a:r>
              <a:rPr lang="en-US" sz="2800" dirty="0" smtClean="0">
                <a:solidFill>
                  <a:srgbClr val="FFFF00"/>
                </a:solidFill>
              </a:rPr>
              <a:t> </a:t>
            </a:r>
            <a:r>
              <a:rPr lang="en-US" sz="2800" b="1" dirty="0" smtClean="0">
                <a:solidFill>
                  <a:srgbClr val="FFFF00"/>
                </a:solidFill>
              </a:rPr>
              <a:t>Enterprise </a:t>
            </a:r>
            <a:r>
              <a:rPr lang="en-US" sz="2800" dirty="0">
                <a:solidFill>
                  <a:srgbClr val="FFFF00"/>
                </a:solidFill>
              </a:rPr>
              <a:t>Authentication </a:t>
            </a:r>
            <a:r>
              <a:rPr lang="en-US" sz="2800" b="1" dirty="0" smtClean="0"/>
              <a:t> </a:t>
            </a:r>
            <a:endParaRPr lang="en-US" sz="2800" dirty="0" smtClean="0"/>
          </a:p>
          <a:p>
            <a:pPr marL="681037" lvl="1" indent="-342900">
              <a:buFont typeface="Wingdings" pitchFamily="2" charset="2"/>
              <a:buChar char="§"/>
            </a:pPr>
            <a:r>
              <a:rPr lang="uk-UA" sz="2000" dirty="0" smtClean="0">
                <a:solidFill>
                  <a:schemeClr val="bg1"/>
                </a:solidFill>
                <a:effectLst/>
              </a:rPr>
              <a:t>Використовує</a:t>
            </a:r>
            <a:r>
              <a:rPr lang="en-US" sz="2000" dirty="0" smtClean="0">
                <a:solidFill>
                  <a:schemeClr val="bg1"/>
                </a:solidFill>
                <a:effectLst/>
              </a:rPr>
              <a:t> Remote Authentication Dial-In User Service (RADIUS) </a:t>
            </a:r>
            <a:r>
              <a:rPr lang="uk-UA" sz="2000" dirty="0" smtClean="0">
                <a:solidFill>
                  <a:schemeClr val="bg1"/>
                </a:solidFill>
                <a:effectLst/>
              </a:rPr>
              <a:t>сервер </a:t>
            </a:r>
            <a:r>
              <a:rPr lang="uk-UA" sz="2000" dirty="0" err="1" smtClean="0">
                <a:solidFill>
                  <a:schemeClr val="bg1"/>
                </a:solidFill>
                <a:effectLst/>
              </a:rPr>
              <a:t>аутентифікації</a:t>
            </a:r>
            <a:r>
              <a:rPr lang="en-US" sz="2000" dirty="0" smtClean="0">
                <a:solidFill>
                  <a:schemeClr val="bg1"/>
                </a:solidFill>
                <a:effectLst/>
              </a:rPr>
              <a:t>.</a:t>
            </a:r>
          </a:p>
          <a:p>
            <a:pPr marL="681037" lvl="1" indent="-342900">
              <a:buFont typeface="Wingdings" pitchFamily="2" charset="2"/>
              <a:buChar char="§"/>
            </a:pPr>
            <a:r>
              <a:rPr lang="uk-UA" sz="2000" dirty="0" smtClean="0">
                <a:solidFill>
                  <a:schemeClr val="bg1"/>
                </a:solidFill>
                <a:effectLst/>
              </a:rPr>
              <a:t>Додаткові заходи безпеки</a:t>
            </a:r>
            <a:r>
              <a:rPr lang="en-US" sz="2000" dirty="0" smtClean="0">
                <a:solidFill>
                  <a:schemeClr val="bg1"/>
                </a:solidFill>
                <a:effectLst/>
              </a:rPr>
              <a:t>.</a:t>
            </a:r>
          </a:p>
          <a:p>
            <a:pPr marL="681037" lvl="1" indent="-342900">
              <a:buFont typeface="Wingdings" pitchFamily="2" charset="2"/>
              <a:buChar char="§"/>
            </a:pPr>
            <a:r>
              <a:rPr lang="uk-UA" sz="2000" dirty="0" smtClean="0">
                <a:solidFill>
                  <a:schemeClr val="bg1"/>
                </a:solidFill>
                <a:effectLst/>
              </a:rPr>
              <a:t>Для </a:t>
            </a:r>
            <a:r>
              <a:rPr lang="uk-UA" sz="2000" dirty="0" err="1" smtClean="0">
                <a:solidFill>
                  <a:schemeClr val="bg1"/>
                </a:solidFill>
                <a:effectLst/>
              </a:rPr>
              <a:t>аутентифікації</a:t>
            </a:r>
            <a:r>
              <a:rPr lang="uk-UA" sz="2000" dirty="0" smtClean="0">
                <a:solidFill>
                  <a:schemeClr val="bg1"/>
                </a:solidFill>
                <a:effectLst/>
              </a:rPr>
              <a:t> користувачів використовується  стандарт </a:t>
            </a:r>
            <a:r>
              <a:rPr lang="en-US" sz="2000" dirty="0" smtClean="0">
                <a:solidFill>
                  <a:schemeClr val="bg1"/>
                </a:solidFill>
                <a:effectLst/>
              </a:rPr>
              <a:t>802.1X, </a:t>
            </a:r>
            <a:r>
              <a:rPr lang="uk-UA" sz="2000" dirty="0" smtClean="0">
                <a:solidFill>
                  <a:schemeClr val="bg1"/>
                </a:solidFill>
                <a:effectLst/>
              </a:rPr>
              <a:t>а саме протокол </a:t>
            </a:r>
            <a:r>
              <a:rPr lang="en-US" sz="2000" dirty="0" smtClean="0">
                <a:solidFill>
                  <a:schemeClr val="bg1"/>
                </a:solidFill>
                <a:effectLst/>
              </a:rPr>
              <a:t>Extensible Authentication Protocol (EAP)</a:t>
            </a:r>
          </a:p>
          <a:p>
            <a:pPr marL="342900" indent="-342900"/>
            <a:endParaRPr lang="en-US" dirty="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23</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23</a:t>
            </a:r>
            <a:endParaRPr lang="uk-UA" dirty="0">
              <a:solidFill>
                <a:schemeClr val="bg1"/>
              </a:solidFill>
            </a:endParaRPr>
          </a:p>
        </p:txBody>
      </p:sp>
    </p:spTree>
    <p:extLst>
      <p:ext uri="{BB962C8B-B14F-4D97-AF65-F5344CB8AC3E}">
        <p14:creationId xmlns:p14="http://schemas.microsoft.com/office/powerpoint/2010/main" val="284291890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304800" y="1143000"/>
            <a:ext cx="8145868" cy="4648200"/>
          </a:xfrm>
        </p:spPr>
        <p:txBody>
          <a:bodyPr>
            <a:normAutofit/>
          </a:bodyPr>
          <a:lstStyle/>
          <a:p>
            <a:pPr marL="0" indent="0">
              <a:buNone/>
            </a:pPr>
            <a:r>
              <a:rPr lang="uk-UA" sz="2400" dirty="0" smtClean="0">
                <a:solidFill>
                  <a:schemeClr val="bg1"/>
                </a:solidFill>
                <a:latin typeface="Arial" charset="0"/>
              </a:rPr>
              <a:t>Недоліки </a:t>
            </a:r>
            <a:r>
              <a:rPr lang="en-US" sz="2400" dirty="0" smtClean="0">
                <a:solidFill>
                  <a:schemeClr val="bg1"/>
                </a:solidFill>
                <a:latin typeface="Arial" charset="0"/>
              </a:rPr>
              <a:t>WPA</a:t>
            </a:r>
            <a:endParaRPr lang="en-US" sz="2400" dirty="0">
              <a:solidFill>
                <a:schemeClr val="bg1"/>
              </a:solidFill>
              <a:latin typeface="Arial" charset="0"/>
            </a:endParaRPr>
          </a:p>
          <a:p>
            <a:pPr lvl="1"/>
            <a:r>
              <a:rPr lang="uk-UA" sz="2400" dirty="0" smtClean="0">
                <a:solidFill>
                  <a:schemeClr val="bg1"/>
                </a:solidFill>
                <a:latin typeface="Arial" charset="0"/>
              </a:rPr>
              <a:t>Керування ключами</a:t>
            </a:r>
            <a:endParaRPr lang="en-US" sz="2400" dirty="0" smtClean="0">
              <a:solidFill>
                <a:schemeClr val="bg1"/>
              </a:solidFill>
              <a:latin typeface="Arial" charset="0"/>
            </a:endParaRPr>
          </a:p>
          <a:p>
            <a:pPr lvl="2"/>
            <a:r>
              <a:rPr lang="uk-UA" sz="2400" dirty="0">
                <a:solidFill>
                  <a:schemeClr val="bg1"/>
                </a:solidFill>
              </a:rPr>
              <a:t>Обмін ключами здійснюється вручну без </a:t>
            </a:r>
            <a:r>
              <a:rPr lang="uk-UA" sz="2400" dirty="0" smtClean="0">
                <a:solidFill>
                  <a:schemeClr val="bg1"/>
                </a:solidFill>
              </a:rPr>
              <a:t>захисту</a:t>
            </a:r>
          </a:p>
          <a:p>
            <a:pPr lvl="2"/>
            <a:r>
              <a:rPr lang="uk-UA" sz="2400" dirty="0">
                <a:solidFill>
                  <a:schemeClr val="bg1"/>
                </a:solidFill>
              </a:rPr>
              <a:t>Ключі необхідно регулярно </a:t>
            </a:r>
            <a:r>
              <a:rPr lang="uk-UA" sz="2400" dirty="0" smtClean="0">
                <a:solidFill>
                  <a:schemeClr val="bg1"/>
                </a:solidFill>
              </a:rPr>
              <a:t>міняти</a:t>
            </a:r>
          </a:p>
          <a:p>
            <a:pPr lvl="2"/>
            <a:r>
              <a:rPr lang="uk-UA" sz="2400" dirty="0">
                <a:solidFill>
                  <a:schemeClr val="bg1"/>
                </a:solidFill>
              </a:rPr>
              <a:t>Ключ повинен бути розголошений </a:t>
            </a:r>
            <a:r>
              <a:rPr lang="uk-UA" sz="2400" dirty="0" smtClean="0">
                <a:solidFill>
                  <a:schemeClr val="bg1"/>
                </a:solidFill>
              </a:rPr>
              <a:t>гостям</a:t>
            </a:r>
            <a:endParaRPr lang="en-US" sz="2400" dirty="0" smtClean="0">
              <a:solidFill>
                <a:schemeClr val="bg1"/>
              </a:solidFill>
              <a:latin typeface="Arial" charset="0"/>
            </a:endParaRPr>
          </a:p>
          <a:p>
            <a:pPr lvl="1"/>
            <a:r>
              <a:rPr lang="uk-UA" sz="2400" dirty="0" smtClean="0">
                <a:solidFill>
                  <a:schemeClr val="bg1"/>
                </a:solidFill>
                <a:latin typeface="Arial" charset="0"/>
              </a:rPr>
              <a:t>Паролі</a:t>
            </a:r>
            <a:endParaRPr lang="en-US" sz="2400" dirty="0" smtClean="0">
              <a:solidFill>
                <a:schemeClr val="bg1"/>
              </a:solidFill>
              <a:latin typeface="Arial" charset="0"/>
            </a:endParaRPr>
          </a:p>
          <a:p>
            <a:pPr lvl="2"/>
            <a:r>
              <a:rPr lang="uk-UA" sz="2400" dirty="0">
                <a:solidFill>
                  <a:schemeClr val="bg1"/>
                </a:solidFill>
              </a:rPr>
              <a:t>Паролі PSK менше 20 символів можуть піддаватися </a:t>
            </a:r>
            <a:r>
              <a:rPr lang="uk-UA" sz="2400" dirty="0" err="1" smtClean="0">
                <a:solidFill>
                  <a:schemeClr val="bg1"/>
                </a:solidFill>
              </a:rPr>
              <a:t>взлому</a:t>
            </a:r>
            <a:endParaRPr lang="en-US" sz="2400" dirty="0">
              <a:solidFill>
                <a:schemeClr val="bg1"/>
              </a:solidFill>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82AFF7A2-FF3C-7D4C-AEE4-C613B1023D1F}" type="slidenum">
              <a:rPr lang="en-US" sz="1400">
                <a:solidFill>
                  <a:srgbClr val="222222"/>
                </a:solidFill>
                <a:latin typeface="Arial" charset="0"/>
              </a:rPr>
              <a:pPr eaLnBrk="1" hangingPunct="1"/>
              <a:t>24</a:t>
            </a:fld>
            <a:endParaRPr lang="en-US" sz="1400">
              <a:solidFill>
                <a:srgbClr val="222222"/>
              </a:solidFill>
              <a:latin typeface="Arial" charset="0"/>
            </a:endParaRPr>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24</a:t>
            </a:r>
            <a:endParaRPr lang="uk-UA"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9339" y="152400"/>
            <a:ext cx="7765321" cy="1326321"/>
          </a:xfrm>
        </p:spPr>
        <p:txBody>
          <a:bodyPr/>
          <a:lstStyle/>
          <a:p>
            <a:r>
              <a:rPr lang="en-US" altLang="ru-RU" dirty="0" smtClean="0">
                <a:solidFill>
                  <a:srgbClr val="FFFF00"/>
                </a:solidFill>
              </a:rPr>
              <a:t>Attacking WPA</a:t>
            </a:r>
          </a:p>
        </p:txBody>
      </p:sp>
      <p:sp>
        <p:nvSpPr>
          <p:cNvPr id="8195" name="Content Placeholder 2"/>
          <p:cNvSpPr>
            <a:spLocks noGrp="1"/>
          </p:cNvSpPr>
          <p:nvPr>
            <p:ph idx="1"/>
          </p:nvPr>
        </p:nvSpPr>
        <p:spPr>
          <a:xfrm>
            <a:off x="457200" y="1600200"/>
            <a:ext cx="8229600" cy="5029200"/>
          </a:xfrm>
        </p:spPr>
        <p:txBody>
          <a:bodyPr>
            <a:normAutofit lnSpcReduction="10000"/>
          </a:bodyPr>
          <a:lstStyle/>
          <a:p>
            <a:pPr marL="0" lvl="1" indent="0">
              <a:buNone/>
              <a:defRPr/>
            </a:pPr>
            <a:r>
              <a:rPr lang="uk-UA" sz="2400" b="1" dirty="0" err="1">
                <a:solidFill>
                  <a:schemeClr val="bg1"/>
                </a:solidFill>
                <a:effectLst/>
              </a:rPr>
              <a:t>macchanger</a:t>
            </a:r>
            <a:r>
              <a:rPr lang="uk-UA" sz="2400" dirty="0">
                <a:solidFill>
                  <a:schemeClr val="bg1"/>
                </a:solidFill>
                <a:effectLst/>
              </a:rPr>
              <a:t> - інструмент, який дозволяє переглядати та / або підробляти (підробляти) свою MAC-адресу</a:t>
            </a:r>
            <a:br>
              <a:rPr lang="uk-UA" sz="2400" dirty="0">
                <a:solidFill>
                  <a:schemeClr val="bg1"/>
                </a:solidFill>
                <a:effectLst/>
              </a:rPr>
            </a:br>
            <a:r>
              <a:rPr lang="uk-UA" sz="2400" b="1" dirty="0" err="1">
                <a:solidFill>
                  <a:schemeClr val="bg1"/>
                </a:solidFill>
                <a:effectLst/>
              </a:rPr>
              <a:t>airmon</a:t>
            </a:r>
            <a:r>
              <a:rPr lang="uk-UA" sz="2400" dirty="0">
                <a:solidFill>
                  <a:schemeClr val="bg1"/>
                </a:solidFill>
                <a:effectLst/>
              </a:rPr>
              <a:t> - інструмент, який допоможе вам перевести бездротовий адаптер у режим монітора (</a:t>
            </a:r>
            <a:r>
              <a:rPr lang="uk-UA" sz="2400" dirty="0" err="1">
                <a:solidFill>
                  <a:schemeClr val="bg1"/>
                </a:solidFill>
                <a:effectLst/>
              </a:rPr>
              <a:t>rfmon</a:t>
            </a:r>
            <a:r>
              <a:rPr lang="uk-UA" sz="2400" dirty="0">
                <a:solidFill>
                  <a:schemeClr val="bg1"/>
                </a:solidFill>
                <a:effectLst/>
              </a:rPr>
              <a:t>)</a:t>
            </a:r>
            <a:br>
              <a:rPr lang="uk-UA" sz="2400" dirty="0">
                <a:solidFill>
                  <a:schemeClr val="bg1"/>
                </a:solidFill>
                <a:effectLst/>
              </a:rPr>
            </a:br>
            <a:r>
              <a:rPr lang="uk-UA" sz="2400" b="1" dirty="0" err="1">
                <a:solidFill>
                  <a:schemeClr val="bg1"/>
                </a:solidFill>
                <a:effectLst/>
              </a:rPr>
              <a:t>airodump</a:t>
            </a:r>
            <a:r>
              <a:rPr lang="uk-UA" sz="2400" dirty="0">
                <a:solidFill>
                  <a:schemeClr val="bg1"/>
                </a:solidFill>
                <a:effectLst/>
              </a:rPr>
              <a:t> - інструмент для захоплення пакетів з бездротового маршрутизатора (інакше відомий як AP)</a:t>
            </a:r>
            <a:br>
              <a:rPr lang="uk-UA" sz="2400" dirty="0">
                <a:solidFill>
                  <a:schemeClr val="bg1"/>
                </a:solidFill>
                <a:effectLst/>
              </a:rPr>
            </a:br>
            <a:r>
              <a:rPr lang="uk-UA" sz="2400" b="1" dirty="0" err="1">
                <a:solidFill>
                  <a:schemeClr val="bg1"/>
                </a:solidFill>
                <a:effectLst/>
              </a:rPr>
              <a:t>aireplay</a:t>
            </a:r>
            <a:r>
              <a:rPr lang="uk-UA" sz="2400" dirty="0">
                <a:solidFill>
                  <a:schemeClr val="bg1"/>
                </a:solidFill>
                <a:effectLst/>
              </a:rPr>
              <a:t> - інструмент для підробки запитів ARP</a:t>
            </a:r>
            <a:br>
              <a:rPr lang="uk-UA" sz="2400" dirty="0">
                <a:solidFill>
                  <a:schemeClr val="bg1"/>
                </a:solidFill>
                <a:effectLst/>
              </a:rPr>
            </a:br>
            <a:r>
              <a:rPr lang="uk-UA" sz="2400" dirty="0">
                <a:solidFill>
                  <a:schemeClr val="bg1"/>
                </a:solidFill>
                <a:effectLst/>
              </a:rPr>
              <a:t>Захоплюйте рукостискання WPA / WPA2, змушуючи клієнтів пройти повторну </a:t>
            </a:r>
            <a:r>
              <a:rPr lang="uk-UA" sz="2400" dirty="0" smtClean="0">
                <a:solidFill>
                  <a:schemeClr val="bg1"/>
                </a:solidFill>
                <a:effectLst/>
              </a:rPr>
              <a:t>а</a:t>
            </a:r>
            <a:r>
              <a:rPr lang="en-US" sz="2400" dirty="0" smtClean="0">
                <a:solidFill>
                  <a:schemeClr val="bg1"/>
                </a:solidFill>
                <a:effectLst/>
              </a:rPr>
              <a:t>e</a:t>
            </a:r>
            <a:r>
              <a:rPr lang="uk-UA" sz="2400" dirty="0" err="1" smtClean="0">
                <a:solidFill>
                  <a:schemeClr val="bg1"/>
                </a:solidFill>
                <a:effectLst/>
              </a:rPr>
              <a:t>тентифікацію</a:t>
            </a:r>
            <a:r>
              <a:rPr lang="uk-UA" sz="2400" dirty="0">
                <a:solidFill>
                  <a:schemeClr val="bg1"/>
                </a:solidFill>
                <a:effectLst/>
              </a:rPr>
              <a:t/>
            </a:r>
            <a:br>
              <a:rPr lang="uk-UA" sz="2400" dirty="0">
                <a:solidFill>
                  <a:schemeClr val="bg1"/>
                </a:solidFill>
                <a:effectLst/>
              </a:rPr>
            </a:br>
            <a:r>
              <a:rPr lang="uk-UA" sz="2400" dirty="0">
                <a:solidFill>
                  <a:schemeClr val="bg1"/>
                </a:solidFill>
                <a:effectLst/>
              </a:rPr>
              <a:t>Створення нових векторів ініціалізації</a:t>
            </a:r>
            <a:br>
              <a:rPr lang="uk-UA" sz="2400" dirty="0">
                <a:solidFill>
                  <a:schemeClr val="bg1"/>
                </a:solidFill>
                <a:effectLst/>
              </a:rPr>
            </a:br>
            <a:r>
              <a:rPr lang="uk-UA" sz="2400" b="1" dirty="0" err="1">
                <a:solidFill>
                  <a:schemeClr val="bg1"/>
                </a:solidFill>
                <a:effectLst/>
              </a:rPr>
              <a:t>aircrack</a:t>
            </a:r>
            <a:r>
              <a:rPr lang="uk-UA" sz="2400" dirty="0">
                <a:solidFill>
                  <a:schemeClr val="bg1"/>
                </a:solidFill>
                <a:effectLst/>
              </a:rPr>
              <a:t> - інструмент для </a:t>
            </a:r>
            <a:r>
              <a:rPr lang="uk-UA" sz="2400" dirty="0" err="1">
                <a:solidFill>
                  <a:schemeClr val="bg1"/>
                </a:solidFill>
                <a:effectLst/>
              </a:rPr>
              <a:t>розшифровки</a:t>
            </a:r>
            <a:r>
              <a:rPr lang="uk-UA" sz="2400" dirty="0">
                <a:solidFill>
                  <a:schemeClr val="bg1"/>
                </a:solidFill>
                <a:effectLst/>
              </a:rPr>
              <a:t> ключів WEP (слід використовувати зі словником)</a:t>
            </a:r>
            <a:endParaRPr lang="en-US" sz="2400" dirty="0" smtClean="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25</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25</a:t>
            </a:r>
            <a:endParaRPr lang="uk-UA" dirty="0">
              <a:solidFill>
                <a:schemeClr val="bg1"/>
              </a:solidFill>
            </a:endParaRPr>
          </a:p>
        </p:txBody>
      </p:sp>
    </p:spTree>
    <p:extLst>
      <p:ext uri="{BB962C8B-B14F-4D97-AF65-F5344CB8AC3E}">
        <p14:creationId xmlns:p14="http://schemas.microsoft.com/office/powerpoint/2010/main" val="297258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uk-UA" altLang="ru-RU" dirty="0" smtClean="0">
                <a:solidFill>
                  <a:srgbClr val="FFFF00"/>
                </a:solidFill>
              </a:rPr>
              <a:t>Як захищатись використовуючи </a:t>
            </a:r>
            <a:r>
              <a:rPr lang="en-US" altLang="ru-RU" dirty="0" smtClean="0">
                <a:solidFill>
                  <a:srgbClr val="FFFF00"/>
                </a:solidFill>
              </a:rPr>
              <a:t>WPA</a:t>
            </a:r>
          </a:p>
        </p:txBody>
      </p:sp>
      <p:sp>
        <p:nvSpPr>
          <p:cNvPr id="11267" name="Content Placeholder 2"/>
          <p:cNvSpPr>
            <a:spLocks noGrp="1"/>
          </p:cNvSpPr>
          <p:nvPr>
            <p:ph idx="1"/>
          </p:nvPr>
        </p:nvSpPr>
        <p:spPr>
          <a:xfrm>
            <a:off x="381000" y="1935922"/>
            <a:ext cx="7993468" cy="4038600"/>
          </a:xfrm>
        </p:spPr>
        <p:txBody>
          <a:bodyPr>
            <a:normAutofit fontScale="92500" lnSpcReduction="10000"/>
          </a:bodyPr>
          <a:lstStyle/>
          <a:p>
            <a:pPr marL="0" indent="0" algn="just">
              <a:buNone/>
            </a:pPr>
            <a:r>
              <a:rPr lang="uk-UA" sz="2400" dirty="0">
                <a:solidFill>
                  <a:schemeClr val="bg1"/>
                </a:solidFill>
                <a:effectLst/>
              </a:rPr>
              <a:t>Паролі - єдиний спосіб зламати WPA - це </a:t>
            </a:r>
            <a:r>
              <a:rPr lang="en-US" sz="2400" dirty="0" smtClean="0">
                <a:solidFill>
                  <a:schemeClr val="bg1"/>
                </a:solidFill>
                <a:effectLst/>
              </a:rPr>
              <a:t>sniff</a:t>
            </a:r>
            <a:r>
              <a:rPr lang="uk-UA" sz="2400" dirty="0" smtClean="0">
                <a:solidFill>
                  <a:schemeClr val="bg1"/>
                </a:solidFill>
                <a:effectLst/>
              </a:rPr>
              <a:t>’</a:t>
            </a:r>
            <a:r>
              <a:rPr lang="uk-UA" sz="2400" dirty="0" err="1" smtClean="0">
                <a:solidFill>
                  <a:schemeClr val="bg1"/>
                </a:solidFill>
                <a:effectLst/>
              </a:rPr>
              <a:t>ити</a:t>
            </a:r>
            <a:r>
              <a:rPr lang="uk-UA" sz="2400" dirty="0" smtClean="0">
                <a:solidFill>
                  <a:schemeClr val="bg1"/>
                </a:solidFill>
                <a:effectLst/>
              </a:rPr>
              <a:t> </a:t>
            </a:r>
            <a:r>
              <a:rPr lang="uk-UA" sz="2400" dirty="0">
                <a:solidFill>
                  <a:schemeClr val="bg1"/>
                </a:solidFill>
                <a:effectLst/>
              </a:rPr>
              <a:t>пароль PMK, пов'язаний з процесом </a:t>
            </a:r>
            <a:r>
              <a:rPr lang="uk-UA" sz="2400" dirty="0" err="1">
                <a:solidFill>
                  <a:schemeClr val="bg1"/>
                </a:solidFill>
                <a:effectLst/>
              </a:rPr>
              <a:t>аутентифікації</a:t>
            </a:r>
            <a:r>
              <a:rPr lang="uk-UA" sz="2400" dirty="0">
                <a:solidFill>
                  <a:schemeClr val="bg1"/>
                </a:solidFill>
                <a:effectLst/>
              </a:rPr>
              <a:t> рукостискання, і якщо цей пароль буде надзвичайно складним, зламати буде майже неможливо</a:t>
            </a:r>
            <a:r>
              <a:rPr lang="uk-UA" sz="2400" dirty="0" smtClean="0">
                <a:solidFill>
                  <a:schemeClr val="bg1"/>
                </a:solidFill>
                <a:effectLst/>
              </a:rPr>
              <a:t>.</a:t>
            </a:r>
          </a:p>
          <a:p>
            <a:pPr marL="0" indent="0" algn="just">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Складність пароля - виберіть випадкову парольну фразу, що не складається з словникових слів. Виберіть складну парольну фразу довжиною не менше 20 символів і регулярно змінюйте її</a:t>
            </a:r>
            <a:r>
              <a:rPr lang="en-US" altLang="ru-RU" sz="2400" dirty="0" smtClean="0">
                <a:solidFill>
                  <a:schemeClr val="bg1"/>
                </a:solidFill>
                <a:effectLst/>
              </a:rPr>
              <a:t/>
            </a:r>
            <a:br>
              <a:rPr lang="en-US" altLang="ru-RU" sz="2400" dirty="0" smtClean="0">
                <a:solidFill>
                  <a:schemeClr val="bg1"/>
                </a:solidFill>
                <a:effectLst/>
              </a:rPr>
            </a:br>
            <a:endParaRPr lang="en-US" altLang="ru-RU" sz="2400" dirty="0" smtClean="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26</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26</a:t>
            </a:r>
            <a:endParaRPr lang="uk-UA" dirty="0">
              <a:solidFill>
                <a:schemeClr val="bg1"/>
              </a:solidFill>
            </a:endParaRPr>
          </a:p>
        </p:txBody>
      </p:sp>
    </p:spTree>
    <p:extLst>
      <p:ext uri="{BB962C8B-B14F-4D97-AF65-F5344CB8AC3E}">
        <p14:creationId xmlns:p14="http://schemas.microsoft.com/office/powerpoint/2010/main" val="263431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152401"/>
            <a:ext cx="8534399" cy="762000"/>
          </a:xfrm>
        </p:spPr>
        <p:txBody>
          <a:bodyPr/>
          <a:lstStyle/>
          <a:p>
            <a:r>
              <a:rPr lang="uk-UA" altLang="ru-RU" dirty="0" smtClean="0">
                <a:solidFill>
                  <a:srgbClr val="FFFF00"/>
                </a:solidFill>
              </a:rPr>
              <a:t>Загальні принципи захисту</a:t>
            </a:r>
            <a:endParaRPr lang="en-US" altLang="ru-RU" dirty="0" smtClean="0">
              <a:solidFill>
                <a:srgbClr val="FFFF00"/>
              </a:solidFill>
            </a:endParaRPr>
          </a:p>
        </p:txBody>
      </p:sp>
      <p:sp>
        <p:nvSpPr>
          <p:cNvPr id="12291" name="Content Placeholder 2"/>
          <p:cNvSpPr>
            <a:spLocks noGrp="1"/>
          </p:cNvSpPr>
          <p:nvPr>
            <p:ph idx="1"/>
          </p:nvPr>
        </p:nvSpPr>
        <p:spPr>
          <a:xfrm>
            <a:off x="0" y="914401"/>
            <a:ext cx="8915400" cy="5791199"/>
          </a:xfrm>
        </p:spPr>
        <p:txBody>
          <a:bodyPr>
            <a:normAutofit fontScale="92500" lnSpcReduction="20000"/>
          </a:bodyPr>
          <a:lstStyle/>
          <a:p>
            <a:pPr marL="0" indent="0">
              <a:buNone/>
            </a:pPr>
            <a:r>
              <a:rPr lang="uk-UA" sz="2400" dirty="0" smtClean="0">
                <a:solidFill>
                  <a:schemeClr val="bg1"/>
                </a:solidFill>
                <a:effectLst/>
              </a:rPr>
              <a:t>Змініть </a:t>
            </a:r>
            <a:r>
              <a:rPr lang="uk-UA" sz="2400" dirty="0">
                <a:solidFill>
                  <a:schemeClr val="bg1"/>
                </a:solidFill>
                <a:effectLst/>
              </a:rPr>
              <a:t>ім'я та пароль маршрутизатора за </a:t>
            </a:r>
            <a:r>
              <a:rPr lang="uk-UA" sz="2400" dirty="0" smtClean="0">
                <a:solidFill>
                  <a:schemeClr val="bg1"/>
                </a:solidFill>
                <a:effectLst/>
              </a:rPr>
              <a:t>замовчуванням</a:t>
            </a:r>
          </a:p>
          <a:p>
            <a:pPr marL="0" indent="0">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Якщо можливо, змініть внутрішню підмережу </a:t>
            </a:r>
            <a:r>
              <a:rPr lang="uk-UA" sz="2400" dirty="0" smtClean="0">
                <a:solidFill>
                  <a:schemeClr val="bg1"/>
                </a:solidFill>
                <a:effectLst/>
              </a:rPr>
              <a:t>IP</a:t>
            </a:r>
          </a:p>
          <a:p>
            <a:pPr marL="0" indent="0">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Змініть ім'я за замовчуванням та </a:t>
            </a:r>
            <a:r>
              <a:rPr lang="uk-UA" sz="2400" dirty="0" smtClean="0">
                <a:solidFill>
                  <a:schemeClr val="bg1"/>
                </a:solidFill>
                <a:effectLst/>
              </a:rPr>
              <a:t>приховайте </a:t>
            </a:r>
            <a:r>
              <a:rPr lang="uk-UA" sz="2400" dirty="0">
                <a:solidFill>
                  <a:schemeClr val="bg1"/>
                </a:solidFill>
                <a:effectLst/>
              </a:rPr>
              <a:t>трансляцію SSID (ідентифікатор набору послуг</a:t>
            </a:r>
            <a:r>
              <a:rPr lang="uk-UA" sz="2400" dirty="0" smtClean="0">
                <a:solidFill>
                  <a:schemeClr val="bg1"/>
                </a:solidFill>
                <a:effectLst/>
              </a:rPr>
              <a:t>)</a:t>
            </a:r>
          </a:p>
          <a:p>
            <a:pPr marL="0" indent="0">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Жоден із способів атаки не є швидшим чи ефективнішим, коли використовується більша пропускна фраза</a:t>
            </a:r>
            <a:r>
              <a:rPr lang="uk-UA" sz="2400" dirty="0" smtClean="0">
                <a:solidFill>
                  <a:schemeClr val="bg1"/>
                </a:solidFill>
                <a:effectLst/>
              </a:rPr>
              <a:t>.</a:t>
            </a:r>
          </a:p>
          <a:p>
            <a:pPr marL="0" indent="0">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Обмежте доступ до своєї бездротової мережі, фільтруючи доступ на основі MAC (код доступу до медіа</a:t>
            </a:r>
            <a:r>
              <a:rPr lang="uk-UA" sz="2400" dirty="0" smtClean="0">
                <a:solidFill>
                  <a:schemeClr val="bg1"/>
                </a:solidFill>
                <a:effectLst/>
              </a:rPr>
              <a:t>)</a:t>
            </a:r>
          </a:p>
          <a:p>
            <a:pPr marL="0" indent="0">
              <a:buNone/>
            </a:pPr>
            <a:r>
              <a:rPr lang="uk-UA" sz="2400" dirty="0">
                <a:solidFill>
                  <a:schemeClr val="bg1"/>
                </a:solidFill>
                <a:effectLst/>
              </a:rPr>
              <a:t/>
            </a:r>
            <a:br>
              <a:rPr lang="uk-UA" sz="2400" dirty="0">
                <a:solidFill>
                  <a:schemeClr val="bg1"/>
                </a:solidFill>
                <a:effectLst/>
              </a:rPr>
            </a:br>
            <a:r>
              <a:rPr lang="uk-UA" sz="2400" dirty="0">
                <a:solidFill>
                  <a:schemeClr val="bg1"/>
                </a:solidFill>
                <a:effectLst/>
              </a:rPr>
              <a:t>Використовуйте шифрування</a:t>
            </a:r>
            <a:endParaRPr lang="en-US" altLang="ru-RU" sz="2400" dirty="0" smtClean="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27</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27</a:t>
            </a:r>
            <a:endParaRPr lang="uk-UA" dirty="0">
              <a:solidFill>
                <a:schemeClr val="bg1"/>
              </a:solidFill>
            </a:endParaRPr>
          </a:p>
        </p:txBody>
      </p:sp>
    </p:spTree>
    <p:extLst>
      <p:ext uri="{BB962C8B-B14F-4D97-AF65-F5344CB8AC3E}">
        <p14:creationId xmlns:p14="http://schemas.microsoft.com/office/powerpoint/2010/main" val="1667575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8600"/>
            <a:ext cx="8458200" cy="1143000"/>
          </a:xfrm>
        </p:spPr>
        <p:txBody>
          <a:bodyPr>
            <a:normAutofit/>
          </a:bodyPr>
          <a:lstStyle/>
          <a:p>
            <a:r>
              <a:rPr lang="en-US" dirty="0">
                <a:solidFill>
                  <a:srgbClr val="FFFF00"/>
                </a:solidFill>
                <a:latin typeface="Arial" charset="0"/>
              </a:rPr>
              <a:t>Wi-Fi Protected Access 2 (WPA2)</a:t>
            </a:r>
          </a:p>
        </p:txBody>
      </p:sp>
      <p:sp>
        <p:nvSpPr>
          <p:cNvPr id="49155" name="Content Placeholder 2"/>
          <p:cNvSpPr>
            <a:spLocks noGrp="1"/>
          </p:cNvSpPr>
          <p:nvPr>
            <p:ph idx="1"/>
          </p:nvPr>
        </p:nvSpPr>
        <p:spPr>
          <a:xfrm>
            <a:off x="228600" y="1295400"/>
            <a:ext cx="8534400" cy="5334000"/>
          </a:xfrm>
        </p:spPr>
        <p:txBody>
          <a:bodyPr>
            <a:normAutofit/>
          </a:bodyPr>
          <a:lstStyle/>
          <a:p>
            <a:pPr marL="342900" lvl="1" indent="-342900">
              <a:buFontTx/>
              <a:buChar char="•"/>
              <a:defRPr/>
            </a:pPr>
            <a:r>
              <a:rPr lang="uk-UA" dirty="0" smtClean="0">
                <a:solidFill>
                  <a:schemeClr val="bg1"/>
                </a:solidFill>
              </a:rPr>
              <a:t>Друге покоління </a:t>
            </a:r>
            <a:r>
              <a:rPr lang="en-US" dirty="0" smtClean="0">
                <a:solidFill>
                  <a:schemeClr val="bg1"/>
                </a:solidFill>
              </a:rPr>
              <a:t>WPA </a:t>
            </a:r>
            <a:r>
              <a:rPr lang="uk-UA" dirty="0" smtClean="0">
                <a:solidFill>
                  <a:schemeClr val="bg1"/>
                </a:solidFill>
              </a:rPr>
              <a:t>відоме як</a:t>
            </a:r>
            <a:r>
              <a:rPr lang="en-US" dirty="0" smtClean="0">
                <a:solidFill>
                  <a:schemeClr val="bg1"/>
                </a:solidFill>
              </a:rPr>
              <a:t> WPA2</a:t>
            </a:r>
          </a:p>
          <a:p>
            <a:pPr lvl="1">
              <a:defRPr/>
            </a:pPr>
            <a:r>
              <a:rPr lang="uk-UA" dirty="0" smtClean="0">
                <a:solidFill>
                  <a:schemeClr val="bg1"/>
                </a:solidFill>
              </a:rPr>
              <a:t>Представлене  в </a:t>
            </a:r>
            <a:r>
              <a:rPr lang="en-US" dirty="0" smtClean="0">
                <a:solidFill>
                  <a:schemeClr val="bg1"/>
                </a:solidFill>
              </a:rPr>
              <a:t>2004</a:t>
            </a:r>
          </a:p>
          <a:p>
            <a:pPr lvl="1">
              <a:defRPr/>
            </a:pPr>
            <a:r>
              <a:rPr lang="uk-UA" dirty="0" smtClean="0">
                <a:solidFill>
                  <a:schemeClr val="bg1"/>
                </a:solidFill>
              </a:rPr>
              <a:t>Базується на стандарті </a:t>
            </a:r>
            <a:r>
              <a:rPr lang="en-US" dirty="0" smtClean="0">
                <a:solidFill>
                  <a:schemeClr val="bg1"/>
                </a:solidFill>
              </a:rPr>
              <a:t>IEEE 802.11i </a:t>
            </a:r>
            <a:endParaRPr lang="uk-UA" dirty="0" smtClean="0">
              <a:solidFill>
                <a:schemeClr val="bg1"/>
              </a:solidFill>
            </a:endParaRPr>
          </a:p>
          <a:p>
            <a:pPr lvl="1">
              <a:defRPr/>
            </a:pPr>
            <a:r>
              <a:rPr lang="uk-UA" dirty="0" smtClean="0">
                <a:solidFill>
                  <a:schemeClr val="bg1"/>
                </a:solidFill>
              </a:rPr>
              <a:t>Використовує</a:t>
            </a:r>
            <a:r>
              <a:rPr lang="en-US" dirty="0" smtClean="0">
                <a:solidFill>
                  <a:schemeClr val="bg1"/>
                </a:solidFill>
              </a:rPr>
              <a:t> Advanced Encryption Standard (AES)</a:t>
            </a:r>
          </a:p>
          <a:p>
            <a:pPr lvl="1">
              <a:defRPr/>
            </a:pPr>
            <a:r>
              <a:rPr lang="uk-UA" dirty="0" smtClean="0">
                <a:solidFill>
                  <a:schemeClr val="bg1"/>
                </a:solidFill>
              </a:rPr>
              <a:t>Підтримує і </a:t>
            </a:r>
            <a:r>
              <a:rPr lang="en-US" dirty="0" smtClean="0">
                <a:solidFill>
                  <a:schemeClr val="bg1"/>
                </a:solidFill>
              </a:rPr>
              <a:t>PSK (Personal)</a:t>
            </a:r>
            <a:r>
              <a:rPr lang="uk-UA" dirty="0" smtClean="0">
                <a:solidFill>
                  <a:schemeClr val="bg1"/>
                </a:solidFill>
              </a:rPr>
              <a:t>, і </a:t>
            </a:r>
            <a:r>
              <a:rPr lang="en-US" dirty="0" smtClean="0">
                <a:solidFill>
                  <a:schemeClr val="bg1"/>
                </a:solidFill>
              </a:rPr>
              <a:t> IEEE 802.1x (Enterprise) </a:t>
            </a:r>
            <a:r>
              <a:rPr lang="uk-UA" dirty="0" smtClean="0">
                <a:solidFill>
                  <a:schemeClr val="bg1"/>
                </a:solidFill>
              </a:rPr>
              <a:t>режими </a:t>
            </a:r>
            <a:r>
              <a:rPr lang="uk-UA" dirty="0" err="1" smtClean="0">
                <a:solidFill>
                  <a:schemeClr val="bg1"/>
                </a:solidFill>
              </a:rPr>
              <a:t>аутентифікації</a:t>
            </a:r>
            <a:endParaRPr lang="en-US" dirty="0" smtClean="0">
              <a:solidFill>
                <a:schemeClr val="bg1"/>
              </a:solidFill>
            </a:endParaRPr>
          </a:p>
          <a:p>
            <a:pPr>
              <a:defRPr/>
            </a:pPr>
            <a:r>
              <a:rPr lang="en-US" dirty="0" smtClean="0">
                <a:solidFill>
                  <a:schemeClr val="bg1"/>
                </a:solidFill>
                <a:ea typeface="+mn-ea"/>
              </a:rPr>
              <a:t>AES-CCMP </a:t>
            </a:r>
            <a:r>
              <a:rPr lang="uk-UA" dirty="0" smtClean="0">
                <a:solidFill>
                  <a:schemeClr val="bg1"/>
                </a:solidFill>
              </a:rPr>
              <a:t>(</a:t>
            </a:r>
            <a:r>
              <a:rPr lang="en-US" dirty="0">
                <a:solidFill>
                  <a:schemeClr val="bg1"/>
                </a:solidFill>
                <a:effectLst/>
              </a:rPr>
              <a:t>Counter Mode with Cipher Block Chaining Message Authentication Code Protocol </a:t>
            </a:r>
            <a:r>
              <a:rPr lang="uk-UA" dirty="0" smtClean="0">
                <a:solidFill>
                  <a:schemeClr val="bg1"/>
                </a:solidFill>
                <a:effectLst/>
              </a:rPr>
              <a:t>)</a:t>
            </a:r>
            <a:r>
              <a:rPr lang="uk-UA" dirty="0" smtClean="0">
                <a:solidFill>
                  <a:schemeClr val="bg1"/>
                </a:solidFill>
                <a:ea typeface="+mn-ea"/>
              </a:rPr>
              <a:t>шифрування</a:t>
            </a:r>
            <a:endParaRPr lang="en-US" dirty="0" smtClean="0">
              <a:solidFill>
                <a:schemeClr val="bg1"/>
              </a:solidFill>
              <a:ea typeface="+mn-ea"/>
            </a:endParaRPr>
          </a:p>
          <a:p>
            <a:pPr lvl="1">
              <a:defRPr/>
            </a:pPr>
            <a:r>
              <a:rPr lang="uk-UA" dirty="0" smtClean="0">
                <a:solidFill>
                  <a:schemeClr val="bg1"/>
                </a:solidFill>
              </a:rPr>
              <a:t>Стандартний протокол шифрування для </a:t>
            </a:r>
            <a:r>
              <a:rPr lang="en-US" dirty="0" smtClean="0">
                <a:solidFill>
                  <a:schemeClr val="bg1"/>
                </a:solidFill>
              </a:rPr>
              <a:t>WPA2</a:t>
            </a:r>
          </a:p>
          <a:p>
            <a:pPr lvl="1">
              <a:defRPr/>
            </a:pPr>
            <a:r>
              <a:rPr lang="en-US" dirty="0" smtClean="0">
                <a:solidFill>
                  <a:schemeClr val="bg1"/>
                </a:solidFill>
              </a:rPr>
              <a:t>CCM </a:t>
            </a:r>
            <a:r>
              <a:rPr lang="uk-UA" dirty="0" smtClean="0">
                <a:solidFill>
                  <a:schemeClr val="bg1"/>
                </a:solidFill>
              </a:rPr>
              <a:t>алгоритм, що забезпечує </a:t>
            </a:r>
            <a:r>
              <a:rPr lang="uk-UA" dirty="0" err="1" smtClean="0">
                <a:solidFill>
                  <a:schemeClr val="bg1"/>
                </a:solidFill>
              </a:rPr>
              <a:t>приватність</a:t>
            </a:r>
            <a:r>
              <a:rPr lang="uk-UA" dirty="0" smtClean="0">
                <a:solidFill>
                  <a:schemeClr val="bg1"/>
                </a:solidFill>
              </a:rPr>
              <a:t> даних</a:t>
            </a:r>
            <a:endParaRPr lang="en-US" dirty="0" smtClean="0">
              <a:solidFill>
                <a:schemeClr val="bg1"/>
              </a:solidFill>
            </a:endParaRPr>
          </a:p>
          <a:p>
            <a:pPr lvl="1">
              <a:defRPr/>
            </a:pPr>
            <a:r>
              <a:rPr lang="en-US" dirty="0" smtClean="0">
                <a:solidFill>
                  <a:schemeClr val="bg1"/>
                </a:solidFill>
              </a:rPr>
              <a:t>CBC-MAC </a:t>
            </a:r>
            <a:r>
              <a:rPr lang="uk-UA" dirty="0" smtClean="0">
                <a:solidFill>
                  <a:schemeClr val="bg1"/>
                </a:solidFill>
              </a:rPr>
              <a:t>компонент </a:t>
            </a:r>
            <a:r>
              <a:rPr lang="en-US" dirty="0" smtClean="0">
                <a:solidFill>
                  <a:schemeClr val="bg1"/>
                </a:solidFill>
              </a:rPr>
              <a:t>CCMP </a:t>
            </a:r>
            <a:r>
              <a:rPr lang="uk-UA" dirty="0" smtClean="0">
                <a:solidFill>
                  <a:schemeClr val="bg1"/>
                </a:solidFill>
              </a:rPr>
              <a:t>забезпечує цілісність даних і </a:t>
            </a:r>
            <a:r>
              <a:rPr lang="uk-UA" dirty="0" err="1" smtClean="0">
                <a:solidFill>
                  <a:schemeClr val="bg1"/>
                </a:solidFill>
              </a:rPr>
              <a:t>аутентифікацію</a:t>
            </a:r>
            <a:endParaRPr lang="en-US" dirty="0" smtClean="0">
              <a:solidFill>
                <a:schemeClr val="bg1"/>
              </a:solidFill>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3733A969-4993-7443-A6FF-72239EDAF288}" type="slidenum">
              <a:rPr lang="en-US" sz="1400">
                <a:solidFill>
                  <a:srgbClr val="222222"/>
                </a:solidFill>
                <a:latin typeface="Arial" charset="0"/>
              </a:rPr>
              <a:pPr eaLnBrk="1" hangingPunct="1"/>
              <a:t>28</a:t>
            </a:fld>
            <a:endParaRPr lang="en-US" sz="1400">
              <a:solidFill>
                <a:srgbClr val="222222"/>
              </a:solidFill>
              <a:latin typeface="Arial" charset="0"/>
            </a:endParaRPr>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28</a:t>
            </a:r>
            <a:endParaRPr lang="uk-UA"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152400" y="152401"/>
            <a:ext cx="8951913" cy="3124200"/>
          </a:xfrm>
        </p:spPr>
        <p:txBody>
          <a:bodyPr>
            <a:normAutofit lnSpcReduction="10000"/>
          </a:bodyPr>
          <a:lstStyle/>
          <a:p>
            <a:r>
              <a:rPr lang="en-US" dirty="0">
                <a:solidFill>
                  <a:schemeClr val="bg1"/>
                </a:solidFill>
                <a:latin typeface="Arial" charset="0"/>
              </a:rPr>
              <a:t>AES </a:t>
            </a:r>
            <a:r>
              <a:rPr lang="uk-UA" dirty="0" smtClean="0">
                <a:solidFill>
                  <a:schemeClr val="bg1"/>
                </a:solidFill>
                <a:latin typeface="Arial" charset="0"/>
              </a:rPr>
              <a:t>шифрування і дешифрування</a:t>
            </a:r>
            <a:endParaRPr lang="en-US" dirty="0">
              <a:solidFill>
                <a:schemeClr val="bg1"/>
              </a:solidFill>
              <a:latin typeface="Arial" charset="0"/>
            </a:endParaRPr>
          </a:p>
          <a:p>
            <a:pPr lvl="1"/>
            <a:r>
              <a:rPr lang="uk-UA" dirty="0" smtClean="0">
                <a:solidFill>
                  <a:schemeClr val="bg1"/>
                </a:solidFill>
                <a:latin typeface="Arial" charset="0"/>
              </a:rPr>
              <a:t>Виконуються </a:t>
            </a:r>
            <a:r>
              <a:rPr lang="uk-UA" dirty="0">
                <a:solidFill>
                  <a:schemeClr val="bg1"/>
                </a:solidFill>
              </a:rPr>
              <a:t>апаратно через </a:t>
            </a:r>
            <a:r>
              <a:rPr lang="uk-UA" dirty="0" smtClean="0">
                <a:solidFill>
                  <a:schemeClr val="bg1"/>
                </a:solidFill>
              </a:rPr>
              <a:t>інтенсивний характер обчислень</a:t>
            </a:r>
          </a:p>
          <a:p>
            <a:pPr marL="457200" lvl="1" indent="0">
              <a:buNone/>
            </a:pPr>
            <a:endParaRPr lang="en-US" dirty="0">
              <a:solidFill>
                <a:schemeClr val="bg1"/>
              </a:solidFill>
              <a:latin typeface="Arial" charset="0"/>
            </a:endParaRPr>
          </a:p>
          <a:p>
            <a:r>
              <a:rPr lang="en-US" dirty="0">
                <a:solidFill>
                  <a:schemeClr val="bg1"/>
                </a:solidFill>
                <a:latin typeface="Arial" charset="0"/>
              </a:rPr>
              <a:t>IEEE 802.1x </a:t>
            </a:r>
            <a:r>
              <a:rPr lang="uk-UA" dirty="0" err="1" smtClean="0">
                <a:solidFill>
                  <a:schemeClr val="bg1"/>
                </a:solidFill>
                <a:latin typeface="Arial" charset="0"/>
              </a:rPr>
              <a:t>аутентифікація</a:t>
            </a:r>
            <a:r>
              <a:rPr lang="uk-UA" dirty="0" smtClean="0">
                <a:solidFill>
                  <a:schemeClr val="bg1"/>
                </a:solidFill>
                <a:latin typeface="Arial" charset="0"/>
              </a:rPr>
              <a:t> </a:t>
            </a:r>
            <a:endParaRPr lang="en-US" dirty="0">
              <a:solidFill>
                <a:schemeClr val="bg1"/>
              </a:solidFill>
              <a:latin typeface="Arial" charset="0"/>
            </a:endParaRPr>
          </a:p>
          <a:p>
            <a:pPr lvl="1"/>
            <a:r>
              <a:rPr lang="uk-UA" dirty="0" smtClean="0">
                <a:solidFill>
                  <a:schemeClr val="bg1"/>
                </a:solidFill>
                <a:latin typeface="Arial" charset="0"/>
              </a:rPr>
              <a:t>Спочатку розроблена для дротових мереж</a:t>
            </a:r>
            <a:endParaRPr lang="en-US" dirty="0">
              <a:solidFill>
                <a:schemeClr val="bg1"/>
              </a:solidFill>
              <a:latin typeface="Arial" charset="0"/>
            </a:endParaRPr>
          </a:p>
          <a:p>
            <a:pPr lvl="1"/>
            <a:r>
              <a:rPr lang="uk-UA" dirty="0">
                <a:solidFill>
                  <a:schemeClr val="bg1"/>
                </a:solidFill>
              </a:rPr>
              <a:t>Забезпечує більш високий ступінь безпеки, застосовуючи безпеку порту</a:t>
            </a:r>
            <a:br>
              <a:rPr lang="uk-UA" dirty="0">
                <a:solidFill>
                  <a:schemeClr val="bg1"/>
                </a:solidFill>
              </a:rPr>
            </a:br>
            <a:r>
              <a:rPr lang="uk-UA" dirty="0">
                <a:solidFill>
                  <a:schemeClr val="bg1"/>
                </a:solidFill>
              </a:rPr>
              <a:t>Блокує увесь трафік на основі порту до порту, поки клієнт не засвідчить </a:t>
            </a:r>
            <a:r>
              <a:rPr lang="uk-UA" dirty="0" err="1" smtClean="0">
                <a:solidFill>
                  <a:schemeClr val="bg1"/>
                </a:solidFill>
              </a:rPr>
              <a:t>аутентифікацію</a:t>
            </a:r>
            <a:endParaRPr lang="en-US" dirty="0">
              <a:solidFill>
                <a:schemeClr val="bg1"/>
              </a:solidFill>
              <a:latin typeface="Arial"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10000"/>
            <a:ext cx="5743575" cy="2286000"/>
          </a:xfrm>
          <a:prstGeom prst="rect">
            <a:avLst/>
          </a:prstGeom>
        </p:spPr>
      </p:pic>
      <p:sp>
        <p:nvSpPr>
          <p:cNvPr id="3" name="Номер слайда 2"/>
          <p:cNvSpPr>
            <a:spLocks noGrp="1"/>
          </p:cNvSpPr>
          <p:nvPr>
            <p:ph type="sldNum" sz="quarter" idx="12"/>
          </p:nvPr>
        </p:nvSpPr>
        <p:spPr/>
        <p:txBody>
          <a:bodyPr/>
          <a:lstStyle/>
          <a:p>
            <a:fld id="{01692004-1539-2B46-9684-E30C5B0C6DAF}" type="slidenum">
              <a:rPr lang="en-US" smtClean="0"/>
              <a:pPr/>
              <a:t>29</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29</a:t>
            </a:r>
            <a:endParaRPr lang="uk-UA"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548898"/>
            <a:ext cx="8534400" cy="870857"/>
          </a:xfrm>
        </p:spPr>
        <p:txBody>
          <a:bodyPr>
            <a:normAutofit fontScale="90000"/>
          </a:bodyPr>
          <a:lstStyle/>
          <a:p>
            <a:r>
              <a:rPr lang="en-US" dirty="0" smtClean="0">
                <a:solidFill>
                  <a:srgbClr val="FFFF00"/>
                </a:solidFill>
                <a:ea typeface="ＭＳ Ｐゴシック" pitchFamily="34" charset="-128"/>
              </a:rPr>
              <a:t>Shared Key Authentication Methods</a:t>
            </a:r>
            <a:endParaRPr lang="en-US" dirty="0">
              <a:solidFill>
                <a:srgbClr val="FFFF00"/>
              </a:solidFill>
            </a:endParaRP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0239"/>
          <a:stretch>
            <a:fillRect/>
          </a:stretch>
        </p:blipFill>
        <p:spPr bwMode="auto">
          <a:xfrm>
            <a:off x="626990" y="1495955"/>
            <a:ext cx="7890019" cy="5362045"/>
          </a:xfrm>
          <a:prstGeom prst="rect">
            <a:avLst/>
          </a:prstGeom>
          <a:noFill/>
          <a:ln w="9525">
            <a:solidFill>
              <a:schemeClr val="tx1"/>
            </a:solidFill>
            <a:bevel/>
            <a:headEnd/>
            <a:tailEnd/>
          </a:ln>
          <a:extLst>
            <a:ext uri="{909E8E84-426E-40dd-AFC4-6F175D3DCCD1}">
              <a14:hiddenFill xmlns:a14="http://schemas.microsoft.com/office/drawing/2010/main" xmlns="">
                <a:solidFill>
                  <a:schemeClr val="accent1"/>
                </a:solidFill>
              </a14:hiddenFill>
            </a:ext>
          </a:extLst>
        </p:spPr>
      </p:pic>
      <p:sp>
        <p:nvSpPr>
          <p:cNvPr id="3" name="Номер слайда 2"/>
          <p:cNvSpPr>
            <a:spLocks noGrp="1"/>
          </p:cNvSpPr>
          <p:nvPr>
            <p:ph type="sldNum" sz="quarter" idx="12"/>
          </p:nvPr>
        </p:nvSpPr>
        <p:spPr/>
        <p:txBody>
          <a:bodyPr/>
          <a:lstStyle/>
          <a:p>
            <a:fld id="{01692004-1539-2B46-9684-E30C5B0C6DAF}" type="slidenum">
              <a:rPr lang="en-US" smtClean="0"/>
              <a:pPr/>
              <a:t>3</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a:solidFill>
                  <a:schemeClr val="bg1"/>
                </a:solidFill>
              </a:rPr>
              <a:t>3</a:t>
            </a:r>
            <a:endParaRPr lang="uk-UA" dirty="0">
              <a:solidFill>
                <a:schemeClr val="bg1"/>
              </a:solidFill>
            </a:endParaRPr>
          </a:p>
        </p:txBody>
      </p:sp>
    </p:spTree>
    <p:extLst>
      <p:ext uri="{BB962C8B-B14F-4D97-AF65-F5344CB8AC3E}">
        <p14:creationId xmlns:p14="http://schemas.microsoft.com/office/powerpoint/2010/main" val="357788078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59735" y="0"/>
            <a:ext cx="7624530" cy="6858000"/>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30</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30</a:t>
            </a:r>
            <a:endParaRPr lang="uk-UA" dirty="0">
              <a:solidFill>
                <a:schemeClr val="bg1"/>
              </a:solidFill>
            </a:endParaRPr>
          </a:p>
        </p:txBody>
      </p:sp>
    </p:spTree>
    <p:extLst>
      <p:ext uri="{BB962C8B-B14F-4D97-AF65-F5344CB8AC3E}">
        <p14:creationId xmlns:p14="http://schemas.microsoft.com/office/powerpoint/2010/main" val="328095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692004-1539-2B46-9684-E30C5B0C6DAF}" type="slidenum">
              <a:rPr lang="en-US" smtClean="0"/>
              <a:pPr/>
              <a:t>31</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31</a:t>
            </a:r>
            <a:endParaRPr lang="uk-UA" dirty="0">
              <a:solidFill>
                <a:schemeClr val="bg1"/>
              </a:solidFill>
            </a:endParaRPr>
          </a:p>
        </p:txBody>
      </p:sp>
      <p:pic>
        <p:nvPicPr>
          <p:cNvPr id="5" name="Рисунок 4"/>
          <p:cNvPicPr/>
          <p:nvPr/>
        </p:nvPicPr>
        <p:blipFill>
          <a:blip r:embed="rId2" cstate="email">
            <a:extLst>
              <a:ext uri="{28A0092B-C50C-407E-A947-70E740481C1C}">
                <a14:useLocalDpi xmlns:a14="http://schemas.microsoft.com/office/drawing/2010/main" val="0"/>
              </a:ext>
            </a:extLst>
          </a:blip>
          <a:stretch>
            <a:fillRect/>
          </a:stretch>
        </p:blipFill>
        <p:spPr>
          <a:xfrm>
            <a:off x="228600" y="304800"/>
            <a:ext cx="4692650" cy="2478405"/>
          </a:xfrm>
          <a:prstGeom prst="rect">
            <a:avLst/>
          </a:prstGeom>
        </p:spPr>
      </p:pic>
      <p:pic>
        <p:nvPicPr>
          <p:cNvPr id="7" name="Рисунок 6"/>
          <p:cNvPicPr/>
          <p:nvPr/>
        </p:nvPicPr>
        <p:blipFill>
          <a:blip r:embed="rId3" cstate="email">
            <a:extLst>
              <a:ext uri="{28A0092B-C50C-407E-A947-70E740481C1C}">
                <a14:useLocalDpi xmlns:a14="http://schemas.microsoft.com/office/drawing/2010/main" val="0"/>
              </a:ext>
            </a:extLst>
          </a:blip>
          <a:stretch>
            <a:fillRect/>
          </a:stretch>
        </p:blipFill>
        <p:spPr>
          <a:xfrm>
            <a:off x="5029200" y="304800"/>
            <a:ext cx="3931920" cy="2325370"/>
          </a:xfrm>
          <a:prstGeom prst="rect">
            <a:avLst/>
          </a:prstGeom>
        </p:spPr>
      </p:pic>
      <p:pic>
        <p:nvPicPr>
          <p:cNvPr id="8" name="Рисунок 7"/>
          <p:cNvPicPr/>
          <p:nvPr/>
        </p:nvPicPr>
        <p:blipFill>
          <a:blip r:embed="rId4">
            <a:extLst>
              <a:ext uri="{28A0092B-C50C-407E-A947-70E740481C1C}">
                <a14:useLocalDpi xmlns:a14="http://schemas.microsoft.com/office/drawing/2010/main" val="0"/>
              </a:ext>
            </a:extLst>
          </a:blip>
          <a:stretch>
            <a:fillRect/>
          </a:stretch>
        </p:blipFill>
        <p:spPr>
          <a:xfrm>
            <a:off x="0" y="3409666"/>
            <a:ext cx="4876800" cy="2819400"/>
          </a:xfrm>
          <a:prstGeom prst="rect">
            <a:avLst/>
          </a:prstGeom>
        </p:spPr>
      </p:pic>
      <p:sp>
        <p:nvSpPr>
          <p:cNvPr id="9" name="Надпись 6"/>
          <p:cNvSpPr txBox="1"/>
          <p:nvPr/>
        </p:nvSpPr>
        <p:spPr>
          <a:xfrm>
            <a:off x="304800" y="2971800"/>
            <a:ext cx="1981200" cy="3810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128 біт відкритого тексту</a:t>
            </a:r>
            <a:endParaRPr lang="uk-UA"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Надпись 6"/>
          <p:cNvSpPr txBox="1"/>
          <p:nvPr/>
        </p:nvSpPr>
        <p:spPr>
          <a:xfrm>
            <a:off x="3048000" y="2971800"/>
            <a:ext cx="1981200" cy="3810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sz="13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128 біт відкритого тексту</a:t>
            </a:r>
            <a:endParaRPr lang="uk-UA"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Надпись 8"/>
          <p:cNvSpPr txBox="1"/>
          <p:nvPr/>
        </p:nvSpPr>
        <p:spPr>
          <a:xfrm>
            <a:off x="381000" y="6385560"/>
            <a:ext cx="1889760" cy="4724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uk-U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128 біт </a:t>
            </a:r>
            <a:r>
              <a:rPr lang="uk-UA"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шифротексту</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ШИФРУВАННЯ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AES</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Надпись 9"/>
          <p:cNvSpPr txBox="1"/>
          <p:nvPr/>
        </p:nvSpPr>
        <p:spPr>
          <a:xfrm>
            <a:off x="3200400" y="6385560"/>
            <a:ext cx="1889760" cy="4724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uk-U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128 біт </a:t>
            </a:r>
            <a:r>
              <a:rPr lang="uk-UA" sz="1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шифротексту</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ДЕШИФРУВАННЯ  </a:t>
            </a:r>
            <a:r>
              <a:rPr lang="en-US"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AES</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Рисунок 12"/>
          <p:cNvPicPr/>
          <p:nvPr/>
        </p:nvPicPr>
        <p:blipFill>
          <a:blip r:embed="rId5" cstate="email">
            <a:extLst>
              <a:ext uri="{28A0092B-C50C-407E-A947-70E740481C1C}">
                <a14:useLocalDpi xmlns:a14="http://schemas.microsoft.com/office/drawing/2010/main" val="0"/>
              </a:ext>
            </a:extLst>
          </a:blip>
          <a:stretch>
            <a:fillRect/>
          </a:stretch>
        </p:blipFill>
        <p:spPr>
          <a:xfrm>
            <a:off x="4953000" y="3276600"/>
            <a:ext cx="4038600" cy="2743200"/>
          </a:xfrm>
          <a:prstGeom prst="rect">
            <a:avLst/>
          </a:prstGeom>
        </p:spPr>
      </p:pic>
      <p:sp>
        <p:nvSpPr>
          <p:cNvPr id="14" name="Надпись 10"/>
          <p:cNvSpPr txBox="1"/>
          <p:nvPr/>
        </p:nvSpPr>
        <p:spPr>
          <a:xfrm>
            <a:off x="5257800" y="6248400"/>
            <a:ext cx="1592580" cy="3200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uk-U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Раунд шифрування</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Надпись 11"/>
          <p:cNvSpPr txBox="1"/>
          <p:nvPr/>
        </p:nvSpPr>
        <p:spPr>
          <a:xfrm>
            <a:off x="7417331" y="6233160"/>
            <a:ext cx="1722120" cy="32004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uk-UA"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Раунд дешифрування</a:t>
            </a:r>
            <a:endParaRPr lang="uk-U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330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395289" y="152400"/>
            <a:ext cx="8443912" cy="6373813"/>
          </a:xfrm>
        </p:spPr>
        <p:txBody>
          <a:bodyPr>
            <a:normAutofit/>
          </a:bodyPr>
          <a:lstStyle/>
          <a:p>
            <a:r>
              <a:rPr lang="de-DE" altLang="ru-RU" sz="2400" u="sng" dirty="0" smtClean="0"/>
              <a:t> </a:t>
            </a:r>
          </a:p>
          <a:p>
            <a:pPr algn="l">
              <a:buFont typeface="Wingdings" panose="05000000000000000000" pitchFamily="2" charset="2"/>
              <a:buBlip>
                <a:blip r:embed="rId2"/>
              </a:buBlip>
            </a:pPr>
            <a:r>
              <a:rPr lang="uk-UA" dirty="0">
                <a:solidFill>
                  <a:schemeClr val="bg1"/>
                </a:solidFill>
                <a:effectLst/>
              </a:rPr>
              <a:t>WPA є компромісним рішенням, WPA2 - 802.11i</a:t>
            </a:r>
            <a:br>
              <a:rPr lang="uk-UA" dirty="0">
                <a:solidFill>
                  <a:schemeClr val="bg1"/>
                </a:solidFill>
                <a:effectLst/>
              </a:rPr>
            </a:br>
            <a:r>
              <a:rPr lang="uk-UA" dirty="0">
                <a:solidFill>
                  <a:schemeClr val="bg1"/>
                </a:solidFill>
                <a:effectLst/>
              </a:rPr>
              <a:t>  </a:t>
            </a:r>
            <a:r>
              <a:rPr lang="uk-UA" dirty="0" err="1">
                <a:solidFill>
                  <a:schemeClr val="bg1"/>
                </a:solidFill>
                <a:effectLst/>
              </a:rPr>
              <a:t>802.11i</a:t>
            </a:r>
            <a:r>
              <a:rPr lang="uk-UA" dirty="0">
                <a:solidFill>
                  <a:schemeClr val="bg1"/>
                </a:solidFill>
                <a:effectLst/>
              </a:rPr>
              <a:t> використовує концепцію надійної мережі </a:t>
            </a:r>
            <a:r>
              <a:rPr lang="uk-UA" dirty="0" smtClean="0">
                <a:solidFill>
                  <a:schemeClr val="bg1"/>
                </a:solidFill>
                <a:effectLst/>
              </a:rPr>
              <a:t>безпеки </a:t>
            </a:r>
            <a:r>
              <a:rPr lang="en-US" dirty="0">
                <a:solidFill>
                  <a:schemeClr val="bg1"/>
                </a:solidFill>
                <a:effectLst/>
              </a:rPr>
              <a:t>Robust Security Network </a:t>
            </a:r>
            <a:r>
              <a:rPr lang="uk-UA" dirty="0" smtClean="0">
                <a:solidFill>
                  <a:schemeClr val="bg1"/>
                </a:solidFill>
                <a:effectLst/>
              </a:rPr>
              <a:t>(</a:t>
            </a:r>
            <a:r>
              <a:rPr lang="uk-UA" dirty="0">
                <a:solidFill>
                  <a:schemeClr val="bg1"/>
                </a:solidFill>
                <a:effectLst/>
              </a:rPr>
              <a:t>RSN)</a:t>
            </a:r>
            <a:br>
              <a:rPr lang="uk-UA" dirty="0">
                <a:solidFill>
                  <a:schemeClr val="bg1"/>
                </a:solidFill>
                <a:effectLst/>
              </a:rPr>
            </a:br>
            <a:r>
              <a:rPr lang="uk-UA" dirty="0">
                <a:solidFill>
                  <a:schemeClr val="bg1"/>
                </a:solidFill>
                <a:effectLst/>
              </a:rPr>
              <a:t>  Найбільша різниця: AES використовується для шифрування</a:t>
            </a:r>
            <a:br>
              <a:rPr lang="uk-UA" dirty="0">
                <a:solidFill>
                  <a:schemeClr val="bg1"/>
                </a:solidFill>
                <a:effectLst/>
              </a:rPr>
            </a:br>
            <a:r>
              <a:rPr lang="uk-UA" dirty="0">
                <a:solidFill>
                  <a:schemeClr val="bg1"/>
                </a:solidFill>
                <a:effectLst/>
              </a:rPr>
              <a:t>  зазвичай AES-шифрування виконується апаратно,</a:t>
            </a:r>
            <a:br>
              <a:rPr lang="uk-UA" dirty="0">
                <a:solidFill>
                  <a:schemeClr val="bg1"/>
                </a:solidFill>
                <a:effectLst/>
              </a:rPr>
            </a:br>
            <a:r>
              <a:rPr lang="uk-UA" dirty="0">
                <a:solidFill>
                  <a:schemeClr val="bg1"/>
                </a:solidFill>
                <a:effectLst/>
              </a:rPr>
              <a:t>  </a:t>
            </a:r>
            <a:r>
              <a:rPr lang="uk-UA" dirty="0" err="1">
                <a:solidFill>
                  <a:schemeClr val="bg1"/>
                </a:solidFill>
                <a:effectLst/>
              </a:rPr>
              <a:t>увімкнено</a:t>
            </a:r>
            <a:r>
              <a:rPr lang="uk-UA" dirty="0">
                <a:solidFill>
                  <a:schemeClr val="bg1"/>
                </a:solidFill>
                <a:effectLst/>
              </a:rPr>
              <a:t> у двох режимах, як WPA:</a:t>
            </a:r>
            <a:br>
              <a:rPr lang="uk-UA" dirty="0">
                <a:solidFill>
                  <a:schemeClr val="bg1"/>
                </a:solidFill>
                <a:effectLst/>
              </a:rPr>
            </a:br>
            <a:r>
              <a:rPr lang="uk-UA" dirty="0" smtClean="0">
                <a:solidFill>
                  <a:schemeClr val="bg1"/>
                </a:solidFill>
                <a:effectLst/>
              </a:rPr>
              <a:t>Режим </a:t>
            </a:r>
            <a:r>
              <a:rPr lang="uk-UA" dirty="0">
                <a:solidFill>
                  <a:schemeClr val="bg1"/>
                </a:solidFill>
                <a:effectLst/>
              </a:rPr>
              <a:t>підприємства:</a:t>
            </a:r>
            <a:br>
              <a:rPr lang="uk-UA" dirty="0">
                <a:solidFill>
                  <a:schemeClr val="bg1"/>
                </a:solidFill>
                <a:effectLst/>
              </a:rPr>
            </a:br>
            <a:r>
              <a:rPr lang="uk-UA" dirty="0">
                <a:solidFill>
                  <a:schemeClr val="bg1"/>
                </a:solidFill>
                <a:effectLst/>
              </a:rPr>
              <a:t>- </a:t>
            </a:r>
            <a:r>
              <a:rPr lang="uk-UA" dirty="0" err="1">
                <a:solidFill>
                  <a:schemeClr val="bg1"/>
                </a:solidFill>
                <a:effectLst/>
              </a:rPr>
              <a:t>аутентифікація</a:t>
            </a:r>
            <a:r>
              <a:rPr lang="uk-UA" dirty="0">
                <a:solidFill>
                  <a:schemeClr val="bg1"/>
                </a:solidFill>
                <a:effectLst/>
              </a:rPr>
              <a:t>: 802.1X / EAP</a:t>
            </a:r>
            <a:br>
              <a:rPr lang="uk-UA" dirty="0">
                <a:solidFill>
                  <a:schemeClr val="bg1"/>
                </a:solidFill>
                <a:effectLst/>
              </a:rPr>
            </a:br>
            <a:r>
              <a:rPr lang="uk-UA" dirty="0">
                <a:solidFill>
                  <a:schemeClr val="bg1"/>
                </a:solidFill>
                <a:effectLst/>
              </a:rPr>
              <a:t>- шифрування: AES-CCMP</a:t>
            </a:r>
            <a:br>
              <a:rPr lang="uk-UA" dirty="0">
                <a:solidFill>
                  <a:schemeClr val="bg1"/>
                </a:solidFill>
                <a:effectLst/>
              </a:rPr>
            </a:br>
            <a:r>
              <a:rPr lang="uk-UA" dirty="0" smtClean="0">
                <a:solidFill>
                  <a:schemeClr val="bg1"/>
                </a:solidFill>
                <a:effectLst/>
              </a:rPr>
              <a:t>Особистий </a:t>
            </a:r>
            <a:r>
              <a:rPr lang="uk-UA" dirty="0">
                <a:solidFill>
                  <a:schemeClr val="bg1"/>
                </a:solidFill>
                <a:effectLst/>
              </a:rPr>
              <a:t>режим:</a:t>
            </a:r>
            <a:br>
              <a:rPr lang="uk-UA" dirty="0">
                <a:solidFill>
                  <a:schemeClr val="bg1"/>
                </a:solidFill>
                <a:effectLst/>
              </a:rPr>
            </a:br>
            <a:r>
              <a:rPr lang="uk-UA" dirty="0">
                <a:solidFill>
                  <a:schemeClr val="bg1"/>
                </a:solidFill>
                <a:effectLst/>
              </a:rPr>
              <a:t>- </a:t>
            </a:r>
            <a:r>
              <a:rPr lang="uk-UA" dirty="0" err="1">
                <a:solidFill>
                  <a:schemeClr val="bg1"/>
                </a:solidFill>
                <a:effectLst/>
              </a:rPr>
              <a:t>аутентифікація</a:t>
            </a:r>
            <a:r>
              <a:rPr lang="uk-UA" dirty="0">
                <a:solidFill>
                  <a:schemeClr val="bg1"/>
                </a:solidFill>
                <a:effectLst/>
              </a:rPr>
              <a:t>: PSK</a:t>
            </a:r>
            <a:br>
              <a:rPr lang="uk-UA" dirty="0">
                <a:solidFill>
                  <a:schemeClr val="bg1"/>
                </a:solidFill>
                <a:effectLst/>
              </a:rPr>
            </a:br>
            <a:r>
              <a:rPr lang="uk-UA" dirty="0">
                <a:solidFill>
                  <a:schemeClr val="bg1"/>
                </a:solidFill>
                <a:effectLst/>
              </a:rPr>
              <a:t>- шифрування: AES-CCMP</a:t>
            </a:r>
            <a:endParaRPr lang="de-DE" altLang="ru-RU" sz="2000" dirty="0">
              <a:solidFill>
                <a:schemeClr val="bg1"/>
              </a:solidFill>
              <a:effectLst/>
            </a:endParaRPr>
          </a:p>
        </p:txBody>
      </p:sp>
      <p:sp>
        <p:nvSpPr>
          <p:cNvPr id="3" name="TextBox 2"/>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32</a:t>
            </a:r>
            <a:endParaRPr lang="uk-UA" dirty="0">
              <a:solidFill>
                <a:schemeClr val="bg1"/>
              </a:solidFill>
            </a:endParaRPr>
          </a:p>
        </p:txBody>
      </p:sp>
    </p:spTree>
    <p:extLst>
      <p:ext uri="{BB962C8B-B14F-4D97-AF65-F5344CB8AC3E}">
        <p14:creationId xmlns:p14="http://schemas.microsoft.com/office/powerpoint/2010/main" val="4620429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subTitle" idx="1"/>
          </p:nvPr>
        </p:nvSpPr>
        <p:spPr>
          <a:xfrm>
            <a:off x="395289" y="228600"/>
            <a:ext cx="8367712" cy="6342063"/>
          </a:xfrm>
        </p:spPr>
        <p:txBody>
          <a:bodyPr>
            <a:normAutofit/>
          </a:bodyPr>
          <a:lstStyle/>
          <a:p>
            <a:r>
              <a:rPr lang="de-DE" altLang="ru-RU" sz="2400" u="sng" dirty="0" smtClean="0">
                <a:solidFill>
                  <a:srgbClr val="FFFF00"/>
                </a:solidFill>
              </a:rPr>
              <a:t>WPA2 </a:t>
            </a:r>
            <a:r>
              <a:rPr lang="de-DE" altLang="ru-RU" sz="2400" u="sng" dirty="0">
                <a:solidFill>
                  <a:srgbClr val="FFFF00"/>
                </a:solidFill>
              </a:rPr>
              <a:t>/ 802.11i  AES-CCMP</a:t>
            </a:r>
            <a:r>
              <a:rPr lang="de-DE" altLang="ru-RU" sz="3600" dirty="0">
                <a:solidFill>
                  <a:srgbClr val="FFFF00"/>
                </a:solidFill>
              </a:rPr>
              <a:t>  </a:t>
            </a:r>
            <a:endParaRPr lang="de-DE" altLang="ru-RU" sz="2400" dirty="0">
              <a:solidFill>
                <a:srgbClr val="FFFF00"/>
              </a:solidFill>
            </a:endParaRPr>
          </a:p>
          <a:p>
            <a:pPr algn="l">
              <a:buFont typeface="Wingdings" panose="05000000000000000000" pitchFamily="2" charset="2"/>
              <a:buBlip>
                <a:blip r:embed="rId2"/>
              </a:buBlip>
            </a:pPr>
            <a:r>
              <a:rPr lang="de-DE" altLang="ru-RU" sz="2400" dirty="0"/>
              <a:t> </a:t>
            </a:r>
            <a:r>
              <a:rPr lang="de-DE" altLang="ru-RU" sz="2400" dirty="0">
                <a:solidFill>
                  <a:schemeClr val="bg1"/>
                </a:solidFill>
                <a:effectLst/>
              </a:rPr>
              <a:t>AES </a:t>
            </a:r>
            <a:r>
              <a:rPr lang="uk-UA" altLang="ru-RU" sz="2400" dirty="0" smtClean="0">
                <a:solidFill>
                  <a:schemeClr val="bg1"/>
                </a:solidFill>
                <a:effectLst/>
              </a:rPr>
              <a:t>симетричний алгоритм</a:t>
            </a:r>
            <a:endParaRPr lang="de-DE" altLang="ru-RU" sz="2400" dirty="0">
              <a:solidFill>
                <a:schemeClr val="bg1"/>
              </a:solidFill>
              <a:effectLst/>
            </a:endParaRPr>
          </a:p>
          <a:p>
            <a:pPr algn="l">
              <a:buFont typeface="Wingdings" panose="05000000000000000000" pitchFamily="2" charset="2"/>
              <a:buBlip>
                <a:blip r:embed="rId2"/>
              </a:buBlip>
            </a:pPr>
            <a:r>
              <a:rPr lang="de-DE" altLang="ru-RU" sz="2400" dirty="0">
                <a:solidFill>
                  <a:schemeClr val="bg1"/>
                </a:solidFill>
                <a:effectLst/>
              </a:rPr>
              <a:t> </a:t>
            </a:r>
            <a:r>
              <a:rPr lang="uk-UA" altLang="ru-RU" sz="2400" dirty="0" smtClean="0">
                <a:solidFill>
                  <a:schemeClr val="bg1"/>
                </a:solidFill>
                <a:effectLst/>
              </a:rPr>
              <a:t>має розмір блоку в</a:t>
            </a:r>
            <a:r>
              <a:rPr lang="de-DE" altLang="ru-RU" sz="2400" dirty="0" smtClean="0">
                <a:solidFill>
                  <a:schemeClr val="bg1"/>
                </a:solidFill>
                <a:effectLst/>
              </a:rPr>
              <a:t>128bits</a:t>
            </a:r>
            <a:r>
              <a:rPr lang="de-DE" altLang="ru-RU" sz="2400" dirty="0">
                <a:solidFill>
                  <a:schemeClr val="bg1"/>
                </a:solidFill>
                <a:effectLst/>
              </a:rPr>
              <a:t>, </a:t>
            </a:r>
            <a:r>
              <a:rPr lang="uk-UA" altLang="ru-RU" sz="2400" dirty="0" smtClean="0">
                <a:solidFill>
                  <a:schemeClr val="bg1"/>
                </a:solidFill>
                <a:effectLst/>
              </a:rPr>
              <a:t>довжину ключа в</a:t>
            </a:r>
            <a:r>
              <a:rPr lang="de-DE" altLang="ru-RU" sz="2400" dirty="0" smtClean="0">
                <a:solidFill>
                  <a:schemeClr val="bg1"/>
                </a:solidFill>
                <a:effectLst/>
              </a:rPr>
              <a:t>128bits</a:t>
            </a:r>
            <a:r>
              <a:rPr lang="de-DE" altLang="ru-RU" sz="2400" dirty="0">
                <a:solidFill>
                  <a:schemeClr val="bg1"/>
                </a:solidFill>
                <a:effectLst/>
              </a:rPr>
              <a:t>. </a:t>
            </a:r>
          </a:p>
          <a:p>
            <a:pPr algn="l">
              <a:buFont typeface="Wingdings" panose="05000000000000000000" pitchFamily="2" charset="2"/>
              <a:buBlip>
                <a:blip r:embed="rId2"/>
              </a:buBlip>
            </a:pPr>
            <a:r>
              <a:rPr lang="de-DE" altLang="ru-RU" sz="2400" dirty="0">
                <a:solidFill>
                  <a:schemeClr val="bg1"/>
                </a:solidFill>
                <a:effectLst/>
              </a:rPr>
              <a:t> </a:t>
            </a:r>
            <a:r>
              <a:rPr lang="uk-UA" altLang="ru-RU" sz="2400" dirty="0" smtClean="0">
                <a:solidFill>
                  <a:schemeClr val="bg1"/>
                </a:solidFill>
                <a:effectLst/>
              </a:rPr>
              <a:t>шифрування включає</a:t>
            </a:r>
            <a:r>
              <a:rPr lang="de-DE" altLang="ru-RU" sz="2400" dirty="0" smtClean="0">
                <a:solidFill>
                  <a:schemeClr val="bg1"/>
                </a:solidFill>
                <a:effectLst/>
              </a:rPr>
              <a:t> </a:t>
            </a:r>
            <a:r>
              <a:rPr lang="de-DE" altLang="ru-RU" sz="2400" dirty="0">
                <a:solidFill>
                  <a:schemeClr val="bg1"/>
                </a:solidFill>
                <a:effectLst/>
              </a:rPr>
              <a:t>4 </a:t>
            </a:r>
            <a:r>
              <a:rPr lang="uk-UA" altLang="ru-RU" sz="2400" dirty="0" smtClean="0">
                <a:solidFill>
                  <a:schemeClr val="bg1"/>
                </a:solidFill>
                <a:effectLst/>
              </a:rPr>
              <a:t>стадії для кожного </a:t>
            </a:r>
            <a:r>
              <a:rPr lang="de-DE" altLang="ru-RU" sz="2400" dirty="0" smtClean="0">
                <a:solidFill>
                  <a:schemeClr val="bg1"/>
                </a:solidFill>
                <a:effectLst/>
              </a:rPr>
              <a:t>1 </a:t>
            </a:r>
            <a:r>
              <a:rPr lang="uk-UA" altLang="ru-RU" sz="2400" dirty="0" smtClean="0">
                <a:solidFill>
                  <a:schemeClr val="bg1"/>
                </a:solidFill>
                <a:effectLst/>
              </a:rPr>
              <a:t>кола</a:t>
            </a:r>
            <a:r>
              <a:rPr lang="de-DE" altLang="ru-RU" sz="2400" dirty="0" smtClean="0">
                <a:solidFill>
                  <a:schemeClr val="bg1"/>
                </a:solidFill>
                <a:effectLst/>
              </a:rPr>
              <a:t>.</a:t>
            </a:r>
            <a:endParaRPr lang="de-DE" altLang="ru-RU" sz="2400" dirty="0">
              <a:solidFill>
                <a:schemeClr val="bg1"/>
              </a:solidFill>
              <a:effectLst/>
            </a:endParaRPr>
          </a:p>
          <a:p>
            <a:pPr algn="l"/>
            <a:r>
              <a:rPr lang="de-DE" altLang="ru-RU" sz="2400" dirty="0">
                <a:solidFill>
                  <a:schemeClr val="bg1"/>
                </a:solidFill>
                <a:effectLst/>
              </a:rPr>
              <a:t>     - </a:t>
            </a:r>
            <a:r>
              <a:rPr lang="uk-UA" altLang="ru-RU" sz="2400" dirty="0" smtClean="0">
                <a:solidFill>
                  <a:schemeClr val="bg1"/>
                </a:solidFill>
                <a:effectLst/>
              </a:rPr>
              <a:t>Кожне коло повторюється</a:t>
            </a:r>
            <a:r>
              <a:rPr lang="de-DE" altLang="ru-RU" sz="2400" dirty="0" smtClean="0">
                <a:solidFill>
                  <a:schemeClr val="bg1"/>
                </a:solidFill>
                <a:effectLst/>
              </a:rPr>
              <a:t> </a:t>
            </a:r>
            <a:r>
              <a:rPr lang="de-DE" altLang="ru-RU" sz="2400" dirty="0">
                <a:solidFill>
                  <a:schemeClr val="bg1"/>
                </a:solidFill>
                <a:effectLst/>
              </a:rPr>
              <a:t>10,12 </a:t>
            </a:r>
            <a:r>
              <a:rPr lang="uk-UA" altLang="ru-RU" sz="2400" dirty="0" smtClean="0">
                <a:solidFill>
                  <a:schemeClr val="bg1"/>
                </a:solidFill>
                <a:effectLst/>
              </a:rPr>
              <a:t>або</a:t>
            </a:r>
            <a:r>
              <a:rPr lang="de-DE" altLang="ru-RU" sz="2400" dirty="0" smtClean="0">
                <a:solidFill>
                  <a:schemeClr val="bg1"/>
                </a:solidFill>
                <a:effectLst/>
              </a:rPr>
              <a:t> </a:t>
            </a:r>
            <a:r>
              <a:rPr lang="de-DE" altLang="ru-RU" sz="2400" dirty="0">
                <a:solidFill>
                  <a:schemeClr val="bg1"/>
                </a:solidFill>
                <a:effectLst/>
              </a:rPr>
              <a:t>14 </a:t>
            </a:r>
            <a:r>
              <a:rPr lang="uk-UA" altLang="ru-RU" sz="2400" dirty="0" smtClean="0">
                <a:solidFill>
                  <a:schemeClr val="bg1"/>
                </a:solidFill>
                <a:effectLst/>
              </a:rPr>
              <a:t>разів в залежності від розміру блоку</a:t>
            </a:r>
            <a:r>
              <a:rPr lang="uk-UA" altLang="ru-RU" dirty="0" smtClean="0">
                <a:solidFill>
                  <a:schemeClr val="bg1"/>
                </a:solidFill>
                <a:effectLst/>
              </a:rPr>
              <a:t>( для </a:t>
            </a:r>
            <a:r>
              <a:rPr lang="de-DE" altLang="ru-RU" sz="2400" dirty="0" smtClean="0">
                <a:solidFill>
                  <a:schemeClr val="bg1"/>
                </a:solidFill>
                <a:effectLst/>
              </a:rPr>
              <a:t>WPA2 10</a:t>
            </a:r>
            <a:r>
              <a:rPr lang="uk-UA" altLang="ru-RU" sz="2400" dirty="0" smtClean="0">
                <a:solidFill>
                  <a:schemeClr val="bg1"/>
                </a:solidFill>
                <a:effectLst/>
              </a:rPr>
              <a:t>)</a:t>
            </a:r>
            <a:endParaRPr lang="de-DE" altLang="ru-RU" sz="2400" dirty="0">
              <a:solidFill>
                <a:schemeClr val="bg1"/>
              </a:solidFill>
              <a:effectLst/>
            </a:endParaRPr>
          </a:p>
          <a:p>
            <a:pPr algn="l">
              <a:buFont typeface="Wingdings" panose="05000000000000000000" pitchFamily="2" charset="2"/>
              <a:buBlip>
                <a:blip r:embed="rId2"/>
              </a:buBlip>
            </a:pPr>
            <a:r>
              <a:rPr lang="de-DE" altLang="ru-RU" sz="2400" dirty="0">
                <a:solidFill>
                  <a:schemeClr val="bg1"/>
                </a:solidFill>
                <a:effectLst/>
              </a:rPr>
              <a:t> AES </a:t>
            </a:r>
            <a:r>
              <a:rPr lang="uk-UA" altLang="ru-RU" sz="2400" dirty="0" smtClean="0">
                <a:solidFill>
                  <a:schemeClr val="bg1"/>
                </a:solidFill>
                <a:effectLst/>
              </a:rPr>
              <a:t>використовує</a:t>
            </a:r>
            <a:r>
              <a:rPr lang="de-DE" altLang="ru-RU" sz="2400" dirty="0" smtClean="0">
                <a:solidFill>
                  <a:schemeClr val="bg1"/>
                </a:solidFill>
                <a:effectLst/>
              </a:rPr>
              <a:t> </a:t>
            </a:r>
            <a:r>
              <a:rPr lang="de-DE" altLang="ru-RU" sz="2400" dirty="0">
                <a:solidFill>
                  <a:schemeClr val="bg1"/>
                </a:solidFill>
                <a:effectLst/>
              </a:rPr>
              <a:t>Counter-Mode/CBC-Mac Protocol (CCMP)</a:t>
            </a:r>
          </a:p>
          <a:p>
            <a:pPr algn="l">
              <a:buFont typeface="Wingdings" panose="05000000000000000000" pitchFamily="2" charset="2"/>
              <a:buBlip>
                <a:blip r:embed="rId2"/>
              </a:buBlip>
            </a:pPr>
            <a:r>
              <a:rPr lang="de-DE" altLang="ru-RU" sz="2400" dirty="0">
                <a:solidFill>
                  <a:schemeClr val="bg1"/>
                </a:solidFill>
                <a:effectLst/>
              </a:rPr>
              <a:t> CCMP </a:t>
            </a:r>
            <a:r>
              <a:rPr lang="uk-UA" altLang="ru-RU" sz="2400" dirty="0" smtClean="0">
                <a:solidFill>
                  <a:schemeClr val="bg1"/>
                </a:solidFill>
                <a:effectLst/>
              </a:rPr>
              <a:t>це спеціальний алгоритм шифрування</a:t>
            </a:r>
            <a:endParaRPr lang="de-DE" altLang="ru-RU" sz="2400" dirty="0">
              <a:solidFill>
                <a:schemeClr val="bg1"/>
              </a:solidFill>
              <a:effectLst/>
            </a:endParaRPr>
          </a:p>
          <a:p>
            <a:pPr algn="l">
              <a:buFont typeface="Wingdings" panose="05000000000000000000" pitchFamily="2" charset="2"/>
              <a:buBlip>
                <a:blip r:embed="rId2"/>
              </a:buBlip>
            </a:pPr>
            <a:r>
              <a:rPr lang="de-DE" altLang="ru-RU" sz="2400" dirty="0">
                <a:solidFill>
                  <a:schemeClr val="bg1"/>
                </a:solidFill>
                <a:effectLst/>
              </a:rPr>
              <a:t> </a:t>
            </a:r>
            <a:r>
              <a:rPr lang="de-DE" altLang="ru-RU" sz="2400" dirty="0" smtClean="0">
                <a:solidFill>
                  <a:schemeClr val="bg1"/>
                </a:solidFill>
                <a:effectLst/>
              </a:rPr>
              <a:t>CCM</a:t>
            </a:r>
            <a:r>
              <a:rPr lang="uk-UA" altLang="ru-RU" sz="2400" dirty="0" smtClean="0">
                <a:solidFill>
                  <a:schemeClr val="bg1"/>
                </a:solidFill>
                <a:effectLst/>
              </a:rPr>
              <a:t> це комбінація</a:t>
            </a:r>
            <a:r>
              <a:rPr lang="de-DE" altLang="ru-RU" sz="2400" dirty="0" smtClean="0">
                <a:solidFill>
                  <a:schemeClr val="bg1"/>
                </a:solidFill>
                <a:effectLst/>
              </a:rPr>
              <a:t> </a:t>
            </a:r>
            <a:r>
              <a:rPr lang="de-DE" altLang="ru-RU" sz="2400" dirty="0" err="1">
                <a:solidFill>
                  <a:schemeClr val="bg1"/>
                </a:solidFill>
                <a:effectLst/>
              </a:rPr>
              <a:t>Cipher</a:t>
            </a:r>
            <a:r>
              <a:rPr lang="de-DE" altLang="ru-RU" sz="2400" dirty="0">
                <a:solidFill>
                  <a:schemeClr val="bg1"/>
                </a:solidFill>
                <a:effectLst/>
              </a:rPr>
              <a:t> Block </a:t>
            </a:r>
            <a:r>
              <a:rPr lang="de-DE" altLang="ru-RU" sz="2400" dirty="0" err="1">
                <a:solidFill>
                  <a:schemeClr val="bg1"/>
                </a:solidFill>
                <a:effectLst/>
              </a:rPr>
              <a:t>Chaining</a:t>
            </a:r>
            <a:r>
              <a:rPr lang="de-DE" altLang="ru-RU" sz="2400" dirty="0">
                <a:solidFill>
                  <a:schemeClr val="bg1"/>
                </a:solidFill>
                <a:effectLst/>
              </a:rPr>
              <a:t> Counter</a:t>
            </a:r>
          </a:p>
          <a:p>
            <a:pPr algn="l"/>
            <a:r>
              <a:rPr lang="de-DE" altLang="ru-RU" sz="2400" dirty="0">
                <a:solidFill>
                  <a:schemeClr val="bg1"/>
                </a:solidFill>
                <a:effectLst/>
              </a:rPr>
              <a:t>    (CBC-CTR) </a:t>
            </a:r>
            <a:r>
              <a:rPr lang="uk-UA" altLang="ru-RU" dirty="0" smtClean="0">
                <a:solidFill>
                  <a:schemeClr val="bg1"/>
                </a:solidFill>
                <a:effectLst/>
              </a:rPr>
              <a:t>і </a:t>
            </a:r>
            <a:r>
              <a:rPr lang="de-DE" altLang="ru-RU" sz="2400" dirty="0" smtClean="0">
                <a:solidFill>
                  <a:schemeClr val="bg1"/>
                </a:solidFill>
                <a:effectLst/>
              </a:rPr>
              <a:t>Message </a:t>
            </a:r>
            <a:r>
              <a:rPr lang="de-DE" altLang="ru-RU" sz="2400" dirty="0">
                <a:solidFill>
                  <a:schemeClr val="bg1"/>
                </a:solidFill>
                <a:effectLst/>
              </a:rPr>
              <a:t>Authenticity Check (CBC-MAC)</a:t>
            </a:r>
          </a:p>
        </p:txBody>
      </p:sp>
      <p:sp>
        <p:nvSpPr>
          <p:cNvPr id="3" name="TextBox 2"/>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33</a:t>
            </a:r>
            <a:endParaRPr lang="uk-UA" dirty="0">
              <a:solidFill>
                <a:schemeClr val="bg1"/>
              </a:solidFill>
            </a:endParaRPr>
          </a:p>
        </p:txBody>
      </p:sp>
    </p:spTree>
    <p:extLst>
      <p:ext uri="{BB962C8B-B14F-4D97-AF65-F5344CB8AC3E}">
        <p14:creationId xmlns:p14="http://schemas.microsoft.com/office/powerpoint/2010/main" val="2455010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28600" y="304800"/>
            <a:ext cx="8680079" cy="6362700"/>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34</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34</a:t>
            </a:r>
            <a:endParaRPr lang="uk-UA" dirty="0">
              <a:solidFill>
                <a:schemeClr val="bg1"/>
              </a:solidFill>
            </a:endParaRPr>
          </a:p>
        </p:txBody>
      </p:sp>
    </p:spTree>
    <p:extLst>
      <p:ext uri="{BB962C8B-B14F-4D97-AF65-F5344CB8AC3E}">
        <p14:creationId xmlns:p14="http://schemas.microsoft.com/office/powerpoint/2010/main" val="190061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subTitle" idx="1"/>
          </p:nvPr>
        </p:nvSpPr>
        <p:spPr>
          <a:xfrm>
            <a:off x="395288" y="1341438"/>
            <a:ext cx="8497887" cy="576262"/>
          </a:xfrm>
        </p:spPr>
        <p:txBody>
          <a:bodyPr/>
          <a:lstStyle/>
          <a:p>
            <a:r>
              <a:rPr lang="de-DE" altLang="ru-RU" sz="2400" u="sng" dirty="0" smtClean="0">
                <a:solidFill>
                  <a:srgbClr val="FFFF00"/>
                </a:solidFill>
                <a:effectLst/>
              </a:rPr>
              <a:t>WPA2 </a:t>
            </a:r>
            <a:r>
              <a:rPr lang="de-DE" altLang="ru-RU" sz="2400" u="sng" dirty="0">
                <a:solidFill>
                  <a:srgbClr val="FFFF00"/>
                </a:solidFill>
                <a:effectLst/>
              </a:rPr>
              <a:t>/ 802.11i  CCMP MPDU</a:t>
            </a:r>
            <a:r>
              <a:rPr lang="de-DE" altLang="ru-RU" sz="2400" dirty="0">
                <a:solidFill>
                  <a:srgbClr val="FFFF00"/>
                </a:solidFill>
                <a:effectLst/>
              </a:rPr>
              <a:t>  </a:t>
            </a:r>
          </a:p>
        </p:txBody>
      </p:sp>
      <p:sp>
        <p:nvSpPr>
          <p:cNvPr id="58375" name="Rectangle 7"/>
          <p:cNvSpPr>
            <a:spLocks noChangeArrowheads="1"/>
          </p:cNvSpPr>
          <p:nvPr/>
        </p:nvSpPr>
        <p:spPr bwMode="auto">
          <a:xfrm>
            <a:off x="395288" y="3716338"/>
            <a:ext cx="8497887"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pPr algn="l">
              <a:buBlip>
                <a:blip r:embed="rId2"/>
              </a:buBlip>
            </a:pPr>
            <a:r>
              <a:rPr lang="uk-UA" sz="2400" dirty="0">
                <a:solidFill>
                  <a:schemeClr val="bg1"/>
                </a:solidFill>
                <a:effectLst/>
              </a:rPr>
              <a:t>процес шифрування </a:t>
            </a:r>
            <a:r>
              <a:rPr lang="uk-UA" sz="2400" dirty="0" smtClean="0">
                <a:solidFill>
                  <a:schemeClr val="bg1"/>
                </a:solidFill>
                <a:effectLst/>
              </a:rPr>
              <a:t>збільшує </a:t>
            </a:r>
            <a:r>
              <a:rPr lang="uk-UA" sz="2400" dirty="0">
                <a:solidFill>
                  <a:schemeClr val="bg1"/>
                </a:solidFill>
                <a:effectLst/>
              </a:rPr>
              <a:t>розмір MPDU на 16 </a:t>
            </a:r>
            <a:r>
              <a:rPr lang="uk-UA" sz="2400" dirty="0" smtClean="0">
                <a:solidFill>
                  <a:schemeClr val="bg1"/>
                </a:solidFill>
                <a:effectLst/>
              </a:rPr>
              <a:t>байт</a:t>
            </a:r>
          </a:p>
          <a:p>
            <a:pPr algn="l">
              <a:buBlip>
                <a:blip r:embed="rId2"/>
              </a:buBlip>
            </a:pPr>
            <a:r>
              <a:rPr lang="uk-UA" sz="2400" dirty="0">
                <a:solidFill>
                  <a:schemeClr val="bg1"/>
                </a:solidFill>
                <a:effectLst/>
              </a:rPr>
              <a:t>  4 для поля PN0-1 / </a:t>
            </a:r>
            <a:r>
              <a:rPr lang="uk-UA" sz="2400" dirty="0" err="1">
                <a:solidFill>
                  <a:schemeClr val="bg1"/>
                </a:solidFill>
                <a:effectLst/>
              </a:rPr>
              <a:t>Key</a:t>
            </a:r>
            <a:r>
              <a:rPr lang="uk-UA" sz="2400" dirty="0">
                <a:solidFill>
                  <a:schemeClr val="bg1"/>
                </a:solidFill>
                <a:effectLst/>
              </a:rPr>
              <a:t>-ID, 4 для PN2-5 та 8 для </a:t>
            </a:r>
            <a:r>
              <a:rPr lang="uk-UA" sz="2400" dirty="0" smtClean="0">
                <a:solidFill>
                  <a:schemeClr val="bg1"/>
                </a:solidFill>
                <a:effectLst/>
              </a:rPr>
              <a:t>MIC</a:t>
            </a:r>
          </a:p>
          <a:p>
            <a:pPr algn="l">
              <a:buBlip>
                <a:blip r:embed="rId2"/>
              </a:buBlip>
            </a:pPr>
            <a:r>
              <a:rPr lang="uk-UA" sz="2400" dirty="0">
                <a:solidFill>
                  <a:schemeClr val="bg1"/>
                </a:solidFill>
                <a:effectLst/>
              </a:rPr>
              <a:t>  Біт </a:t>
            </a:r>
            <a:r>
              <a:rPr lang="uk-UA" sz="2400" dirty="0" err="1">
                <a:solidFill>
                  <a:schemeClr val="bg1"/>
                </a:solidFill>
                <a:effectLst/>
              </a:rPr>
              <a:t>KeyID</a:t>
            </a:r>
            <a:r>
              <a:rPr lang="uk-UA" sz="2400" dirty="0">
                <a:solidFill>
                  <a:schemeClr val="bg1"/>
                </a:solidFill>
                <a:effectLst/>
              </a:rPr>
              <a:t> сигналізує про розширений PN в 6 байт</a:t>
            </a:r>
            <a:r>
              <a:rPr lang="de-DE" altLang="ru-RU" sz="2400" dirty="0" smtClean="0">
                <a:solidFill>
                  <a:schemeClr val="bg1"/>
                </a:solidFill>
                <a:effectLst/>
              </a:rPr>
              <a:t>.</a:t>
            </a:r>
            <a:endParaRPr lang="de-DE" altLang="ru-RU" sz="2400" dirty="0">
              <a:solidFill>
                <a:schemeClr val="bg1"/>
              </a:solidFill>
              <a:effectLst/>
            </a:endParaRPr>
          </a:p>
        </p:txBody>
      </p:sp>
      <p:pic>
        <p:nvPicPr>
          <p:cNvPr id="58376" name="Picture 8" descr="CCMP_MPD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6481762" cy="1776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35</a:t>
            </a:r>
            <a:endParaRPr lang="uk-UA" dirty="0">
              <a:solidFill>
                <a:schemeClr val="bg1"/>
              </a:solidFill>
            </a:endParaRPr>
          </a:p>
        </p:txBody>
      </p:sp>
    </p:spTree>
    <p:extLst>
      <p:ext uri="{BB962C8B-B14F-4D97-AF65-F5344CB8AC3E}">
        <p14:creationId xmlns:p14="http://schemas.microsoft.com/office/powerpoint/2010/main" val="306442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1"/>
          </p:nvPr>
        </p:nvSpPr>
        <p:spPr>
          <a:xfrm>
            <a:off x="660767" y="1447800"/>
            <a:ext cx="8497887" cy="5184775"/>
          </a:xfrm>
        </p:spPr>
        <p:txBody>
          <a:bodyPr/>
          <a:lstStyle/>
          <a:p>
            <a:pPr algn="l"/>
            <a:r>
              <a:rPr lang="de-DE" altLang="ru-RU" sz="2000" u="sng" dirty="0"/>
              <a:t>		</a:t>
            </a:r>
            <a:r>
              <a:rPr lang="de-DE" altLang="ru-RU" sz="2000" u="sng" dirty="0">
                <a:solidFill>
                  <a:schemeClr val="bg1"/>
                </a:solidFill>
                <a:effectLst/>
              </a:rPr>
              <a:t>	WEP		WPA		WPA2		</a:t>
            </a:r>
          </a:p>
          <a:p>
            <a:pPr algn="l">
              <a:buFont typeface="Wingdings" panose="05000000000000000000" pitchFamily="2" charset="2"/>
              <a:buBlip>
                <a:blip r:embed="rId2"/>
              </a:buBlip>
            </a:pPr>
            <a:r>
              <a:rPr lang="de-DE" altLang="ru-RU" sz="1800" dirty="0">
                <a:solidFill>
                  <a:schemeClr val="bg1"/>
                </a:solidFill>
                <a:effectLst/>
              </a:rPr>
              <a:t> </a:t>
            </a:r>
            <a:r>
              <a:rPr lang="de-DE" altLang="ru-RU" sz="1800" dirty="0" err="1">
                <a:solidFill>
                  <a:schemeClr val="bg1"/>
                </a:solidFill>
                <a:effectLst/>
              </a:rPr>
              <a:t>Cipher</a:t>
            </a:r>
            <a:r>
              <a:rPr lang="de-DE" altLang="ru-RU" sz="1800" dirty="0">
                <a:solidFill>
                  <a:schemeClr val="bg1"/>
                </a:solidFill>
                <a:effectLst/>
              </a:rPr>
              <a:t>		</a:t>
            </a:r>
            <a:r>
              <a:rPr lang="de-DE" altLang="ru-RU" sz="1800" dirty="0" smtClean="0">
                <a:solidFill>
                  <a:schemeClr val="bg1"/>
                </a:solidFill>
                <a:effectLst/>
              </a:rPr>
              <a:t>RC4</a:t>
            </a:r>
            <a:r>
              <a:rPr lang="de-DE" altLang="ru-RU" sz="1800" dirty="0">
                <a:solidFill>
                  <a:schemeClr val="bg1"/>
                </a:solidFill>
                <a:effectLst/>
              </a:rPr>
              <a:t>		RC4		AES</a:t>
            </a:r>
          </a:p>
          <a:p>
            <a:pPr algn="l">
              <a:buFont typeface="Wingdings" panose="05000000000000000000" pitchFamily="2" charset="2"/>
              <a:buBlip>
                <a:blip r:embed="rId2"/>
              </a:buBlip>
            </a:pPr>
            <a:r>
              <a:rPr lang="de-DE" altLang="ru-RU" sz="1800" dirty="0">
                <a:solidFill>
                  <a:schemeClr val="bg1"/>
                </a:solidFill>
                <a:effectLst/>
              </a:rPr>
              <a:t> Key Size		40 </a:t>
            </a:r>
            <a:r>
              <a:rPr lang="de-DE" altLang="ru-RU" sz="1800" dirty="0" err="1">
                <a:solidFill>
                  <a:schemeClr val="bg1"/>
                </a:solidFill>
                <a:effectLst/>
              </a:rPr>
              <a:t>or</a:t>
            </a:r>
            <a:r>
              <a:rPr lang="de-DE" altLang="ru-RU" sz="1800" dirty="0">
                <a:solidFill>
                  <a:schemeClr val="bg1"/>
                </a:solidFill>
                <a:effectLst/>
              </a:rPr>
              <a:t> 104bits	104bits </a:t>
            </a:r>
            <a:r>
              <a:rPr lang="de-DE" altLang="ru-RU" sz="1800" dirty="0" err="1">
                <a:solidFill>
                  <a:schemeClr val="bg1"/>
                </a:solidFill>
                <a:effectLst/>
              </a:rPr>
              <a:t>perPack</a:t>
            </a:r>
            <a:r>
              <a:rPr lang="de-DE" altLang="ru-RU" sz="1800" dirty="0">
                <a:solidFill>
                  <a:schemeClr val="bg1"/>
                </a:solidFill>
                <a:effectLst/>
              </a:rPr>
              <a:t>	128bits </a:t>
            </a:r>
            <a:r>
              <a:rPr lang="de-DE" altLang="ru-RU" sz="1800" dirty="0" err="1">
                <a:solidFill>
                  <a:schemeClr val="bg1"/>
                </a:solidFill>
                <a:effectLst/>
              </a:rPr>
              <a:t>encry</a:t>
            </a:r>
            <a:r>
              <a:rPr lang="de-DE" altLang="ru-RU" sz="1800" dirty="0">
                <a:solidFill>
                  <a:schemeClr val="bg1"/>
                </a:solidFill>
                <a:effectLst/>
              </a:rPr>
              <a:t>.</a:t>
            </a:r>
          </a:p>
          <a:p>
            <a:pPr algn="l">
              <a:buFont typeface="Wingdings" panose="05000000000000000000" pitchFamily="2" charset="2"/>
              <a:buBlip>
                <a:blip r:embed="rId2"/>
              </a:buBlip>
            </a:pPr>
            <a:r>
              <a:rPr lang="de-DE" altLang="ru-RU" sz="1800" dirty="0">
                <a:solidFill>
                  <a:schemeClr val="bg1"/>
                </a:solidFill>
                <a:effectLst/>
              </a:rPr>
              <a:t> Key Life		24bit IV		48bit IV		48bit IV</a:t>
            </a:r>
          </a:p>
          <a:p>
            <a:pPr algn="l">
              <a:buFont typeface="Wingdings" panose="05000000000000000000" pitchFamily="2" charset="2"/>
              <a:buBlip>
                <a:blip r:embed="rId2"/>
              </a:buBlip>
            </a:pPr>
            <a:r>
              <a:rPr lang="de-DE" altLang="ru-RU" sz="1800" dirty="0">
                <a:solidFill>
                  <a:schemeClr val="bg1"/>
                </a:solidFill>
                <a:effectLst/>
              </a:rPr>
              <a:t> Packet Key		</a:t>
            </a:r>
            <a:r>
              <a:rPr lang="de-DE" altLang="ru-RU" sz="1800" dirty="0" err="1">
                <a:solidFill>
                  <a:schemeClr val="bg1"/>
                </a:solidFill>
                <a:effectLst/>
              </a:rPr>
              <a:t>Concatenation</a:t>
            </a:r>
            <a:r>
              <a:rPr lang="de-DE" altLang="ru-RU" sz="1800" dirty="0">
                <a:solidFill>
                  <a:schemeClr val="bg1"/>
                </a:solidFill>
                <a:effectLst/>
              </a:rPr>
              <a:t>	</a:t>
            </a:r>
            <a:r>
              <a:rPr lang="de-DE" altLang="ru-RU" sz="1800" dirty="0" err="1">
                <a:solidFill>
                  <a:schemeClr val="bg1"/>
                </a:solidFill>
                <a:effectLst/>
              </a:rPr>
              <a:t>TwoPhaseMix</a:t>
            </a:r>
            <a:r>
              <a:rPr lang="de-DE" altLang="ru-RU" sz="1800" dirty="0">
                <a:solidFill>
                  <a:schemeClr val="bg1"/>
                </a:solidFill>
                <a:effectLst/>
              </a:rPr>
              <a:t>	Not </a:t>
            </a:r>
            <a:r>
              <a:rPr lang="de-DE" altLang="ru-RU" sz="1800" dirty="0" err="1">
                <a:solidFill>
                  <a:schemeClr val="bg1"/>
                </a:solidFill>
                <a:effectLst/>
              </a:rPr>
              <a:t>Needed</a:t>
            </a:r>
            <a:endParaRPr lang="de-DE" altLang="ru-RU" sz="1800" dirty="0">
              <a:solidFill>
                <a:schemeClr val="bg1"/>
              </a:solidFill>
              <a:effectLst/>
            </a:endParaRPr>
          </a:p>
          <a:p>
            <a:pPr algn="l">
              <a:buFont typeface="Wingdings" panose="05000000000000000000" pitchFamily="2" charset="2"/>
              <a:buBlip>
                <a:blip r:embed="rId2"/>
              </a:buBlip>
            </a:pPr>
            <a:r>
              <a:rPr lang="de-DE" altLang="ru-RU" sz="1800" dirty="0">
                <a:solidFill>
                  <a:schemeClr val="bg1"/>
                </a:solidFill>
                <a:effectLst/>
              </a:rPr>
              <a:t> Data </a:t>
            </a:r>
            <a:r>
              <a:rPr lang="de-DE" altLang="ru-RU" sz="1800" dirty="0" err="1">
                <a:solidFill>
                  <a:schemeClr val="bg1"/>
                </a:solidFill>
                <a:effectLst/>
              </a:rPr>
              <a:t>Integrity</a:t>
            </a:r>
            <a:r>
              <a:rPr lang="de-DE" altLang="ru-RU" sz="1800" dirty="0">
                <a:solidFill>
                  <a:schemeClr val="bg1"/>
                </a:solidFill>
                <a:effectLst/>
              </a:rPr>
              <a:t>		CRC32		Michael MIC	CCM</a:t>
            </a:r>
          </a:p>
          <a:p>
            <a:pPr algn="l">
              <a:buFont typeface="Wingdings" panose="05000000000000000000" pitchFamily="2" charset="2"/>
              <a:buBlip>
                <a:blip r:embed="rId2"/>
              </a:buBlip>
            </a:pPr>
            <a:r>
              <a:rPr lang="de-DE" altLang="ru-RU" sz="1800" dirty="0">
                <a:solidFill>
                  <a:schemeClr val="bg1"/>
                </a:solidFill>
                <a:effectLst/>
              </a:rPr>
              <a:t> Key Management	None		802.1X/EAP/PSK	802.1X/EAP/PSK</a:t>
            </a:r>
            <a:r>
              <a:rPr lang="de-DE" altLang="ru-RU" sz="1800" dirty="0"/>
              <a:t>	</a:t>
            </a:r>
          </a:p>
        </p:txBody>
      </p:sp>
      <p:sp>
        <p:nvSpPr>
          <p:cNvPr id="35844" name="Text Box 4"/>
          <p:cNvSpPr txBox="1">
            <a:spLocks noChangeArrowheads="1"/>
          </p:cNvSpPr>
          <p:nvPr/>
        </p:nvSpPr>
        <p:spPr bwMode="auto">
          <a:xfrm>
            <a:off x="323850" y="765175"/>
            <a:ext cx="8351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uk-UA" altLang="ru-RU" sz="2800" dirty="0" smtClean="0">
                <a:solidFill>
                  <a:srgbClr val="FFFF00"/>
                </a:solidFill>
                <a:effectLst>
                  <a:outerShdw blurRad="38100" dist="38100" dir="2700000" algn="tl">
                    <a:srgbClr val="000000"/>
                  </a:outerShdw>
                </a:effectLst>
              </a:rPr>
              <a:t>Порівняння стандартів</a:t>
            </a:r>
            <a:endParaRPr lang="de-DE" altLang="ru-RU" sz="2800" dirty="0">
              <a:solidFill>
                <a:srgbClr val="FFFF00"/>
              </a:solidFill>
              <a:effectLst>
                <a:outerShdw blurRad="38100" dist="38100" dir="2700000" algn="tl">
                  <a:srgbClr val="000000"/>
                </a:outerShdw>
              </a:effectLst>
            </a:endParaRPr>
          </a:p>
        </p:txBody>
      </p:sp>
      <p:sp>
        <p:nvSpPr>
          <p:cNvPr id="35849" name="AutoShape 9"/>
          <p:cNvSpPr>
            <a:spLocks noChangeArrowheads="1"/>
          </p:cNvSpPr>
          <p:nvPr/>
        </p:nvSpPr>
        <p:spPr bwMode="auto">
          <a:xfrm>
            <a:off x="3124200" y="5628878"/>
            <a:ext cx="5183188" cy="287338"/>
          </a:xfrm>
          <a:prstGeom prst="rightArrow">
            <a:avLst>
              <a:gd name="adj1" fmla="val 50000"/>
              <a:gd name="adj2" fmla="val 450966"/>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5850" name="Text Box 10"/>
          <p:cNvSpPr txBox="1">
            <a:spLocks noChangeArrowheads="1"/>
          </p:cNvSpPr>
          <p:nvPr/>
        </p:nvSpPr>
        <p:spPr bwMode="auto">
          <a:xfrm>
            <a:off x="4343400" y="4918532"/>
            <a:ext cx="19431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uk-UA" altLang="ru-RU" dirty="0" smtClean="0"/>
              <a:t>Рівень захисту</a:t>
            </a:r>
            <a:endParaRPr lang="de-DE" altLang="ru-RU" dirty="0"/>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36</a:t>
            </a:r>
            <a:endParaRPr lang="uk-UA" dirty="0">
              <a:solidFill>
                <a:schemeClr val="bg1"/>
              </a:solidFill>
            </a:endParaRPr>
          </a:p>
        </p:txBody>
      </p:sp>
    </p:spTree>
    <p:extLst>
      <p:ext uri="{BB962C8B-B14F-4D97-AF65-F5344CB8AC3E}">
        <p14:creationId xmlns:p14="http://schemas.microsoft.com/office/powerpoint/2010/main" val="1085892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descr="325P_22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4986861"/>
            <a:ext cx="6846887" cy="186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6899" name="Rectangle 3"/>
          <p:cNvSpPr>
            <a:spLocks noGrp="1" noChangeArrowheads="1"/>
          </p:cNvSpPr>
          <p:nvPr>
            <p:ph type="title"/>
          </p:nvPr>
        </p:nvSpPr>
        <p:spPr>
          <a:xfrm>
            <a:off x="0" y="152400"/>
            <a:ext cx="9144000" cy="685800"/>
          </a:xfrm>
        </p:spPr>
        <p:txBody>
          <a:bodyPr>
            <a:noAutofit/>
          </a:bodyPr>
          <a:lstStyle/>
          <a:p>
            <a:pPr>
              <a:defRPr/>
            </a:pPr>
            <a:r>
              <a:rPr lang="uk-UA" sz="3200" b="1" dirty="0" smtClean="0">
                <a:solidFill>
                  <a:srgbClr val="FFFF00"/>
                </a:solidFill>
              </a:rPr>
              <a:t>Компоненти, необхідні для </a:t>
            </a:r>
            <a:r>
              <a:rPr lang="en-US" sz="3200" b="1" dirty="0" smtClean="0">
                <a:solidFill>
                  <a:srgbClr val="FFFF00"/>
                </a:solidFill>
              </a:rPr>
              <a:t>802.1x </a:t>
            </a:r>
            <a:r>
              <a:rPr lang="uk-UA" sz="3200" b="1" dirty="0" err="1" smtClean="0">
                <a:solidFill>
                  <a:srgbClr val="FFFF00"/>
                </a:solidFill>
              </a:rPr>
              <a:t>аутентифікації</a:t>
            </a:r>
            <a:endParaRPr lang="en-US" sz="3200" b="1" dirty="0">
              <a:solidFill>
                <a:srgbClr val="FFFF00"/>
              </a:solidFill>
            </a:endParaRPr>
          </a:p>
        </p:txBody>
      </p:sp>
      <p:sp>
        <p:nvSpPr>
          <p:cNvPr id="976900" name="Rectangle 4"/>
          <p:cNvSpPr>
            <a:spLocks noGrp="1" noChangeArrowheads="1"/>
          </p:cNvSpPr>
          <p:nvPr>
            <p:ph type="body" sz="half" idx="1"/>
          </p:nvPr>
        </p:nvSpPr>
        <p:spPr>
          <a:xfrm>
            <a:off x="0" y="990599"/>
            <a:ext cx="8991600" cy="3996261"/>
          </a:xfrm>
        </p:spPr>
        <p:txBody>
          <a:bodyPr>
            <a:noAutofit/>
          </a:bodyPr>
          <a:lstStyle/>
          <a:p>
            <a:pPr>
              <a:lnSpc>
                <a:spcPct val="85000"/>
              </a:lnSpc>
              <a:defRPr/>
            </a:pPr>
            <a:r>
              <a:rPr lang="uk-UA" sz="2400" dirty="0" smtClean="0">
                <a:solidFill>
                  <a:schemeClr val="bg1"/>
                </a:solidFill>
                <a:effectLst/>
              </a:rPr>
              <a:t>Сервер </a:t>
            </a:r>
            <a:r>
              <a:rPr lang="uk-UA" sz="2400" dirty="0" err="1" smtClean="0">
                <a:solidFill>
                  <a:schemeClr val="bg1"/>
                </a:solidFill>
                <a:effectLst/>
              </a:rPr>
              <a:t>аутентифікації</a:t>
            </a:r>
            <a:r>
              <a:rPr lang="uk-UA" sz="2400" dirty="0" smtClean="0">
                <a:solidFill>
                  <a:schemeClr val="bg1"/>
                </a:solidFill>
                <a:effectLst/>
              </a:rPr>
              <a:t> це </a:t>
            </a:r>
            <a:r>
              <a:rPr lang="en-US" sz="2400" dirty="0" smtClean="0">
                <a:solidFill>
                  <a:schemeClr val="bg1"/>
                </a:solidFill>
                <a:effectLst/>
              </a:rPr>
              <a:t>EAP-</a:t>
            </a:r>
            <a:r>
              <a:rPr lang="uk-UA" sz="2400" dirty="0" smtClean="0">
                <a:solidFill>
                  <a:schemeClr val="bg1"/>
                </a:solidFill>
                <a:effectLst/>
              </a:rPr>
              <a:t>сумісний</a:t>
            </a:r>
            <a:r>
              <a:rPr lang="en-US" sz="2400" dirty="0" smtClean="0">
                <a:solidFill>
                  <a:schemeClr val="bg1"/>
                </a:solidFill>
                <a:effectLst/>
              </a:rPr>
              <a:t> </a:t>
            </a:r>
            <a:r>
              <a:rPr lang="en-US" sz="2400" dirty="0">
                <a:solidFill>
                  <a:schemeClr val="bg1"/>
                </a:solidFill>
                <a:effectLst/>
              </a:rPr>
              <a:t>RADIUS </a:t>
            </a:r>
            <a:r>
              <a:rPr lang="uk-UA" sz="2400" dirty="0" smtClean="0">
                <a:solidFill>
                  <a:schemeClr val="bg1"/>
                </a:solidFill>
                <a:effectLst/>
              </a:rPr>
              <a:t>сервер</a:t>
            </a:r>
            <a:r>
              <a:rPr lang="en-US" sz="2400" dirty="0" smtClean="0">
                <a:solidFill>
                  <a:schemeClr val="bg1"/>
                </a:solidFill>
                <a:effectLst/>
              </a:rPr>
              <a:t>:</a:t>
            </a:r>
            <a:endParaRPr lang="en-US" sz="2400" dirty="0">
              <a:solidFill>
                <a:schemeClr val="bg1"/>
              </a:solidFill>
              <a:effectLst/>
            </a:endParaRPr>
          </a:p>
          <a:p>
            <a:pPr lvl="1">
              <a:lnSpc>
                <a:spcPct val="85000"/>
              </a:lnSpc>
              <a:defRPr/>
            </a:pPr>
            <a:r>
              <a:rPr lang="en-US" sz="2000" dirty="0">
                <a:solidFill>
                  <a:schemeClr val="bg1"/>
                </a:solidFill>
                <a:effectLst/>
              </a:rPr>
              <a:t>Cisco Secure ACS, Microsoft IAS, Meetinghouse Aegis</a:t>
            </a:r>
          </a:p>
          <a:p>
            <a:pPr lvl="1">
              <a:lnSpc>
                <a:spcPct val="85000"/>
              </a:lnSpc>
              <a:defRPr/>
            </a:pPr>
            <a:r>
              <a:rPr lang="uk-UA" sz="2000" dirty="0" smtClean="0">
                <a:solidFill>
                  <a:schemeClr val="bg1"/>
                </a:solidFill>
                <a:effectLst/>
              </a:rPr>
              <a:t>Місцевий сервіс </a:t>
            </a:r>
            <a:r>
              <a:rPr lang="uk-UA" sz="2000" dirty="0" err="1" smtClean="0">
                <a:solidFill>
                  <a:schemeClr val="bg1"/>
                </a:solidFill>
                <a:effectLst/>
              </a:rPr>
              <a:t>аутентифікації</a:t>
            </a:r>
            <a:r>
              <a:rPr lang="uk-UA" sz="2000" dirty="0" smtClean="0">
                <a:solidFill>
                  <a:schemeClr val="bg1"/>
                </a:solidFill>
                <a:effectLst/>
              </a:rPr>
              <a:t> на</a:t>
            </a:r>
            <a:r>
              <a:rPr lang="en-US" sz="2000" dirty="0" smtClean="0">
                <a:solidFill>
                  <a:schemeClr val="bg1"/>
                </a:solidFill>
                <a:effectLst/>
              </a:rPr>
              <a:t> </a:t>
            </a:r>
            <a:r>
              <a:rPr lang="en-US" sz="2000" dirty="0">
                <a:solidFill>
                  <a:schemeClr val="bg1"/>
                </a:solidFill>
                <a:effectLst/>
              </a:rPr>
              <a:t>Cisco IOS access point</a:t>
            </a:r>
          </a:p>
          <a:p>
            <a:pPr lvl="1">
              <a:lnSpc>
                <a:spcPct val="85000"/>
              </a:lnSpc>
              <a:defRPr/>
            </a:pPr>
            <a:r>
              <a:rPr lang="uk-UA" sz="2000" dirty="0" smtClean="0">
                <a:solidFill>
                  <a:schemeClr val="bg1"/>
                </a:solidFill>
                <a:effectLst/>
              </a:rPr>
              <a:t>Може використовувати інші локальні</a:t>
            </a:r>
            <a:r>
              <a:rPr lang="en-US" sz="2000" dirty="0" smtClean="0">
                <a:solidFill>
                  <a:schemeClr val="bg1"/>
                </a:solidFill>
                <a:effectLst/>
              </a:rPr>
              <a:t> </a:t>
            </a:r>
            <a:r>
              <a:rPr lang="en-US" sz="2000" dirty="0">
                <a:solidFill>
                  <a:schemeClr val="bg1"/>
                </a:solidFill>
                <a:effectLst/>
              </a:rPr>
              <a:t>RADIUS </a:t>
            </a:r>
            <a:r>
              <a:rPr lang="uk-UA" sz="2000" dirty="0" smtClean="0">
                <a:solidFill>
                  <a:schemeClr val="bg1"/>
                </a:solidFill>
                <a:effectLst/>
              </a:rPr>
              <a:t>бази даних або інші зовнішні сервери такі як </a:t>
            </a:r>
            <a:r>
              <a:rPr lang="en-US" sz="2000" dirty="0" smtClean="0">
                <a:solidFill>
                  <a:schemeClr val="bg1"/>
                </a:solidFill>
                <a:effectLst/>
              </a:rPr>
              <a:t>Microsoft </a:t>
            </a:r>
            <a:r>
              <a:rPr lang="en-US" sz="2000" dirty="0">
                <a:solidFill>
                  <a:schemeClr val="bg1"/>
                </a:solidFill>
                <a:effectLst/>
              </a:rPr>
              <a:t>Active Directory </a:t>
            </a:r>
            <a:endParaRPr lang="en-US" sz="2000" dirty="0" smtClean="0">
              <a:solidFill>
                <a:schemeClr val="bg1"/>
              </a:solidFill>
              <a:effectLst/>
            </a:endParaRPr>
          </a:p>
          <a:p>
            <a:pPr>
              <a:lnSpc>
                <a:spcPct val="85000"/>
              </a:lnSpc>
              <a:defRPr/>
            </a:pPr>
            <a:r>
              <a:rPr lang="uk-UA" sz="2400" dirty="0" err="1" smtClean="0">
                <a:solidFill>
                  <a:schemeClr val="bg1"/>
                </a:solidFill>
                <a:effectLst/>
              </a:rPr>
              <a:t>Аутентифікатор</a:t>
            </a:r>
            <a:r>
              <a:rPr lang="uk-UA" sz="2400" dirty="0" smtClean="0">
                <a:solidFill>
                  <a:schemeClr val="bg1"/>
                </a:solidFill>
                <a:effectLst/>
              </a:rPr>
              <a:t> - 8</a:t>
            </a:r>
            <a:r>
              <a:rPr lang="en-US" sz="2400" dirty="0" smtClean="0">
                <a:solidFill>
                  <a:schemeClr val="bg1"/>
                </a:solidFill>
                <a:effectLst/>
              </a:rPr>
              <a:t>02.1x-</a:t>
            </a:r>
            <a:r>
              <a:rPr lang="uk-UA" sz="2400" dirty="0" smtClean="0">
                <a:solidFill>
                  <a:schemeClr val="bg1"/>
                </a:solidFill>
                <a:effectLst/>
              </a:rPr>
              <a:t>сумісна точка доступу</a:t>
            </a:r>
            <a:r>
              <a:rPr lang="en-US" sz="2400" dirty="0" smtClean="0">
                <a:solidFill>
                  <a:schemeClr val="bg1"/>
                </a:solidFill>
                <a:effectLst/>
              </a:rPr>
              <a:t>.</a:t>
            </a:r>
          </a:p>
          <a:p>
            <a:pPr>
              <a:lnSpc>
                <a:spcPct val="85000"/>
              </a:lnSpc>
              <a:defRPr/>
            </a:pPr>
            <a:r>
              <a:rPr lang="en-US" sz="2400" dirty="0" smtClean="0">
                <a:solidFill>
                  <a:schemeClr val="bg1"/>
                </a:solidFill>
                <a:effectLst/>
              </a:rPr>
              <a:t>STA </a:t>
            </a:r>
            <a:r>
              <a:rPr lang="uk-UA" sz="2400" dirty="0" smtClean="0">
                <a:solidFill>
                  <a:schemeClr val="bg1"/>
                </a:solidFill>
                <a:effectLst/>
              </a:rPr>
              <a:t> це </a:t>
            </a:r>
            <a:r>
              <a:rPr lang="en-US" sz="2400" dirty="0" smtClean="0">
                <a:solidFill>
                  <a:schemeClr val="bg1"/>
                </a:solidFill>
                <a:effectLst/>
              </a:rPr>
              <a:t>EAP-</a:t>
            </a:r>
            <a:r>
              <a:rPr lang="uk-UA" sz="2400" dirty="0" smtClean="0">
                <a:solidFill>
                  <a:schemeClr val="bg1"/>
                </a:solidFill>
                <a:effectLst/>
              </a:rPr>
              <a:t>сумісний</a:t>
            </a:r>
            <a:r>
              <a:rPr lang="en-US" sz="2400" dirty="0" smtClean="0">
                <a:solidFill>
                  <a:schemeClr val="bg1"/>
                </a:solidFill>
                <a:effectLst/>
              </a:rPr>
              <a:t> </a:t>
            </a:r>
            <a:r>
              <a:rPr lang="uk-UA" sz="2400" dirty="0" smtClean="0">
                <a:solidFill>
                  <a:schemeClr val="bg1"/>
                </a:solidFill>
                <a:effectLst/>
              </a:rPr>
              <a:t>клієнт</a:t>
            </a:r>
            <a:r>
              <a:rPr lang="en-US" sz="2400" dirty="0" smtClean="0">
                <a:solidFill>
                  <a:schemeClr val="bg1"/>
                </a:solidFill>
                <a:effectLst/>
              </a:rPr>
              <a:t>:</a:t>
            </a:r>
            <a:endParaRPr lang="en-US" sz="2400" dirty="0">
              <a:solidFill>
                <a:schemeClr val="bg1"/>
              </a:solidFill>
              <a:effectLst/>
            </a:endParaRPr>
          </a:p>
          <a:p>
            <a:pPr lvl="1">
              <a:lnSpc>
                <a:spcPct val="85000"/>
              </a:lnSpc>
              <a:defRPr/>
            </a:pPr>
            <a:r>
              <a:rPr lang="uk-UA" sz="2000" dirty="0" smtClean="0">
                <a:solidFill>
                  <a:schemeClr val="bg1"/>
                </a:solidFill>
                <a:effectLst/>
              </a:rPr>
              <a:t>Вимагає</a:t>
            </a:r>
            <a:r>
              <a:rPr lang="en-US" sz="2000" dirty="0" smtClean="0">
                <a:solidFill>
                  <a:schemeClr val="bg1"/>
                </a:solidFill>
                <a:effectLst/>
              </a:rPr>
              <a:t> 802.1x-</a:t>
            </a:r>
            <a:r>
              <a:rPr lang="uk-UA" sz="2000" dirty="0" smtClean="0">
                <a:solidFill>
                  <a:schemeClr val="bg1"/>
                </a:solidFill>
                <a:effectLst/>
              </a:rPr>
              <a:t>сумісний</a:t>
            </a:r>
            <a:r>
              <a:rPr lang="en-US" sz="2000" dirty="0" smtClean="0">
                <a:solidFill>
                  <a:schemeClr val="bg1"/>
                </a:solidFill>
                <a:effectLst/>
              </a:rPr>
              <a:t> </a:t>
            </a:r>
            <a:r>
              <a:rPr lang="uk-UA" sz="2000" dirty="0" smtClean="0">
                <a:solidFill>
                  <a:schemeClr val="bg1"/>
                </a:solidFill>
                <a:effectLst/>
              </a:rPr>
              <a:t>драйвер</a:t>
            </a:r>
            <a:endParaRPr lang="en-US" sz="2000" dirty="0">
              <a:solidFill>
                <a:schemeClr val="bg1"/>
              </a:solidFill>
              <a:effectLst/>
            </a:endParaRPr>
          </a:p>
          <a:p>
            <a:pPr lvl="1">
              <a:lnSpc>
                <a:spcPct val="85000"/>
              </a:lnSpc>
              <a:defRPr/>
            </a:pPr>
            <a:r>
              <a:rPr lang="uk-UA" sz="2000" dirty="0" smtClean="0">
                <a:solidFill>
                  <a:schemeClr val="bg1"/>
                </a:solidFill>
                <a:effectLst/>
              </a:rPr>
              <a:t>Вимагає </a:t>
            </a:r>
            <a:r>
              <a:rPr lang="en-US" sz="2000" dirty="0" smtClean="0">
                <a:solidFill>
                  <a:schemeClr val="bg1"/>
                </a:solidFill>
                <a:effectLst/>
              </a:rPr>
              <a:t>EAP</a:t>
            </a:r>
            <a:r>
              <a:rPr lang="uk-UA" sz="2000" dirty="0" smtClean="0">
                <a:solidFill>
                  <a:schemeClr val="bg1"/>
                </a:solidFill>
                <a:effectLst/>
              </a:rPr>
              <a:t> сумісного</a:t>
            </a:r>
            <a:r>
              <a:rPr lang="en-US" sz="2000" dirty="0" smtClean="0">
                <a:solidFill>
                  <a:schemeClr val="bg1"/>
                </a:solidFill>
                <a:effectLst/>
              </a:rPr>
              <a:t> </a:t>
            </a:r>
            <a:r>
              <a:rPr lang="uk-UA" sz="2000" dirty="0" smtClean="0">
                <a:solidFill>
                  <a:schemeClr val="bg1"/>
                </a:solidFill>
                <a:effectLst/>
              </a:rPr>
              <a:t>пристрою</a:t>
            </a:r>
            <a:r>
              <a:rPr lang="uk-UA" sz="2000" dirty="0">
                <a:solidFill>
                  <a:schemeClr val="bg1"/>
                </a:solidFill>
                <a:effectLst/>
              </a:rPr>
              <a:t> </a:t>
            </a:r>
            <a:r>
              <a:rPr lang="uk-UA" sz="2000" dirty="0" smtClean="0">
                <a:solidFill>
                  <a:schemeClr val="bg1"/>
                </a:solidFill>
                <a:effectLst/>
              </a:rPr>
              <a:t> - або клієнтської мережевої карти, з відповідним драйвером в операційній </a:t>
            </a:r>
            <a:r>
              <a:rPr lang="uk-UA" sz="2000" dirty="0">
                <a:solidFill>
                  <a:schemeClr val="bg1"/>
                </a:solidFill>
                <a:effectLst/>
              </a:rPr>
              <a:t>системі, або з стороннім програмним забезпеченням</a:t>
            </a:r>
            <a:endParaRPr lang="en-US" sz="2000" dirty="0">
              <a:solidFill>
                <a:schemeClr val="bg1"/>
              </a:solidFill>
              <a:effectLst/>
            </a:endParaRPr>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37</a:t>
            </a:r>
            <a:endParaRPr lang="uk-UA" dirty="0">
              <a:solidFill>
                <a:schemeClr val="bg1"/>
              </a:solidFill>
            </a:endParaRPr>
          </a:p>
        </p:txBody>
      </p:sp>
    </p:spTree>
    <p:extLst>
      <p:ext uri="{BB962C8B-B14F-4D97-AF65-F5344CB8AC3E}">
        <p14:creationId xmlns:p14="http://schemas.microsoft.com/office/powerpoint/2010/main" val="185443489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body" idx="4294967295"/>
          </p:nvPr>
        </p:nvSpPr>
        <p:spPr>
          <a:xfrm>
            <a:off x="0" y="1828800"/>
            <a:ext cx="3810000" cy="4495800"/>
          </a:xfrm>
        </p:spPr>
        <p:txBody>
          <a:bodyPr>
            <a:normAutofit/>
          </a:bodyPr>
          <a:lstStyle/>
          <a:p>
            <a:pPr marL="0" indent="0">
              <a:buNone/>
              <a:defRPr/>
            </a:pPr>
            <a:r>
              <a:rPr lang="uk-UA" b="1" dirty="0">
                <a:solidFill>
                  <a:schemeClr val="bg1"/>
                </a:solidFill>
                <a:effectLst/>
              </a:rPr>
              <a:t>Бездротові VLAN</a:t>
            </a:r>
            <a:r>
              <a:rPr lang="uk-UA" dirty="0">
                <a:solidFill>
                  <a:schemeClr val="bg1"/>
                </a:solidFill>
                <a:effectLst/>
              </a:rPr>
              <a:t/>
            </a:r>
            <a:br>
              <a:rPr lang="uk-UA" dirty="0">
                <a:solidFill>
                  <a:schemeClr val="bg1"/>
                </a:solidFill>
                <a:effectLst/>
              </a:rPr>
            </a:br>
            <a:r>
              <a:rPr lang="uk-UA" dirty="0" smtClean="0">
                <a:solidFill>
                  <a:schemeClr val="bg1"/>
                </a:solidFill>
                <a:effectLst/>
              </a:rPr>
              <a:t>Можуть </a:t>
            </a:r>
            <a:r>
              <a:rPr lang="uk-UA" dirty="0">
                <a:solidFill>
                  <a:schemeClr val="bg1"/>
                </a:solidFill>
                <a:effectLst/>
              </a:rPr>
              <a:t>сегментувати трафік та підвищити безпеку</a:t>
            </a:r>
            <a:br>
              <a:rPr lang="uk-UA" dirty="0">
                <a:solidFill>
                  <a:schemeClr val="bg1"/>
                </a:solidFill>
                <a:effectLst/>
              </a:rPr>
            </a:br>
            <a:r>
              <a:rPr lang="uk-UA" dirty="0">
                <a:solidFill>
                  <a:schemeClr val="bg1"/>
                </a:solidFill>
                <a:effectLst/>
              </a:rPr>
              <a:t>Гнучкість бездротової VLAN залежить від того, який пристрій розділяє пакети та спрямовує їх до різних мереж</a:t>
            </a:r>
            <a:endParaRPr lang="en-US" dirty="0">
              <a:solidFill>
                <a:schemeClr val="bg1"/>
              </a:solidFill>
              <a:effectLst/>
              <a:latin typeface="Verdana" charset="0"/>
              <a:ea typeface="Arial" charset="0"/>
              <a:cs typeface="Arial" charset="0"/>
            </a:endParaRPr>
          </a:p>
        </p:txBody>
      </p:sp>
      <p:pic>
        <p:nvPicPr>
          <p:cNvPr id="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26164" y="2209800"/>
            <a:ext cx="5334000" cy="3788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Номер слайда 1"/>
          <p:cNvSpPr>
            <a:spLocks noGrp="1"/>
          </p:cNvSpPr>
          <p:nvPr>
            <p:ph type="sldNum" sz="quarter" idx="12"/>
          </p:nvPr>
        </p:nvSpPr>
        <p:spPr/>
        <p:txBody>
          <a:bodyPr/>
          <a:lstStyle/>
          <a:p>
            <a:fld id="{01692004-1539-2B46-9684-E30C5B0C6DAF}" type="slidenum">
              <a:rPr lang="en-US" smtClean="0"/>
              <a:pPr/>
              <a:t>38</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38</a:t>
            </a:r>
            <a:endParaRPr lang="uk-UA" dirty="0">
              <a:solidFill>
                <a:schemeClr val="bg1"/>
              </a:solidFill>
            </a:endParaRPr>
          </a:p>
        </p:txBody>
      </p:sp>
    </p:spTree>
    <p:extLst>
      <p:ext uri="{BB962C8B-B14F-4D97-AF65-F5344CB8AC3E}">
        <p14:creationId xmlns:p14="http://schemas.microsoft.com/office/powerpoint/2010/main" val="1044258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type="body" idx="4294967295"/>
          </p:nvPr>
        </p:nvSpPr>
        <p:spPr>
          <a:xfrm>
            <a:off x="419100" y="1052674"/>
            <a:ext cx="8305800" cy="4343400"/>
          </a:xfrm>
        </p:spPr>
        <p:txBody>
          <a:bodyPr/>
          <a:lstStyle/>
          <a:p>
            <a:pPr marL="0" indent="0">
              <a:buNone/>
              <a:defRPr/>
            </a:pPr>
            <a:r>
              <a:rPr lang="uk-UA" dirty="0">
                <a:solidFill>
                  <a:schemeClr val="bg1"/>
                </a:solidFill>
                <a:effectLst/>
              </a:rPr>
              <a:t>Для підвищення безпеки </a:t>
            </a:r>
            <a:r>
              <a:rPr lang="uk-UA" dirty="0" smtClean="0">
                <a:solidFill>
                  <a:schemeClr val="bg1"/>
                </a:solidFill>
                <a:effectLst/>
              </a:rPr>
              <a:t>встановлюють </a:t>
            </a:r>
            <a:r>
              <a:rPr lang="uk-UA" dirty="0">
                <a:solidFill>
                  <a:schemeClr val="bg1"/>
                </a:solidFill>
                <a:effectLst/>
              </a:rPr>
              <a:t>дві бездротові VLAN</a:t>
            </a:r>
            <a:br>
              <a:rPr lang="uk-UA" dirty="0">
                <a:solidFill>
                  <a:schemeClr val="bg1"/>
                </a:solidFill>
                <a:effectLst/>
              </a:rPr>
            </a:br>
            <a:endParaRPr lang="uk-UA" dirty="0" smtClean="0">
              <a:solidFill>
                <a:schemeClr val="bg1"/>
              </a:solidFill>
              <a:effectLst/>
            </a:endParaRPr>
          </a:p>
          <a:p>
            <a:pPr marL="0" indent="0">
              <a:buNone/>
              <a:defRPr/>
            </a:pPr>
            <a:r>
              <a:rPr lang="uk-UA" dirty="0" smtClean="0">
                <a:solidFill>
                  <a:schemeClr val="bg1"/>
                </a:solidFill>
                <a:effectLst/>
              </a:rPr>
              <a:t>Одну </a:t>
            </a:r>
            <a:r>
              <a:rPr lang="uk-UA" dirty="0">
                <a:solidFill>
                  <a:schemeClr val="bg1"/>
                </a:solidFill>
                <a:effectLst/>
              </a:rPr>
              <a:t>для доступу працівників</a:t>
            </a:r>
            <a:br>
              <a:rPr lang="uk-UA" dirty="0">
                <a:solidFill>
                  <a:schemeClr val="bg1"/>
                </a:solidFill>
                <a:effectLst/>
              </a:rPr>
            </a:br>
            <a:r>
              <a:rPr lang="uk-UA" dirty="0" smtClean="0">
                <a:solidFill>
                  <a:schemeClr val="bg1"/>
                </a:solidFill>
                <a:effectLst/>
              </a:rPr>
              <a:t>Одну </a:t>
            </a:r>
            <a:r>
              <a:rPr lang="uk-UA" dirty="0">
                <a:solidFill>
                  <a:schemeClr val="bg1"/>
                </a:solidFill>
                <a:effectLst/>
              </a:rPr>
              <a:t>для доступу гостей</a:t>
            </a:r>
            <a:endParaRPr lang="en-US" dirty="0">
              <a:solidFill>
                <a:schemeClr val="bg1"/>
              </a:solidFill>
              <a:effectLst/>
              <a:latin typeface="Verdana" charset="0"/>
              <a:ea typeface="Arial" charset="0"/>
              <a:cs typeface="Arial" charset="0"/>
            </a:endParaRPr>
          </a:p>
        </p:txBody>
      </p:sp>
      <p:pic>
        <p:nvPicPr>
          <p:cNvPr id="144387"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114800"/>
            <a:ext cx="9144000"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01692004-1539-2B46-9684-E30C5B0C6DAF}" type="slidenum">
              <a:rPr lang="en-US" smtClean="0"/>
              <a:pPr/>
              <a:t>39</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39</a:t>
            </a:r>
            <a:endParaRPr lang="uk-UA" dirty="0">
              <a:solidFill>
                <a:schemeClr val="bg1"/>
              </a:solidFill>
            </a:endParaRPr>
          </a:p>
        </p:txBody>
      </p:sp>
    </p:spTree>
    <p:extLst>
      <p:ext uri="{BB962C8B-B14F-4D97-AF65-F5344CB8AC3E}">
        <p14:creationId xmlns:p14="http://schemas.microsoft.com/office/powerpoint/2010/main" val="304923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4638"/>
            <a:ext cx="8686800" cy="1143000"/>
          </a:xfrm>
        </p:spPr>
        <p:txBody>
          <a:bodyPr>
            <a:normAutofit/>
          </a:bodyPr>
          <a:lstStyle/>
          <a:p>
            <a:r>
              <a:rPr lang="en-US" dirty="0">
                <a:solidFill>
                  <a:srgbClr val="FFFF00"/>
                </a:solidFill>
                <a:latin typeface="Arial" charset="0"/>
              </a:rPr>
              <a:t>Wired Equivalent Privacy (WEP)</a:t>
            </a:r>
          </a:p>
        </p:txBody>
      </p:sp>
      <p:sp>
        <p:nvSpPr>
          <p:cNvPr id="39939" name="Content Placeholder 2"/>
          <p:cNvSpPr>
            <a:spLocks noGrp="1"/>
          </p:cNvSpPr>
          <p:nvPr>
            <p:ph idx="1"/>
          </p:nvPr>
        </p:nvSpPr>
        <p:spPr>
          <a:xfrm>
            <a:off x="32238" y="1828800"/>
            <a:ext cx="8991600" cy="4572000"/>
          </a:xfrm>
        </p:spPr>
        <p:txBody>
          <a:bodyPr>
            <a:normAutofit lnSpcReduction="10000"/>
          </a:bodyPr>
          <a:lstStyle/>
          <a:p>
            <a:pPr marL="0" indent="0">
              <a:buNone/>
            </a:pPr>
            <a:r>
              <a:rPr lang="uk-UA" dirty="0">
                <a:solidFill>
                  <a:schemeClr val="bg1"/>
                </a:solidFill>
              </a:rPr>
              <a:t>Призначений для того, щоб </a:t>
            </a:r>
            <a:r>
              <a:rPr lang="uk-UA" dirty="0" smtClean="0">
                <a:solidFill>
                  <a:schemeClr val="bg1"/>
                </a:solidFill>
              </a:rPr>
              <a:t>тільки учасники мережі мали доступ </a:t>
            </a:r>
            <a:r>
              <a:rPr lang="uk-UA" dirty="0">
                <a:solidFill>
                  <a:schemeClr val="bg1"/>
                </a:solidFill>
              </a:rPr>
              <a:t>до </a:t>
            </a:r>
            <a:r>
              <a:rPr lang="uk-UA" dirty="0" smtClean="0">
                <a:solidFill>
                  <a:schemeClr val="bg1"/>
                </a:solidFill>
              </a:rPr>
              <a:t>інформації переданої бездротовим шляхом</a:t>
            </a:r>
          </a:p>
          <a:p>
            <a:pPr marL="0" indent="0">
              <a:buNone/>
            </a:pPr>
            <a:r>
              <a:rPr lang="uk-UA" dirty="0">
                <a:solidFill>
                  <a:schemeClr val="bg1"/>
                </a:solidFill>
              </a:rPr>
              <a:t/>
            </a:r>
            <a:br>
              <a:rPr lang="uk-UA" dirty="0">
                <a:solidFill>
                  <a:schemeClr val="bg1"/>
                </a:solidFill>
              </a:rPr>
            </a:br>
            <a:r>
              <a:rPr lang="uk-UA" dirty="0">
                <a:solidFill>
                  <a:schemeClr val="bg1"/>
                </a:solidFill>
              </a:rPr>
              <a:t>Шифрує простий текст у </a:t>
            </a:r>
            <a:r>
              <a:rPr lang="uk-UA" dirty="0" err="1" smtClean="0">
                <a:solidFill>
                  <a:schemeClr val="bg1"/>
                </a:solidFill>
              </a:rPr>
              <a:t>шифротекст</a:t>
            </a:r>
            <a:endParaRPr lang="uk-UA" dirty="0" smtClean="0">
              <a:solidFill>
                <a:schemeClr val="bg1"/>
              </a:solidFill>
            </a:endParaRPr>
          </a:p>
          <a:p>
            <a:pPr marL="0" indent="0">
              <a:buNone/>
            </a:pPr>
            <a:r>
              <a:rPr lang="uk-UA" dirty="0">
                <a:solidFill>
                  <a:schemeClr val="bg1"/>
                </a:solidFill>
              </a:rPr>
              <a:t/>
            </a:r>
            <a:br>
              <a:rPr lang="uk-UA" dirty="0">
                <a:solidFill>
                  <a:schemeClr val="bg1"/>
                </a:solidFill>
              </a:rPr>
            </a:br>
            <a:r>
              <a:rPr lang="uk-UA" dirty="0">
                <a:solidFill>
                  <a:schemeClr val="bg1"/>
                </a:solidFill>
              </a:rPr>
              <a:t>Використовує шифрування для захисту трафіку</a:t>
            </a:r>
            <a:br>
              <a:rPr lang="uk-UA" dirty="0">
                <a:solidFill>
                  <a:schemeClr val="bg1"/>
                </a:solidFill>
              </a:rPr>
            </a:br>
            <a:endParaRPr lang="uk-UA" dirty="0" smtClean="0">
              <a:solidFill>
                <a:schemeClr val="bg1"/>
              </a:solidFill>
            </a:endParaRPr>
          </a:p>
          <a:p>
            <a:pPr marL="0" indent="0">
              <a:buNone/>
            </a:pPr>
            <a:r>
              <a:rPr lang="uk-UA" dirty="0" smtClean="0">
                <a:solidFill>
                  <a:schemeClr val="bg1"/>
                </a:solidFill>
              </a:rPr>
              <a:t>Секретний </a:t>
            </a:r>
            <a:r>
              <a:rPr lang="uk-UA" dirty="0">
                <a:solidFill>
                  <a:schemeClr val="bg1"/>
                </a:solidFill>
              </a:rPr>
              <a:t>ключ надається між бездротовим клієнтським пристроєм та </a:t>
            </a:r>
            <a:r>
              <a:rPr lang="uk-UA" dirty="0" smtClean="0">
                <a:solidFill>
                  <a:schemeClr val="bg1"/>
                </a:solidFill>
              </a:rPr>
              <a:t>AP</a:t>
            </a:r>
          </a:p>
          <a:p>
            <a:pPr marL="0" indent="0">
              <a:buNone/>
            </a:pPr>
            <a:r>
              <a:rPr lang="uk-UA" dirty="0">
                <a:solidFill>
                  <a:schemeClr val="bg1"/>
                </a:solidFill>
              </a:rPr>
              <a:t/>
            </a:r>
            <a:br>
              <a:rPr lang="uk-UA" dirty="0">
                <a:solidFill>
                  <a:schemeClr val="bg1"/>
                </a:solidFill>
              </a:rPr>
            </a:br>
            <a:r>
              <a:rPr lang="uk-UA" dirty="0" smtClean="0">
                <a:solidFill>
                  <a:schemeClr val="bg1"/>
                </a:solidFill>
              </a:rPr>
              <a:t>Ключ використовується як для </a:t>
            </a:r>
            <a:r>
              <a:rPr lang="uk-UA" dirty="0">
                <a:solidFill>
                  <a:schemeClr val="bg1"/>
                </a:solidFill>
              </a:rPr>
              <a:t>шифрування </a:t>
            </a:r>
            <a:r>
              <a:rPr lang="uk-UA" dirty="0" smtClean="0">
                <a:solidFill>
                  <a:schemeClr val="bg1"/>
                </a:solidFill>
              </a:rPr>
              <a:t>так і для </a:t>
            </a:r>
            <a:r>
              <a:rPr lang="uk-UA" dirty="0">
                <a:solidFill>
                  <a:schemeClr val="bg1"/>
                </a:solidFill>
              </a:rPr>
              <a:t>дешифрування пакетів</a:t>
            </a:r>
            <a:endParaRPr lang="en-US" dirty="0">
              <a:solidFill>
                <a:schemeClr val="bg1"/>
              </a:solidFill>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0E39ABC-D1E8-0540-85BB-6D995E37D479}" type="slidenum">
              <a:rPr lang="en-US" sz="1400">
                <a:solidFill>
                  <a:srgbClr val="222222"/>
                </a:solidFill>
                <a:latin typeface="Arial" charset="0"/>
              </a:rPr>
              <a:pPr eaLnBrk="1" hangingPunct="1"/>
              <a:t>4</a:t>
            </a:fld>
            <a:endParaRPr lang="en-US" sz="1400">
              <a:solidFill>
                <a:srgbClr val="222222"/>
              </a:solidFill>
              <a:latin typeface="Arial" charset="0"/>
            </a:endParaRPr>
          </a:p>
        </p:txBody>
      </p:sp>
      <p:sp>
        <p:nvSpPr>
          <p:cNvPr id="6" name="TextBox 5"/>
          <p:cNvSpPr txBox="1"/>
          <p:nvPr/>
        </p:nvSpPr>
        <p:spPr>
          <a:xfrm>
            <a:off x="8610600" y="6457890"/>
            <a:ext cx="533400" cy="400110"/>
          </a:xfrm>
          <a:prstGeom prst="rect">
            <a:avLst/>
          </a:prstGeom>
          <a:noFill/>
        </p:spPr>
        <p:txBody>
          <a:bodyPr wrap="square" rtlCol="0">
            <a:spAutoFit/>
          </a:bodyPr>
          <a:lstStyle/>
          <a:p>
            <a:r>
              <a:rPr lang="uk-UA" dirty="0">
                <a:solidFill>
                  <a:schemeClr val="bg1"/>
                </a:solidFill>
              </a:rPr>
              <a:t>4</a:t>
            </a:r>
            <a:endParaRPr lang="uk-UA"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6200" y="1676400"/>
            <a:ext cx="9144000" cy="4893647"/>
          </a:xfrm>
          <a:prstGeom prst="rect">
            <a:avLst/>
          </a:prstGeom>
        </p:spPr>
        <p:txBody>
          <a:bodyPr wrap="square">
            <a:spAutoFit/>
          </a:bodyPr>
          <a:lstStyle/>
          <a:p>
            <a:pPr algn="just"/>
            <a:r>
              <a:rPr lang="uk-UA" sz="2400" dirty="0" smtClean="0">
                <a:solidFill>
                  <a:schemeClr val="bg1"/>
                </a:solidFill>
              </a:rPr>
              <a:t>• </a:t>
            </a:r>
            <a:r>
              <a:rPr lang="uk-UA" sz="2400" dirty="0">
                <a:solidFill>
                  <a:schemeClr val="bg1"/>
                </a:solidFill>
              </a:rPr>
              <a:t>У всіх захищених мережах </a:t>
            </a:r>
            <a:r>
              <a:rPr lang="uk-UA" sz="2400" dirty="0" err="1">
                <a:solidFill>
                  <a:schemeClr val="bg1"/>
                </a:solidFill>
              </a:rPr>
              <a:t>Wi-Fi</a:t>
            </a:r>
            <a:r>
              <a:rPr lang="uk-UA" sz="2400" dirty="0">
                <a:solidFill>
                  <a:schemeClr val="bg1"/>
                </a:solidFill>
              </a:rPr>
              <a:t> використовується </a:t>
            </a:r>
            <a:r>
              <a:rPr lang="en-US" sz="2400" dirty="0" smtClean="0">
                <a:solidFill>
                  <a:schemeClr val="bg1"/>
                </a:solidFill>
              </a:rPr>
              <a:t>4-way handshake</a:t>
            </a:r>
            <a:r>
              <a:rPr lang="uk-UA" sz="2400" dirty="0" smtClean="0">
                <a:solidFill>
                  <a:schemeClr val="bg1"/>
                </a:solidFill>
              </a:rPr>
              <a:t>, </a:t>
            </a:r>
            <a:r>
              <a:rPr lang="uk-UA" sz="2400" dirty="0">
                <a:solidFill>
                  <a:schemeClr val="bg1"/>
                </a:solidFill>
              </a:rPr>
              <a:t>щоб генерувати </a:t>
            </a:r>
            <a:r>
              <a:rPr lang="uk-UA" sz="2400" dirty="0" smtClean="0">
                <a:solidFill>
                  <a:schemeClr val="bg1"/>
                </a:solidFill>
              </a:rPr>
              <a:t>свіжі</a:t>
            </a:r>
            <a:r>
              <a:rPr lang="en-US" sz="2400" dirty="0" smtClean="0">
                <a:solidFill>
                  <a:schemeClr val="bg1"/>
                </a:solidFill>
              </a:rPr>
              <a:t> </a:t>
            </a:r>
            <a:r>
              <a:rPr lang="uk-UA" sz="2400" dirty="0" smtClean="0">
                <a:solidFill>
                  <a:schemeClr val="bg1"/>
                </a:solidFill>
              </a:rPr>
              <a:t>ключ </a:t>
            </a:r>
            <a:r>
              <a:rPr lang="uk-UA" sz="2400" dirty="0">
                <a:solidFill>
                  <a:schemeClr val="bg1"/>
                </a:solidFill>
              </a:rPr>
              <a:t>сесії. </a:t>
            </a:r>
            <a:r>
              <a:rPr lang="uk-UA" sz="2400" dirty="0" smtClean="0">
                <a:solidFill>
                  <a:schemeClr val="bg1"/>
                </a:solidFill>
              </a:rPr>
              <a:t>Донедавна </a:t>
            </a:r>
            <a:r>
              <a:rPr lang="en-US" sz="2400" dirty="0" smtClean="0">
                <a:solidFill>
                  <a:schemeClr val="bg1"/>
                </a:solidFill>
              </a:rPr>
              <a:t>4-way </a:t>
            </a:r>
            <a:r>
              <a:rPr lang="en-US" sz="2400" dirty="0">
                <a:solidFill>
                  <a:schemeClr val="bg1"/>
                </a:solidFill>
              </a:rPr>
              <a:t>handshake</a:t>
            </a:r>
            <a:r>
              <a:rPr lang="uk-UA" sz="2400" dirty="0" smtClean="0">
                <a:solidFill>
                  <a:schemeClr val="bg1"/>
                </a:solidFill>
              </a:rPr>
              <a:t> </a:t>
            </a:r>
            <a:r>
              <a:rPr lang="uk-UA" sz="2400" dirty="0">
                <a:solidFill>
                  <a:schemeClr val="bg1"/>
                </a:solidFill>
              </a:rPr>
              <a:t>залишалося вільним від </a:t>
            </a:r>
            <a:r>
              <a:rPr lang="uk-UA" sz="2400" dirty="0" smtClean="0">
                <a:solidFill>
                  <a:schemeClr val="bg1"/>
                </a:solidFill>
              </a:rPr>
              <a:t>атак,</a:t>
            </a:r>
            <a:r>
              <a:rPr lang="en-US" sz="2400" dirty="0" smtClean="0">
                <a:solidFill>
                  <a:schemeClr val="bg1"/>
                </a:solidFill>
              </a:rPr>
              <a:t> </a:t>
            </a:r>
            <a:r>
              <a:rPr lang="uk-UA" sz="2400" dirty="0" smtClean="0">
                <a:solidFill>
                  <a:schemeClr val="bg1"/>
                </a:solidFill>
              </a:rPr>
              <a:t>і </a:t>
            </a:r>
            <a:r>
              <a:rPr lang="uk-UA" sz="2400" dirty="0">
                <a:solidFill>
                  <a:schemeClr val="bg1"/>
                </a:solidFill>
              </a:rPr>
              <a:t>навіть </a:t>
            </a:r>
            <a:r>
              <a:rPr lang="uk-UA" sz="2400" dirty="0" smtClean="0">
                <a:solidFill>
                  <a:schemeClr val="bg1"/>
                </a:solidFill>
              </a:rPr>
              <a:t>було захищеним.</a:t>
            </a:r>
            <a:endParaRPr lang="en-US" sz="2400" dirty="0" smtClean="0">
              <a:solidFill>
                <a:schemeClr val="bg1"/>
              </a:solidFill>
            </a:endParaRPr>
          </a:p>
          <a:p>
            <a:pPr algn="just"/>
            <a:r>
              <a:rPr lang="uk-UA" sz="2400" dirty="0">
                <a:solidFill>
                  <a:schemeClr val="bg1"/>
                </a:solidFill>
              </a:rPr>
              <a:t/>
            </a:r>
            <a:br>
              <a:rPr lang="uk-UA" sz="2400" dirty="0">
                <a:solidFill>
                  <a:schemeClr val="bg1"/>
                </a:solidFill>
              </a:rPr>
            </a:br>
            <a:r>
              <a:rPr lang="uk-UA" sz="2400" dirty="0">
                <a:solidFill>
                  <a:schemeClr val="bg1"/>
                </a:solidFill>
              </a:rPr>
              <a:t>• Однак </a:t>
            </a:r>
            <a:r>
              <a:rPr lang="en-US" sz="2400" dirty="0">
                <a:solidFill>
                  <a:schemeClr val="bg1"/>
                </a:solidFill>
              </a:rPr>
              <a:t>4-way handshake</a:t>
            </a:r>
            <a:r>
              <a:rPr lang="uk-UA" sz="2400" dirty="0" smtClean="0">
                <a:solidFill>
                  <a:schemeClr val="bg1"/>
                </a:solidFill>
              </a:rPr>
              <a:t> </a:t>
            </a:r>
            <a:r>
              <a:rPr lang="uk-UA" sz="2400" dirty="0">
                <a:solidFill>
                  <a:schemeClr val="bg1"/>
                </a:solidFill>
              </a:rPr>
              <a:t>вразливе </a:t>
            </a:r>
            <a:r>
              <a:rPr lang="uk-UA" sz="2400" dirty="0" smtClean="0">
                <a:solidFill>
                  <a:schemeClr val="bg1"/>
                </a:solidFill>
              </a:rPr>
              <a:t>до</a:t>
            </a:r>
            <a:r>
              <a:rPr lang="en-US" sz="2400" dirty="0" smtClean="0">
                <a:solidFill>
                  <a:schemeClr val="bg1"/>
                </a:solidFill>
              </a:rPr>
              <a:t> </a:t>
            </a:r>
            <a:r>
              <a:rPr lang="uk-UA" sz="2400" dirty="0" err="1" smtClean="0">
                <a:solidFill>
                  <a:schemeClr val="bg1"/>
                </a:solidFill>
              </a:rPr>
              <a:t>ат</a:t>
            </a:r>
            <a:r>
              <a:rPr lang="ru-RU" sz="2400" dirty="0" smtClean="0">
                <a:solidFill>
                  <a:schemeClr val="bg1"/>
                </a:solidFill>
              </a:rPr>
              <a:t>аки </a:t>
            </a:r>
            <a:r>
              <a:rPr lang="ru-RU" sz="2400" dirty="0" err="1" smtClean="0">
                <a:solidFill>
                  <a:schemeClr val="bg1"/>
                </a:solidFill>
              </a:rPr>
              <a:t>перевстановлення</a:t>
            </a:r>
            <a:r>
              <a:rPr lang="ru-RU" sz="2400" dirty="0" smtClean="0">
                <a:solidFill>
                  <a:schemeClr val="bg1"/>
                </a:solidFill>
              </a:rPr>
              <a:t> </a:t>
            </a:r>
            <a:r>
              <a:rPr lang="uk-UA" sz="2400" dirty="0" smtClean="0">
                <a:solidFill>
                  <a:schemeClr val="bg1"/>
                </a:solidFill>
              </a:rPr>
              <a:t>ключа. В ній зловмисник змушує жертву </a:t>
            </a:r>
            <a:r>
              <a:rPr lang="uk-UA" sz="2400" dirty="0">
                <a:solidFill>
                  <a:schemeClr val="bg1"/>
                </a:solidFill>
              </a:rPr>
              <a:t>перевстановлювати</a:t>
            </a:r>
            <a:br>
              <a:rPr lang="uk-UA" sz="2400" dirty="0">
                <a:solidFill>
                  <a:schemeClr val="bg1"/>
                </a:solidFill>
              </a:rPr>
            </a:br>
            <a:r>
              <a:rPr lang="uk-UA" sz="2400" dirty="0">
                <a:solidFill>
                  <a:schemeClr val="bg1"/>
                </a:solidFill>
              </a:rPr>
              <a:t>вже використаний ключ</a:t>
            </a:r>
            <a:r>
              <a:rPr lang="uk-UA" sz="2400" dirty="0" smtClean="0">
                <a:solidFill>
                  <a:schemeClr val="bg1"/>
                </a:solidFill>
              </a:rPr>
              <a:t>.</a:t>
            </a:r>
            <a:endParaRPr lang="en-US" sz="2400" dirty="0" smtClean="0">
              <a:solidFill>
                <a:schemeClr val="bg1"/>
              </a:solidFill>
            </a:endParaRPr>
          </a:p>
          <a:p>
            <a:pPr algn="just"/>
            <a:r>
              <a:rPr lang="uk-UA" sz="2400" dirty="0">
                <a:solidFill>
                  <a:schemeClr val="bg1"/>
                </a:solidFill>
              </a:rPr>
              <a:t/>
            </a:r>
            <a:br>
              <a:rPr lang="uk-UA" sz="2400" dirty="0">
                <a:solidFill>
                  <a:schemeClr val="bg1"/>
                </a:solidFill>
              </a:rPr>
            </a:br>
            <a:r>
              <a:rPr lang="uk-UA" sz="2400" dirty="0">
                <a:solidFill>
                  <a:schemeClr val="bg1"/>
                </a:solidFill>
              </a:rPr>
              <a:t>• Це досягається шляхом маніпулювання та відтворення повідомлень </a:t>
            </a:r>
            <a:r>
              <a:rPr lang="en-US" sz="2400" dirty="0" smtClean="0">
                <a:solidFill>
                  <a:schemeClr val="bg1"/>
                </a:solidFill>
              </a:rPr>
              <a:t>handshake</a:t>
            </a:r>
            <a:r>
              <a:rPr lang="uk-UA" sz="2400" dirty="0" smtClean="0">
                <a:solidFill>
                  <a:schemeClr val="bg1"/>
                </a:solidFill>
              </a:rPr>
              <a:t>. Тобто</a:t>
            </a:r>
            <a:r>
              <a:rPr lang="en-US" sz="2400" dirty="0" smtClean="0">
                <a:solidFill>
                  <a:schemeClr val="bg1"/>
                </a:solidFill>
              </a:rPr>
              <a:t> </a:t>
            </a:r>
            <a:r>
              <a:rPr lang="uk-UA" sz="2400" dirty="0" err="1" smtClean="0">
                <a:solidFill>
                  <a:schemeClr val="bg1"/>
                </a:solidFill>
              </a:rPr>
              <a:t>перевстановленням</a:t>
            </a:r>
            <a:r>
              <a:rPr lang="uk-UA" sz="2400" dirty="0" smtClean="0">
                <a:solidFill>
                  <a:schemeClr val="bg1"/>
                </a:solidFill>
              </a:rPr>
              <a:t> </a:t>
            </a:r>
            <a:r>
              <a:rPr lang="uk-UA" sz="2400" dirty="0">
                <a:solidFill>
                  <a:schemeClr val="bg1"/>
                </a:solidFill>
              </a:rPr>
              <a:t>ключових, пов'язаних параметрів, таких як додаткова </a:t>
            </a:r>
            <a:r>
              <a:rPr lang="uk-UA" sz="2400" dirty="0" smtClean="0">
                <a:solidFill>
                  <a:schemeClr val="bg1"/>
                </a:solidFill>
              </a:rPr>
              <a:t>передача</a:t>
            </a:r>
            <a:r>
              <a:rPr lang="en-US" sz="2400" dirty="0" smtClean="0">
                <a:solidFill>
                  <a:schemeClr val="bg1"/>
                </a:solidFill>
              </a:rPr>
              <a:t> </a:t>
            </a:r>
            <a:r>
              <a:rPr lang="uk-UA" sz="2400" dirty="0" smtClean="0">
                <a:solidFill>
                  <a:schemeClr val="bg1"/>
                </a:solidFill>
              </a:rPr>
              <a:t>номер </a:t>
            </a:r>
            <a:r>
              <a:rPr lang="uk-UA" sz="2400" dirty="0">
                <a:solidFill>
                  <a:schemeClr val="bg1"/>
                </a:solidFill>
              </a:rPr>
              <a:t>пакета (не має значення) та номер прийому пакета (лічильник відтворення) </a:t>
            </a:r>
            <a:r>
              <a:rPr lang="uk-UA" sz="2400" dirty="0" smtClean="0">
                <a:solidFill>
                  <a:schemeClr val="bg1"/>
                </a:solidFill>
              </a:rPr>
              <a:t>скидаються до </a:t>
            </a:r>
            <a:r>
              <a:rPr lang="uk-UA" sz="2400" dirty="0">
                <a:solidFill>
                  <a:schemeClr val="bg1"/>
                </a:solidFill>
              </a:rPr>
              <a:t>їх початкового значення</a:t>
            </a:r>
            <a:r>
              <a:rPr lang="uk-UA" sz="2400" dirty="0" smtClean="0">
                <a:solidFill>
                  <a:schemeClr val="bg1"/>
                </a:solidFill>
              </a:rPr>
              <a:t>.</a:t>
            </a:r>
            <a:endParaRPr lang="ru-RU" sz="1600" dirty="0">
              <a:solidFill>
                <a:schemeClr val="bg1"/>
              </a:solidFill>
            </a:endParaRPr>
          </a:p>
        </p:txBody>
      </p:sp>
      <p:pic>
        <p:nvPicPr>
          <p:cNvPr id="3" name="Рисунок 2"/>
          <p:cNvPicPr>
            <a:picLocks noChangeAspect="1"/>
          </p:cNvPicPr>
          <p:nvPr/>
        </p:nvPicPr>
        <p:blipFill>
          <a:blip r:embed="rId2"/>
          <a:stretch>
            <a:fillRect/>
          </a:stretch>
        </p:blipFill>
        <p:spPr>
          <a:xfrm>
            <a:off x="2743200" y="0"/>
            <a:ext cx="3155912" cy="1514475"/>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40</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40</a:t>
            </a:r>
            <a:endParaRPr lang="uk-UA" dirty="0">
              <a:solidFill>
                <a:schemeClr val="bg1"/>
              </a:solidFill>
            </a:endParaRPr>
          </a:p>
        </p:txBody>
      </p:sp>
    </p:spTree>
    <p:extLst>
      <p:ext uri="{BB962C8B-B14F-4D97-AF65-F5344CB8AC3E}">
        <p14:creationId xmlns:p14="http://schemas.microsoft.com/office/powerpoint/2010/main" val="151678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5550"/>
            <a:ext cx="9067800" cy="6690049"/>
          </a:xfrm>
        </p:spPr>
        <p:txBody>
          <a:bodyPr>
            <a:noAutofit/>
          </a:bodyPr>
          <a:lstStyle/>
          <a:p>
            <a:pPr marL="0" indent="0">
              <a:buNone/>
            </a:pPr>
            <a:r>
              <a:rPr lang="uk-UA" sz="2300" dirty="0" smtClean="0">
                <a:solidFill>
                  <a:schemeClr val="bg1"/>
                </a:solidFill>
                <a:effectLst/>
              </a:rPr>
              <a:t>Атака </a:t>
            </a:r>
            <a:r>
              <a:rPr lang="uk-UA" sz="2300" dirty="0" err="1" smtClean="0">
                <a:solidFill>
                  <a:schemeClr val="bg1"/>
                </a:solidFill>
                <a:effectLst/>
              </a:rPr>
              <a:t>перевстановлення</a:t>
            </a:r>
            <a:r>
              <a:rPr lang="uk-UA" sz="2300" dirty="0" smtClean="0">
                <a:solidFill>
                  <a:schemeClr val="bg1"/>
                </a:solidFill>
                <a:effectLst/>
              </a:rPr>
              <a:t> ключа </a:t>
            </a:r>
            <a:r>
              <a:rPr lang="uk-UA" sz="2300" dirty="0">
                <a:solidFill>
                  <a:schemeClr val="bg1"/>
                </a:solidFill>
                <a:effectLst/>
              </a:rPr>
              <a:t>також порушує </a:t>
            </a:r>
            <a:r>
              <a:rPr lang="uk-UA" sz="2300" dirty="0" err="1">
                <a:solidFill>
                  <a:schemeClr val="bg1"/>
                </a:solidFill>
                <a:effectLst/>
              </a:rPr>
              <a:t>PeerKey</a:t>
            </a:r>
            <a:r>
              <a:rPr lang="uk-UA" sz="2300" dirty="0">
                <a:solidFill>
                  <a:schemeClr val="bg1"/>
                </a:solidFill>
                <a:effectLst/>
              </a:rPr>
              <a:t>, груповий ключ та </a:t>
            </a:r>
            <a:r>
              <a:rPr lang="en-US" sz="2300" dirty="0">
                <a:solidFill>
                  <a:schemeClr val="bg1"/>
                </a:solidFill>
                <a:effectLst/>
              </a:rPr>
              <a:t>Fast BSS </a:t>
            </a:r>
            <a:r>
              <a:rPr lang="en-US" sz="2300" dirty="0" smtClean="0">
                <a:solidFill>
                  <a:schemeClr val="bg1"/>
                </a:solidFill>
                <a:effectLst/>
              </a:rPr>
              <a:t>Transition </a:t>
            </a:r>
            <a:r>
              <a:rPr lang="en-US" sz="2300" dirty="0">
                <a:solidFill>
                  <a:schemeClr val="bg1"/>
                </a:solidFill>
                <a:effectLst/>
              </a:rPr>
              <a:t>(FT) handshake</a:t>
            </a:r>
            <a:r>
              <a:rPr lang="uk-UA" sz="2300" dirty="0">
                <a:solidFill>
                  <a:schemeClr val="bg1"/>
                </a:solidFill>
                <a:effectLst/>
              </a:rPr>
              <a:t>. Вплив залежить від </a:t>
            </a:r>
            <a:r>
              <a:rPr lang="uk-UA" sz="2300" dirty="0" smtClean="0">
                <a:solidFill>
                  <a:schemeClr val="bg1"/>
                </a:solidFill>
                <a:effectLst/>
              </a:rPr>
              <a:t>типу нападу та </a:t>
            </a:r>
            <a:r>
              <a:rPr lang="uk-UA" sz="2300" dirty="0">
                <a:solidFill>
                  <a:schemeClr val="bg1"/>
                </a:solidFill>
                <a:effectLst/>
              </a:rPr>
              <a:t>використовуваного протоколу конфіденційності даних</a:t>
            </a:r>
            <a:r>
              <a:rPr lang="uk-UA" sz="2300" dirty="0" smtClean="0">
                <a:solidFill>
                  <a:schemeClr val="bg1"/>
                </a:solidFill>
                <a:effectLst/>
              </a:rPr>
              <a:t>.</a:t>
            </a:r>
          </a:p>
          <a:p>
            <a:pPr marL="0" indent="0">
              <a:buNone/>
            </a:pPr>
            <a:r>
              <a:rPr lang="uk-UA" sz="2300" dirty="0">
                <a:solidFill>
                  <a:schemeClr val="bg1"/>
                </a:solidFill>
                <a:effectLst/>
              </a:rPr>
              <a:t/>
            </a:r>
            <a:br>
              <a:rPr lang="uk-UA" sz="2300" dirty="0">
                <a:solidFill>
                  <a:schemeClr val="bg1"/>
                </a:solidFill>
                <a:effectLst/>
              </a:rPr>
            </a:br>
            <a:r>
              <a:rPr lang="uk-UA" sz="2300" dirty="0">
                <a:solidFill>
                  <a:schemeClr val="bg1"/>
                </a:solidFill>
                <a:effectLst/>
              </a:rPr>
              <a:t>Спрощено, проти AES-CCMP противник може відтворювати та розшифровувати (але не підробляти) пакети. Це дає можливість захопити TCP-потоки та вводити в них шкідливі дані</a:t>
            </a:r>
            <a:r>
              <a:rPr lang="uk-UA" sz="2300" dirty="0" smtClean="0">
                <a:solidFill>
                  <a:schemeClr val="bg1"/>
                </a:solidFill>
                <a:effectLst/>
              </a:rPr>
              <a:t>.</a:t>
            </a:r>
          </a:p>
          <a:p>
            <a:pPr marL="0" indent="0">
              <a:buNone/>
            </a:pPr>
            <a:endParaRPr lang="uk-UA" sz="2300" dirty="0" smtClean="0">
              <a:solidFill>
                <a:schemeClr val="bg1"/>
              </a:solidFill>
              <a:effectLst/>
            </a:endParaRPr>
          </a:p>
          <a:p>
            <a:pPr marL="0" indent="0">
              <a:buNone/>
            </a:pPr>
            <a:r>
              <a:rPr lang="uk-UA" sz="2300" dirty="0" smtClean="0">
                <a:solidFill>
                  <a:schemeClr val="bg1"/>
                </a:solidFill>
                <a:effectLst/>
              </a:rPr>
              <a:t>По </a:t>
            </a:r>
            <a:r>
              <a:rPr lang="uk-UA" sz="2300" dirty="0">
                <a:solidFill>
                  <a:schemeClr val="bg1"/>
                </a:solidFill>
                <a:effectLst/>
              </a:rPr>
              <a:t>відношенню до </a:t>
            </a:r>
            <a:r>
              <a:rPr lang="uk-UA" sz="2300" dirty="0" smtClean="0">
                <a:solidFill>
                  <a:schemeClr val="bg1"/>
                </a:solidFill>
                <a:effectLst/>
              </a:rPr>
              <a:t>WPA TKIP </a:t>
            </a:r>
            <a:r>
              <a:rPr lang="uk-UA" sz="2300" dirty="0">
                <a:solidFill>
                  <a:schemeClr val="bg1"/>
                </a:solidFill>
                <a:effectLst/>
              </a:rPr>
              <a:t>та GCMP вплив </a:t>
            </a:r>
            <a:r>
              <a:rPr lang="uk-UA" sz="2300" dirty="0" smtClean="0">
                <a:solidFill>
                  <a:schemeClr val="bg1"/>
                </a:solidFill>
                <a:effectLst/>
              </a:rPr>
              <a:t>катастрофічний: </a:t>
            </a:r>
            <a:r>
              <a:rPr lang="uk-UA" sz="2300" dirty="0">
                <a:solidFill>
                  <a:schemeClr val="bg1"/>
                </a:solidFill>
                <a:effectLst/>
              </a:rPr>
              <a:t>пакети можуть бути відтворені, розшифровані та підроблені. </a:t>
            </a:r>
            <a:endParaRPr lang="uk-UA" sz="2300" dirty="0" smtClean="0">
              <a:solidFill>
                <a:schemeClr val="bg1"/>
              </a:solidFill>
              <a:effectLst/>
            </a:endParaRPr>
          </a:p>
          <a:p>
            <a:pPr marL="0" indent="0">
              <a:buNone/>
            </a:pPr>
            <a:endParaRPr lang="uk-UA" sz="2300" dirty="0" smtClean="0">
              <a:solidFill>
                <a:schemeClr val="bg1"/>
              </a:solidFill>
              <a:effectLst/>
            </a:endParaRPr>
          </a:p>
          <a:p>
            <a:pPr marL="0" indent="0">
              <a:buNone/>
            </a:pPr>
            <a:r>
              <a:rPr lang="uk-UA" sz="2300" dirty="0" smtClean="0">
                <a:solidFill>
                  <a:schemeClr val="bg1"/>
                </a:solidFill>
                <a:effectLst/>
              </a:rPr>
              <a:t>Оскільки </a:t>
            </a:r>
            <a:r>
              <a:rPr lang="uk-UA" sz="2300" dirty="0">
                <a:solidFill>
                  <a:schemeClr val="bg1"/>
                </a:solidFill>
                <a:effectLst/>
              </a:rPr>
              <a:t>GCMP використовує один і той же ключ </a:t>
            </a:r>
            <a:r>
              <a:rPr lang="uk-UA" sz="2300" dirty="0" err="1">
                <a:solidFill>
                  <a:schemeClr val="bg1"/>
                </a:solidFill>
                <a:effectLst/>
              </a:rPr>
              <a:t>аутентифікації</a:t>
            </a:r>
            <a:r>
              <a:rPr lang="uk-UA" sz="2300" dirty="0">
                <a:solidFill>
                  <a:schemeClr val="bg1"/>
                </a:solidFill>
                <a:effectLst/>
              </a:rPr>
              <a:t> в обох напрямках зв'язку, це особливо впливає</a:t>
            </a:r>
            <a:endParaRPr lang="ru-RU" sz="2300" dirty="0">
              <a:solidFill>
                <a:schemeClr val="bg1"/>
              </a:solidFill>
              <a:effectLst/>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41</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41</a:t>
            </a:r>
            <a:endParaRPr lang="uk-UA" dirty="0">
              <a:solidFill>
                <a:schemeClr val="bg1"/>
              </a:solidFill>
            </a:endParaRPr>
          </a:p>
        </p:txBody>
      </p:sp>
    </p:spTree>
    <p:extLst>
      <p:ext uri="{BB962C8B-B14F-4D97-AF65-F5344CB8AC3E}">
        <p14:creationId xmlns:p14="http://schemas.microsoft.com/office/powerpoint/2010/main" val="3122150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238"/>
            <a:ext cx="6934200" cy="6784458"/>
          </a:xfrm>
          <a:prstGeom prst="rect">
            <a:avLst/>
          </a:prstGeom>
        </p:spPr>
      </p:pic>
      <p:sp>
        <p:nvSpPr>
          <p:cNvPr id="3" name="Прямоугольник 2"/>
          <p:cNvSpPr/>
          <p:nvPr/>
        </p:nvSpPr>
        <p:spPr>
          <a:xfrm>
            <a:off x="2971800" y="152400"/>
            <a:ext cx="3190874" cy="461665"/>
          </a:xfrm>
          <a:prstGeom prst="rect">
            <a:avLst/>
          </a:prstGeom>
        </p:spPr>
        <p:txBody>
          <a:bodyPr wrap="none">
            <a:spAutoFit/>
          </a:bodyPr>
          <a:lstStyle/>
          <a:p>
            <a:r>
              <a:rPr lang="en-US" sz="2400" dirty="0" smtClean="0"/>
              <a:t>WPA</a:t>
            </a:r>
            <a:r>
              <a:rPr lang="ru-RU" sz="2400" dirty="0" smtClean="0"/>
              <a:t>2 4</a:t>
            </a:r>
            <a:r>
              <a:rPr lang="en-US" sz="2400" dirty="0" smtClean="0"/>
              <a:t>-</a:t>
            </a:r>
            <a:r>
              <a:rPr lang="ru-RU" sz="2400" dirty="0" err="1" smtClean="0"/>
              <a:t>way</a:t>
            </a:r>
            <a:r>
              <a:rPr lang="ru-RU" sz="2400" dirty="0" smtClean="0"/>
              <a:t> </a:t>
            </a:r>
            <a:r>
              <a:rPr lang="ru-RU" sz="2400" dirty="0" err="1"/>
              <a:t>handshake</a:t>
            </a:r>
            <a:endParaRPr lang="ru-RU" sz="2400" dirty="0"/>
          </a:p>
        </p:txBody>
      </p:sp>
      <p:sp>
        <p:nvSpPr>
          <p:cNvPr id="2" name="Номер слайда 1"/>
          <p:cNvSpPr>
            <a:spLocks noGrp="1"/>
          </p:cNvSpPr>
          <p:nvPr>
            <p:ph type="sldNum" sz="quarter" idx="12"/>
          </p:nvPr>
        </p:nvSpPr>
        <p:spPr/>
        <p:txBody>
          <a:bodyPr/>
          <a:lstStyle/>
          <a:p>
            <a:fld id="{01692004-1539-2B46-9684-E30C5B0C6DAF}" type="slidenum">
              <a:rPr lang="en-US" smtClean="0"/>
              <a:pPr/>
              <a:t>42</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42</a:t>
            </a:r>
            <a:endParaRPr lang="uk-UA" dirty="0">
              <a:solidFill>
                <a:schemeClr val="bg1"/>
              </a:solidFill>
            </a:endParaRPr>
          </a:p>
        </p:txBody>
      </p:sp>
    </p:spTree>
    <p:extLst>
      <p:ext uri="{BB962C8B-B14F-4D97-AF65-F5344CB8AC3E}">
        <p14:creationId xmlns:p14="http://schemas.microsoft.com/office/powerpoint/2010/main" val="84088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1" y="762000"/>
            <a:ext cx="9020489" cy="5295900"/>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43</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a:solidFill>
                  <a:schemeClr val="bg1"/>
                </a:solidFill>
              </a:rPr>
              <a:t>4</a:t>
            </a:r>
            <a:r>
              <a:rPr lang="uk-UA" dirty="0" smtClean="0">
                <a:solidFill>
                  <a:schemeClr val="bg1"/>
                </a:solidFill>
              </a:rPr>
              <a:t>3</a:t>
            </a:r>
            <a:endParaRPr lang="uk-UA" dirty="0">
              <a:solidFill>
                <a:schemeClr val="bg1"/>
              </a:solidFill>
            </a:endParaRPr>
          </a:p>
        </p:txBody>
      </p:sp>
    </p:spTree>
    <p:extLst>
      <p:ext uri="{BB962C8B-B14F-4D97-AF65-F5344CB8AC3E}">
        <p14:creationId xmlns:p14="http://schemas.microsoft.com/office/powerpoint/2010/main" val="42184091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228600"/>
            <a:ext cx="8839200" cy="4893647"/>
          </a:xfrm>
          <a:prstGeom prst="rect">
            <a:avLst/>
          </a:prstGeom>
        </p:spPr>
        <p:txBody>
          <a:bodyPr wrap="square">
            <a:spAutoFit/>
          </a:bodyPr>
          <a:lstStyle/>
          <a:p>
            <a:r>
              <a:rPr lang="uk-UA" sz="2400" dirty="0" smtClean="0">
                <a:solidFill>
                  <a:schemeClr val="bg1"/>
                </a:solidFill>
              </a:rPr>
              <a:t>WPA3 </a:t>
            </a:r>
            <a:r>
              <a:rPr lang="uk-UA" sz="2400" dirty="0">
                <a:solidFill>
                  <a:schemeClr val="bg1"/>
                </a:solidFill>
              </a:rPr>
              <a:t>усуне всі відомі сьогодні ризики та атаки, включаючи ключові атаки на </a:t>
            </a:r>
            <a:r>
              <a:rPr lang="uk-UA" sz="2400" dirty="0" err="1">
                <a:solidFill>
                  <a:schemeClr val="bg1"/>
                </a:solidFill>
              </a:rPr>
              <a:t>переустановку</a:t>
            </a:r>
            <a:r>
              <a:rPr lang="uk-UA" sz="2400" dirty="0">
                <a:solidFill>
                  <a:schemeClr val="bg1"/>
                </a:solidFill>
              </a:rPr>
              <a:t> (KRACK</a:t>
            </a:r>
            <a:r>
              <a:rPr lang="uk-UA" sz="2400" dirty="0" smtClean="0">
                <a:solidFill>
                  <a:schemeClr val="bg1"/>
                </a:solidFill>
              </a:rPr>
              <a:t>).</a:t>
            </a:r>
            <a:endParaRPr lang="en-US" sz="2400" dirty="0" smtClean="0">
              <a:solidFill>
                <a:schemeClr val="bg1"/>
              </a:solidFill>
            </a:endParaRPr>
          </a:p>
          <a:p>
            <a:r>
              <a:rPr lang="uk-UA" sz="2400" dirty="0">
                <a:solidFill>
                  <a:schemeClr val="bg1"/>
                </a:solidFill>
              </a:rPr>
              <a:t/>
            </a:r>
            <a:br>
              <a:rPr lang="uk-UA" sz="2400" dirty="0">
                <a:solidFill>
                  <a:schemeClr val="bg1"/>
                </a:solidFill>
              </a:rPr>
            </a:br>
            <a:r>
              <a:rPr lang="uk-UA" sz="2400" dirty="0" smtClean="0">
                <a:solidFill>
                  <a:schemeClr val="bg1"/>
                </a:solidFill>
              </a:rPr>
              <a:t>Стандарт </a:t>
            </a:r>
            <a:r>
              <a:rPr lang="uk-UA" sz="2400" dirty="0">
                <a:solidFill>
                  <a:schemeClr val="bg1"/>
                </a:solidFill>
              </a:rPr>
              <a:t>WPA3 додає чотири функції, які </a:t>
            </a:r>
            <a:r>
              <a:rPr lang="uk-UA" sz="2400" dirty="0" smtClean="0">
                <a:solidFill>
                  <a:schemeClr val="bg1"/>
                </a:solidFill>
              </a:rPr>
              <a:t>відсутні </a:t>
            </a:r>
            <a:r>
              <a:rPr lang="uk-UA" sz="2400" dirty="0">
                <a:solidFill>
                  <a:schemeClr val="bg1"/>
                </a:solidFill>
              </a:rPr>
              <a:t>в </a:t>
            </a:r>
            <a:r>
              <a:rPr lang="uk-UA" sz="2400" dirty="0" smtClean="0">
                <a:solidFill>
                  <a:schemeClr val="bg1"/>
                </a:solidFill>
              </a:rPr>
              <a:t>WPA2:</a:t>
            </a: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
            </a:r>
            <a:br>
              <a:rPr lang="uk-UA" sz="2400" dirty="0">
                <a:solidFill>
                  <a:schemeClr val="bg1"/>
                </a:solidFill>
              </a:rPr>
            </a:br>
            <a:r>
              <a:rPr lang="uk-UA" sz="2400" dirty="0">
                <a:solidFill>
                  <a:schemeClr val="bg1"/>
                </a:solidFill>
              </a:rPr>
              <a:t>1. Більш безпечне </a:t>
            </a:r>
            <a:r>
              <a:rPr lang="uk-UA" sz="2400" dirty="0" smtClean="0">
                <a:solidFill>
                  <a:schemeClr val="bg1"/>
                </a:solidFill>
              </a:rPr>
              <a:t>рукостискання</a:t>
            </a:r>
          </a:p>
          <a:p>
            <a:r>
              <a:rPr lang="uk-UA" sz="2400" dirty="0">
                <a:solidFill>
                  <a:schemeClr val="bg1"/>
                </a:solidFill>
              </a:rPr>
              <a:t/>
            </a:r>
            <a:br>
              <a:rPr lang="uk-UA" sz="2400" dirty="0">
                <a:solidFill>
                  <a:schemeClr val="bg1"/>
                </a:solidFill>
              </a:rPr>
            </a:br>
            <a:r>
              <a:rPr lang="uk-UA" sz="2400" dirty="0">
                <a:solidFill>
                  <a:schemeClr val="bg1"/>
                </a:solidFill>
              </a:rPr>
              <a:t>2. </a:t>
            </a:r>
            <a:r>
              <a:rPr lang="uk-UA" sz="2400" dirty="0" smtClean="0">
                <a:solidFill>
                  <a:schemeClr val="bg1"/>
                </a:solidFill>
              </a:rPr>
              <a:t>Безпечні відкриті мережі </a:t>
            </a:r>
            <a:r>
              <a:rPr lang="uk-UA" sz="2400" dirty="0" err="1" smtClean="0">
                <a:solidFill>
                  <a:schemeClr val="bg1"/>
                </a:solidFill>
              </a:rPr>
              <a:t>Wi-Fi</a:t>
            </a:r>
            <a:endParaRPr lang="uk-UA" sz="2400" dirty="0" smtClean="0">
              <a:solidFill>
                <a:schemeClr val="bg1"/>
              </a:solidFill>
            </a:endParaRPr>
          </a:p>
          <a:p>
            <a:r>
              <a:rPr lang="uk-UA" sz="2400" dirty="0">
                <a:solidFill>
                  <a:schemeClr val="bg1"/>
                </a:solidFill>
              </a:rPr>
              <a:t/>
            </a:r>
            <a:br>
              <a:rPr lang="uk-UA" sz="2400" dirty="0">
                <a:solidFill>
                  <a:schemeClr val="bg1"/>
                </a:solidFill>
              </a:rPr>
            </a:br>
            <a:r>
              <a:rPr lang="uk-UA" sz="2400" dirty="0">
                <a:solidFill>
                  <a:schemeClr val="bg1"/>
                </a:solidFill>
              </a:rPr>
              <a:t>3. Дозволяє легке підключення до пристроїв </a:t>
            </a:r>
            <a:r>
              <a:rPr lang="uk-UA" sz="2400" dirty="0" smtClean="0">
                <a:solidFill>
                  <a:schemeClr val="bg1"/>
                </a:solidFill>
              </a:rPr>
              <a:t>без дисплеїв</a:t>
            </a:r>
          </a:p>
          <a:p>
            <a:r>
              <a:rPr lang="uk-UA" sz="2400" dirty="0">
                <a:solidFill>
                  <a:schemeClr val="bg1"/>
                </a:solidFill>
              </a:rPr>
              <a:t/>
            </a:r>
            <a:br>
              <a:rPr lang="uk-UA" sz="2400" dirty="0">
                <a:solidFill>
                  <a:schemeClr val="bg1"/>
                </a:solidFill>
              </a:rPr>
            </a:br>
            <a:r>
              <a:rPr lang="uk-UA" sz="2400" dirty="0">
                <a:solidFill>
                  <a:schemeClr val="bg1"/>
                </a:solidFill>
              </a:rPr>
              <a:t>4. 192-бітний пакет безпеки</a:t>
            </a:r>
            <a:endParaRPr lang="ru-RU" sz="2400"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44</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44</a:t>
            </a:r>
            <a:endParaRPr lang="uk-UA" dirty="0">
              <a:solidFill>
                <a:schemeClr val="bg1"/>
              </a:solidFill>
            </a:endParaRPr>
          </a:p>
        </p:txBody>
      </p:sp>
    </p:spTree>
    <p:extLst>
      <p:ext uri="{BB962C8B-B14F-4D97-AF65-F5344CB8AC3E}">
        <p14:creationId xmlns:p14="http://schemas.microsoft.com/office/powerpoint/2010/main" val="399211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16" y="228600"/>
            <a:ext cx="9088016" cy="6617196"/>
          </a:xfrm>
          <a:prstGeom prst="rect">
            <a:avLst/>
          </a:prstGeom>
        </p:spPr>
        <p:txBody>
          <a:bodyPr wrap="square">
            <a:spAutoFit/>
          </a:bodyPr>
          <a:lstStyle/>
          <a:p>
            <a:pPr algn="ctr"/>
            <a:r>
              <a:rPr lang="uk-UA" sz="2400" b="1" dirty="0">
                <a:solidFill>
                  <a:srgbClr val="FFFF00"/>
                </a:solidFill>
              </a:rPr>
              <a:t>Більш безпечне </a:t>
            </a:r>
            <a:r>
              <a:rPr lang="uk-UA" sz="2400" b="1" dirty="0" smtClean="0">
                <a:solidFill>
                  <a:srgbClr val="FFFF00"/>
                </a:solidFill>
              </a:rPr>
              <a:t>рукостискання</a:t>
            </a:r>
          </a:p>
          <a:p>
            <a:r>
              <a:rPr lang="uk-UA" dirty="0"/>
              <a:t/>
            </a:r>
            <a:br>
              <a:rPr lang="uk-UA" dirty="0"/>
            </a:br>
            <a:r>
              <a:rPr lang="uk-UA" dirty="0">
                <a:solidFill>
                  <a:schemeClr val="bg1"/>
                </a:solidFill>
              </a:rPr>
              <a:t>• </a:t>
            </a:r>
            <a:r>
              <a:rPr lang="uk-UA" dirty="0" smtClean="0">
                <a:solidFill>
                  <a:schemeClr val="bg1"/>
                </a:solidFill>
              </a:rPr>
              <a:t>Забезпечує надійний </a:t>
            </a:r>
            <a:r>
              <a:rPr lang="uk-UA" dirty="0">
                <a:solidFill>
                  <a:schemeClr val="bg1"/>
                </a:solidFill>
              </a:rPr>
              <a:t>захист навіть тоді, коли користувачі вибирають паролі, що не відповідають типовим рекомендаціям щодо складності</a:t>
            </a:r>
            <a:r>
              <a:rPr lang="uk-UA" dirty="0" smtClean="0">
                <a:solidFill>
                  <a:schemeClr val="bg1"/>
                </a:solidFill>
              </a:rPr>
              <a:t>.</a:t>
            </a:r>
          </a:p>
          <a:p>
            <a:r>
              <a:rPr lang="uk-UA" dirty="0">
                <a:solidFill>
                  <a:schemeClr val="bg1"/>
                </a:solidFill>
              </a:rPr>
              <a:t/>
            </a:r>
            <a:br>
              <a:rPr lang="uk-UA" dirty="0">
                <a:solidFill>
                  <a:schemeClr val="bg1"/>
                </a:solidFill>
              </a:rPr>
            </a:br>
            <a:r>
              <a:rPr lang="uk-UA" dirty="0">
                <a:solidFill>
                  <a:schemeClr val="bg1"/>
                </a:solidFill>
              </a:rPr>
              <a:t>• Для звичайних домашніх мереж, захищених одним паролем, потрібно буде використовувати рукостискання </a:t>
            </a:r>
            <a:r>
              <a:rPr lang="en-US" dirty="0">
                <a:solidFill>
                  <a:schemeClr val="bg1"/>
                </a:solidFill>
              </a:rPr>
              <a:t> </a:t>
            </a:r>
            <a:r>
              <a:rPr lang="en-US" b="1" dirty="0">
                <a:solidFill>
                  <a:schemeClr val="bg1"/>
                </a:solidFill>
              </a:rPr>
              <a:t>Simultaneous Authentication of Equals (SAE</a:t>
            </a:r>
            <a:r>
              <a:rPr lang="en-US" b="1" dirty="0" smtClean="0">
                <a:solidFill>
                  <a:schemeClr val="bg1"/>
                </a:solidFill>
              </a:rPr>
              <a:t>)</a:t>
            </a:r>
            <a:r>
              <a:rPr lang="uk-UA" dirty="0" smtClean="0">
                <a:solidFill>
                  <a:schemeClr val="bg1"/>
                </a:solidFill>
              </a:rPr>
              <a:t>. Це </a:t>
            </a:r>
            <a:r>
              <a:rPr lang="uk-UA" dirty="0">
                <a:solidFill>
                  <a:schemeClr val="bg1"/>
                </a:solidFill>
              </a:rPr>
              <a:t>рукостискання стійке проти атак </a:t>
            </a:r>
            <a:r>
              <a:rPr lang="uk-UA" dirty="0" err="1">
                <a:solidFill>
                  <a:schemeClr val="bg1"/>
                </a:solidFill>
              </a:rPr>
              <a:t>офлайн</a:t>
            </a:r>
            <a:r>
              <a:rPr lang="uk-UA" dirty="0">
                <a:solidFill>
                  <a:schemeClr val="bg1"/>
                </a:solidFill>
              </a:rPr>
              <a:t>-словника</a:t>
            </a:r>
            <a:r>
              <a:rPr lang="uk-UA" dirty="0" smtClean="0">
                <a:solidFill>
                  <a:schemeClr val="bg1"/>
                </a:solidFill>
              </a:rPr>
              <a:t>.  </a:t>
            </a:r>
            <a:r>
              <a:rPr lang="uk-UA" dirty="0">
                <a:solidFill>
                  <a:schemeClr val="bg1"/>
                </a:solidFill>
              </a:rPr>
              <a:t>Рукостискання SAE - це варіант рукостискання </a:t>
            </a:r>
            <a:r>
              <a:rPr lang="uk-UA" b="1" dirty="0" err="1">
                <a:solidFill>
                  <a:schemeClr val="bg1"/>
                </a:solidFill>
              </a:rPr>
              <a:t>Dragonfly</a:t>
            </a:r>
            <a:r>
              <a:rPr lang="uk-UA" dirty="0">
                <a:solidFill>
                  <a:schemeClr val="bg1"/>
                </a:solidFill>
              </a:rPr>
              <a:t>, </a:t>
            </a:r>
            <a:r>
              <a:rPr lang="uk-UA" dirty="0" smtClean="0">
                <a:solidFill>
                  <a:schemeClr val="bg1"/>
                </a:solidFill>
              </a:rPr>
              <a:t>визначене </a:t>
            </a:r>
            <a:r>
              <a:rPr lang="uk-UA" dirty="0">
                <a:solidFill>
                  <a:schemeClr val="bg1"/>
                </a:solidFill>
              </a:rPr>
              <a:t>в RFC 7664, який, в свою чергу, заснований на рукостисканні SPEKE</a:t>
            </a:r>
            <a:r>
              <a:rPr lang="uk-UA" dirty="0" smtClean="0">
                <a:solidFill>
                  <a:schemeClr val="bg1"/>
                </a:solidFill>
              </a:rPr>
              <a:t>.</a:t>
            </a:r>
          </a:p>
          <a:p>
            <a:r>
              <a:rPr lang="uk-UA" dirty="0">
                <a:solidFill>
                  <a:schemeClr val="bg1"/>
                </a:solidFill>
              </a:rPr>
              <a:t/>
            </a:r>
            <a:br>
              <a:rPr lang="uk-UA" dirty="0">
                <a:solidFill>
                  <a:schemeClr val="bg1"/>
                </a:solidFill>
              </a:rPr>
            </a:br>
            <a:r>
              <a:rPr lang="uk-UA" dirty="0">
                <a:solidFill>
                  <a:schemeClr val="bg1"/>
                </a:solidFill>
              </a:rPr>
              <a:t>• У мережі </a:t>
            </a:r>
            <a:r>
              <a:rPr lang="uk-UA" dirty="0" err="1">
                <a:solidFill>
                  <a:schemeClr val="bg1"/>
                </a:solidFill>
              </a:rPr>
              <a:t>Wi-Fi</a:t>
            </a:r>
            <a:r>
              <a:rPr lang="uk-UA" dirty="0">
                <a:solidFill>
                  <a:schemeClr val="bg1"/>
                </a:solidFill>
              </a:rPr>
              <a:t> рукостискання SAE узгоджує новий </a:t>
            </a:r>
            <a:r>
              <a:rPr lang="uk-UA" dirty="0" err="1">
                <a:solidFill>
                  <a:schemeClr val="bg1"/>
                </a:solidFill>
              </a:rPr>
              <a:t>Pairwise</a:t>
            </a:r>
            <a:r>
              <a:rPr lang="uk-UA" dirty="0">
                <a:solidFill>
                  <a:schemeClr val="bg1"/>
                </a:solidFill>
              </a:rPr>
              <a:t> </a:t>
            </a:r>
            <a:r>
              <a:rPr lang="uk-UA" dirty="0" err="1">
                <a:solidFill>
                  <a:schemeClr val="bg1"/>
                </a:solidFill>
              </a:rPr>
              <a:t>Master</a:t>
            </a:r>
            <a:r>
              <a:rPr lang="uk-UA" dirty="0">
                <a:solidFill>
                  <a:schemeClr val="bg1"/>
                </a:solidFill>
              </a:rPr>
              <a:t> </a:t>
            </a:r>
            <a:r>
              <a:rPr lang="uk-UA" dirty="0" err="1">
                <a:solidFill>
                  <a:schemeClr val="bg1"/>
                </a:solidFill>
              </a:rPr>
              <a:t>Key</a:t>
            </a:r>
            <a:r>
              <a:rPr lang="uk-UA" dirty="0">
                <a:solidFill>
                  <a:schemeClr val="bg1"/>
                </a:solidFill>
              </a:rPr>
              <a:t> (PMK).</a:t>
            </a:r>
            <a:br>
              <a:rPr lang="uk-UA" dirty="0">
                <a:solidFill>
                  <a:schemeClr val="bg1"/>
                </a:solidFill>
              </a:rPr>
            </a:br>
            <a:r>
              <a:rPr lang="uk-UA" dirty="0" smtClean="0">
                <a:solidFill>
                  <a:schemeClr val="bg1"/>
                </a:solidFill>
              </a:rPr>
              <a:t> </a:t>
            </a:r>
            <a:r>
              <a:rPr lang="uk-UA" dirty="0">
                <a:solidFill>
                  <a:schemeClr val="bg1"/>
                </a:solidFill>
              </a:rPr>
              <a:t>Потім отриманий PMK використовується в традиційному </a:t>
            </a:r>
            <a:r>
              <a:rPr lang="uk-UA" dirty="0" smtClean="0">
                <a:solidFill>
                  <a:schemeClr val="bg1"/>
                </a:solidFill>
              </a:rPr>
              <a:t>4-</a:t>
            </a:r>
            <a:r>
              <a:rPr lang="en-US" dirty="0" smtClean="0">
                <a:solidFill>
                  <a:schemeClr val="bg1"/>
                </a:solidFill>
              </a:rPr>
              <a:t>way handshake </a:t>
            </a:r>
            <a:r>
              <a:rPr lang="uk-UA" dirty="0" smtClean="0">
                <a:solidFill>
                  <a:schemeClr val="bg1"/>
                </a:solidFill>
              </a:rPr>
              <a:t> </a:t>
            </a:r>
            <a:r>
              <a:rPr lang="uk-UA" dirty="0">
                <a:solidFill>
                  <a:schemeClr val="bg1"/>
                </a:solidFill>
              </a:rPr>
              <a:t>для генерації </a:t>
            </a:r>
            <a:r>
              <a:rPr lang="uk-UA" dirty="0" err="1">
                <a:solidFill>
                  <a:schemeClr val="bg1"/>
                </a:solidFill>
              </a:rPr>
              <a:t>сеансових</a:t>
            </a:r>
            <a:r>
              <a:rPr lang="uk-UA" dirty="0">
                <a:solidFill>
                  <a:schemeClr val="bg1"/>
                </a:solidFill>
              </a:rPr>
              <a:t> ключів. Це означає, що за рукостисканням SAE завжди йде 4-</a:t>
            </a:r>
            <a:r>
              <a:rPr lang="en-US" dirty="0">
                <a:solidFill>
                  <a:schemeClr val="bg1"/>
                </a:solidFill>
              </a:rPr>
              <a:t>way handshake</a:t>
            </a:r>
            <a:r>
              <a:rPr lang="uk-UA" dirty="0" smtClean="0">
                <a:solidFill>
                  <a:schemeClr val="bg1"/>
                </a:solidFill>
              </a:rPr>
              <a:t>.</a:t>
            </a:r>
            <a:endParaRPr lang="en-US" dirty="0" smtClean="0">
              <a:solidFill>
                <a:schemeClr val="bg1"/>
              </a:solidFill>
            </a:endParaRPr>
          </a:p>
          <a:p>
            <a:r>
              <a:rPr lang="uk-UA" dirty="0">
                <a:solidFill>
                  <a:schemeClr val="bg1"/>
                </a:solidFill>
              </a:rPr>
              <a:t/>
            </a:r>
            <a:br>
              <a:rPr lang="uk-UA" dirty="0">
                <a:solidFill>
                  <a:schemeClr val="bg1"/>
                </a:solidFill>
              </a:rPr>
            </a:br>
            <a:r>
              <a:rPr lang="uk-UA" dirty="0">
                <a:solidFill>
                  <a:schemeClr val="bg1"/>
                </a:solidFill>
              </a:rPr>
              <a:t>• 32-байтовий PMK</a:t>
            </a:r>
            <a:r>
              <a:rPr lang="uk-UA" dirty="0" smtClean="0">
                <a:solidFill>
                  <a:schemeClr val="bg1"/>
                </a:solidFill>
              </a:rPr>
              <a:t>, </a:t>
            </a:r>
            <a:r>
              <a:rPr lang="uk-UA" dirty="0">
                <a:solidFill>
                  <a:schemeClr val="bg1"/>
                </a:solidFill>
              </a:rPr>
              <a:t>про який узгоджується рукостискання SAE, не можна </a:t>
            </a:r>
            <a:r>
              <a:rPr lang="uk-UA" dirty="0" smtClean="0">
                <a:solidFill>
                  <a:schemeClr val="bg1"/>
                </a:solidFill>
              </a:rPr>
              <a:t>обрахувати, </a:t>
            </a:r>
            <a:r>
              <a:rPr lang="uk-UA" dirty="0">
                <a:solidFill>
                  <a:schemeClr val="bg1"/>
                </a:solidFill>
              </a:rPr>
              <a:t>використовуючи словниковий напад, навіть якщо він використовується в 4-х сторонній рукостисканні</a:t>
            </a:r>
            <a:r>
              <a:rPr lang="uk-UA" dirty="0" smtClean="0">
                <a:solidFill>
                  <a:schemeClr val="bg1"/>
                </a:solidFill>
              </a:rPr>
              <a:t>. </a:t>
            </a:r>
            <a:r>
              <a:rPr lang="uk-UA" dirty="0">
                <a:solidFill>
                  <a:schemeClr val="bg1"/>
                </a:solidFill>
              </a:rPr>
              <a:t>Додатково, секретна передача дійсно надається, оскільки рукостискання SAE запевняє, що PMK не може бути відновлено, якщо пароль стане відомим.</a:t>
            </a:r>
            <a:endParaRPr lang="ru-RU"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45</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45</a:t>
            </a:r>
            <a:endParaRPr lang="uk-UA" dirty="0">
              <a:solidFill>
                <a:schemeClr val="bg1"/>
              </a:solidFill>
            </a:endParaRPr>
          </a:p>
        </p:txBody>
      </p:sp>
    </p:spTree>
    <p:extLst>
      <p:ext uri="{BB962C8B-B14F-4D97-AF65-F5344CB8AC3E}">
        <p14:creationId xmlns:p14="http://schemas.microsoft.com/office/powerpoint/2010/main" val="3563654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5" y="76200"/>
            <a:ext cx="8915400" cy="6617196"/>
          </a:xfrm>
          <a:prstGeom prst="rect">
            <a:avLst/>
          </a:prstGeom>
        </p:spPr>
        <p:txBody>
          <a:bodyPr wrap="square">
            <a:spAutoFit/>
          </a:bodyPr>
          <a:lstStyle/>
          <a:p>
            <a:pPr algn="ctr"/>
            <a:r>
              <a:rPr lang="uk-UA" sz="2400" b="1" dirty="0" smtClean="0">
                <a:solidFill>
                  <a:srgbClr val="FFFF00"/>
                </a:solidFill>
              </a:rPr>
              <a:t>Безпека відкритих </a:t>
            </a:r>
            <a:r>
              <a:rPr lang="uk-UA" sz="2400" b="1" dirty="0" err="1" smtClean="0">
                <a:solidFill>
                  <a:srgbClr val="FFFF00"/>
                </a:solidFill>
              </a:rPr>
              <a:t>Wi-Fi</a:t>
            </a:r>
            <a:r>
              <a:rPr lang="uk-UA" sz="2400" b="1" dirty="0" smtClean="0">
                <a:solidFill>
                  <a:srgbClr val="FFFF00"/>
                </a:solidFill>
              </a:rPr>
              <a:t> мереж</a:t>
            </a:r>
          </a:p>
          <a:p>
            <a:pPr algn="just"/>
            <a:r>
              <a:rPr lang="uk-UA" dirty="0">
                <a:solidFill>
                  <a:schemeClr val="bg1"/>
                </a:solidFill>
              </a:rPr>
              <a:t/>
            </a:r>
            <a:br>
              <a:rPr lang="uk-UA" dirty="0">
                <a:solidFill>
                  <a:schemeClr val="bg1"/>
                </a:solidFill>
              </a:rPr>
            </a:br>
            <a:r>
              <a:rPr lang="uk-UA" dirty="0">
                <a:solidFill>
                  <a:schemeClr val="bg1"/>
                </a:solidFill>
              </a:rPr>
              <a:t>• Зміцнює конфіденційність користувачів у відкритих мережах за допомогою індивідуального шифрування даних</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a:t>
            </a:r>
            <a:r>
              <a:rPr lang="uk-UA" dirty="0" smtClean="0">
                <a:solidFill>
                  <a:schemeClr val="bg1"/>
                </a:solidFill>
              </a:rPr>
              <a:t>Забезпечить </a:t>
            </a:r>
            <a:r>
              <a:rPr lang="uk-UA" dirty="0">
                <a:solidFill>
                  <a:schemeClr val="bg1"/>
                </a:solidFill>
              </a:rPr>
              <a:t>простий спосіб шифрування та захисту загальнодоступних та гостьових мереж без необхідності особистого VPN.</a:t>
            </a:r>
            <a:br>
              <a:rPr lang="uk-UA" dirty="0">
                <a:solidFill>
                  <a:schemeClr val="bg1"/>
                </a:solidFill>
              </a:rPr>
            </a:br>
            <a:r>
              <a:rPr lang="uk-UA" dirty="0">
                <a:solidFill>
                  <a:schemeClr val="bg1"/>
                </a:solidFill>
              </a:rPr>
              <a:t>• "Нове" шифрування, </a:t>
            </a:r>
            <a:r>
              <a:rPr lang="en-US" dirty="0">
                <a:solidFill>
                  <a:schemeClr val="bg1"/>
                </a:solidFill>
              </a:rPr>
              <a:t>Opportunistic Wireless Encryption</a:t>
            </a:r>
            <a:r>
              <a:rPr lang="uk-UA" dirty="0" smtClean="0">
                <a:solidFill>
                  <a:schemeClr val="bg1"/>
                </a:solidFill>
              </a:rPr>
              <a:t>(OWE</a:t>
            </a:r>
            <a:r>
              <a:rPr lang="uk-UA" dirty="0">
                <a:solidFill>
                  <a:schemeClr val="bg1"/>
                </a:solidFill>
              </a:rPr>
              <a:t>), базується на RFC8110</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Без заздалегідь налаштованого пароля клієнтські пристрої та точки доступу зможуть створити одноразове використання </a:t>
            </a:r>
            <a:r>
              <a:rPr lang="uk-UA" dirty="0" err="1">
                <a:solidFill>
                  <a:schemeClr val="bg1"/>
                </a:solidFill>
              </a:rPr>
              <a:t>Pairwise</a:t>
            </a:r>
            <a:r>
              <a:rPr lang="uk-UA" dirty="0">
                <a:solidFill>
                  <a:schemeClr val="bg1"/>
                </a:solidFill>
              </a:rPr>
              <a:t> </a:t>
            </a:r>
            <a:r>
              <a:rPr lang="uk-UA" dirty="0" err="1">
                <a:solidFill>
                  <a:schemeClr val="bg1"/>
                </a:solidFill>
              </a:rPr>
              <a:t>Master</a:t>
            </a:r>
            <a:r>
              <a:rPr lang="uk-UA" dirty="0">
                <a:solidFill>
                  <a:schemeClr val="bg1"/>
                </a:solidFill>
              </a:rPr>
              <a:t> </a:t>
            </a:r>
            <a:r>
              <a:rPr lang="uk-UA" dirty="0" err="1">
                <a:solidFill>
                  <a:schemeClr val="bg1"/>
                </a:solidFill>
              </a:rPr>
              <a:t>Key</a:t>
            </a:r>
            <a:r>
              <a:rPr lang="uk-UA" dirty="0">
                <a:solidFill>
                  <a:schemeClr val="bg1"/>
                </a:solidFill>
              </a:rPr>
              <a:t> (PMK), замінивши найбільш розповсюджене поточне використання «Відкритого» бездротового захисту</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Рукостискання OWE узгоджує нову PMK за </a:t>
            </a:r>
            <a:r>
              <a:rPr lang="uk-UA" dirty="0" smtClean="0">
                <a:solidFill>
                  <a:schemeClr val="bg1"/>
                </a:solidFill>
              </a:rPr>
              <a:t>допомогою процедури обміну </a:t>
            </a:r>
            <a:r>
              <a:rPr lang="uk-UA" dirty="0">
                <a:solidFill>
                  <a:schemeClr val="bg1"/>
                </a:solidFill>
              </a:rPr>
              <a:t>ключа </a:t>
            </a:r>
            <a:r>
              <a:rPr lang="uk-UA" dirty="0" err="1" smtClean="0">
                <a:solidFill>
                  <a:schemeClr val="bg1"/>
                </a:solidFill>
              </a:rPr>
              <a:t>Diffie-Hellman</a:t>
            </a:r>
            <a:r>
              <a:rPr lang="uk-UA" dirty="0" smtClean="0">
                <a:solidFill>
                  <a:schemeClr val="bg1"/>
                </a:solidFill>
              </a:rPr>
              <a:t>.</a:t>
            </a:r>
            <a:r>
              <a:rPr lang="uk-UA" dirty="0">
                <a:solidFill>
                  <a:schemeClr val="bg1"/>
                </a:solidFill>
              </a:rPr>
              <a:t/>
            </a:r>
            <a:br>
              <a:rPr lang="uk-UA" dirty="0">
                <a:solidFill>
                  <a:schemeClr val="bg1"/>
                </a:solidFill>
              </a:rPr>
            </a:br>
            <a:r>
              <a:rPr lang="uk-UA" dirty="0">
                <a:solidFill>
                  <a:schemeClr val="bg1"/>
                </a:solidFill>
              </a:rPr>
              <a:t>• Це рукостискання </a:t>
            </a:r>
            <a:r>
              <a:rPr lang="uk-UA" dirty="0" err="1" smtClean="0">
                <a:solidFill>
                  <a:schemeClr val="bg1"/>
                </a:solidFill>
              </a:rPr>
              <a:t>інкапсульовує</a:t>
            </a:r>
            <a:r>
              <a:rPr lang="uk-UA" dirty="0" smtClean="0">
                <a:solidFill>
                  <a:schemeClr val="bg1"/>
                </a:solidFill>
              </a:rPr>
              <a:t> </a:t>
            </a:r>
            <a:r>
              <a:rPr lang="uk-UA" dirty="0">
                <a:solidFill>
                  <a:schemeClr val="bg1"/>
                </a:solidFill>
              </a:rPr>
              <a:t>в інформаційних елементах (IE) у програмі</a:t>
            </a:r>
            <a:br>
              <a:rPr lang="uk-UA" dirty="0">
                <a:solidFill>
                  <a:schemeClr val="bg1"/>
                </a:solidFill>
              </a:rPr>
            </a:br>
            <a:r>
              <a:rPr lang="uk-UA" dirty="0">
                <a:solidFill>
                  <a:schemeClr val="bg1"/>
                </a:solidFill>
              </a:rPr>
              <a:t>(повторно) кадри запиту та відповіді.</a:t>
            </a:r>
            <a:br>
              <a:rPr lang="uk-UA" dirty="0">
                <a:solidFill>
                  <a:schemeClr val="bg1"/>
                </a:solidFill>
              </a:rPr>
            </a:br>
            <a:r>
              <a:rPr lang="uk-UA" dirty="0">
                <a:solidFill>
                  <a:schemeClr val="bg1"/>
                </a:solidFill>
              </a:rPr>
              <a:t>• Отриманий PMK</a:t>
            </a:r>
            <a:r>
              <a:rPr lang="uk-UA" dirty="0" smtClean="0">
                <a:solidFill>
                  <a:schemeClr val="bg1"/>
                </a:solidFill>
              </a:rPr>
              <a:t> </a:t>
            </a:r>
            <a:r>
              <a:rPr lang="uk-UA" dirty="0">
                <a:solidFill>
                  <a:schemeClr val="bg1"/>
                </a:solidFill>
              </a:rPr>
              <a:t>використовується в 4-х напрямному рукостисканні, яке буде узгоджувати та встановлювати ключі шифрування кадру.</a:t>
            </a:r>
            <a:endParaRPr lang="ru-RU"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46</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46</a:t>
            </a:r>
            <a:endParaRPr lang="uk-UA" dirty="0">
              <a:solidFill>
                <a:schemeClr val="bg1"/>
              </a:solidFill>
            </a:endParaRPr>
          </a:p>
        </p:txBody>
      </p:sp>
    </p:spTree>
    <p:extLst>
      <p:ext uri="{BB962C8B-B14F-4D97-AF65-F5344CB8AC3E}">
        <p14:creationId xmlns:p14="http://schemas.microsoft.com/office/powerpoint/2010/main" val="3105204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76200"/>
            <a:ext cx="8915400" cy="6309420"/>
          </a:xfrm>
          <a:prstGeom prst="rect">
            <a:avLst/>
          </a:prstGeom>
        </p:spPr>
        <p:txBody>
          <a:bodyPr wrap="square">
            <a:spAutoFit/>
          </a:bodyPr>
          <a:lstStyle/>
          <a:p>
            <a:pPr algn="ctr"/>
            <a:r>
              <a:rPr lang="uk-UA" sz="2400" b="1" dirty="0">
                <a:solidFill>
                  <a:srgbClr val="FFFF00"/>
                </a:solidFill>
              </a:rPr>
              <a:t>Дозволяє легко підключатись до пристроїв </a:t>
            </a:r>
            <a:r>
              <a:rPr lang="uk-UA" sz="2400" b="1" dirty="0" smtClean="0">
                <a:solidFill>
                  <a:srgbClr val="FFFF00"/>
                </a:solidFill>
              </a:rPr>
              <a:t>без дисплеїв</a:t>
            </a:r>
          </a:p>
          <a:p>
            <a:pPr algn="just"/>
            <a:r>
              <a:rPr lang="uk-UA" dirty="0">
                <a:solidFill>
                  <a:schemeClr val="bg1"/>
                </a:solidFill>
              </a:rPr>
              <a:t/>
            </a:r>
            <a:br>
              <a:rPr lang="uk-UA" dirty="0">
                <a:solidFill>
                  <a:schemeClr val="bg1"/>
                </a:solidFill>
              </a:rPr>
            </a:br>
            <a:r>
              <a:rPr lang="uk-UA" dirty="0">
                <a:solidFill>
                  <a:schemeClr val="bg1"/>
                </a:solidFill>
              </a:rPr>
              <a:t>• Призначений для захисту пристроїв </a:t>
            </a:r>
            <a:r>
              <a:rPr lang="uk-UA" dirty="0" err="1">
                <a:solidFill>
                  <a:schemeClr val="bg1"/>
                </a:solidFill>
              </a:rPr>
              <a:t>IoT</a:t>
            </a:r>
            <a:r>
              <a:rPr lang="uk-UA" dirty="0">
                <a:solidFill>
                  <a:schemeClr val="bg1"/>
                </a:solidFill>
              </a:rPr>
              <a:t>, більшість з яких має обмежений інтерфейс відображення або його немає</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Новий </a:t>
            </a:r>
            <a:r>
              <a:rPr lang="en-US" dirty="0">
                <a:solidFill>
                  <a:schemeClr val="bg1"/>
                </a:solidFill>
              </a:rPr>
              <a:t>Device Provisioning Protocol </a:t>
            </a:r>
            <a:r>
              <a:rPr lang="uk-UA" dirty="0" smtClean="0">
                <a:solidFill>
                  <a:schemeClr val="bg1"/>
                </a:solidFill>
              </a:rPr>
              <a:t>забезпечить </a:t>
            </a:r>
            <a:r>
              <a:rPr lang="uk-UA" dirty="0">
                <a:solidFill>
                  <a:schemeClr val="bg1"/>
                </a:solidFill>
              </a:rPr>
              <a:t>простий і безпечний спосіб додавання цих пристроїв до мережі </a:t>
            </a:r>
            <a:r>
              <a:rPr lang="uk-UA" dirty="0" err="1">
                <a:solidFill>
                  <a:schemeClr val="bg1"/>
                </a:solidFill>
              </a:rPr>
              <a:t>Wi-Fi</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Спрощена, безпечна конфігурація та </a:t>
            </a:r>
            <a:r>
              <a:rPr lang="uk-UA" dirty="0" smtClean="0">
                <a:solidFill>
                  <a:schemeClr val="bg1"/>
                </a:solidFill>
              </a:rPr>
              <a:t>під’єднання </a:t>
            </a:r>
            <a:r>
              <a:rPr lang="uk-UA" dirty="0">
                <a:solidFill>
                  <a:schemeClr val="bg1"/>
                </a:solidFill>
              </a:rPr>
              <a:t>для пристроїв з обмеженим або відсутнім інтерфейсом відображення</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Точніше, заміною WPS буде </a:t>
            </a:r>
            <a:r>
              <a:rPr lang="it-IT" dirty="0">
                <a:solidFill>
                  <a:schemeClr val="bg1"/>
                </a:solidFill>
              </a:rPr>
              <a:t>Wi-Fi Device </a:t>
            </a:r>
            <a:r>
              <a:rPr lang="it-IT" dirty="0" smtClean="0">
                <a:solidFill>
                  <a:schemeClr val="bg1"/>
                </a:solidFill>
              </a:rPr>
              <a:t>Provisioning </a:t>
            </a:r>
            <a:r>
              <a:rPr lang="it-IT" dirty="0">
                <a:solidFill>
                  <a:schemeClr val="bg1"/>
                </a:solidFill>
              </a:rPr>
              <a:t>Protocol (DPP</a:t>
            </a:r>
            <a:r>
              <a:rPr lang="it-IT" dirty="0" smtClean="0">
                <a:solidFill>
                  <a:schemeClr val="bg1"/>
                </a:solidFill>
              </a:rPr>
              <a:t>).</a:t>
            </a:r>
            <a:endParaRPr lang="uk-UA" dirty="0">
              <a:solidFill>
                <a:schemeClr val="bg1"/>
              </a:solidFill>
            </a:endParaRPr>
          </a:p>
          <a:p>
            <a:pPr algn="just"/>
            <a:r>
              <a:rPr lang="uk-UA" dirty="0">
                <a:solidFill>
                  <a:schemeClr val="bg1"/>
                </a:solidFill>
              </a:rPr>
              <a:t/>
            </a:r>
            <a:br>
              <a:rPr lang="uk-UA" dirty="0">
                <a:solidFill>
                  <a:schemeClr val="bg1"/>
                </a:solidFill>
              </a:rPr>
            </a:br>
            <a:r>
              <a:rPr lang="uk-UA" dirty="0">
                <a:solidFill>
                  <a:schemeClr val="bg1"/>
                </a:solidFill>
              </a:rPr>
              <a:t>• Цей протокол дозволяє додавати нові пристрої в мережу за допомогою QR-кодів</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На основі швидкого сканування проекту стандарту може здатися, що це може також дозволити використовувати USB, NFC або </a:t>
            </a:r>
            <a:r>
              <a:rPr lang="uk-UA" dirty="0" err="1">
                <a:solidFill>
                  <a:schemeClr val="bg1"/>
                </a:solidFill>
              </a:rPr>
              <a:t>Bluetooth</a:t>
            </a:r>
            <a:r>
              <a:rPr lang="uk-UA" dirty="0">
                <a:solidFill>
                  <a:schemeClr val="bg1"/>
                </a:solidFill>
              </a:rPr>
              <a:t> для додавання пристрою до мережі. Сам протокол базується на криптографії відкритого ключа.</a:t>
            </a:r>
            <a:endParaRPr lang="ru-RU"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47</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47</a:t>
            </a:r>
            <a:endParaRPr lang="uk-UA" dirty="0">
              <a:solidFill>
                <a:schemeClr val="bg1"/>
              </a:solidFill>
            </a:endParaRPr>
          </a:p>
        </p:txBody>
      </p:sp>
    </p:spTree>
    <p:extLst>
      <p:ext uri="{BB962C8B-B14F-4D97-AF65-F5344CB8AC3E}">
        <p14:creationId xmlns:p14="http://schemas.microsoft.com/office/powerpoint/2010/main" val="34849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 y="228600"/>
            <a:ext cx="8610600" cy="4585871"/>
          </a:xfrm>
          <a:prstGeom prst="rect">
            <a:avLst/>
          </a:prstGeom>
        </p:spPr>
        <p:txBody>
          <a:bodyPr wrap="square">
            <a:spAutoFit/>
          </a:bodyPr>
          <a:lstStyle/>
          <a:p>
            <a:pPr algn="ctr"/>
            <a:r>
              <a:rPr lang="uk-UA" sz="2800" b="1" dirty="0">
                <a:solidFill>
                  <a:srgbClr val="FFFF00"/>
                </a:solidFill>
              </a:rPr>
              <a:t>192-бітний </a:t>
            </a:r>
            <a:r>
              <a:rPr lang="uk-UA" sz="2800" b="1" dirty="0" smtClean="0">
                <a:solidFill>
                  <a:srgbClr val="FFFF00"/>
                </a:solidFill>
              </a:rPr>
              <a:t>ключ</a:t>
            </a:r>
          </a:p>
          <a:p>
            <a:pPr algn="just"/>
            <a:r>
              <a:rPr lang="uk-UA" sz="2400" dirty="0">
                <a:solidFill>
                  <a:schemeClr val="bg1"/>
                </a:solidFill>
              </a:rPr>
              <a:t/>
            </a:r>
            <a:br>
              <a:rPr lang="uk-UA" sz="2400" dirty="0">
                <a:solidFill>
                  <a:schemeClr val="bg1"/>
                </a:solidFill>
              </a:rPr>
            </a:br>
            <a:r>
              <a:rPr lang="uk-UA" sz="2400" dirty="0">
                <a:solidFill>
                  <a:schemeClr val="bg1"/>
                </a:solidFill>
              </a:rPr>
              <a:t>• Це посилення </a:t>
            </a:r>
            <a:r>
              <a:rPr lang="uk-UA" sz="2400" dirty="0" smtClean="0">
                <a:solidFill>
                  <a:schemeClr val="bg1"/>
                </a:solidFill>
              </a:rPr>
              <a:t>криптографії.</a:t>
            </a:r>
          </a:p>
          <a:p>
            <a:pPr algn="just"/>
            <a:r>
              <a:rPr lang="uk-UA" sz="2400" dirty="0">
                <a:solidFill>
                  <a:schemeClr val="bg1"/>
                </a:solidFill>
              </a:rPr>
              <a:t/>
            </a:r>
            <a:br>
              <a:rPr lang="uk-UA" sz="2400" dirty="0">
                <a:solidFill>
                  <a:schemeClr val="bg1"/>
                </a:solidFill>
              </a:rPr>
            </a:br>
            <a:r>
              <a:rPr lang="uk-UA" sz="2400" dirty="0">
                <a:solidFill>
                  <a:schemeClr val="bg1"/>
                </a:solidFill>
              </a:rPr>
              <a:t>• Ця функція узгоджується з </a:t>
            </a:r>
            <a:r>
              <a:rPr lang="en-US" sz="2400" dirty="0">
                <a:solidFill>
                  <a:schemeClr val="bg1"/>
                </a:solidFill>
              </a:rPr>
              <a:t>Commercial National Security </a:t>
            </a:r>
            <a:r>
              <a:rPr lang="en-US" sz="2400" dirty="0" smtClean="0">
                <a:solidFill>
                  <a:schemeClr val="bg1"/>
                </a:solidFill>
              </a:rPr>
              <a:t>Algorithm</a:t>
            </a:r>
            <a:r>
              <a:rPr lang="uk-UA" sz="2400" dirty="0" smtClean="0">
                <a:solidFill>
                  <a:schemeClr val="bg1"/>
                </a:solidFill>
              </a:rPr>
              <a:t> (CNSA). Ключ </a:t>
            </a:r>
            <a:r>
              <a:rPr lang="uk-UA" sz="2400" dirty="0">
                <a:solidFill>
                  <a:schemeClr val="bg1"/>
                </a:solidFill>
              </a:rPr>
              <a:t>і призначений для підтримки цілісності даних у </a:t>
            </a:r>
            <a:r>
              <a:rPr lang="uk-UA" sz="2400" dirty="0" smtClean="0">
                <a:solidFill>
                  <a:schemeClr val="bg1"/>
                </a:solidFill>
              </a:rPr>
              <a:t>мережах вимагаючи </a:t>
            </a:r>
            <a:r>
              <a:rPr lang="uk-UA" sz="2400" dirty="0">
                <a:solidFill>
                  <a:schemeClr val="bg1"/>
                </a:solidFill>
              </a:rPr>
              <a:t>найвищої безпеки навіть у </a:t>
            </a:r>
            <a:r>
              <a:rPr lang="uk-UA" sz="2400" dirty="0" err="1">
                <a:solidFill>
                  <a:schemeClr val="bg1"/>
                </a:solidFill>
              </a:rPr>
              <a:t>постквантову</a:t>
            </a:r>
            <a:r>
              <a:rPr lang="uk-UA" sz="2400" dirty="0">
                <a:solidFill>
                  <a:schemeClr val="bg1"/>
                </a:solidFill>
              </a:rPr>
              <a:t> </a:t>
            </a:r>
            <a:r>
              <a:rPr lang="uk-UA" sz="2400" dirty="0" smtClean="0">
                <a:solidFill>
                  <a:schemeClr val="bg1"/>
                </a:solidFill>
              </a:rPr>
              <a:t>епоху.</a:t>
            </a:r>
          </a:p>
          <a:p>
            <a:pPr algn="just"/>
            <a:r>
              <a:rPr lang="uk-UA" sz="2400" dirty="0">
                <a:solidFill>
                  <a:schemeClr val="bg1"/>
                </a:solidFill>
              </a:rPr>
              <a:t/>
            </a:r>
            <a:br>
              <a:rPr lang="uk-UA" sz="2400" dirty="0">
                <a:solidFill>
                  <a:schemeClr val="bg1"/>
                </a:solidFill>
              </a:rPr>
            </a:br>
            <a:r>
              <a:rPr lang="uk-UA" sz="2400" dirty="0">
                <a:solidFill>
                  <a:schemeClr val="bg1"/>
                </a:solidFill>
              </a:rPr>
              <a:t>• Це означає, що він відповідає вимогам для роботи </a:t>
            </a:r>
            <a:r>
              <a:rPr lang="uk-UA" sz="2400" dirty="0" smtClean="0">
                <a:solidFill>
                  <a:schemeClr val="bg1"/>
                </a:solidFill>
              </a:rPr>
              <a:t>в урядових організація </a:t>
            </a:r>
            <a:r>
              <a:rPr lang="uk-UA" sz="2400" dirty="0">
                <a:solidFill>
                  <a:schemeClr val="bg1"/>
                </a:solidFill>
              </a:rPr>
              <a:t>на високому </a:t>
            </a:r>
            <a:r>
              <a:rPr lang="uk-UA" sz="2400" dirty="0" smtClean="0">
                <a:solidFill>
                  <a:schemeClr val="bg1"/>
                </a:solidFill>
              </a:rPr>
              <a:t>рівні, оборонних установ </a:t>
            </a:r>
            <a:r>
              <a:rPr lang="uk-UA" sz="2400" dirty="0">
                <a:solidFill>
                  <a:schemeClr val="bg1"/>
                </a:solidFill>
              </a:rPr>
              <a:t>та </a:t>
            </a:r>
            <a:r>
              <a:rPr lang="uk-UA" sz="2400" dirty="0" smtClean="0">
                <a:solidFill>
                  <a:schemeClr val="bg1"/>
                </a:solidFill>
              </a:rPr>
              <a:t>закритих промислових проектах.</a:t>
            </a:r>
            <a:endParaRPr lang="ru-RU" sz="2400"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48</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48</a:t>
            </a:r>
            <a:endParaRPr lang="uk-UA" dirty="0">
              <a:solidFill>
                <a:schemeClr val="bg1"/>
              </a:solidFill>
            </a:endParaRPr>
          </a:p>
        </p:txBody>
      </p:sp>
    </p:spTree>
    <p:extLst>
      <p:ext uri="{BB962C8B-B14F-4D97-AF65-F5344CB8AC3E}">
        <p14:creationId xmlns:p14="http://schemas.microsoft.com/office/powerpoint/2010/main" val="3695846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 y="152400"/>
            <a:ext cx="9067800" cy="6553200"/>
          </a:xfrm>
          <a:prstGeom prst="rect">
            <a:avLst/>
          </a:prstGeom>
        </p:spPr>
        <p:txBody>
          <a:bodyPr wrap="square">
            <a:spAutoFit/>
          </a:bodyPr>
          <a:lstStyle/>
          <a:p>
            <a:pPr algn="ctr"/>
            <a:r>
              <a:rPr lang="en-US" sz="2400" b="1" dirty="0">
                <a:solidFill>
                  <a:srgbClr val="FFFF00"/>
                </a:solidFill>
              </a:rPr>
              <a:t>Simultaneous Authentication of </a:t>
            </a:r>
            <a:r>
              <a:rPr lang="en-US" sz="2400" b="1" dirty="0" smtClean="0">
                <a:solidFill>
                  <a:srgbClr val="FFFF00"/>
                </a:solidFill>
              </a:rPr>
              <a:t>Equals</a:t>
            </a:r>
            <a:endParaRPr lang="uk-UA" sz="2400" b="1" dirty="0">
              <a:solidFill>
                <a:srgbClr val="FFFF00"/>
              </a:solidFill>
            </a:endParaRPr>
          </a:p>
          <a:p>
            <a:pPr algn="just"/>
            <a:r>
              <a:rPr lang="uk-UA" dirty="0">
                <a:solidFill>
                  <a:schemeClr val="bg1"/>
                </a:solidFill>
              </a:rPr>
              <a:t/>
            </a:r>
            <a:br>
              <a:rPr lang="uk-UA" dirty="0">
                <a:solidFill>
                  <a:schemeClr val="bg1"/>
                </a:solidFill>
              </a:rPr>
            </a:br>
            <a:r>
              <a:rPr lang="uk-UA" dirty="0">
                <a:solidFill>
                  <a:schemeClr val="bg1"/>
                </a:solidFill>
              </a:rPr>
              <a:t>• </a:t>
            </a:r>
            <a:r>
              <a:rPr lang="en-US" dirty="0">
                <a:solidFill>
                  <a:schemeClr val="bg1"/>
                </a:solidFill>
              </a:rPr>
              <a:t>Simultaneous Authentication of Equals</a:t>
            </a:r>
            <a:r>
              <a:rPr lang="uk-UA" dirty="0" smtClean="0">
                <a:solidFill>
                  <a:schemeClr val="bg1"/>
                </a:solidFill>
              </a:rPr>
              <a:t> </a:t>
            </a:r>
            <a:r>
              <a:rPr lang="uk-UA" dirty="0">
                <a:solidFill>
                  <a:schemeClr val="bg1"/>
                </a:solidFill>
              </a:rPr>
              <a:t>(SAE) - це варіант </a:t>
            </a:r>
            <a:r>
              <a:rPr lang="uk-UA" dirty="0" err="1" smtClean="0">
                <a:solidFill>
                  <a:schemeClr val="bg1"/>
                </a:solidFill>
              </a:rPr>
              <a:t>Dragonfly</a:t>
            </a:r>
            <a:r>
              <a:rPr lang="uk-UA" dirty="0" smtClean="0">
                <a:solidFill>
                  <a:schemeClr val="bg1"/>
                </a:solidFill>
              </a:rPr>
              <a:t>, процедури обміну </a:t>
            </a:r>
            <a:r>
              <a:rPr lang="uk-UA" dirty="0">
                <a:solidFill>
                  <a:schemeClr val="bg1"/>
                </a:solidFill>
              </a:rPr>
              <a:t>ключами, </a:t>
            </a:r>
            <a:r>
              <a:rPr lang="uk-UA" dirty="0" smtClean="0">
                <a:solidFill>
                  <a:schemeClr val="bg1"/>
                </a:solidFill>
              </a:rPr>
              <a:t>підтвердженої </a:t>
            </a:r>
            <a:r>
              <a:rPr lang="uk-UA" dirty="0">
                <a:solidFill>
                  <a:schemeClr val="bg1"/>
                </a:solidFill>
              </a:rPr>
              <a:t>паролем, </a:t>
            </a:r>
            <a:r>
              <a:rPr lang="uk-UA" dirty="0" smtClean="0">
                <a:solidFill>
                  <a:schemeClr val="bg1"/>
                </a:solidFill>
              </a:rPr>
              <a:t>що заснований </a:t>
            </a:r>
            <a:r>
              <a:rPr lang="uk-UA" dirty="0">
                <a:solidFill>
                  <a:schemeClr val="bg1"/>
                </a:solidFill>
              </a:rPr>
              <a:t>на доказі нульових знань</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SAE використовується STA для </a:t>
            </a:r>
            <a:r>
              <a:rPr lang="uk-UA" dirty="0" err="1" smtClean="0">
                <a:solidFill>
                  <a:schemeClr val="bg1"/>
                </a:solidFill>
              </a:rPr>
              <a:t>аутентифікації</a:t>
            </a:r>
            <a:r>
              <a:rPr lang="uk-UA" dirty="0" smtClean="0">
                <a:solidFill>
                  <a:schemeClr val="bg1"/>
                </a:solidFill>
              </a:rPr>
              <a:t> </a:t>
            </a:r>
            <a:r>
              <a:rPr lang="uk-UA" dirty="0">
                <a:solidFill>
                  <a:schemeClr val="bg1"/>
                </a:solidFill>
              </a:rPr>
              <a:t>з паролем та динамічного встановлення </a:t>
            </a:r>
            <a:r>
              <a:rPr lang="uk-UA" dirty="0" err="1">
                <a:solidFill>
                  <a:schemeClr val="bg1"/>
                </a:solidFill>
              </a:rPr>
              <a:t>сеансових</a:t>
            </a:r>
            <a:r>
              <a:rPr lang="uk-UA" dirty="0">
                <a:solidFill>
                  <a:schemeClr val="bg1"/>
                </a:solidFill>
              </a:rPr>
              <a:t> </a:t>
            </a:r>
            <a:r>
              <a:rPr lang="uk-UA" dirty="0" smtClean="0">
                <a:solidFill>
                  <a:schemeClr val="bg1"/>
                </a:solidFill>
              </a:rPr>
              <a:t>ключів</a:t>
            </a:r>
          </a:p>
          <a:p>
            <a:pPr algn="just"/>
            <a:r>
              <a:rPr lang="uk-UA" dirty="0" smtClean="0">
                <a:solidFill>
                  <a:schemeClr val="bg1"/>
                </a:solidFill>
              </a:rPr>
              <a:t>• </a:t>
            </a:r>
            <a:r>
              <a:rPr lang="uk-UA" dirty="0">
                <a:solidFill>
                  <a:schemeClr val="bg1"/>
                </a:solidFill>
              </a:rPr>
              <a:t>SAE підтримує </a:t>
            </a:r>
            <a:r>
              <a:rPr lang="uk-UA" dirty="0" smtClean="0">
                <a:solidFill>
                  <a:schemeClr val="bg1"/>
                </a:solidFill>
              </a:rPr>
              <a:t>як </a:t>
            </a:r>
            <a:r>
              <a:rPr lang="en-US" dirty="0">
                <a:solidFill>
                  <a:schemeClr val="bg1"/>
                </a:solidFill>
              </a:rPr>
              <a:t>FFC (Finite Field Cryptography) </a:t>
            </a:r>
            <a:r>
              <a:rPr lang="uk-UA" dirty="0" smtClean="0">
                <a:solidFill>
                  <a:schemeClr val="bg1"/>
                </a:solidFill>
              </a:rPr>
              <a:t>і</a:t>
            </a:r>
            <a:r>
              <a:rPr lang="en-US" dirty="0" smtClean="0">
                <a:solidFill>
                  <a:schemeClr val="bg1"/>
                </a:solidFill>
              </a:rPr>
              <a:t> </a:t>
            </a:r>
            <a:r>
              <a:rPr lang="en-US" dirty="0">
                <a:solidFill>
                  <a:schemeClr val="bg1"/>
                </a:solidFill>
              </a:rPr>
              <a:t>ECC (Elliptic Curve </a:t>
            </a:r>
            <a:r>
              <a:rPr lang="en-US" dirty="0" smtClean="0">
                <a:solidFill>
                  <a:schemeClr val="bg1"/>
                </a:solidFill>
              </a:rPr>
              <a:t>Cryptography</a:t>
            </a:r>
            <a:r>
              <a:rPr lang="en-US" dirty="0">
                <a:solidFill>
                  <a:schemeClr val="bg1"/>
                </a:solidFill>
              </a:rPr>
              <a:t>) </a:t>
            </a:r>
            <a:endParaRPr lang="uk-UA" dirty="0" smtClean="0">
              <a:solidFill>
                <a:schemeClr val="bg1"/>
              </a:solidFill>
            </a:endParaRPr>
          </a:p>
          <a:p>
            <a:pPr algn="just"/>
            <a:r>
              <a:rPr lang="uk-UA" dirty="0" smtClean="0">
                <a:solidFill>
                  <a:schemeClr val="bg1"/>
                </a:solidFill>
              </a:rPr>
              <a:t>• </a:t>
            </a:r>
            <a:r>
              <a:rPr lang="uk-UA" dirty="0">
                <a:solidFill>
                  <a:schemeClr val="bg1"/>
                </a:solidFill>
              </a:rPr>
              <a:t>SAE за замовчуванням використовує ECC із порядком 256-бітного простого числа</a:t>
            </a:r>
            <a:r>
              <a:rPr lang="uk-UA" dirty="0" smtClean="0">
                <a:solidFill>
                  <a:schemeClr val="bg1"/>
                </a:solidFill>
              </a:rPr>
              <a:t>.</a:t>
            </a:r>
          </a:p>
          <a:p>
            <a:pPr algn="just"/>
            <a:r>
              <a:rPr lang="uk-UA" dirty="0">
                <a:solidFill>
                  <a:schemeClr val="bg1"/>
                </a:solidFill>
              </a:rPr>
              <a:t/>
            </a:r>
            <a:br>
              <a:rPr lang="uk-UA" dirty="0">
                <a:solidFill>
                  <a:schemeClr val="bg1"/>
                </a:solidFill>
              </a:rPr>
            </a:br>
            <a:r>
              <a:rPr lang="uk-UA" dirty="0">
                <a:solidFill>
                  <a:schemeClr val="bg1"/>
                </a:solidFill>
              </a:rPr>
              <a:t>• Зловмисник не в змозі зробити більше ніж одну здогадку про пароль за атаку. Це означає, що зловмисник не може здійснити одну атаку, а потім перейти в </a:t>
            </a:r>
            <a:r>
              <a:rPr lang="uk-UA" dirty="0" err="1">
                <a:solidFill>
                  <a:schemeClr val="bg1"/>
                </a:solidFill>
              </a:rPr>
              <a:t>офлайн</a:t>
            </a:r>
            <a:r>
              <a:rPr lang="uk-UA" dirty="0">
                <a:solidFill>
                  <a:schemeClr val="bg1"/>
                </a:solidFill>
              </a:rPr>
              <a:t> і робити повторні здогадки щодо пароля до </a:t>
            </a:r>
            <a:r>
              <a:rPr lang="uk-UA" dirty="0" smtClean="0">
                <a:solidFill>
                  <a:schemeClr val="bg1"/>
                </a:solidFill>
              </a:rPr>
              <a:t>успіху </a:t>
            </a:r>
            <a:r>
              <a:rPr lang="uk-UA" dirty="0" err="1" smtClean="0">
                <a:solidFill>
                  <a:schemeClr val="bg1"/>
                </a:solidFill>
              </a:rPr>
              <a:t>взлому</a:t>
            </a:r>
            <a:r>
              <a:rPr lang="uk-UA" dirty="0" smtClean="0">
                <a:solidFill>
                  <a:schemeClr val="bg1"/>
                </a:solidFill>
              </a:rPr>
              <a:t>. </a:t>
            </a:r>
            <a:r>
              <a:rPr lang="uk-UA" dirty="0">
                <a:solidFill>
                  <a:schemeClr val="bg1"/>
                </a:solidFill>
              </a:rPr>
              <a:t>Іншими словами, SAE стійкий до атаки словника.</a:t>
            </a:r>
            <a:br>
              <a:rPr lang="uk-UA" dirty="0">
                <a:solidFill>
                  <a:schemeClr val="bg1"/>
                </a:solidFill>
              </a:rPr>
            </a:br>
            <a:r>
              <a:rPr lang="uk-UA" dirty="0">
                <a:solidFill>
                  <a:schemeClr val="bg1"/>
                </a:solidFill>
              </a:rPr>
              <a:t>• Зловмисник не може визначити ні пароль, ні отриману </a:t>
            </a:r>
            <a:r>
              <a:rPr lang="en-US" dirty="0" smtClean="0">
                <a:solidFill>
                  <a:schemeClr val="bg1"/>
                </a:solidFill>
              </a:rPr>
              <a:t>PMK</a:t>
            </a:r>
            <a:r>
              <a:rPr lang="uk-UA" dirty="0" smtClean="0">
                <a:solidFill>
                  <a:schemeClr val="bg1"/>
                </a:solidFill>
              </a:rPr>
              <a:t>, </a:t>
            </a:r>
            <a:r>
              <a:rPr lang="uk-UA" dirty="0">
                <a:solidFill>
                  <a:schemeClr val="bg1"/>
                </a:solidFill>
              </a:rPr>
              <a:t>пасивно спостерігаючи за обміном, або втручаючись в обмін, вірно передаючи повідомлення між двома STA.</a:t>
            </a:r>
            <a:endParaRPr lang="ru-RU" dirty="0">
              <a:solidFill>
                <a:schemeClr val="bg1"/>
              </a:solidFill>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49</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49</a:t>
            </a:r>
            <a:endParaRPr lang="uk-UA" dirty="0">
              <a:solidFill>
                <a:schemeClr val="bg1"/>
              </a:solidFill>
            </a:endParaRPr>
          </a:p>
        </p:txBody>
      </p:sp>
    </p:spTree>
    <p:extLst>
      <p:ext uri="{BB962C8B-B14F-4D97-AF65-F5344CB8AC3E}">
        <p14:creationId xmlns:p14="http://schemas.microsoft.com/office/powerpoint/2010/main" val="3835131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42596" y="76201"/>
            <a:ext cx="8901404" cy="914400"/>
          </a:xfrm>
        </p:spPr>
        <p:txBody>
          <a:bodyPr/>
          <a:lstStyle/>
          <a:p>
            <a:pPr marL="342900" indent="-342900"/>
            <a:r>
              <a:rPr lang="en-US" altLang="ru-RU" dirty="0" smtClean="0">
                <a:solidFill>
                  <a:srgbClr val="FFFF00"/>
                </a:solidFill>
                <a:cs typeface="Times New Roman" panose="02020603050405020304" pitchFamily="18" charset="0"/>
              </a:rPr>
              <a:t>WEP</a:t>
            </a:r>
          </a:p>
        </p:txBody>
      </p:sp>
      <p:sp>
        <p:nvSpPr>
          <p:cNvPr id="6147" name="Content Placeholder 2"/>
          <p:cNvSpPr>
            <a:spLocks noGrp="1"/>
          </p:cNvSpPr>
          <p:nvPr>
            <p:ph idx="1"/>
          </p:nvPr>
        </p:nvSpPr>
        <p:spPr>
          <a:xfrm>
            <a:off x="228600" y="1752600"/>
            <a:ext cx="8534400" cy="4800600"/>
          </a:xfrm>
        </p:spPr>
        <p:txBody>
          <a:bodyPr>
            <a:normAutofit fontScale="92500" lnSpcReduction="10000"/>
          </a:bodyPr>
          <a:lstStyle/>
          <a:p>
            <a:pPr>
              <a:defRPr/>
            </a:pPr>
            <a:r>
              <a:rPr lang="uk-UA" sz="2400" b="1" dirty="0" smtClean="0">
                <a:solidFill>
                  <a:schemeClr val="bg1"/>
                </a:solidFill>
              </a:rPr>
              <a:t>Шифрування</a:t>
            </a:r>
            <a:r>
              <a:rPr lang="en-US" sz="2400" b="1" dirty="0" smtClean="0">
                <a:solidFill>
                  <a:schemeClr val="bg1"/>
                </a:solidFill>
              </a:rPr>
              <a:t>:	</a:t>
            </a:r>
          </a:p>
          <a:p>
            <a:pPr lvl="1">
              <a:defRPr/>
            </a:pPr>
            <a:r>
              <a:rPr lang="en-US" sz="2000" dirty="0" smtClean="0">
                <a:solidFill>
                  <a:schemeClr val="bg1"/>
                </a:solidFill>
              </a:rPr>
              <a:t>40 / 64 bits</a:t>
            </a:r>
          </a:p>
          <a:p>
            <a:pPr lvl="1">
              <a:defRPr/>
            </a:pPr>
            <a:r>
              <a:rPr lang="en-US" sz="2000" dirty="0" smtClean="0">
                <a:solidFill>
                  <a:schemeClr val="bg1"/>
                </a:solidFill>
              </a:rPr>
              <a:t>104 / 128 bits  </a:t>
            </a:r>
          </a:p>
          <a:p>
            <a:pPr marL="457200" lvl="1" indent="0">
              <a:buFont typeface="Arial" panose="020B0604020202020204" pitchFamily="34" charset="0"/>
              <a:buNone/>
              <a:defRPr/>
            </a:pPr>
            <a:r>
              <a:rPr lang="en-US" sz="2000" dirty="0" smtClean="0">
                <a:solidFill>
                  <a:schemeClr val="bg1"/>
                </a:solidFill>
              </a:rPr>
              <a:t>24 </a:t>
            </a:r>
            <a:r>
              <a:rPr lang="en-US" sz="2000" dirty="0">
                <a:solidFill>
                  <a:schemeClr val="bg1"/>
                </a:solidFill>
              </a:rPr>
              <a:t>bits </a:t>
            </a:r>
            <a:r>
              <a:rPr lang="uk-UA" sz="2000" dirty="0" smtClean="0">
                <a:solidFill>
                  <a:schemeClr val="bg1"/>
                </a:solidFill>
              </a:rPr>
              <a:t>використовується </a:t>
            </a:r>
            <a:r>
              <a:rPr lang="en-US" sz="2000" dirty="0" smtClean="0">
                <a:solidFill>
                  <a:schemeClr val="bg1"/>
                </a:solidFill>
              </a:rPr>
              <a:t>IV </a:t>
            </a:r>
            <a:r>
              <a:rPr lang="en-US" sz="2000" dirty="0">
                <a:solidFill>
                  <a:schemeClr val="bg1"/>
                </a:solidFill>
              </a:rPr>
              <a:t>(Initialization vector</a:t>
            </a:r>
            <a:r>
              <a:rPr lang="en-US" sz="2000" dirty="0" smtClean="0">
                <a:solidFill>
                  <a:schemeClr val="bg1"/>
                </a:solidFill>
              </a:rPr>
              <a:t>)</a:t>
            </a:r>
            <a:endParaRPr lang="en-US" sz="2000" dirty="0">
              <a:solidFill>
                <a:schemeClr val="bg1"/>
              </a:solidFill>
            </a:endParaRPr>
          </a:p>
          <a:p>
            <a:pPr>
              <a:defRPr/>
            </a:pPr>
            <a:endParaRPr lang="en-US" sz="2400" dirty="0" smtClean="0">
              <a:solidFill>
                <a:schemeClr val="bg1"/>
              </a:solidFill>
            </a:endParaRPr>
          </a:p>
          <a:p>
            <a:pPr>
              <a:defRPr/>
            </a:pPr>
            <a:r>
              <a:rPr lang="uk-UA" sz="2400" b="1" dirty="0" smtClean="0">
                <a:solidFill>
                  <a:schemeClr val="bg1"/>
                </a:solidFill>
              </a:rPr>
              <a:t>Пароль</a:t>
            </a:r>
            <a:r>
              <a:rPr lang="en-US" sz="2400" dirty="0" smtClean="0">
                <a:solidFill>
                  <a:schemeClr val="bg1"/>
                </a:solidFill>
              </a:rPr>
              <a:t>: </a:t>
            </a:r>
          </a:p>
          <a:p>
            <a:pPr lvl="1">
              <a:defRPr/>
            </a:pPr>
            <a:r>
              <a:rPr lang="uk-UA" sz="2000" dirty="0" smtClean="0">
                <a:solidFill>
                  <a:schemeClr val="bg1"/>
                </a:solidFill>
              </a:rPr>
              <a:t>Ключ</a:t>
            </a:r>
            <a:r>
              <a:rPr lang="en-US" sz="2000" dirty="0" smtClean="0">
                <a:solidFill>
                  <a:schemeClr val="bg1"/>
                </a:solidFill>
              </a:rPr>
              <a:t> 1-4 </a:t>
            </a:r>
          </a:p>
          <a:p>
            <a:pPr lvl="1">
              <a:defRPr/>
            </a:pPr>
            <a:r>
              <a:rPr lang="uk-UA" sz="2000" dirty="0" smtClean="0">
                <a:solidFill>
                  <a:schemeClr val="bg1"/>
                </a:solidFill>
              </a:rPr>
              <a:t>Кожен</a:t>
            </a:r>
            <a:r>
              <a:rPr lang="en-US" sz="2000" dirty="0" smtClean="0">
                <a:solidFill>
                  <a:schemeClr val="bg1"/>
                </a:solidFill>
              </a:rPr>
              <a:t> WEP </a:t>
            </a:r>
            <a:r>
              <a:rPr lang="uk-UA" sz="2000" dirty="0" smtClean="0">
                <a:solidFill>
                  <a:schemeClr val="bg1"/>
                </a:solidFill>
              </a:rPr>
              <a:t>ключ може містити літери від</a:t>
            </a:r>
            <a:r>
              <a:rPr lang="en-US" sz="2000" dirty="0" smtClean="0">
                <a:solidFill>
                  <a:schemeClr val="bg1"/>
                </a:solidFill>
              </a:rPr>
              <a:t>"A" </a:t>
            </a:r>
            <a:r>
              <a:rPr lang="uk-UA" sz="2000" dirty="0" smtClean="0">
                <a:solidFill>
                  <a:schemeClr val="bg1"/>
                </a:solidFill>
              </a:rPr>
              <a:t>до</a:t>
            </a:r>
            <a:r>
              <a:rPr lang="en-US" sz="2000" dirty="0" smtClean="0">
                <a:solidFill>
                  <a:schemeClr val="bg1"/>
                </a:solidFill>
              </a:rPr>
              <a:t> "F" </a:t>
            </a:r>
            <a:r>
              <a:rPr lang="uk-UA" sz="2000" dirty="0" smtClean="0">
                <a:solidFill>
                  <a:schemeClr val="bg1"/>
                </a:solidFill>
              </a:rPr>
              <a:t>і числа від </a:t>
            </a:r>
            <a:r>
              <a:rPr lang="en-US" sz="2000" dirty="0" smtClean="0">
                <a:solidFill>
                  <a:schemeClr val="bg1"/>
                </a:solidFill>
              </a:rPr>
              <a:t> "0" </a:t>
            </a:r>
            <a:r>
              <a:rPr lang="uk-UA" sz="2000" dirty="0" smtClean="0">
                <a:solidFill>
                  <a:schemeClr val="bg1"/>
                </a:solidFill>
              </a:rPr>
              <a:t>до</a:t>
            </a:r>
            <a:r>
              <a:rPr lang="en-US" sz="2000" dirty="0" smtClean="0">
                <a:solidFill>
                  <a:schemeClr val="bg1"/>
                </a:solidFill>
              </a:rPr>
              <a:t> "9". </a:t>
            </a:r>
            <a:r>
              <a:rPr lang="uk-UA" sz="2000" dirty="0" smtClean="0">
                <a:solidFill>
                  <a:schemeClr val="bg1"/>
                </a:solidFill>
              </a:rPr>
              <a:t> Він має бути </a:t>
            </a:r>
            <a:r>
              <a:rPr lang="en-US" sz="2000" dirty="0" smtClean="0">
                <a:solidFill>
                  <a:schemeClr val="bg1"/>
                </a:solidFill>
              </a:rPr>
              <a:t>10 hex </a:t>
            </a:r>
            <a:r>
              <a:rPr lang="uk-UA" sz="2000" dirty="0" smtClean="0">
                <a:solidFill>
                  <a:schemeClr val="bg1"/>
                </a:solidFill>
              </a:rPr>
              <a:t>або</a:t>
            </a:r>
            <a:r>
              <a:rPr lang="en-US" sz="2000" dirty="0" smtClean="0">
                <a:solidFill>
                  <a:schemeClr val="bg1"/>
                </a:solidFill>
              </a:rPr>
              <a:t> 5 ASCII </a:t>
            </a:r>
            <a:r>
              <a:rPr lang="uk-UA" sz="2000" dirty="0" smtClean="0">
                <a:solidFill>
                  <a:schemeClr val="bg1"/>
                </a:solidFill>
              </a:rPr>
              <a:t>символів в довжину для </a:t>
            </a:r>
            <a:r>
              <a:rPr lang="en-US" sz="2000" dirty="0" smtClean="0">
                <a:solidFill>
                  <a:schemeClr val="bg1"/>
                </a:solidFill>
              </a:rPr>
              <a:t>40/64-bit </a:t>
            </a:r>
            <a:r>
              <a:rPr lang="uk-UA" sz="2000" dirty="0" smtClean="0">
                <a:solidFill>
                  <a:schemeClr val="bg1"/>
                </a:solidFill>
              </a:rPr>
              <a:t>шифрування</a:t>
            </a:r>
            <a:r>
              <a:rPr lang="en-US" sz="2000" dirty="0" smtClean="0">
                <a:solidFill>
                  <a:schemeClr val="bg1"/>
                </a:solidFill>
              </a:rPr>
              <a:t> </a:t>
            </a:r>
            <a:r>
              <a:rPr lang="uk-UA" sz="2000" dirty="0" smtClean="0">
                <a:solidFill>
                  <a:schemeClr val="bg1"/>
                </a:solidFill>
              </a:rPr>
              <a:t>і</a:t>
            </a:r>
            <a:r>
              <a:rPr lang="en-US" sz="2000" dirty="0" smtClean="0">
                <a:solidFill>
                  <a:schemeClr val="bg1"/>
                </a:solidFill>
              </a:rPr>
              <a:t> 26 hex </a:t>
            </a:r>
            <a:r>
              <a:rPr lang="uk-UA" sz="2000" dirty="0" smtClean="0">
                <a:solidFill>
                  <a:schemeClr val="bg1"/>
                </a:solidFill>
              </a:rPr>
              <a:t>або </a:t>
            </a:r>
            <a:r>
              <a:rPr lang="en-US" sz="2000" dirty="0" smtClean="0">
                <a:solidFill>
                  <a:schemeClr val="bg1"/>
                </a:solidFill>
              </a:rPr>
              <a:t>13 ASCII </a:t>
            </a:r>
            <a:r>
              <a:rPr lang="uk-UA" sz="2000" dirty="0">
                <a:solidFill>
                  <a:schemeClr val="bg1"/>
                </a:solidFill>
              </a:rPr>
              <a:t>символів в довжину для</a:t>
            </a:r>
            <a:r>
              <a:rPr lang="en-US" sz="2000" dirty="0" smtClean="0">
                <a:solidFill>
                  <a:schemeClr val="bg1"/>
                </a:solidFill>
              </a:rPr>
              <a:t> 104/128-bit </a:t>
            </a:r>
            <a:r>
              <a:rPr lang="uk-UA" sz="2000" dirty="0" smtClean="0">
                <a:solidFill>
                  <a:schemeClr val="bg1"/>
                </a:solidFill>
              </a:rPr>
              <a:t>шифрування</a:t>
            </a:r>
            <a:r>
              <a:rPr lang="en-US" sz="2000" dirty="0" smtClean="0">
                <a:solidFill>
                  <a:schemeClr val="bg1"/>
                </a:solidFill>
              </a:rPr>
              <a:t>.</a:t>
            </a:r>
            <a:br>
              <a:rPr lang="en-US" sz="2000" dirty="0" smtClean="0">
                <a:solidFill>
                  <a:schemeClr val="bg1"/>
                </a:solidFill>
              </a:rPr>
            </a:br>
            <a:endParaRPr lang="en-US" sz="2000" dirty="0" smtClean="0">
              <a:solidFill>
                <a:schemeClr val="bg1"/>
              </a:solidFill>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5</a:t>
            </a:fld>
            <a:endParaRPr lang="en-US"/>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5</a:t>
            </a:r>
            <a:endParaRPr lang="uk-UA" dirty="0">
              <a:solidFill>
                <a:schemeClr val="bg1"/>
              </a:solidFill>
            </a:endParaRPr>
          </a:p>
        </p:txBody>
      </p:sp>
    </p:spTree>
    <p:extLst>
      <p:ext uri="{BB962C8B-B14F-4D97-AF65-F5344CB8AC3E}">
        <p14:creationId xmlns:p14="http://schemas.microsoft.com/office/powerpoint/2010/main" val="16560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6201" y="-1818"/>
            <a:ext cx="9067800" cy="6752076"/>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50</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50</a:t>
            </a:r>
            <a:endParaRPr lang="uk-UA" dirty="0">
              <a:solidFill>
                <a:schemeClr val="bg1"/>
              </a:solidFill>
            </a:endParaRPr>
          </a:p>
        </p:txBody>
      </p:sp>
    </p:spTree>
    <p:extLst>
      <p:ext uri="{BB962C8B-B14F-4D97-AF65-F5344CB8AC3E}">
        <p14:creationId xmlns:p14="http://schemas.microsoft.com/office/powerpoint/2010/main" val="331045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1226561"/>
            <a:ext cx="9144000" cy="4404877"/>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51</a:t>
            </a:fld>
            <a:endParaRPr lang="en-US"/>
          </a:p>
        </p:txBody>
      </p:sp>
    </p:spTree>
    <p:extLst>
      <p:ext uri="{BB962C8B-B14F-4D97-AF65-F5344CB8AC3E}">
        <p14:creationId xmlns:p14="http://schemas.microsoft.com/office/powerpoint/2010/main" val="3400966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a:solidFill>
                  <a:srgbClr val="FFFF00"/>
                </a:solidFill>
                <a:latin typeface="Arial" charset="0"/>
              </a:rPr>
              <a:t>Wireless LAN </a:t>
            </a:r>
            <a:r>
              <a:rPr lang="en-US" dirty="0" smtClean="0">
                <a:solidFill>
                  <a:srgbClr val="FFFF00"/>
                </a:solidFill>
                <a:latin typeface="Arial" charset="0"/>
              </a:rPr>
              <a:t>Attacks</a:t>
            </a:r>
            <a:endParaRPr lang="en-US" dirty="0">
              <a:solidFill>
                <a:srgbClr val="FFFF00"/>
              </a:solidFill>
              <a:latin typeface="Arial" charset="0"/>
            </a:endParaRPr>
          </a:p>
        </p:txBody>
      </p:sp>
      <p:sp>
        <p:nvSpPr>
          <p:cNvPr id="22531" name="Content Placeholder 2"/>
          <p:cNvSpPr>
            <a:spLocks noGrp="1"/>
          </p:cNvSpPr>
          <p:nvPr>
            <p:ph idx="1"/>
          </p:nvPr>
        </p:nvSpPr>
        <p:spPr/>
        <p:txBody>
          <a:bodyPr>
            <a:normAutofit/>
          </a:bodyPr>
          <a:lstStyle/>
          <a:p>
            <a:pPr marL="0" indent="0">
              <a:buNone/>
            </a:pPr>
            <a:r>
              <a:rPr lang="uk-UA" dirty="0" smtClean="0">
                <a:solidFill>
                  <a:schemeClr val="bg1"/>
                </a:solidFill>
                <a:effectLst/>
                <a:latin typeface="Arial" charset="0"/>
              </a:rPr>
              <a:t>Типи </a:t>
            </a:r>
            <a:r>
              <a:rPr lang="en-US" dirty="0" smtClean="0">
                <a:solidFill>
                  <a:schemeClr val="bg1"/>
                </a:solidFill>
                <a:effectLst/>
                <a:latin typeface="Arial" charset="0"/>
              </a:rPr>
              <a:t>wireless </a:t>
            </a:r>
            <a:r>
              <a:rPr lang="en-US" dirty="0">
                <a:solidFill>
                  <a:schemeClr val="bg1"/>
                </a:solidFill>
                <a:effectLst/>
                <a:latin typeface="Arial" charset="0"/>
              </a:rPr>
              <a:t>LAN </a:t>
            </a:r>
            <a:r>
              <a:rPr lang="uk-UA" dirty="0" smtClean="0">
                <a:solidFill>
                  <a:schemeClr val="bg1"/>
                </a:solidFill>
                <a:effectLst/>
                <a:latin typeface="Arial" charset="0"/>
              </a:rPr>
              <a:t>атак</a:t>
            </a:r>
            <a:endParaRPr lang="en-US" dirty="0">
              <a:solidFill>
                <a:schemeClr val="bg1"/>
              </a:solidFill>
              <a:effectLst/>
              <a:latin typeface="Arial" charset="0"/>
            </a:endParaRPr>
          </a:p>
          <a:p>
            <a:pPr lvl="1"/>
            <a:r>
              <a:rPr lang="uk-UA" dirty="0" smtClean="0">
                <a:solidFill>
                  <a:schemeClr val="bg1"/>
                </a:solidFill>
                <a:effectLst/>
                <a:latin typeface="Arial" charset="0"/>
              </a:rPr>
              <a:t>Дослідження мережі</a:t>
            </a:r>
            <a:endParaRPr lang="en-US" dirty="0">
              <a:solidFill>
                <a:schemeClr val="bg1"/>
              </a:solidFill>
              <a:effectLst/>
              <a:latin typeface="Arial" charset="0"/>
            </a:endParaRPr>
          </a:p>
          <a:p>
            <a:pPr lvl="1"/>
            <a:r>
              <a:rPr lang="uk-UA" dirty="0" smtClean="0">
                <a:solidFill>
                  <a:schemeClr val="bg1"/>
                </a:solidFill>
                <a:effectLst/>
                <a:latin typeface="Arial" charset="0"/>
              </a:rPr>
              <a:t>Атаки через</a:t>
            </a:r>
            <a:r>
              <a:rPr lang="en-US" dirty="0" smtClean="0">
                <a:solidFill>
                  <a:schemeClr val="bg1"/>
                </a:solidFill>
                <a:effectLst/>
                <a:latin typeface="Arial" charset="0"/>
              </a:rPr>
              <a:t> </a:t>
            </a:r>
            <a:r>
              <a:rPr lang="en-US" dirty="0">
                <a:solidFill>
                  <a:schemeClr val="bg1"/>
                </a:solidFill>
                <a:effectLst/>
                <a:latin typeface="Arial" charset="0"/>
              </a:rPr>
              <a:t>RF </a:t>
            </a:r>
            <a:r>
              <a:rPr lang="uk-UA" dirty="0" smtClean="0">
                <a:solidFill>
                  <a:schemeClr val="bg1"/>
                </a:solidFill>
                <a:effectLst/>
                <a:latin typeface="Arial" charset="0"/>
              </a:rPr>
              <a:t>спектр</a:t>
            </a:r>
            <a:endParaRPr lang="en-US" dirty="0">
              <a:solidFill>
                <a:schemeClr val="bg1"/>
              </a:solidFill>
              <a:effectLst/>
              <a:latin typeface="Arial" charset="0"/>
            </a:endParaRPr>
          </a:p>
          <a:p>
            <a:pPr lvl="1"/>
            <a:r>
              <a:rPr lang="uk-UA" dirty="0" smtClean="0">
                <a:solidFill>
                  <a:schemeClr val="bg1"/>
                </a:solidFill>
                <a:effectLst/>
                <a:latin typeface="Arial" charset="0"/>
              </a:rPr>
              <a:t>Атаки з застосуванням</a:t>
            </a:r>
            <a:r>
              <a:rPr lang="en-US" dirty="0" smtClean="0">
                <a:solidFill>
                  <a:schemeClr val="bg1"/>
                </a:solidFill>
                <a:effectLst/>
                <a:latin typeface="Arial" charset="0"/>
              </a:rPr>
              <a:t> </a:t>
            </a:r>
            <a:r>
              <a:rPr lang="uk-UA" dirty="0" smtClean="0">
                <a:solidFill>
                  <a:schemeClr val="bg1"/>
                </a:solidFill>
                <a:effectLst/>
                <a:latin typeface="Arial" charset="0"/>
              </a:rPr>
              <a:t>АР</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0ECD1D2F-6EA6-304F-ACBA-9FE5D114C1C7}" type="slidenum">
              <a:rPr lang="en-US" sz="1400">
                <a:solidFill>
                  <a:srgbClr val="222222"/>
                </a:solidFill>
                <a:latin typeface="Arial" charset="0"/>
              </a:rPr>
              <a:pPr eaLnBrk="1" hangingPunct="1"/>
              <a:t>52</a:t>
            </a:fld>
            <a:endParaRPr lang="en-US" sz="1400">
              <a:solidFill>
                <a:srgbClr val="222222"/>
              </a:solidFill>
              <a:latin typeface="Arial" charset="0"/>
            </a:endParaRPr>
          </a:p>
        </p:txBody>
      </p:sp>
    </p:spTree>
    <p:extLst>
      <p:ext uri="{BB962C8B-B14F-4D97-AF65-F5344CB8AC3E}">
        <p14:creationId xmlns:p14="http://schemas.microsoft.com/office/powerpoint/2010/main" val="39732240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85346" y="838200"/>
            <a:ext cx="7765322" cy="4953000"/>
          </a:xfrm>
        </p:spPr>
        <p:txBody>
          <a:bodyPr>
            <a:normAutofit/>
          </a:bodyPr>
          <a:lstStyle/>
          <a:p>
            <a:pPr marL="0" indent="0">
              <a:buNone/>
            </a:pPr>
            <a:r>
              <a:rPr lang="uk-UA" dirty="0" smtClean="0">
                <a:solidFill>
                  <a:schemeClr val="bg1"/>
                </a:solidFill>
                <a:effectLst/>
                <a:latin typeface="Arial" charset="0"/>
              </a:rPr>
              <a:t>Дослідження мережі</a:t>
            </a:r>
            <a:endParaRPr lang="en-US" dirty="0">
              <a:solidFill>
                <a:schemeClr val="bg1"/>
              </a:solidFill>
              <a:effectLst/>
              <a:latin typeface="Arial" charset="0"/>
            </a:endParaRPr>
          </a:p>
          <a:p>
            <a:pPr lvl="1"/>
            <a:r>
              <a:rPr lang="uk-UA" dirty="0" smtClean="0">
                <a:solidFill>
                  <a:schemeClr val="bg1"/>
                </a:solidFill>
                <a:effectLst/>
                <a:latin typeface="Arial" charset="0"/>
              </a:rPr>
              <a:t>Один з перших кроків це дослідження мережі і виявлення адрес вузлів</a:t>
            </a:r>
            <a:endParaRPr lang="en-US" dirty="0">
              <a:solidFill>
                <a:schemeClr val="bg1"/>
              </a:solidFill>
              <a:effectLst/>
              <a:latin typeface="Arial" charset="0"/>
            </a:endParaRPr>
          </a:p>
          <a:p>
            <a:r>
              <a:rPr lang="en-US" dirty="0">
                <a:solidFill>
                  <a:schemeClr val="bg1"/>
                </a:solidFill>
                <a:effectLst/>
                <a:latin typeface="Arial" charset="0"/>
              </a:rPr>
              <a:t>Beaconing</a:t>
            </a:r>
          </a:p>
          <a:p>
            <a:pPr lvl="1"/>
            <a:r>
              <a:rPr lang="uk-UA" dirty="0" smtClean="0">
                <a:solidFill>
                  <a:schemeClr val="bg1"/>
                </a:solidFill>
                <a:effectLst/>
              </a:rPr>
              <a:t>AP </a:t>
            </a:r>
            <a:r>
              <a:rPr lang="uk-UA" dirty="0">
                <a:solidFill>
                  <a:schemeClr val="bg1"/>
                </a:solidFill>
                <a:effectLst/>
              </a:rPr>
              <a:t>надсилають </a:t>
            </a:r>
            <a:r>
              <a:rPr lang="en-US" dirty="0">
                <a:solidFill>
                  <a:schemeClr val="bg1"/>
                </a:solidFill>
                <a:effectLst/>
                <a:latin typeface="Arial" charset="0"/>
              </a:rPr>
              <a:t>beacon</a:t>
            </a:r>
            <a:r>
              <a:rPr lang="uk-UA" dirty="0" smtClean="0">
                <a:solidFill>
                  <a:schemeClr val="bg1"/>
                </a:solidFill>
                <a:effectLst/>
              </a:rPr>
              <a:t> </a:t>
            </a:r>
            <a:r>
              <a:rPr lang="uk-UA" dirty="0">
                <a:solidFill>
                  <a:schemeClr val="bg1"/>
                </a:solidFill>
                <a:effectLst/>
              </a:rPr>
              <a:t>кадри через регулярні проміжки часу, щоб оголосити SSID (</a:t>
            </a:r>
            <a:r>
              <a:rPr lang="uk-UA" dirty="0" smtClean="0">
                <a:solidFill>
                  <a:schemeClr val="bg1"/>
                </a:solidFill>
                <a:effectLst/>
              </a:rPr>
              <a:t>назву мережі)</a:t>
            </a:r>
          </a:p>
          <a:p>
            <a:pPr lvl="1"/>
            <a:r>
              <a:rPr lang="uk-UA" dirty="0" smtClean="0">
                <a:solidFill>
                  <a:schemeClr val="bg1"/>
                </a:solidFill>
                <a:effectLst/>
              </a:rPr>
              <a:t>Бездротові </a:t>
            </a:r>
            <a:r>
              <a:rPr lang="uk-UA" dirty="0">
                <a:solidFill>
                  <a:schemeClr val="bg1"/>
                </a:solidFill>
                <a:effectLst/>
              </a:rPr>
              <a:t>пристрої пасивно сканують на наявність маяків</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0ECD1D2F-6EA6-304F-ACBA-9FE5D114C1C7}" type="slidenum">
              <a:rPr lang="en-US" sz="1400">
                <a:solidFill>
                  <a:srgbClr val="222222"/>
                </a:solidFill>
                <a:latin typeface="Arial" charset="0"/>
              </a:rPr>
              <a:pPr eaLnBrk="1" hangingPunct="1"/>
              <a:t>53</a:t>
            </a:fld>
            <a:endParaRPr lang="en-US" sz="1400">
              <a:solidFill>
                <a:srgbClr val="222222"/>
              </a:solidFill>
              <a:latin typeface="Arial" charset="0"/>
            </a:endParaRPr>
          </a:p>
        </p:txBody>
      </p:sp>
    </p:spTree>
    <p:extLst>
      <p:ext uri="{BB962C8B-B14F-4D97-AF65-F5344CB8AC3E}">
        <p14:creationId xmlns:p14="http://schemas.microsoft.com/office/powerpoint/2010/main" val="270817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1166"/>
            <a:ext cx="3886200" cy="1326321"/>
          </a:xfrm>
        </p:spPr>
        <p:txBody>
          <a:bodyPr>
            <a:normAutofit/>
          </a:bodyPr>
          <a:lstStyle/>
          <a:p>
            <a:r>
              <a:rPr lang="en-US" dirty="0">
                <a:solidFill>
                  <a:srgbClr val="FFFF00"/>
                </a:solidFill>
                <a:latin typeface="Arial" charset="0"/>
              </a:rPr>
              <a:t>War driving</a:t>
            </a:r>
          </a:p>
        </p:txBody>
      </p:sp>
      <p:sp>
        <p:nvSpPr>
          <p:cNvPr id="22531" name="Content Placeholder 2"/>
          <p:cNvSpPr>
            <a:spLocks noGrp="1"/>
          </p:cNvSpPr>
          <p:nvPr>
            <p:ph idx="1"/>
          </p:nvPr>
        </p:nvSpPr>
        <p:spPr>
          <a:xfrm>
            <a:off x="345233" y="1600200"/>
            <a:ext cx="4419600" cy="1676400"/>
          </a:xfrm>
        </p:spPr>
        <p:txBody>
          <a:bodyPr>
            <a:normAutofit/>
          </a:bodyPr>
          <a:lstStyle/>
          <a:p>
            <a:r>
              <a:rPr lang="uk-UA" dirty="0" smtClean="0">
                <a:solidFill>
                  <a:schemeClr val="bg1"/>
                </a:solidFill>
                <a:effectLst/>
                <a:latin typeface="Arial" charset="0"/>
              </a:rPr>
              <a:t>Процедура пасивного дослідження бездротових станцій</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0ECD1D2F-6EA6-304F-ACBA-9FE5D114C1C7}" type="slidenum">
              <a:rPr lang="en-US" sz="1400">
                <a:solidFill>
                  <a:srgbClr val="222222"/>
                </a:solidFill>
                <a:latin typeface="Arial" charset="0"/>
              </a:rPr>
              <a:pPr eaLnBrk="1" hangingPunct="1"/>
              <a:t>54</a:t>
            </a:fld>
            <a:endParaRPr lang="en-US" sz="1400">
              <a:solidFill>
                <a:srgbClr val="222222"/>
              </a:solidFill>
              <a:latin typeface="Arial" charset="0"/>
            </a:endParaRPr>
          </a:p>
        </p:txBody>
      </p:sp>
      <p:sp>
        <p:nvSpPr>
          <p:cNvPr id="6" name="TextBox 5"/>
          <p:cNvSpPr txBox="1"/>
          <p:nvPr/>
        </p:nvSpPr>
        <p:spPr>
          <a:xfrm>
            <a:off x="5486400" y="2667000"/>
            <a:ext cx="2605087" cy="338138"/>
          </a:xfrm>
          <a:prstGeom prst="rect">
            <a:avLst/>
          </a:prstGeom>
          <a:noFill/>
        </p:spPr>
        <p:txBody>
          <a:bodyPr wrap="none">
            <a:spAutoFit/>
          </a:bodyPr>
          <a:lstStyle/>
          <a:p>
            <a:pPr>
              <a:defRPr/>
            </a:pPr>
            <a:r>
              <a:rPr lang="en-US" sz="1600" dirty="0">
                <a:solidFill>
                  <a:schemeClr val="tx1"/>
                </a:solidFill>
                <a:latin typeface="+mn-lt"/>
                <a:ea typeface="+mn-ea"/>
              </a:rPr>
              <a:t>Table 8-2 War driving tools</a:t>
            </a:r>
            <a:endParaRPr lang="en-US" sz="1200" dirty="0">
              <a:solidFill>
                <a:schemeClr val="tx1"/>
              </a:solidFill>
              <a:latin typeface="+mn-lt"/>
              <a:ea typeface="+mn-ea"/>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2952750"/>
            <a:ext cx="8110538" cy="3905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10" descr="http://www.invasao.com.br/Imagens/coluna_marcos_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33400"/>
            <a:ext cx="4114800" cy="2486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36066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dirty="0">
                <a:solidFill>
                  <a:srgbClr val="FFFF00"/>
                </a:solidFill>
                <a:latin typeface="Arial" charset="0"/>
              </a:rPr>
              <a:t>War chalking</a:t>
            </a:r>
          </a:p>
        </p:txBody>
      </p:sp>
      <p:sp>
        <p:nvSpPr>
          <p:cNvPr id="24579" name="Content Placeholder 2"/>
          <p:cNvSpPr>
            <a:spLocks noGrp="1"/>
          </p:cNvSpPr>
          <p:nvPr>
            <p:ph idx="1"/>
          </p:nvPr>
        </p:nvSpPr>
        <p:spPr>
          <a:xfrm>
            <a:off x="304800" y="1732935"/>
            <a:ext cx="8305800" cy="2362200"/>
          </a:xfrm>
        </p:spPr>
        <p:txBody>
          <a:bodyPr/>
          <a:lstStyle/>
          <a:p>
            <a:r>
              <a:rPr lang="uk-UA" dirty="0">
                <a:solidFill>
                  <a:schemeClr val="bg1"/>
                </a:solidFill>
                <a:effectLst/>
              </a:rPr>
              <a:t>Документування, а потім розміщення реклами бездротових локальних мереж для використання іншими</a:t>
            </a:r>
            <a:br>
              <a:rPr lang="uk-UA" dirty="0">
                <a:solidFill>
                  <a:schemeClr val="bg1"/>
                </a:solidFill>
                <a:effectLst/>
              </a:rPr>
            </a:br>
            <a:r>
              <a:rPr lang="uk-UA" dirty="0">
                <a:solidFill>
                  <a:schemeClr val="bg1"/>
                </a:solidFill>
                <a:effectLst/>
              </a:rPr>
              <a:t>Раніше робилося нанесенням тротуарів або стін навколо ділянки мережі</a:t>
            </a:r>
            <a:br>
              <a:rPr lang="uk-UA" dirty="0">
                <a:solidFill>
                  <a:schemeClr val="bg1"/>
                </a:solidFill>
                <a:effectLst/>
              </a:rPr>
            </a:br>
            <a:r>
              <a:rPr lang="uk-UA" dirty="0">
                <a:solidFill>
                  <a:schemeClr val="bg1"/>
                </a:solidFill>
                <a:effectLst/>
              </a:rPr>
              <a:t>Сьогодні місця розміщення </a:t>
            </a:r>
            <a:r>
              <a:rPr lang="uk-UA" dirty="0" smtClean="0">
                <a:solidFill>
                  <a:schemeClr val="bg1"/>
                </a:solidFill>
                <a:effectLst/>
              </a:rPr>
              <a:t>знаходять </a:t>
            </a:r>
            <a:r>
              <a:rPr lang="uk-UA" dirty="0">
                <a:solidFill>
                  <a:schemeClr val="bg1"/>
                </a:solidFill>
                <a:effectLst/>
              </a:rPr>
              <a:t>на </a:t>
            </a:r>
            <a:r>
              <a:rPr lang="uk-UA" dirty="0" smtClean="0">
                <a:solidFill>
                  <a:schemeClr val="bg1"/>
                </a:solidFill>
                <a:effectLst/>
              </a:rPr>
              <a:t>веб-сайтах і додатках</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17D0B628-8138-DC40-8F57-FCC51F518E8F}" type="slidenum">
              <a:rPr lang="en-US" sz="1400">
                <a:solidFill>
                  <a:srgbClr val="222222"/>
                </a:solidFill>
                <a:latin typeface="Arial" charset="0"/>
              </a:rPr>
              <a:pPr eaLnBrk="1" hangingPunct="1"/>
              <a:t>55</a:t>
            </a:fld>
            <a:endParaRPr lang="en-US" sz="1400">
              <a:solidFill>
                <a:srgbClr val="222222"/>
              </a:solidFill>
              <a:latin typeface="Arial"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571" y="4610100"/>
            <a:ext cx="6638925" cy="224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05736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609600" y="838200"/>
            <a:ext cx="7765322" cy="3695136"/>
          </a:xfrm>
        </p:spPr>
        <p:txBody>
          <a:bodyPr>
            <a:normAutofit lnSpcReduction="10000"/>
          </a:bodyPr>
          <a:lstStyle/>
          <a:p>
            <a:pPr marL="0" indent="0">
              <a:buNone/>
            </a:pPr>
            <a:r>
              <a:rPr lang="uk-UA" sz="2400" dirty="0" smtClean="0">
                <a:solidFill>
                  <a:schemeClr val="bg1"/>
                </a:solidFill>
                <a:effectLst/>
                <a:latin typeface="Arial" charset="0"/>
              </a:rPr>
              <a:t>Атака через </a:t>
            </a:r>
            <a:r>
              <a:rPr lang="en-US" sz="2400" dirty="0" smtClean="0">
                <a:solidFill>
                  <a:schemeClr val="bg1"/>
                </a:solidFill>
                <a:effectLst/>
                <a:latin typeface="Arial" charset="0"/>
              </a:rPr>
              <a:t>RF </a:t>
            </a:r>
            <a:r>
              <a:rPr lang="uk-UA" sz="2400" dirty="0" smtClean="0">
                <a:solidFill>
                  <a:schemeClr val="bg1"/>
                </a:solidFill>
                <a:effectLst/>
                <a:latin typeface="Arial" charset="0"/>
              </a:rPr>
              <a:t>спектр</a:t>
            </a:r>
            <a:endParaRPr lang="en-US" sz="2400" dirty="0">
              <a:solidFill>
                <a:schemeClr val="bg1"/>
              </a:solidFill>
              <a:effectLst/>
              <a:latin typeface="Arial" charset="0"/>
            </a:endParaRPr>
          </a:p>
          <a:p>
            <a:pPr lvl="1"/>
            <a:r>
              <a:rPr lang="en-US" sz="2400" dirty="0">
                <a:solidFill>
                  <a:schemeClr val="bg1"/>
                </a:solidFill>
                <a:effectLst/>
                <a:latin typeface="Arial" charset="0"/>
              </a:rPr>
              <a:t>Wireless protocol analyzer</a:t>
            </a:r>
          </a:p>
          <a:p>
            <a:pPr lvl="1"/>
            <a:r>
              <a:rPr lang="uk-UA" sz="2400" dirty="0" smtClean="0">
                <a:solidFill>
                  <a:schemeClr val="bg1"/>
                </a:solidFill>
                <a:effectLst/>
                <a:latin typeface="Arial" charset="0"/>
              </a:rPr>
              <a:t>Генерування інтерференції</a:t>
            </a:r>
            <a:endParaRPr lang="en-US" sz="2400" dirty="0">
              <a:solidFill>
                <a:schemeClr val="bg1"/>
              </a:solidFill>
              <a:effectLst/>
              <a:latin typeface="Arial" charset="0"/>
            </a:endParaRPr>
          </a:p>
          <a:p>
            <a:pPr marL="0" indent="0">
              <a:buNone/>
            </a:pPr>
            <a:r>
              <a:rPr lang="en-US" sz="2400" dirty="0">
                <a:solidFill>
                  <a:schemeClr val="bg1"/>
                </a:solidFill>
                <a:effectLst/>
                <a:latin typeface="Arial" charset="0"/>
              </a:rPr>
              <a:t>Wireless protocol analyzer</a:t>
            </a:r>
          </a:p>
          <a:p>
            <a:pPr lvl="1"/>
            <a:r>
              <a:rPr lang="uk-UA" sz="2400" dirty="0" smtClean="0">
                <a:solidFill>
                  <a:schemeClr val="bg1"/>
                </a:solidFill>
                <a:effectLst/>
                <a:latin typeface="Arial" charset="0"/>
              </a:rPr>
              <a:t>Бездротовий трафік перехоплюється, аналізується і декодується </a:t>
            </a:r>
            <a:r>
              <a:rPr lang="uk-UA" sz="2400" dirty="0" err="1" smtClean="0">
                <a:solidFill>
                  <a:schemeClr val="bg1"/>
                </a:solidFill>
                <a:effectLst/>
                <a:latin typeface="Arial" charset="0"/>
              </a:rPr>
              <a:t>попакетно</a:t>
            </a:r>
            <a:r>
              <a:rPr lang="uk-UA" sz="2400" dirty="0" smtClean="0">
                <a:solidFill>
                  <a:schemeClr val="bg1"/>
                </a:solidFill>
                <a:effectLst/>
                <a:latin typeface="Arial" charset="0"/>
              </a:rPr>
              <a:t> </a:t>
            </a:r>
          </a:p>
          <a:p>
            <a:pPr lvl="1"/>
            <a:r>
              <a:rPr lang="en-US" sz="2400" dirty="0" smtClean="0">
                <a:solidFill>
                  <a:schemeClr val="bg1"/>
                </a:solidFill>
                <a:effectLst/>
                <a:latin typeface="Arial" charset="0"/>
              </a:rPr>
              <a:t>Network </a:t>
            </a:r>
            <a:r>
              <a:rPr lang="en-US" sz="2400" dirty="0">
                <a:solidFill>
                  <a:schemeClr val="bg1"/>
                </a:solidFill>
                <a:effectLst/>
                <a:latin typeface="Arial" charset="0"/>
              </a:rPr>
              <a:t>interface card (NIC) </a:t>
            </a:r>
            <a:r>
              <a:rPr lang="uk-UA" sz="2400" dirty="0" smtClean="0">
                <a:solidFill>
                  <a:schemeClr val="bg1"/>
                </a:solidFill>
                <a:effectLst/>
                <a:latin typeface="Arial" charset="0"/>
              </a:rPr>
              <a:t>повинна бути в відповідному режимі</a:t>
            </a:r>
            <a:endParaRPr lang="en-US" sz="2400" dirty="0">
              <a:solidFill>
                <a:schemeClr val="bg1"/>
              </a:solidFill>
              <a:effectLst/>
              <a:latin typeface="Arial" charset="0"/>
            </a:endParaRPr>
          </a:p>
          <a:p>
            <a:pPr lvl="1"/>
            <a:endParaRPr lang="en-US" dirty="0">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14EBE571-CC9F-674C-BCB5-CDC530965AB9}" type="slidenum">
              <a:rPr lang="en-US" sz="1400">
                <a:solidFill>
                  <a:srgbClr val="222222"/>
                </a:solidFill>
                <a:latin typeface="Arial" charset="0"/>
              </a:rPr>
              <a:pPr eaLnBrk="1" hangingPunct="1"/>
              <a:t>56</a:t>
            </a:fld>
            <a:endParaRPr lang="en-US" sz="1400">
              <a:solidFill>
                <a:srgbClr val="222222"/>
              </a:solidFill>
              <a:latin typeface="Arial" charset="0"/>
            </a:endParaRPr>
          </a:p>
        </p:txBody>
      </p:sp>
    </p:spTree>
    <p:extLst>
      <p:ext uri="{BB962C8B-B14F-4D97-AF65-F5344CB8AC3E}">
        <p14:creationId xmlns:p14="http://schemas.microsoft.com/office/powerpoint/2010/main" val="3773372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normAutofit/>
          </a:bodyPr>
          <a:lstStyle/>
          <a:p>
            <a:pPr marL="0" indent="0">
              <a:buNone/>
            </a:pPr>
            <a:r>
              <a:rPr lang="uk-UA" dirty="0" smtClean="0">
                <a:solidFill>
                  <a:schemeClr val="bg1"/>
                </a:solidFill>
                <a:effectLst/>
                <a:latin typeface="Arial" charset="0"/>
              </a:rPr>
              <a:t>Шість режимів бездротових карт</a:t>
            </a:r>
            <a:endParaRPr lang="en-US" dirty="0">
              <a:solidFill>
                <a:schemeClr val="bg1"/>
              </a:solidFill>
              <a:effectLst/>
              <a:latin typeface="Arial" charset="0"/>
            </a:endParaRPr>
          </a:p>
          <a:p>
            <a:pPr lvl="1"/>
            <a:r>
              <a:rPr lang="en-US" dirty="0">
                <a:solidFill>
                  <a:schemeClr val="bg1"/>
                </a:solidFill>
                <a:effectLst/>
                <a:latin typeface="Arial" charset="0"/>
              </a:rPr>
              <a:t>Master (acting as an AP)</a:t>
            </a:r>
          </a:p>
          <a:p>
            <a:pPr lvl="1"/>
            <a:r>
              <a:rPr lang="en-US" dirty="0">
                <a:solidFill>
                  <a:schemeClr val="bg1"/>
                </a:solidFill>
                <a:effectLst/>
                <a:latin typeface="Arial" charset="0"/>
              </a:rPr>
              <a:t>Managed (client)</a:t>
            </a:r>
          </a:p>
          <a:p>
            <a:pPr lvl="1"/>
            <a:r>
              <a:rPr lang="en-US" dirty="0">
                <a:solidFill>
                  <a:schemeClr val="bg1"/>
                </a:solidFill>
                <a:effectLst/>
                <a:latin typeface="Arial" charset="0"/>
              </a:rPr>
              <a:t>Repeater</a:t>
            </a:r>
          </a:p>
          <a:p>
            <a:pPr lvl="1"/>
            <a:r>
              <a:rPr lang="en-US" dirty="0">
                <a:solidFill>
                  <a:schemeClr val="bg1"/>
                </a:solidFill>
                <a:effectLst/>
                <a:latin typeface="Arial" charset="0"/>
              </a:rPr>
              <a:t>Mesh</a:t>
            </a:r>
          </a:p>
          <a:p>
            <a:pPr lvl="1"/>
            <a:r>
              <a:rPr lang="en-US" dirty="0">
                <a:solidFill>
                  <a:schemeClr val="bg1"/>
                </a:solidFill>
                <a:effectLst/>
                <a:latin typeface="Arial" charset="0"/>
              </a:rPr>
              <a:t>Ad-hoc</a:t>
            </a:r>
          </a:p>
          <a:p>
            <a:pPr lvl="1"/>
            <a:r>
              <a:rPr lang="en-US" dirty="0">
                <a:solidFill>
                  <a:schemeClr val="bg1"/>
                </a:solidFill>
                <a:effectLst/>
                <a:latin typeface="Arial" charset="0"/>
              </a:rPr>
              <a:t>Monitor</a:t>
            </a:r>
          </a:p>
          <a:p>
            <a:pPr lvl="1"/>
            <a:endParaRPr lang="en-US" dirty="0">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C8508F1E-EA3B-8745-B45E-84B73E114BB7}" type="slidenum">
              <a:rPr lang="en-US" sz="1400">
                <a:solidFill>
                  <a:srgbClr val="222222"/>
                </a:solidFill>
                <a:latin typeface="Arial" charset="0"/>
              </a:rPr>
              <a:pPr eaLnBrk="1" hangingPunct="1"/>
              <a:t>57</a:t>
            </a:fld>
            <a:endParaRPr lang="en-US" sz="1400">
              <a:solidFill>
                <a:srgbClr val="222222"/>
              </a:solidFill>
              <a:latin typeface="Arial"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76600"/>
            <a:ext cx="441925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2988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457200" y="228600"/>
            <a:ext cx="8229600" cy="6324600"/>
          </a:xfrm>
        </p:spPr>
        <p:txBody>
          <a:bodyPr>
            <a:normAutofit/>
          </a:bodyPr>
          <a:lstStyle/>
          <a:p>
            <a:pPr marL="0" indent="0" algn="ctr">
              <a:buNone/>
            </a:pPr>
            <a:r>
              <a:rPr lang="uk-UA" dirty="0" smtClean="0">
                <a:solidFill>
                  <a:srgbClr val="FFFF00"/>
                </a:solidFill>
                <a:effectLst>
                  <a:outerShdw blurRad="38100" dist="38100" dir="2700000" algn="tl">
                    <a:srgbClr val="000000">
                      <a:alpha val="43137"/>
                    </a:srgbClr>
                  </a:outerShdw>
                </a:effectLst>
                <a:latin typeface="Arial" charset="0"/>
              </a:rPr>
              <a:t>Інтерференція </a:t>
            </a:r>
            <a:endParaRPr lang="en-US" dirty="0" smtClean="0">
              <a:solidFill>
                <a:srgbClr val="FFFF00"/>
              </a:solidFill>
              <a:effectLst>
                <a:outerShdw blurRad="38100" dist="38100" dir="2700000" algn="tl">
                  <a:srgbClr val="000000">
                    <a:alpha val="43137"/>
                  </a:srgbClr>
                </a:outerShdw>
              </a:effectLst>
              <a:latin typeface="Arial" charset="0"/>
            </a:endParaRPr>
          </a:p>
          <a:p>
            <a:pPr lvl="1"/>
            <a:r>
              <a:rPr lang="uk-UA" dirty="0">
                <a:solidFill>
                  <a:schemeClr val="bg1"/>
                </a:solidFill>
                <a:effectLst>
                  <a:outerShdw blurRad="38100" dist="38100" dir="2700000" algn="tl">
                    <a:srgbClr val="000000">
                      <a:alpha val="43137"/>
                    </a:srgbClr>
                  </a:outerShdw>
                </a:effectLst>
              </a:rPr>
              <a:t>Сигнали інших пристроїв можуть порушити бездротову </a:t>
            </a:r>
            <a:r>
              <a:rPr lang="uk-UA" dirty="0" smtClean="0">
                <a:solidFill>
                  <a:schemeClr val="bg1"/>
                </a:solidFill>
                <a:effectLst>
                  <a:outerShdw blurRad="38100" dist="38100" dir="2700000" algn="tl">
                    <a:srgbClr val="000000">
                      <a:alpha val="43137"/>
                    </a:srgbClr>
                  </a:outerShdw>
                </a:effectLst>
              </a:rPr>
              <a:t>передачу</a:t>
            </a:r>
            <a:endParaRPr lang="en-US" dirty="0" smtClean="0">
              <a:solidFill>
                <a:schemeClr val="bg1"/>
              </a:solidFill>
              <a:effectLst>
                <a:outerShdw blurRad="38100" dist="38100" dir="2700000" algn="tl">
                  <a:srgbClr val="000000">
                    <a:alpha val="43137"/>
                  </a:srgbClr>
                </a:outerShdw>
              </a:effectLst>
              <a:latin typeface="Arial" charset="0"/>
            </a:endParaRPr>
          </a:p>
          <a:p>
            <a:pPr marL="0" indent="0">
              <a:buNone/>
            </a:pPr>
            <a:r>
              <a:rPr lang="uk-UA" dirty="0">
                <a:solidFill>
                  <a:schemeClr val="bg1"/>
                </a:solidFill>
                <a:effectLst>
                  <a:outerShdw blurRad="38100" dist="38100" dir="2700000" algn="tl">
                    <a:srgbClr val="000000">
                      <a:alpha val="43137"/>
                    </a:srgbClr>
                  </a:outerShdw>
                </a:effectLst>
              </a:rPr>
              <a:t>Пристрої, які можуть спричинити перешкоди для </a:t>
            </a:r>
            <a:r>
              <a:rPr lang="uk-UA" dirty="0" smtClean="0">
                <a:solidFill>
                  <a:schemeClr val="bg1"/>
                </a:solidFill>
                <a:effectLst>
                  <a:outerShdw blurRad="38100" dist="38100" dir="2700000" algn="tl">
                    <a:srgbClr val="000000">
                      <a:alpha val="43137"/>
                    </a:srgbClr>
                  </a:outerShdw>
                </a:effectLst>
              </a:rPr>
              <a:t>WLAN</a:t>
            </a:r>
          </a:p>
          <a:p>
            <a:r>
              <a:rPr lang="uk-UA" dirty="0">
                <a:solidFill>
                  <a:schemeClr val="bg1"/>
                </a:solidFill>
                <a:effectLst>
                  <a:outerShdw blurRad="38100" dist="38100" dir="2700000" algn="tl">
                    <a:srgbClr val="000000">
                      <a:alpha val="43137"/>
                    </a:srgbClr>
                  </a:outerShdw>
                </a:effectLst>
              </a:rPr>
              <a:t>Мікрохвильові </a:t>
            </a:r>
            <a:r>
              <a:rPr lang="uk-UA" dirty="0" smtClean="0">
                <a:solidFill>
                  <a:schemeClr val="bg1"/>
                </a:solidFill>
                <a:effectLst>
                  <a:outerShdw blurRad="38100" dist="38100" dir="2700000" algn="tl">
                    <a:srgbClr val="000000">
                      <a:alpha val="43137"/>
                    </a:srgbClr>
                  </a:outerShdw>
                </a:effectLst>
              </a:rPr>
              <a:t>печі</a:t>
            </a:r>
          </a:p>
          <a:p>
            <a:r>
              <a:rPr lang="uk-UA" dirty="0" smtClean="0">
                <a:solidFill>
                  <a:schemeClr val="bg1"/>
                </a:solidFill>
                <a:effectLst>
                  <a:outerShdw blurRad="38100" dist="38100" dir="2700000" algn="tl">
                    <a:srgbClr val="000000">
                      <a:alpha val="43137"/>
                    </a:srgbClr>
                  </a:outerShdw>
                </a:effectLst>
              </a:rPr>
              <a:t>Мотори ліфтів</a:t>
            </a:r>
          </a:p>
          <a:p>
            <a:r>
              <a:rPr lang="uk-UA" dirty="0" smtClean="0">
                <a:solidFill>
                  <a:schemeClr val="bg1"/>
                </a:solidFill>
                <a:effectLst>
                  <a:outerShdw blurRad="38100" dist="38100" dir="2700000" algn="tl">
                    <a:srgbClr val="000000">
                      <a:alpha val="43137"/>
                    </a:srgbClr>
                  </a:outerShdw>
                </a:effectLst>
              </a:rPr>
              <a:t>Копіювальні машини</a:t>
            </a:r>
          </a:p>
          <a:p>
            <a:r>
              <a:rPr lang="uk-UA" dirty="0" smtClean="0">
                <a:solidFill>
                  <a:schemeClr val="bg1"/>
                </a:solidFill>
                <a:effectLst>
                  <a:outerShdw blurRad="38100" dist="38100" dir="2700000" algn="tl">
                    <a:srgbClr val="000000">
                      <a:alpha val="43137"/>
                    </a:srgbClr>
                  </a:outerShdw>
                </a:effectLst>
              </a:rPr>
              <a:t>Зовнішнє </a:t>
            </a:r>
            <a:r>
              <a:rPr lang="uk-UA" dirty="0">
                <a:solidFill>
                  <a:schemeClr val="bg1"/>
                </a:solidFill>
                <a:effectLst>
                  <a:outerShdw blurRad="38100" dist="38100" dir="2700000" algn="tl">
                    <a:srgbClr val="000000">
                      <a:alpha val="43137"/>
                    </a:srgbClr>
                  </a:outerShdw>
                </a:effectLst>
              </a:rPr>
              <a:t>освітлення (певні </a:t>
            </a:r>
            <a:r>
              <a:rPr lang="uk-UA" dirty="0" smtClean="0">
                <a:solidFill>
                  <a:schemeClr val="bg1"/>
                </a:solidFill>
                <a:effectLst>
                  <a:outerShdw blurRad="38100" dist="38100" dir="2700000" algn="tl">
                    <a:srgbClr val="000000">
                      <a:alpha val="43137"/>
                    </a:srgbClr>
                  </a:outerShdw>
                </a:effectLst>
              </a:rPr>
              <a:t>типи)</a:t>
            </a:r>
          </a:p>
          <a:p>
            <a:r>
              <a:rPr lang="uk-UA" dirty="0" smtClean="0">
                <a:solidFill>
                  <a:schemeClr val="bg1"/>
                </a:solidFill>
                <a:effectLst>
                  <a:outerShdw blurRad="38100" dist="38100" dir="2700000" algn="tl">
                    <a:srgbClr val="000000">
                      <a:alpha val="43137"/>
                    </a:srgbClr>
                  </a:outerShdw>
                </a:effectLst>
              </a:rPr>
              <a:t>Пристрої сигналізації</a:t>
            </a:r>
          </a:p>
          <a:p>
            <a:r>
              <a:rPr lang="uk-UA" dirty="0" smtClean="0">
                <a:solidFill>
                  <a:schemeClr val="bg1"/>
                </a:solidFill>
                <a:effectLst>
                  <a:outerShdw blurRad="38100" dist="38100" dir="2700000" algn="tl">
                    <a:srgbClr val="000000">
                      <a:alpha val="43137"/>
                    </a:srgbClr>
                  </a:outerShdw>
                </a:effectLst>
              </a:rPr>
              <a:t>Пристрої </a:t>
            </a:r>
            <a:r>
              <a:rPr lang="uk-UA" dirty="0" err="1" smtClean="0">
                <a:solidFill>
                  <a:schemeClr val="bg1"/>
                </a:solidFill>
                <a:effectLst>
                  <a:outerShdw blurRad="38100" dist="38100" dir="2700000" algn="tl">
                    <a:srgbClr val="000000">
                      <a:alpha val="43137"/>
                    </a:srgbClr>
                  </a:outerShdw>
                </a:effectLst>
              </a:rPr>
              <a:t>Bluetooth</a:t>
            </a:r>
            <a:endParaRPr lang="uk-UA" dirty="0" smtClean="0">
              <a:solidFill>
                <a:schemeClr val="bg1"/>
              </a:solidFill>
              <a:effectLst>
                <a:outerShdw blurRad="38100" dist="38100" dir="2700000" algn="tl">
                  <a:srgbClr val="000000">
                    <a:alpha val="43137"/>
                  </a:srgbClr>
                </a:outerShdw>
              </a:effectLst>
            </a:endParaRPr>
          </a:p>
          <a:p>
            <a:r>
              <a:rPr lang="uk-UA" dirty="0" smtClean="0">
                <a:solidFill>
                  <a:schemeClr val="bg1"/>
                </a:solidFill>
                <a:effectLst>
                  <a:outerShdw blurRad="38100" dist="38100" dir="2700000" algn="tl">
                    <a:srgbClr val="000000">
                      <a:alpha val="43137"/>
                    </a:srgbClr>
                  </a:outerShdw>
                </a:effectLst>
              </a:rPr>
              <a:t>Інші </a:t>
            </a:r>
            <a:r>
              <a:rPr lang="uk-UA" dirty="0">
                <a:solidFill>
                  <a:schemeClr val="bg1"/>
                </a:solidFill>
                <a:effectLst>
                  <a:outerShdw blurRad="38100" dist="38100" dir="2700000" algn="tl">
                    <a:srgbClr val="000000">
                      <a:alpha val="43137"/>
                    </a:srgbClr>
                  </a:outerShdw>
                </a:effectLst>
              </a:rPr>
              <a:t>бездротові пристрої 802.11</a:t>
            </a:r>
            <a:endParaRPr lang="en-US" dirty="0">
              <a:solidFill>
                <a:schemeClr val="bg1"/>
              </a:solidFill>
              <a:effectLst>
                <a:outerShdw blurRad="38100" dist="38100" dir="2700000" algn="tl">
                  <a:srgbClr val="000000">
                    <a:alpha val="43137"/>
                  </a:srgbClr>
                </a:outerShdw>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CE5BBF9-D84E-5B4A-8F0B-EC29645B061C}" type="slidenum">
              <a:rPr lang="en-US" sz="1400">
                <a:solidFill>
                  <a:srgbClr val="222222"/>
                </a:solidFill>
                <a:latin typeface="Arial" charset="0"/>
              </a:rPr>
              <a:pPr eaLnBrk="1" hangingPunct="1"/>
              <a:t>58</a:t>
            </a:fld>
            <a:endParaRPr lang="en-US" sz="1400">
              <a:solidFill>
                <a:srgbClr val="222222"/>
              </a:solidFill>
              <a:latin typeface="Arial" charset="0"/>
            </a:endParaRPr>
          </a:p>
        </p:txBody>
      </p:sp>
    </p:spTree>
    <p:extLst>
      <p:ext uri="{BB962C8B-B14F-4D97-AF65-F5344CB8AC3E}">
        <p14:creationId xmlns:p14="http://schemas.microsoft.com/office/powerpoint/2010/main" val="18633731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C1CB03E-3674-A741-B510-AE2D6DF72803}" type="slidenum">
              <a:rPr lang="en-US" sz="1400">
                <a:solidFill>
                  <a:srgbClr val="222222"/>
                </a:solidFill>
                <a:latin typeface="Arial" charset="0"/>
              </a:rPr>
              <a:pPr eaLnBrk="1" hangingPunct="1"/>
              <a:t>59</a:t>
            </a:fld>
            <a:endParaRPr lang="en-US" sz="1400">
              <a:solidFill>
                <a:srgbClr val="222222"/>
              </a:solidFill>
              <a:latin typeface="Arial" charset="0"/>
            </a:endParaRP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641985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TextBox 1"/>
          <p:cNvSpPr txBox="1"/>
          <p:nvPr/>
        </p:nvSpPr>
        <p:spPr>
          <a:xfrm>
            <a:off x="4038600" y="4191000"/>
            <a:ext cx="3441968" cy="400110"/>
          </a:xfrm>
          <a:prstGeom prst="rect">
            <a:avLst/>
          </a:prstGeom>
          <a:noFill/>
        </p:spPr>
        <p:txBody>
          <a:bodyPr wrap="none" rtlCol="0">
            <a:spAutoFit/>
          </a:bodyPr>
          <a:lstStyle/>
          <a:p>
            <a:r>
              <a:rPr lang="en-US" dirty="0" smtClean="0">
                <a:solidFill>
                  <a:srgbClr val="FF0000"/>
                </a:solidFill>
              </a:rPr>
              <a:t>Requires a powerful transmitter</a:t>
            </a:r>
            <a:endParaRPr lang="en-US" dirty="0">
              <a:solidFill>
                <a:srgbClr val="FF0000"/>
              </a:solidFill>
            </a:endParaRPr>
          </a:p>
        </p:txBody>
      </p:sp>
    </p:spTree>
    <p:extLst>
      <p:ext uri="{BB962C8B-B14F-4D97-AF65-F5344CB8AC3E}">
        <p14:creationId xmlns:p14="http://schemas.microsoft.com/office/powerpoint/2010/main" val="163345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228600" y="2057400"/>
            <a:ext cx="8458200" cy="4267200"/>
          </a:xfrm>
        </p:spPr>
        <p:txBody>
          <a:bodyPr>
            <a:normAutofit/>
          </a:bodyPr>
          <a:lstStyle/>
          <a:p>
            <a:pPr marL="0" indent="0">
              <a:buNone/>
            </a:pPr>
            <a:r>
              <a:rPr lang="uk-UA" sz="2400" dirty="0" smtClean="0">
                <a:solidFill>
                  <a:schemeClr val="bg1"/>
                </a:solidFill>
                <a:latin typeface="Arial" charset="0"/>
              </a:rPr>
              <a:t>Недоліки </a:t>
            </a:r>
            <a:r>
              <a:rPr lang="en-US" sz="2400" dirty="0" smtClean="0">
                <a:solidFill>
                  <a:schemeClr val="bg1"/>
                </a:solidFill>
                <a:latin typeface="Arial" charset="0"/>
              </a:rPr>
              <a:t>WEP </a:t>
            </a:r>
          </a:p>
          <a:p>
            <a:pPr lvl="1"/>
            <a:r>
              <a:rPr lang="en-US" sz="2400" dirty="0" smtClean="0">
                <a:solidFill>
                  <a:schemeClr val="bg1"/>
                </a:solidFill>
                <a:latin typeface="Arial" charset="0"/>
              </a:rPr>
              <a:t>WEP </a:t>
            </a:r>
            <a:r>
              <a:rPr lang="uk-UA" sz="2400" dirty="0" smtClean="0">
                <a:solidFill>
                  <a:schemeClr val="bg1"/>
                </a:solidFill>
                <a:latin typeface="Arial" charset="0"/>
              </a:rPr>
              <a:t>використовує </a:t>
            </a:r>
            <a:r>
              <a:rPr lang="en-US" sz="2400" dirty="0" smtClean="0">
                <a:solidFill>
                  <a:schemeClr val="bg1"/>
                </a:solidFill>
                <a:latin typeface="Arial" charset="0"/>
              </a:rPr>
              <a:t>64-bit </a:t>
            </a:r>
            <a:r>
              <a:rPr lang="uk-UA" sz="2400" dirty="0" smtClean="0">
                <a:solidFill>
                  <a:schemeClr val="bg1"/>
                </a:solidFill>
                <a:latin typeface="Arial" charset="0"/>
              </a:rPr>
              <a:t>або</a:t>
            </a:r>
            <a:r>
              <a:rPr lang="en-US" sz="2400" dirty="0" smtClean="0">
                <a:solidFill>
                  <a:schemeClr val="bg1"/>
                </a:solidFill>
                <a:latin typeface="Arial" charset="0"/>
              </a:rPr>
              <a:t> 128-bit </a:t>
            </a:r>
            <a:r>
              <a:rPr lang="uk-UA" sz="2400" dirty="0" smtClean="0">
                <a:solidFill>
                  <a:schemeClr val="bg1"/>
                </a:solidFill>
                <a:latin typeface="Arial" charset="0"/>
              </a:rPr>
              <a:t>для шифрування</a:t>
            </a:r>
            <a:endParaRPr lang="en-US" sz="2400" dirty="0" smtClean="0">
              <a:solidFill>
                <a:schemeClr val="bg1"/>
              </a:solidFill>
              <a:latin typeface="Arial" charset="0"/>
            </a:endParaRPr>
          </a:p>
          <a:p>
            <a:pPr lvl="2"/>
            <a:r>
              <a:rPr lang="en-US" sz="2400" dirty="0" smtClean="0">
                <a:solidFill>
                  <a:schemeClr val="bg1"/>
                </a:solidFill>
                <a:latin typeface="Arial" charset="0"/>
              </a:rPr>
              <a:t>Initialization </a:t>
            </a:r>
            <a:r>
              <a:rPr lang="en-US" sz="2400" dirty="0">
                <a:solidFill>
                  <a:schemeClr val="bg1"/>
                </a:solidFill>
                <a:latin typeface="Arial" charset="0"/>
              </a:rPr>
              <a:t>vector (IV) </a:t>
            </a:r>
            <a:r>
              <a:rPr lang="uk-UA" sz="2400" dirty="0" smtClean="0">
                <a:solidFill>
                  <a:schemeClr val="bg1"/>
                </a:solidFill>
                <a:latin typeface="Arial" charset="0"/>
              </a:rPr>
              <a:t>довжиною лише </a:t>
            </a:r>
            <a:r>
              <a:rPr lang="en-US" sz="2400" dirty="0" smtClean="0">
                <a:solidFill>
                  <a:schemeClr val="bg1"/>
                </a:solidFill>
                <a:latin typeface="Arial" charset="0"/>
              </a:rPr>
              <a:t>24 </a:t>
            </a:r>
            <a:r>
              <a:rPr lang="uk-UA" sz="2400" dirty="0" smtClean="0">
                <a:solidFill>
                  <a:schemeClr val="bg1"/>
                </a:solidFill>
                <a:latin typeface="Arial" charset="0"/>
              </a:rPr>
              <a:t>біти</a:t>
            </a:r>
            <a:endParaRPr lang="en-US" sz="2400" dirty="0">
              <a:solidFill>
                <a:schemeClr val="bg1"/>
              </a:solidFill>
              <a:latin typeface="Arial" charset="0"/>
            </a:endParaRPr>
          </a:p>
          <a:p>
            <a:pPr lvl="2"/>
            <a:r>
              <a:rPr lang="uk-UA" sz="2400" dirty="0" smtClean="0">
                <a:solidFill>
                  <a:schemeClr val="bg1"/>
                </a:solidFill>
                <a:latin typeface="Arial" charset="0"/>
              </a:rPr>
              <a:t>Короткі паролі легше </a:t>
            </a:r>
            <a:r>
              <a:rPr lang="uk-UA" sz="2400" dirty="0" err="1" smtClean="0">
                <a:solidFill>
                  <a:schemeClr val="bg1"/>
                </a:solidFill>
                <a:latin typeface="Arial" charset="0"/>
              </a:rPr>
              <a:t>взламати</a:t>
            </a:r>
            <a:endParaRPr lang="en-US" sz="2400" dirty="0">
              <a:solidFill>
                <a:schemeClr val="bg1"/>
              </a:solidFill>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0E39ABC-D1E8-0540-85BB-6D995E37D479}" type="slidenum">
              <a:rPr lang="en-US" sz="1400">
                <a:solidFill>
                  <a:srgbClr val="222222"/>
                </a:solidFill>
                <a:latin typeface="Arial" charset="0"/>
              </a:rPr>
              <a:pPr eaLnBrk="1" hangingPunct="1"/>
              <a:t>6</a:t>
            </a:fld>
            <a:endParaRPr lang="en-US" sz="1400">
              <a:solidFill>
                <a:srgbClr val="222222"/>
              </a:solidFill>
              <a:latin typeface="Arial" charset="0"/>
            </a:endParaRPr>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6</a:t>
            </a:r>
            <a:endParaRPr lang="uk-UA" dirty="0">
              <a:solidFill>
                <a:schemeClr val="bg1"/>
              </a:solidFill>
            </a:endParaRPr>
          </a:p>
        </p:txBody>
      </p:sp>
    </p:spTree>
    <p:extLst>
      <p:ext uri="{BB962C8B-B14F-4D97-AF65-F5344CB8AC3E}">
        <p14:creationId xmlns:p14="http://schemas.microsoft.com/office/powerpoint/2010/main" val="7647532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04800" y="685800"/>
            <a:ext cx="8145868" cy="5105400"/>
          </a:xfrm>
        </p:spPr>
        <p:txBody>
          <a:bodyPr/>
          <a:lstStyle/>
          <a:p>
            <a:pPr marL="0" indent="0" algn="ctr">
              <a:buNone/>
            </a:pPr>
            <a:r>
              <a:rPr lang="uk-UA" dirty="0" smtClean="0">
                <a:solidFill>
                  <a:srgbClr val="FFFF00"/>
                </a:solidFill>
                <a:latin typeface="Arial" charset="0"/>
              </a:rPr>
              <a:t>Атаки на основі точок доступу</a:t>
            </a:r>
            <a:endParaRPr lang="en-US" dirty="0">
              <a:solidFill>
                <a:srgbClr val="FFFF00"/>
              </a:solidFill>
              <a:latin typeface="Arial" charset="0"/>
            </a:endParaRPr>
          </a:p>
          <a:p>
            <a:pPr lvl="1"/>
            <a:r>
              <a:rPr lang="en-US" dirty="0">
                <a:solidFill>
                  <a:schemeClr val="bg1"/>
                </a:solidFill>
                <a:latin typeface="Arial" charset="0"/>
              </a:rPr>
              <a:t>Rogue access points</a:t>
            </a:r>
          </a:p>
          <a:p>
            <a:pPr lvl="1"/>
            <a:r>
              <a:rPr lang="en-US" dirty="0">
                <a:solidFill>
                  <a:schemeClr val="bg1"/>
                </a:solidFill>
                <a:latin typeface="Arial" charset="0"/>
              </a:rPr>
              <a:t>Evil twins</a:t>
            </a:r>
          </a:p>
          <a:p>
            <a:r>
              <a:rPr lang="en-US" dirty="0">
                <a:solidFill>
                  <a:schemeClr val="bg1"/>
                </a:solidFill>
                <a:latin typeface="Arial" charset="0"/>
              </a:rPr>
              <a:t>Rogue access point</a:t>
            </a:r>
          </a:p>
          <a:p>
            <a:pPr lvl="1"/>
            <a:r>
              <a:rPr lang="uk-UA" dirty="0">
                <a:solidFill>
                  <a:schemeClr val="bg1"/>
                </a:solidFill>
              </a:rPr>
              <a:t>Несанкціонована точка доступу, яка дозволяє зловмиснику обходити конфігурації безпеки </a:t>
            </a:r>
            <a:r>
              <a:rPr lang="uk-UA" dirty="0" smtClean="0">
                <a:solidFill>
                  <a:schemeClr val="bg1"/>
                </a:solidFill>
              </a:rPr>
              <a:t>мережі</a:t>
            </a:r>
          </a:p>
          <a:p>
            <a:pPr lvl="1"/>
            <a:r>
              <a:rPr lang="uk-UA" dirty="0" smtClean="0">
                <a:solidFill>
                  <a:schemeClr val="bg1"/>
                </a:solidFill>
              </a:rPr>
              <a:t>Може </a:t>
            </a:r>
            <a:r>
              <a:rPr lang="uk-UA" dirty="0">
                <a:solidFill>
                  <a:schemeClr val="bg1"/>
                </a:solidFill>
              </a:rPr>
              <a:t>бути встановлений за брандмауером, відкриваючи мережу для атак</a:t>
            </a:r>
            <a:endParaRPr lang="en-US" dirty="0">
              <a:solidFill>
                <a:schemeClr val="bg1"/>
              </a:solidFill>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7C3A81EB-F59C-4344-A014-040C14EB89C3}" type="slidenum">
              <a:rPr lang="en-US" sz="1400">
                <a:solidFill>
                  <a:srgbClr val="222222"/>
                </a:solidFill>
                <a:latin typeface="Arial" charset="0"/>
              </a:rPr>
              <a:pPr eaLnBrk="1" hangingPunct="1"/>
              <a:t>60</a:t>
            </a:fld>
            <a:endParaRPr lang="en-US" sz="1400">
              <a:solidFill>
                <a:srgbClr val="222222"/>
              </a:solidFill>
              <a:latin typeface="Arial" charset="0"/>
            </a:endParaRPr>
          </a:p>
        </p:txBody>
      </p:sp>
    </p:spTree>
    <p:extLst>
      <p:ext uri="{BB962C8B-B14F-4D97-AF65-F5344CB8AC3E}">
        <p14:creationId xmlns:p14="http://schemas.microsoft.com/office/powerpoint/2010/main" val="39043392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B30C4216-13C6-9241-A703-28AD07530219}" type="slidenum">
              <a:rPr lang="en-US" sz="1400">
                <a:solidFill>
                  <a:srgbClr val="222222"/>
                </a:solidFill>
                <a:latin typeface="Arial" charset="0"/>
              </a:rPr>
              <a:pPr eaLnBrk="1" hangingPunct="1"/>
              <a:t>61</a:t>
            </a:fld>
            <a:endParaRPr lang="en-US" sz="1400">
              <a:solidFill>
                <a:srgbClr val="222222"/>
              </a:solidFill>
              <a:latin typeface="Arial" charset="0"/>
            </a:endParaRPr>
          </a:p>
        </p:txBody>
      </p:sp>
      <p:pic>
        <p:nvPicPr>
          <p:cNvPr id="3174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838200"/>
            <a:ext cx="7839075" cy="419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30876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65029" cy="870857"/>
          </a:xfrm>
        </p:spPr>
        <p:txBody>
          <a:bodyPr>
            <a:normAutofit/>
          </a:bodyPr>
          <a:lstStyle/>
          <a:p>
            <a:r>
              <a:rPr lang="en-US" dirty="0" smtClean="0">
                <a:solidFill>
                  <a:srgbClr val="FFFF00"/>
                </a:solidFill>
                <a:ea typeface="ＭＳ Ｐゴシック" pitchFamily="34" charset="-128"/>
              </a:rPr>
              <a:t>Man-in-the-Middle Attack</a:t>
            </a:r>
            <a:endParaRPr lang="en-US" dirty="0">
              <a:solidFill>
                <a:srgbClr val="FFFF00"/>
              </a:solidFill>
            </a:endParaRPr>
          </a:p>
        </p:txBody>
      </p:sp>
      <p:sp>
        <p:nvSpPr>
          <p:cNvPr id="4" name="Content Placeholder 2"/>
          <p:cNvSpPr>
            <a:spLocks noGrp="1"/>
          </p:cNvSpPr>
          <p:nvPr>
            <p:ph idx="1"/>
          </p:nvPr>
        </p:nvSpPr>
        <p:spPr>
          <a:xfrm>
            <a:off x="-21771" y="914400"/>
            <a:ext cx="8991600" cy="5445528"/>
          </a:xfrm>
        </p:spPr>
        <p:txBody>
          <a:bodyPr>
            <a:normAutofit lnSpcReduction="10000"/>
          </a:bodyPr>
          <a:lstStyle/>
          <a:p>
            <a:pPr algn="just">
              <a:buNone/>
            </a:pPr>
            <a:r>
              <a:rPr lang="en-US" sz="2000" dirty="0" smtClean="0">
                <a:solidFill>
                  <a:schemeClr val="bg1"/>
                </a:solidFill>
                <a:effectLst/>
              </a:rPr>
              <a:t>“Evil twin AP” </a:t>
            </a:r>
            <a:r>
              <a:rPr lang="uk-UA" sz="2000" dirty="0" smtClean="0">
                <a:solidFill>
                  <a:schemeClr val="bg1"/>
                </a:solidFill>
                <a:effectLst/>
              </a:rPr>
              <a:t>атака</a:t>
            </a:r>
            <a:r>
              <a:rPr lang="en-US" sz="2000" dirty="0" smtClean="0">
                <a:solidFill>
                  <a:schemeClr val="bg1"/>
                </a:solidFill>
                <a:effectLst/>
              </a:rPr>
              <a:t>:</a:t>
            </a:r>
          </a:p>
          <a:p>
            <a:pPr marL="290513" indent="-290513" algn="just"/>
            <a:r>
              <a:rPr lang="uk-UA" dirty="0" smtClean="0">
                <a:solidFill>
                  <a:schemeClr val="bg1"/>
                </a:solidFill>
                <a:effectLst/>
              </a:rPr>
              <a:t>Популярна </a:t>
            </a:r>
            <a:r>
              <a:rPr lang="uk-UA" dirty="0">
                <a:solidFill>
                  <a:schemeClr val="bg1"/>
                </a:solidFill>
                <a:effectLst/>
              </a:rPr>
              <a:t>бездротова атака MITM, коли зловмисник вводить несанкціоновану AP і налаштовує її з тим же SSID, що і законний </a:t>
            </a:r>
            <a:r>
              <a:rPr lang="uk-UA" dirty="0" smtClean="0">
                <a:solidFill>
                  <a:schemeClr val="bg1"/>
                </a:solidFill>
                <a:effectLst/>
              </a:rPr>
              <a:t>AP.</a:t>
            </a:r>
          </a:p>
          <a:p>
            <a:pPr marL="290513" indent="-290513" algn="just"/>
            <a:r>
              <a:rPr lang="uk-UA" dirty="0" smtClean="0">
                <a:solidFill>
                  <a:schemeClr val="bg1"/>
                </a:solidFill>
                <a:effectLst/>
              </a:rPr>
              <a:t>Місця, </a:t>
            </a:r>
            <a:r>
              <a:rPr lang="uk-UA" dirty="0">
                <a:solidFill>
                  <a:schemeClr val="bg1"/>
                </a:solidFill>
                <a:effectLst/>
              </a:rPr>
              <a:t>що пропонують безкоштовний </a:t>
            </a:r>
            <a:r>
              <a:rPr lang="uk-UA" dirty="0" err="1">
                <a:solidFill>
                  <a:schemeClr val="bg1"/>
                </a:solidFill>
                <a:effectLst/>
              </a:rPr>
              <a:t>Wi-Fi</a:t>
            </a:r>
            <a:r>
              <a:rPr lang="uk-UA" dirty="0">
                <a:solidFill>
                  <a:schemeClr val="bg1"/>
                </a:solidFill>
                <a:effectLst/>
              </a:rPr>
              <a:t>, наприклад аеропорти, кафе та ресторани, є </a:t>
            </a:r>
            <a:r>
              <a:rPr lang="uk-UA" dirty="0" err="1" smtClean="0">
                <a:solidFill>
                  <a:schemeClr val="bg1"/>
                </a:solidFill>
                <a:effectLst/>
              </a:rPr>
              <a:t>дуєе</a:t>
            </a:r>
            <a:r>
              <a:rPr lang="uk-UA" dirty="0" smtClean="0">
                <a:solidFill>
                  <a:schemeClr val="bg1"/>
                </a:solidFill>
                <a:effectLst/>
              </a:rPr>
              <a:t> вразливими </a:t>
            </a:r>
            <a:r>
              <a:rPr lang="uk-UA" dirty="0">
                <a:solidFill>
                  <a:schemeClr val="bg1"/>
                </a:solidFill>
                <a:effectLst/>
              </a:rPr>
              <a:t>для такого типу атак через відкриту </a:t>
            </a:r>
            <a:r>
              <a:rPr lang="uk-UA" dirty="0" err="1" smtClean="0">
                <a:solidFill>
                  <a:schemeClr val="bg1"/>
                </a:solidFill>
                <a:effectLst/>
              </a:rPr>
              <a:t>аутентифікацію</a:t>
            </a:r>
            <a:r>
              <a:rPr lang="uk-UA" dirty="0" smtClean="0">
                <a:solidFill>
                  <a:schemeClr val="bg1"/>
                </a:solidFill>
                <a:effectLst/>
              </a:rPr>
              <a:t>.</a:t>
            </a:r>
          </a:p>
          <a:p>
            <a:pPr marL="290513" indent="-290513" algn="just"/>
            <a:r>
              <a:rPr lang="uk-UA" dirty="0" smtClean="0">
                <a:solidFill>
                  <a:schemeClr val="bg1"/>
                </a:solidFill>
                <a:effectLst/>
              </a:rPr>
              <a:t>Підключення </a:t>
            </a:r>
            <a:r>
              <a:rPr lang="uk-UA" dirty="0">
                <a:solidFill>
                  <a:schemeClr val="bg1"/>
                </a:solidFill>
                <a:effectLst/>
              </a:rPr>
              <a:t>бездротових клієнтів побачить два </a:t>
            </a:r>
            <a:r>
              <a:rPr lang="uk-UA" dirty="0" smtClean="0">
                <a:solidFill>
                  <a:schemeClr val="bg1"/>
                </a:solidFill>
                <a:effectLst/>
              </a:rPr>
              <a:t>AP, </a:t>
            </a:r>
            <a:r>
              <a:rPr lang="uk-UA" dirty="0">
                <a:solidFill>
                  <a:schemeClr val="bg1"/>
                </a:solidFill>
                <a:effectLst/>
              </a:rPr>
              <a:t>що пропонують бездротовий доступ. Ті, хто знаходиться поблизу зловмисного AP, </a:t>
            </a:r>
            <a:r>
              <a:rPr lang="uk-UA" dirty="0" smtClean="0">
                <a:solidFill>
                  <a:schemeClr val="bg1"/>
                </a:solidFill>
                <a:effectLst/>
              </a:rPr>
              <a:t>бачать </a:t>
            </a:r>
            <a:r>
              <a:rPr lang="uk-UA" dirty="0">
                <a:solidFill>
                  <a:schemeClr val="bg1"/>
                </a:solidFill>
                <a:effectLst/>
              </a:rPr>
              <a:t>більш сильний сигнал і, швидше за все, асоціюються зі злим БП-близнюком. </a:t>
            </a:r>
            <a:endParaRPr lang="uk-UA" dirty="0" smtClean="0">
              <a:solidFill>
                <a:schemeClr val="bg1"/>
              </a:solidFill>
              <a:effectLst/>
            </a:endParaRPr>
          </a:p>
          <a:p>
            <a:pPr marL="290513" indent="-290513" algn="just"/>
            <a:r>
              <a:rPr lang="uk-UA" dirty="0" smtClean="0">
                <a:solidFill>
                  <a:schemeClr val="bg1"/>
                </a:solidFill>
                <a:effectLst/>
              </a:rPr>
              <a:t>Тепер </a:t>
            </a:r>
            <a:r>
              <a:rPr lang="uk-UA" dirty="0">
                <a:solidFill>
                  <a:schemeClr val="bg1"/>
                </a:solidFill>
                <a:effectLst/>
              </a:rPr>
              <a:t>трафік користувачів надсилається </a:t>
            </a:r>
            <a:r>
              <a:rPr lang="uk-UA" dirty="0" smtClean="0">
                <a:solidFill>
                  <a:schemeClr val="bg1"/>
                </a:solidFill>
                <a:effectLst/>
              </a:rPr>
              <a:t>зловмиснику </a:t>
            </a:r>
            <a:r>
              <a:rPr lang="uk-UA" dirty="0">
                <a:solidFill>
                  <a:schemeClr val="bg1"/>
                </a:solidFill>
                <a:effectLst/>
              </a:rPr>
              <a:t>AP, яка, у свою чергу, фіксує дані та передає їх законному AP</a:t>
            </a:r>
            <a:r>
              <a:rPr lang="uk-UA" dirty="0" smtClean="0">
                <a:solidFill>
                  <a:schemeClr val="bg1"/>
                </a:solidFill>
                <a:effectLst/>
              </a:rPr>
              <a:t>.</a:t>
            </a:r>
          </a:p>
          <a:p>
            <a:pPr marL="290513" indent="-290513" algn="just"/>
            <a:r>
              <a:rPr lang="uk-UA" dirty="0" smtClean="0">
                <a:solidFill>
                  <a:schemeClr val="bg1"/>
                </a:solidFill>
                <a:effectLst/>
              </a:rPr>
              <a:t>Зворотний </a:t>
            </a:r>
            <a:r>
              <a:rPr lang="uk-UA" dirty="0">
                <a:solidFill>
                  <a:schemeClr val="bg1"/>
                </a:solidFill>
                <a:effectLst/>
              </a:rPr>
              <a:t>трафік з законного AP надсилається несанкціонованому AP, захопленому та передається на підозру </a:t>
            </a:r>
            <a:r>
              <a:rPr lang="en-US" dirty="0" smtClean="0">
                <a:solidFill>
                  <a:schemeClr val="bg1"/>
                </a:solidFill>
                <a:effectLst/>
              </a:rPr>
              <a:t>STA</a:t>
            </a:r>
            <a:r>
              <a:rPr lang="uk-UA" dirty="0" smtClean="0">
                <a:solidFill>
                  <a:schemeClr val="bg1"/>
                </a:solidFill>
                <a:effectLst/>
              </a:rPr>
              <a:t>.</a:t>
            </a:r>
            <a:endParaRPr lang="en-US" sz="2000" dirty="0">
              <a:solidFill>
                <a:schemeClr val="bg1"/>
              </a:solidFill>
              <a:effectLst/>
            </a:endParaRPr>
          </a:p>
          <a:p>
            <a:pPr marL="342900" indent="-342900" algn="just"/>
            <a:endParaRPr lang="en-US" sz="2000" dirty="0">
              <a:solidFill>
                <a:schemeClr val="bg1"/>
              </a:solidFill>
              <a:effectLst/>
            </a:endParaRPr>
          </a:p>
        </p:txBody>
      </p:sp>
      <p:sp>
        <p:nvSpPr>
          <p:cNvPr id="3" name="Номер слайда 2"/>
          <p:cNvSpPr>
            <a:spLocks noGrp="1"/>
          </p:cNvSpPr>
          <p:nvPr>
            <p:ph type="sldNum" sz="quarter" idx="12"/>
          </p:nvPr>
        </p:nvSpPr>
        <p:spPr/>
        <p:txBody>
          <a:bodyPr/>
          <a:lstStyle/>
          <a:p>
            <a:fld id="{01692004-1539-2B46-9684-E30C5B0C6DAF}" type="slidenum">
              <a:rPr lang="en-US" smtClean="0"/>
              <a:pPr/>
              <a:t>62</a:t>
            </a:fld>
            <a:endParaRPr lang="en-US"/>
          </a:p>
        </p:txBody>
      </p:sp>
    </p:spTree>
    <p:extLst>
      <p:ext uri="{BB962C8B-B14F-4D97-AF65-F5344CB8AC3E}">
        <p14:creationId xmlns:p14="http://schemas.microsoft.com/office/powerpoint/2010/main" val="3517974367"/>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solidFill>
                  <a:srgbClr val="FFFF00"/>
                </a:solidFill>
                <a:effectLst/>
                <a:latin typeface="Arial" charset="0"/>
              </a:rPr>
              <a:t>MAC Address Filtering</a:t>
            </a:r>
          </a:p>
        </p:txBody>
      </p:sp>
      <p:sp>
        <p:nvSpPr>
          <p:cNvPr id="34819" name="Content Placeholder 2"/>
          <p:cNvSpPr>
            <a:spLocks noGrp="1"/>
          </p:cNvSpPr>
          <p:nvPr>
            <p:ph idx="1"/>
          </p:nvPr>
        </p:nvSpPr>
        <p:spPr>
          <a:xfrm>
            <a:off x="228600" y="2096064"/>
            <a:ext cx="8610600" cy="3695136"/>
          </a:xfrm>
        </p:spPr>
        <p:txBody>
          <a:bodyPr>
            <a:normAutofit/>
          </a:bodyPr>
          <a:lstStyle/>
          <a:p>
            <a:r>
              <a:rPr lang="uk-UA" dirty="0">
                <a:solidFill>
                  <a:schemeClr val="bg1"/>
                </a:solidFill>
                <a:effectLst/>
              </a:rPr>
              <a:t>Спосіб </a:t>
            </a:r>
            <a:r>
              <a:rPr lang="uk-UA" dirty="0" smtClean="0">
                <a:solidFill>
                  <a:schemeClr val="bg1"/>
                </a:solidFill>
                <a:effectLst/>
              </a:rPr>
              <a:t>обмеження/контролю </a:t>
            </a:r>
            <a:r>
              <a:rPr lang="uk-UA" dirty="0">
                <a:solidFill>
                  <a:schemeClr val="bg1"/>
                </a:solidFill>
                <a:effectLst/>
              </a:rPr>
              <a:t>доступу до бездротової локальної мережі</a:t>
            </a:r>
            <a:br>
              <a:rPr lang="uk-UA" dirty="0">
                <a:solidFill>
                  <a:schemeClr val="bg1"/>
                </a:solidFill>
                <a:effectLst/>
              </a:rPr>
            </a:br>
            <a:r>
              <a:rPr lang="uk-UA" dirty="0">
                <a:solidFill>
                  <a:schemeClr val="bg1"/>
                </a:solidFill>
                <a:effectLst/>
              </a:rPr>
              <a:t>Фільтрація </a:t>
            </a:r>
            <a:r>
              <a:rPr lang="en-US" dirty="0">
                <a:solidFill>
                  <a:schemeClr val="bg1"/>
                </a:solidFill>
                <a:effectLst/>
              </a:rPr>
              <a:t>Media Access Control (MAC) </a:t>
            </a:r>
            <a:r>
              <a:rPr lang="uk-UA" dirty="0">
                <a:solidFill>
                  <a:schemeClr val="bg1"/>
                </a:solidFill>
                <a:effectLst/>
              </a:rPr>
              <a:t/>
            </a:r>
            <a:br>
              <a:rPr lang="uk-UA" dirty="0">
                <a:solidFill>
                  <a:schemeClr val="bg1"/>
                </a:solidFill>
                <a:effectLst/>
              </a:rPr>
            </a:br>
            <a:r>
              <a:rPr lang="uk-UA" dirty="0">
                <a:solidFill>
                  <a:schemeClr val="bg1"/>
                </a:solidFill>
                <a:effectLst/>
              </a:rPr>
              <a:t>Використовується майже всіма постачальниками послуг бездротового зв’язку</a:t>
            </a:r>
            <a:br>
              <a:rPr lang="uk-UA" dirty="0">
                <a:solidFill>
                  <a:schemeClr val="bg1"/>
                </a:solidFill>
                <a:effectLst/>
              </a:rPr>
            </a:br>
            <a:r>
              <a:rPr lang="uk-UA" dirty="0">
                <a:solidFill>
                  <a:schemeClr val="bg1"/>
                </a:solidFill>
                <a:effectLst/>
              </a:rPr>
              <a:t>Дозволяє або блокує пристрій на основі MAC-адреси</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A3F3EDDC-5A17-5442-912F-44D22530E5A4}" type="slidenum">
              <a:rPr lang="en-US" sz="1400">
                <a:solidFill>
                  <a:srgbClr val="222222"/>
                </a:solidFill>
                <a:latin typeface="Arial" charset="0"/>
              </a:rPr>
              <a:pPr eaLnBrk="1" hangingPunct="1"/>
              <a:t>63</a:t>
            </a:fld>
            <a:endParaRPr lang="en-US" sz="1400">
              <a:solidFill>
                <a:srgbClr val="222222"/>
              </a:solidFill>
              <a:latin typeface="Arial" charset="0"/>
            </a:endParaRPr>
          </a:p>
        </p:txBody>
      </p:sp>
    </p:spTree>
    <p:extLst>
      <p:ext uri="{BB962C8B-B14F-4D97-AF65-F5344CB8AC3E}">
        <p14:creationId xmlns:p14="http://schemas.microsoft.com/office/powerpoint/2010/main" val="1561920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idx="4294967295"/>
          </p:nvPr>
        </p:nvSpPr>
        <p:spPr>
          <a:xfrm>
            <a:off x="0" y="274638"/>
            <a:ext cx="7467600" cy="1143000"/>
          </a:xfrm>
        </p:spPr>
        <p:txBody>
          <a:bodyPr anchorCtr="0"/>
          <a:lstStyle/>
          <a:p>
            <a:pPr eaLnBrk="1" hangingPunct="1">
              <a:defRPr/>
            </a:pPr>
            <a:r>
              <a:rPr lang="en-US">
                <a:latin typeface="Arial" charset="0"/>
                <a:cs typeface="Arial" charset="0"/>
              </a:rPr>
              <a:t>MAC Address Filtering</a:t>
            </a:r>
          </a:p>
        </p:txBody>
      </p:sp>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346200"/>
            <a:ext cx="7899400" cy="416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01692004-1539-2B46-9684-E30C5B0C6DAF}" type="slidenum">
              <a:rPr lang="en-US" smtClean="0"/>
              <a:pPr/>
              <a:t>64</a:t>
            </a:fld>
            <a:endParaRPr lang="en-US"/>
          </a:p>
        </p:txBody>
      </p:sp>
    </p:spTree>
    <p:extLst>
      <p:ext uri="{BB962C8B-B14F-4D97-AF65-F5344CB8AC3E}">
        <p14:creationId xmlns:p14="http://schemas.microsoft.com/office/powerpoint/2010/main" val="5300126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0" y="274638"/>
            <a:ext cx="7467600" cy="1143000"/>
          </a:xfrm>
        </p:spPr>
        <p:txBody>
          <a:bodyPr anchorCtr="0"/>
          <a:lstStyle/>
          <a:p>
            <a:pPr eaLnBrk="1" hangingPunct="1">
              <a:defRPr/>
            </a:pPr>
            <a:r>
              <a:rPr lang="en-US" dirty="0">
                <a:solidFill>
                  <a:srgbClr val="FFFF00"/>
                </a:solidFill>
                <a:latin typeface="Arial" charset="0"/>
                <a:cs typeface="Arial" charset="0"/>
              </a:rPr>
              <a:t>MAC Address Filtering</a:t>
            </a:r>
          </a:p>
        </p:txBody>
      </p:sp>
      <p:sp>
        <p:nvSpPr>
          <p:cNvPr id="12292" name="Rectangle 3"/>
          <p:cNvSpPr>
            <a:spLocks noGrp="1" noChangeArrowheads="1"/>
          </p:cNvSpPr>
          <p:nvPr>
            <p:ph type="body" idx="4294967295"/>
          </p:nvPr>
        </p:nvSpPr>
        <p:spPr>
          <a:xfrm>
            <a:off x="243601" y="1567155"/>
            <a:ext cx="3886200" cy="4572000"/>
          </a:xfrm>
        </p:spPr>
        <p:txBody>
          <a:bodyPr/>
          <a:lstStyle/>
          <a:p>
            <a:pPr marL="0" indent="0">
              <a:buNone/>
              <a:defRPr/>
            </a:pPr>
            <a:r>
              <a:rPr lang="uk-UA" dirty="0">
                <a:solidFill>
                  <a:schemeClr val="bg1"/>
                </a:solidFill>
                <a:effectLst/>
              </a:rPr>
              <a:t>Зазвичай реалізується шляхом дозволу замість запобігання</a:t>
            </a:r>
            <a:endParaRPr lang="en-US" dirty="0">
              <a:solidFill>
                <a:schemeClr val="bg1"/>
              </a:solidFill>
              <a:effectLst/>
              <a:latin typeface="Verdana" charset="0"/>
              <a:cs typeface="Arial" charset="0"/>
            </a:endParaRPr>
          </a:p>
        </p:txBody>
      </p:sp>
      <p:pic>
        <p:nvPicPr>
          <p:cNvPr id="430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1295400"/>
            <a:ext cx="4702175" cy="320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Picture 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665663"/>
            <a:ext cx="9144000" cy="215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01692004-1539-2B46-9684-E30C5B0C6DAF}" type="slidenum">
              <a:rPr lang="en-US" smtClean="0"/>
              <a:pPr/>
              <a:t>65</a:t>
            </a:fld>
            <a:endParaRPr lang="en-US"/>
          </a:p>
        </p:txBody>
      </p:sp>
    </p:spTree>
    <p:extLst>
      <p:ext uri="{BB962C8B-B14F-4D97-AF65-F5344CB8AC3E}">
        <p14:creationId xmlns:p14="http://schemas.microsoft.com/office/powerpoint/2010/main" val="16486899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0" y="381000"/>
            <a:ext cx="9144000" cy="1295400"/>
          </a:xfrm>
        </p:spPr>
        <p:txBody>
          <a:bodyPr anchorCtr="0">
            <a:normAutofit/>
          </a:bodyPr>
          <a:lstStyle/>
          <a:p>
            <a:pPr>
              <a:defRPr/>
            </a:pPr>
            <a:r>
              <a:rPr lang="uk-UA" dirty="0" smtClean="0">
                <a:solidFill>
                  <a:srgbClr val="FFFF00"/>
                </a:solidFill>
                <a:latin typeface="Arial" charset="0"/>
                <a:cs typeface="Arial" charset="0"/>
              </a:rPr>
              <a:t>Пошук вразливих </a:t>
            </a:r>
            <a:r>
              <a:rPr lang="en-US" dirty="0" smtClean="0">
                <a:solidFill>
                  <a:srgbClr val="FFFF00"/>
                </a:solidFill>
                <a:latin typeface="Arial" charset="0"/>
                <a:cs typeface="Arial" charset="0"/>
              </a:rPr>
              <a:t>MAC </a:t>
            </a:r>
            <a:r>
              <a:rPr lang="en-US" dirty="0">
                <a:solidFill>
                  <a:srgbClr val="FFFF00"/>
                </a:solidFill>
                <a:latin typeface="Arial" charset="0"/>
                <a:cs typeface="Arial" charset="0"/>
              </a:rPr>
              <a:t>Address</a:t>
            </a:r>
          </a:p>
        </p:txBody>
      </p:sp>
      <p:sp>
        <p:nvSpPr>
          <p:cNvPr id="25604" name="Rectangle 3"/>
          <p:cNvSpPr>
            <a:spLocks noGrp="1" noChangeArrowheads="1"/>
          </p:cNvSpPr>
          <p:nvPr>
            <p:ph type="body" idx="4294967295"/>
          </p:nvPr>
        </p:nvSpPr>
        <p:spPr>
          <a:xfrm>
            <a:off x="0" y="1752600"/>
            <a:ext cx="8915400" cy="4495800"/>
          </a:xfrm>
        </p:spPr>
        <p:txBody>
          <a:bodyPr>
            <a:normAutofit/>
          </a:bodyPr>
          <a:lstStyle/>
          <a:p>
            <a:pPr algn="just"/>
            <a:r>
              <a:rPr lang="uk-UA" dirty="0">
                <a:solidFill>
                  <a:schemeClr val="bg1"/>
                </a:solidFill>
                <a:effectLst/>
              </a:rPr>
              <a:t>Адреси обмінюються в незашифрованому форматі</a:t>
            </a:r>
            <a:br>
              <a:rPr lang="uk-UA" dirty="0">
                <a:solidFill>
                  <a:schemeClr val="bg1"/>
                </a:solidFill>
                <a:effectLst/>
              </a:rPr>
            </a:br>
            <a:r>
              <a:rPr lang="en-US" dirty="0" smtClean="0">
                <a:solidFill>
                  <a:schemeClr val="bg1"/>
                </a:solidFill>
                <a:effectLst/>
              </a:rPr>
              <a:t>          </a:t>
            </a:r>
            <a:r>
              <a:rPr lang="uk-UA" dirty="0" smtClean="0">
                <a:solidFill>
                  <a:schemeClr val="bg1"/>
                </a:solidFill>
                <a:effectLst/>
              </a:rPr>
              <a:t>Зловмисник </a:t>
            </a:r>
            <a:r>
              <a:rPr lang="uk-UA" dirty="0">
                <a:solidFill>
                  <a:schemeClr val="bg1"/>
                </a:solidFill>
                <a:effectLst/>
              </a:rPr>
              <a:t>може просто </a:t>
            </a:r>
            <a:r>
              <a:rPr lang="uk-UA" dirty="0" smtClean="0">
                <a:solidFill>
                  <a:schemeClr val="bg1"/>
                </a:solidFill>
                <a:effectLst/>
              </a:rPr>
              <a:t>перехопити </a:t>
            </a:r>
            <a:r>
              <a:rPr lang="uk-UA" dirty="0">
                <a:solidFill>
                  <a:schemeClr val="bg1"/>
                </a:solidFill>
                <a:effectLst/>
              </a:rPr>
              <a:t>MAC</a:t>
            </a:r>
            <a:br>
              <a:rPr lang="uk-UA" dirty="0">
                <a:solidFill>
                  <a:schemeClr val="bg1"/>
                </a:solidFill>
                <a:effectLst/>
              </a:rPr>
            </a:br>
            <a:endParaRPr lang="uk-UA" dirty="0" smtClean="0">
              <a:solidFill>
                <a:schemeClr val="bg1"/>
              </a:solidFill>
              <a:effectLst/>
            </a:endParaRPr>
          </a:p>
          <a:p>
            <a:pPr algn="just"/>
            <a:r>
              <a:rPr lang="uk-UA" dirty="0" smtClean="0">
                <a:solidFill>
                  <a:schemeClr val="bg1"/>
                </a:solidFill>
                <a:effectLst/>
              </a:rPr>
              <a:t>Питання </a:t>
            </a:r>
            <a:r>
              <a:rPr lang="uk-UA" dirty="0">
                <a:solidFill>
                  <a:schemeClr val="bg1"/>
                </a:solidFill>
                <a:effectLst/>
              </a:rPr>
              <a:t>масштабованості - Керувати великою кількістю MAC-адрес </a:t>
            </a:r>
            <a:r>
              <a:rPr lang="uk-UA" dirty="0" smtClean="0">
                <a:solidFill>
                  <a:schemeClr val="bg1"/>
                </a:solidFill>
                <a:effectLst/>
              </a:rPr>
              <a:t>складно</a:t>
            </a:r>
          </a:p>
          <a:p>
            <a:pPr marL="0" indent="0" algn="just">
              <a:buNone/>
            </a:pPr>
            <a:endParaRPr lang="en-US" dirty="0" smtClean="0">
              <a:solidFill>
                <a:schemeClr val="bg1"/>
              </a:solidFill>
              <a:effectLst/>
            </a:endParaRPr>
          </a:p>
          <a:p>
            <a:pPr algn="just"/>
            <a:r>
              <a:rPr lang="uk-UA" dirty="0" smtClean="0">
                <a:solidFill>
                  <a:schemeClr val="bg1"/>
                </a:solidFill>
                <a:effectLst/>
              </a:rPr>
              <a:t>Фільтрування </a:t>
            </a:r>
            <a:r>
              <a:rPr lang="uk-UA" dirty="0">
                <a:solidFill>
                  <a:schemeClr val="bg1"/>
                </a:solidFill>
                <a:effectLst/>
              </a:rPr>
              <a:t>MAC-адреси не забезпечує </a:t>
            </a:r>
            <a:r>
              <a:rPr lang="uk-UA" dirty="0" smtClean="0">
                <a:solidFill>
                  <a:schemeClr val="bg1"/>
                </a:solidFill>
                <a:effectLst/>
              </a:rPr>
              <a:t>можливість </a:t>
            </a:r>
            <a:r>
              <a:rPr lang="uk-UA" dirty="0">
                <a:solidFill>
                  <a:schemeClr val="bg1"/>
                </a:solidFill>
                <a:effectLst/>
              </a:rPr>
              <a:t>тимчасового дозволу гостьового користувача отримати доступ до мережі</a:t>
            </a:r>
            <a:br>
              <a:rPr lang="uk-UA" dirty="0">
                <a:solidFill>
                  <a:schemeClr val="bg1"/>
                </a:solidFill>
                <a:effectLst/>
              </a:rPr>
            </a:br>
            <a:r>
              <a:rPr lang="uk-UA" dirty="0">
                <a:solidFill>
                  <a:schemeClr val="bg1"/>
                </a:solidFill>
                <a:effectLst/>
              </a:rPr>
              <a:t>Крім </a:t>
            </a:r>
            <a:r>
              <a:rPr lang="uk-UA" dirty="0" smtClean="0">
                <a:solidFill>
                  <a:schemeClr val="bg1"/>
                </a:solidFill>
                <a:effectLst/>
              </a:rPr>
              <a:t>ручного </a:t>
            </a:r>
            <a:r>
              <a:rPr lang="uk-UA" dirty="0">
                <a:solidFill>
                  <a:schemeClr val="bg1"/>
                </a:solidFill>
                <a:effectLst/>
              </a:rPr>
              <a:t>введення MAC-адреси користувача в точку доступу</a:t>
            </a:r>
            <a:endParaRPr lang="en-US" dirty="0">
              <a:solidFill>
                <a:schemeClr val="bg1"/>
              </a:solidFill>
              <a:effectLst/>
              <a:latin typeface="Verdana" charset="0"/>
              <a:ea typeface="Arial" charset="0"/>
              <a:cs typeface="Arial" charset="0"/>
            </a:endParaRPr>
          </a:p>
        </p:txBody>
      </p:sp>
      <p:sp>
        <p:nvSpPr>
          <p:cNvPr id="2" name="Номер слайда 1"/>
          <p:cNvSpPr>
            <a:spLocks noGrp="1"/>
          </p:cNvSpPr>
          <p:nvPr>
            <p:ph type="sldNum" sz="quarter" idx="12"/>
          </p:nvPr>
        </p:nvSpPr>
        <p:spPr/>
        <p:txBody>
          <a:bodyPr/>
          <a:lstStyle/>
          <a:p>
            <a:fld id="{01692004-1539-2B46-9684-E30C5B0C6DAF}" type="slidenum">
              <a:rPr lang="en-US" smtClean="0"/>
              <a:pPr/>
              <a:t>66</a:t>
            </a:fld>
            <a:endParaRPr lang="en-US"/>
          </a:p>
        </p:txBody>
      </p:sp>
    </p:spTree>
    <p:extLst>
      <p:ext uri="{BB962C8B-B14F-4D97-AF65-F5344CB8AC3E}">
        <p14:creationId xmlns:p14="http://schemas.microsoft.com/office/powerpoint/2010/main" val="2476695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2690" y="0"/>
            <a:ext cx="7765321" cy="1326321"/>
          </a:xfrm>
        </p:spPr>
        <p:txBody>
          <a:bodyPr/>
          <a:lstStyle/>
          <a:p>
            <a:r>
              <a:rPr lang="en-US" dirty="0">
                <a:solidFill>
                  <a:srgbClr val="FFFF00"/>
                </a:solidFill>
                <a:latin typeface="Arial" charset="0"/>
              </a:rPr>
              <a:t>SSID Broadcast</a:t>
            </a:r>
          </a:p>
        </p:txBody>
      </p:sp>
      <p:sp>
        <p:nvSpPr>
          <p:cNvPr id="36867" name="Content Placeholder 2"/>
          <p:cNvSpPr>
            <a:spLocks noGrp="1"/>
          </p:cNvSpPr>
          <p:nvPr>
            <p:ph idx="1"/>
          </p:nvPr>
        </p:nvSpPr>
        <p:spPr>
          <a:xfrm>
            <a:off x="153850" y="1447801"/>
            <a:ext cx="8763000" cy="4800600"/>
          </a:xfrm>
        </p:spPr>
        <p:txBody>
          <a:bodyPr>
            <a:normAutofit fontScale="92500"/>
          </a:bodyPr>
          <a:lstStyle/>
          <a:p>
            <a:pPr marL="0" indent="0" algn="just">
              <a:buNone/>
            </a:pPr>
            <a:r>
              <a:rPr lang="uk-UA" dirty="0">
                <a:solidFill>
                  <a:schemeClr val="bg1"/>
                </a:solidFill>
                <a:effectLst/>
              </a:rPr>
              <a:t>Кожен пристрій повинен бути </a:t>
            </a:r>
            <a:r>
              <a:rPr lang="uk-UA" dirty="0" err="1">
                <a:solidFill>
                  <a:schemeClr val="bg1"/>
                </a:solidFill>
                <a:effectLst/>
              </a:rPr>
              <a:t>аутентифікований</a:t>
            </a:r>
            <a:r>
              <a:rPr lang="uk-UA" dirty="0">
                <a:solidFill>
                  <a:schemeClr val="bg1"/>
                </a:solidFill>
                <a:effectLst/>
              </a:rPr>
              <a:t> перед підключенням до WLAN</a:t>
            </a:r>
            <a:br>
              <a:rPr lang="uk-UA" dirty="0">
                <a:solidFill>
                  <a:schemeClr val="bg1"/>
                </a:solidFill>
                <a:effectLst/>
              </a:rPr>
            </a:br>
            <a:r>
              <a:rPr lang="uk-UA" dirty="0">
                <a:solidFill>
                  <a:schemeClr val="bg1"/>
                </a:solidFill>
                <a:effectLst/>
              </a:rPr>
              <a:t/>
            </a:r>
            <a:br>
              <a:rPr lang="uk-UA" dirty="0">
                <a:solidFill>
                  <a:schemeClr val="bg1"/>
                </a:solidFill>
                <a:effectLst/>
              </a:rPr>
            </a:br>
            <a:r>
              <a:rPr lang="uk-UA" dirty="0">
                <a:solidFill>
                  <a:schemeClr val="bg1"/>
                </a:solidFill>
                <a:effectLst/>
              </a:rPr>
              <a:t>Пристрій виявляє бездротову мережу та надсилає AP-кадр запиту </a:t>
            </a:r>
            <a:r>
              <a:rPr lang="uk-UA" dirty="0" smtClean="0">
                <a:solidFill>
                  <a:schemeClr val="bg1"/>
                </a:solidFill>
                <a:effectLst/>
              </a:rPr>
              <a:t>асоціації</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Кадр містить </a:t>
            </a:r>
            <a:r>
              <a:rPr lang="uk-UA" dirty="0" smtClean="0">
                <a:solidFill>
                  <a:schemeClr val="bg1"/>
                </a:solidFill>
                <a:effectLst/>
              </a:rPr>
              <a:t>SSID (Ім’я </a:t>
            </a:r>
            <a:r>
              <a:rPr lang="uk-UA" dirty="0">
                <a:solidFill>
                  <a:schemeClr val="bg1"/>
                </a:solidFill>
                <a:effectLst/>
              </a:rPr>
              <a:t>мережі, що надається </a:t>
            </a:r>
            <a:r>
              <a:rPr lang="uk-UA" dirty="0" smtClean="0">
                <a:solidFill>
                  <a:schemeClr val="bg1"/>
                </a:solidFill>
                <a:effectLst/>
              </a:rPr>
              <a:t>користувачем. Може </a:t>
            </a:r>
            <a:r>
              <a:rPr lang="uk-UA" dirty="0">
                <a:solidFill>
                  <a:schemeClr val="bg1"/>
                </a:solidFill>
                <a:effectLst/>
              </a:rPr>
              <a:t>містити будь-яку буквено-цифрову </a:t>
            </a:r>
            <a:r>
              <a:rPr lang="uk-UA" dirty="0" smtClean="0">
                <a:solidFill>
                  <a:schemeClr val="bg1"/>
                </a:solidFill>
                <a:effectLst/>
              </a:rPr>
              <a:t>послідовність </a:t>
            </a:r>
            <a:r>
              <a:rPr lang="uk-UA" dirty="0">
                <a:solidFill>
                  <a:schemeClr val="bg1"/>
                </a:solidFill>
                <a:effectLst/>
              </a:rPr>
              <a:t>довжиною 2-32 </a:t>
            </a:r>
            <a:r>
              <a:rPr lang="uk-UA" dirty="0" smtClean="0">
                <a:solidFill>
                  <a:schemeClr val="bg1"/>
                </a:solidFill>
                <a:effectLst/>
              </a:rPr>
              <a:t>символи)</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AP порівнює SSID з фактичним SSID </a:t>
            </a:r>
            <a:r>
              <a:rPr lang="uk-UA" dirty="0" smtClean="0">
                <a:solidFill>
                  <a:schemeClr val="bg1"/>
                </a:solidFill>
                <a:effectLst/>
              </a:rPr>
              <a:t>мережі</a:t>
            </a:r>
          </a:p>
          <a:p>
            <a:pPr marL="0" indent="0" algn="just">
              <a:buNone/>
            </a:pPr>
            <a:r>
              <a:rPr lang="uk-UA" dirty="0">
                <a:solidFill>
                  <a:schemeClr val="bg1"/>
                </a:solidFill>
                <a:effectLst/>
              </a:rPr>
              <a:t/>
            </a:r>
            <a:br>
              <a:rPr lang="uk-UA" dirty="0">
                <a:solidFill>
                  <a:schemeClr val="bg1"/>
                </a:solidFill>
                <a:effectLst/>
              </a:rPr>
            </a:br>
            <a:r>
              <a:rPr lang="uk-UA" dirty="0">
                <a:solidFill>
                  <a:schemeClr val="bg1"/>
                </a:solidFill>
                <a:effectLst/>
              </a:rPr>
              <a:t>Якщо вони відповідають двом, бездротовий пристрій має автентифікацію</a:t>
            </a:r>
            <a:endParaRPr lang="en-US" dirty="0">
              <a:solidFill>
                <a:schemeClr val="bg1"/>
              </a:solidFill>
              <a:effectLst/>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A5D1BD62-B0B9-3A43-ACC0-D30F24CBF5AD}" type="slidenum">
              <a:rPr lang="en-US" sz="1400">
                <a:solidFill>
                  <a:srgbClr val="222222"/>
                </a:solidFill>
                <a:latin typeface="Arial" charset="0"/>
              </a:rPr>
              <a:pPr eaLnBrk="1" hangingPunct="1"/>
              <a:t>67</a:t>
            </a:fld>
            <a:endParaRPr lang="en-US" sz="1400">
              <a:solidFill>
                <a:srgbClr val="222222"/>
              </a:solidFill>
              <a:latin typeface="Arial" charset="0"/>
            </a:endParaRPr>
          </a:p>
        </p:txBody>
      </p:sp>
    </p:spTree>
    <p:extLst>
      <p:ext uri="{BB962C8B-B14F-4D97-AF65-F5344CB8AC3E}">
        <p14:creationId xmlns:p14="http://schemas.microsoft.com/office/powerpoint/2010/main" val="160209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11723" y="685800"/>
            <a:ext cx="9067800" cy="4373562"/>
          </a:xfrm>
        </p:spPr>
        <p:txBody>
          <a:bodyPr>
            <a:normAutofit lnSpcReduction="10000"/>
          </a:bodyPr>
          <a:lstStyle/>
          <a:p>
            <a:pPr marL="0" indent="0" algn="ctr">
              <a:buNone/>
            </a:pPr>
            <a:r>
              <a:rPr lang="uk-UA" sz="2400" b="1" dirty="0">
                <a:solidFill>
                  <a:srgbClr val="FFFF00"/>
                </a:solidFill>
              </a:rPr>
              <a:t>Вразливості WEP </a:t>
            </a:r>
            <a:endParaRPr lang="uk-UA" sz="2400" b="1" dirty="0" smtClean="0">
              <a:solidFill>
                <a:srgbClr val="FFFF00"/>
              </a:solidFill>
            </a:endParaRPr>
          </a:p>
          <a:p>
            <a:pPr marL="0" indent="0">
              <a:buNone/>
            </a:pPr>
            <a:r>
              <a:rPr lang="uk-UA" dirty="0"/>
              <a:t/>
            </a:r>
            <a:br>
              <a:rPr lang="uk-UA" dirty="0"/>
            </a:br>
            <a:r>
              <a:rPr lang="uk-UA" dirty="0">
                <a:solidFill>
                  <a:schemeClr val="bg1"/>
                </a:solidFill>
              </a:rPr>
              <a:t>Порушує кардинальне правило криптографії: </a:t>
            </a:r>
            <a:r>
              <a:rPr lang="uk-UA" dirty="0" smtClean="0">
                <a:solidFill>
                  <a:schemeClr val="bg1"/>
                </a:solidFill>
              </a:rPr>
              <a:t>«уникайте </a:t>
            </a:r>
            <a:r>
              <a:rPr lang="uk-UA" dirty="0">
                <a:solidFill>
                  <a:schemeClr val="bg1"/>
                </a:solidFill>
              </a:rPr>
              <a:t>виявленого </a:t>
            </a:r>
            <a:r>
              <a:rPr lang="uk-UA" dirty="0" smtClean="0">
                <a:solidFill>
                  <a:schemeClr val="bg1"/>
                </a:solidFill>
              </a:rPr>
              <a:t>шаблону»</a:t>
            </a:r>
            <a:r>
              <a:rPr lang="uk-UA" dirty="0">
                <a:solidFill>
                  <a:schemeClr val="bg1"/>
                </a:solidFill>
              </a:rPr>
              <a:t/>
            </a:r>
            <a:br>
              <a:rPr lang="uk-UA" dirty="0">
                <a:solidFill>
                  <a:schemeClr val="bg1"/>
                </a:solidFill>
              </a:rPr>
            </a:br>
            <a:r>
              <a:rPr lang="uk-UA" dirty="0">
                <a:solidFill>
                  <a:schemeClr val="bg1"/>
                </a:solidFill>
              </a:rPr>
              <a:t>Зловмисники можуть бачити дублювання, коли IV починаються з повторення</a:t>
            </a:r>
            <a:br>
              <a:rPr lang="uk-UA" dirty="0">
                <a:solidFill>
                  <a:schemeClr val="bg1"/>
                </a:solidFill>
              </a:rPr>
            </a:br>
            <a:endParaRPr lang="uk-UA" dirty="0" smtClean="0">
              <a:solidFill>
                <a:schemeClr val="bg1"/>
              </a:solidFill>
            </a:endParaRPr>
          </a:p>
          <a:p>
            <a:pPr marL="0" indent="0">
              <a:buNone/>
            </a:pPr>
            <a:r>
              <a:rPr lang="uk-UA" dirty="0" err="1" smtClean="0">
                <a:solidFill>
                  <a:schemeClr val="bg1"/>
                </a:solidFill>
              </a:rPr>
              <a:t>Клавіатірна</a:t>
            </a:r>
            <a:r>
              <a:rPr lang="uk-UA" dirty="0" smtClean="0">
                <a:solidFill>
                  <a:schemeClr val="bg1"/>
                </a:solidFill>
              </a:rPr>
              <a:t> </a:t>
            </a:r>
            <a:r>
              <a:rPr lang="uk-UA" dirty="0">
                <a:solidFill>
                  <a:schemeClr val="bg1"/>
                </a:solidFill>
              </a:rPr>
              <a:t>атака (або IV атака)</a:t>
            </a:r>
            <a:br>
              <a:rPr lang="uk-UA" dirty="0">
                <a:solidFill>
                  <a:schemeClr val="bg1"/>
                </a:solidFill>
              </a:rPr>
            </a:br>
            <a:r>
              <a:rPr lang="uk-UA" dirty="0">
                <a:solidFill>
                  <a:schemeClr val="bg1"/>
                </a:solidFill>
              </a:rPr>
              <a:t>Зловмисник ідентифікує два пакети, отримані з одного і того ж IV</a:t>
            </a:r>
            <a:br>
              <a:rPr lang="uk-UA" dirty="0">
                <a:solidFill>
                  <a:schemeClr val="bg1"/>
                </a:solidFill>
              </a:rPr>
            </a:br>
            <a:r>
              <a:rPr lang="uk-UA" dirty="0">
                <a:solidFill>
                  <a:schemeClr val="bg1"/>
                </a:solidFill>
              </a:rPr>
              <a:t>Використовує XOR для виявлення простого тексту</a:t>
            </a:r>
            <a:br>
              <a:rPr lang="uk-UA" dirty="0">
                <a:solidFill>
                  <a:schemeClr val="bg1"/>
                </a:solidFill>
              </a:rPr>
            </a:br>
            <a:endParaRPr lang="en-US" dirty="0">
              <a:solidFill>
                <a:schemeClr val="bg1"/>
              </a:solidFill>
              <a:latin typeface="Arial" charset="0"/>
            </a:endParaRPr>
          </a:p>
        </p:txBody>
      </p:sp>
      <p:sp>
        <p:nvSpPr>
          <p:cNvPr id="5" name="Slide Number Placeholder 4"/>
          <p:cNvSpPr>
            <a:spLocks noGrp="1"/>
          </p:cNvSpPr>
          <p:nvPr>
            <p:ph type="sldNum" sz="quarter" idx="12"/>
          </p:nvPr>
        </p:nvSpPr>
        <p:spPr/>
        <p:txBody>
          <a:bodyPr/>
          <a:lstStyle>
            <a:lvl1pPr eaLnBrk="0" hangingPunct="0">
              <a:defRPr sz="2000">
                <a:solidFill>
                  <a:srgbClr val="FFFFFF"/>
                </a:solidFill>
                <a:latin typeface="Times New Roman" charset="0"/>
                <a:ea typeface="ＭＳ Ｐゴシック" charset="0"/>
              </a:defRPr>
            </a:lvl1pPr>
            <a:lvl2pPr marL="742950" indent="-285750" eaLnBrk="0" hangingPunct="0">
              <a:defRPr sz="2000">
                <a:solidFill>
                  <a:srgbClr val="FFFFFF"/>
                </a:solidFill>
                <a:latin typeface="Times New Roman" charset="0"/>
                <a:ea typeface="ＭＳ Ｐゴシック" charset="0"/>
              </a:defRPr>
            </a:lvl2pPr>
            <a:lvl3pPr marL="1143000" indent="-228600" eaLnBrk="0" hangingPunct="0">
              <a:defRPr sz="2000">
                <a:solidFill>
                  <a:srgbClr val="FFFFFF"/>
                </a:solidFill>
                <a:latin typeface="Times New Roman" charset="0"/>
                <a:ea typeface="ＭＳ Ｐゴシック" charset="0"/>
              </a:defRPr>
            </a:lvl3pPr>
            <a:lvl4pPr marL="1600200" indent="-228600" eaLnBrk="0" hangingPunct="0">
              <a:defRPr sz="2000">
                <a:solidFill>
                  <a:srgbClr val="FFFFFF"/>
                </a:solidFill>
                <a:latin typeface="Times New Roman" charset="0"/>
                <a:ea typeface="ＭＳ Ｐゴシック" charset="0"/>
              </a:defRPr>
            </a:lvl4pPr>
            <a:lvl5pPr marL="2057400" indent="-228600" eaLnBrk="0" hangingPunct="0">
              <a:defRPr sz="2000">
                <a:solidFill>
                  <a:srgbClr val="FFFFFF"/>
                </a:solidFill>
                <a:latin typeface="Times New Roman" charset="0"/>
                <a:ea typeface="ＭＳ Ｐゴシック" charset="0"/>
              </a:defRPr>
            </a:lvl5pPr>
            <a:lvl6pPr marL="2514600" indent="-228600" eaLnBrk="0" fontAlgn="base" hangingPunct="0">
              <a:spcBef>
                <a:spcPct val="0"/>
              </a:spcBef>
              <a:spcAft>
                <a:spcPct val="0"/>
              </a:spcAft>
              <a:defRPr sz="2000">
                <a:solidFill>
                  <a:srgbClr val="FFFFFF"/>
                </a:solidFill>
                <a:latin typeface="Times New Roman" charset="0"/>
                <a:ea typeface="ＭＳ Ｐゴシック" charset="0"/>
              </a:defRPr>
            </a:lvl6pPr>
            <a:lvl7pPr marL="2971800" indent="-228600" eaLnBrk="0" fontAlgn="base" hangingPunct="0">
              <a:spcBef>
                <a:spcPct val="0"/>
              </a:spcBef>
              <a:spcAft>
                <a:spcPct val="0"/>
              </a:spcAft>
              <a:defRPr sz="2000">
                <a:solidFill>
                  <a:srgbClr val="FFFFFF"/>
                </a:solidFill>
                <a:latin typeface="Times New Roman" charset="0"/>
                <a:ea typeface="ＭＳ Ｐゴシック" charset="0"/>
              </a:defRPr>
            </a:lvl7pPr>
            <a:lvl8pPr marL="3429000" indent="-228600" eaLnBrk="0" fontAlgn="base" hangingPunct="0">
              <a:spcBef>
                <a:spcPct val="0"/>
              </a:spcBef>
              <a:spcAft>
                <a:spcPct val="0"/>
              </a:spcAft>
              <a:defRPr sz="2000">
                <a:solidFill>
                  <a:srgbClr val="FFFFFF"/>
                </a:solidFill>
                <a:latin typeface="Times New Roman" charset="0"/>
                <a:ea typeface="ＭＳ Ｐゴシック" charset="0"/>
              </a:defRPr>
            </a:lvl8pPr>
            <a:lvl9pPr marL="3886200" indent="-228600" eaLnBrk="0" fontAlgn="base" hangingPunct="0">
              <a:spcBef>
                <a:spcPct val="0"/>
              </a:spcBef>
              <a:spcAft>
                <a:spcPct val="0"/>
              </a:spcAft>
              <a:defRPr sz="2000">
                <a:solidFill>
                  <a:srgbClr val="FFFFFF"/>
                </a:solidFill>
                <a:latin typeface="Times New Roman" charset="0"/>
                <a:ea typeface="ＭＳ Ｐゴシック" charset="0"/>
              </a:defRPr>
            </a:lvl9pPr>
          </a:lstStyle>
          <a:p>
            <a:pPr eaLnBrk="1" hangingPunct="1"/>
            <a:fld id="{4C08D773-E7B3-0A42-9186-A6B29E1DB2EC}" type="slidenum">
              <a:rPr lang="en-US" sz="1400">
                <a:solidFill>
                  <a:srgbClr val="222222"/>
                </a:solidFill>
                <a:latin typeface="Arial" charset="0"/>
              </a:rPr>
              <a:pPr eaLnBrk="1" hangingPunct="1"/>
              <a:t>7</a:t>
            </a:fld>
            <a:endParaRPr lang="en-US" sz="1400">
              <a:solidFill>
                <a:srgbClr val="222222"/>
              </a:solidFill>
              <a:latin typeface="Arial" charset="0"/>
            </a:endParaRPr>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a:solidFill>
                  <a:schemeClr val="bg1"/>
                </a:solidFill>
              </a:rPr>
              <a:t>7</a:t>
            </a:r>
            <a:endParaRPr lang="uk-UA"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2971800" y="152400"/>
            <a:ext cx="2643981" cy="457200"/>
          </a:xfrm>
        </p:spPr>
        <p:txBody>
          <a:bodyPr>
            <a:normAutofit fontScale="92500" lnSpcReduction="20000"/>
          </a:bodyPr>
          <a:lstStyle/>
          <a:p>
            <a:r>
              <a:rPr lang="uk-UA" altLang="ru-RU" sz="2400" u="sng" dirty="0" smtClean="0">
                <a:solidFill>
                  <a:srgbClr val="FFFF00"/>
                </a:solidFill>
              </a:rPr>
              <a:t>Структура </a:t>
            </a:r>
            <a:r>
              <a:rPr lang="de-DE" altLang="ru-RU" sz="2400" u="sng" dirty="0" smtClean="0">
                <a:solidFill>
                  <a:srgbClr val="FFFF00"/>
                </a:solidFill>
              </a:rPr>
              <a:t>WEP</a:t>
            </a:r>
            <a:endParaRPr lang="de-DE" altLang="ru-RU" sz="2400" u="sng" dirty="0">
              <a:solidFill>
                <a:srgbClr val="FFFF00"/>
              </a:solidFill>
            </a:endParaRPr>
          </a:p>
        </p:txBody>
      </p:sp>
      <p:pic>
        <p:nvPicPr>
          <p:cNvPr id="26630" name="Picture 6" descr="WEPenc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9" y="762000"/>
            <a:ext cx="4495800" cy="3973033"/>
          </a:xfrm>
          <a:prstGeom prst="rect">
            <a:avLst/>
          </a:prstGeom>
          <a:noFill/>
          <a:extLst>
            <a:ext uri="{909E8E84-426E-40DD-AFC4-6F175D3DCCD1}">
              <a14:hiddenFill xmlns:a14="http://schemas.microsoft.com/office/drawing/2010/main">
                <a:solidFill>
                  <a:srgbClr val="FFFFFF"/>
                </a:solidFill>
              </a14:hiddenFill>
            </a:ext>
          </a:extLst>
        </p:spPr>
      </p:pic>
      <p:sp>
        <p:nvSpPr>
          <p:cNvPr id="26631" name="Rectangle 7"/>
          <p:cNvSpPr>
            <a:spLocks noChangeArrowheads="1"/>
          </p:cNvSpPr>
          <p:nvPr/>
        </p:nvSpPr>
        <p:spPr bwMode="auto">
          <a:xfrm>
            <a:off x="4724400" y="589085"/>
            <a:ext cx="424973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buClr>
                <a:schemeClr val="hlink"/>
              </a:buClr>
              <a:buFont typeface="Wingdings" panose="05000000000000000000" pitchFamily="2" charset="2"/>
              <a:defRPr sz="3200">
                <a:solidFill>
                  <a:schemeClr val="tx1"/>
                </a:solidFill>
                <a:effectLst>
                  <a:outerShdw blurRad="38100" dist="38100" dir="2700000" algn="tl">
                    <a:srgbClr val="000000"/>
                  </a:outerShdw>
                </a:effectLst>
                <a:latin typeface="Arial" panose="020B0604020202020204" pitchFamily="34" charset="0"/>
              </a:defRPr>
            </a:lvl1pPr>
            <a:lvl2pPr algn="ctr">
              <a:spcBef>
                <a:spcPct val="20000"/>
              </a:spcBef>
              <a:buClr>
                <a:schemeClr val="folHlink"/>
              </a:buClr>
              <a:buSzPct val="50000"/>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2pPr>
            <a:lvl3pPr algn="ctr">
              <a:spcBef>
                <a:spcPct val="20000"/>
              </a:spcBef>
              <a:buClr>
                <a:schemeClr val="hlink"/>
              </a:buClr>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3pPr>
            <a:lvl4pPr algn="ctr">
              <a:spcBef>
                <a:spcPct val="20000"/>
              </a:spcBef>
              <a:buClr>
                <a:schemeClr val="folHlink"/>
              </a:buClr>
              <a:buSzPct val="50000"/>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4pPr>
            <a:lvl5pPr algn="ct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5pPr>
            <a:lvl6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6pPr>
            <a:lvl7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7pPr>
            <a:lvl8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8pPr>
            <a:lvl9pPr algn="ctr" fontAlgn="base">
              <a:spcBef>
                <a:spcPct val="20000"/>
              </a:spcBef>
              <a:spcAft>
                <a:spcPct val="0"/>
              </a:spcAft>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9pPr>
          </a:lstStyle>
          <a:p>
            <a:pPr algn="l">
              <a:buFont typeface="Wingdings" panose="05000000000000000000" pitchFamily="2" charset="2"/>
              <a:buBlip>
                <a:blip r:embed="rId3"/>
              </a:buBlip>
            </a:pPr>
            <a:r>
              <a:rPr lang="de-DE" altLang="ru-RU" sz="1600" dirty="0"/>
              <a:t> </a:t>
            </a:r>
            <a:r>
              <a:rPr lang="uk-UA" altLang="ru-RU" sz="2000" dirty="0" smtClean="0">
                <a:solidFill>
                  <a:schemeClr val="bg1"/>
                </a:solidFill>
                <a:effectLst/>
              </a:rPr>
              <a:t>Ключ використовується для </a:t>
            </a:r>
            <a:r>
              <a:rPr lang="uk-UA" altLang="ru-RU" sz="2000" dirty="0" err="1" smtClean="0">
                <a:solidFill>
                  <a:schemeClr val="bg1"/>
                </a:solidFill>
                <a:effectLst/>
              </a:rPr>
              <a:t>шифруваня</a:t>
            </a:r>
            <a:r>
              <a:rPr lang="uk-UA" altLang="ru-RU" sz="2000" dirty="0" smtClean="0">
                <a:solidFill>
                  <a:schemeClr val="bg1"/>
                </a:solidFill>
                <a:effectLst/>
              </a:rPr>
              <a:t> пакетів</a:t>
            </a:r>
            <a:endParaRPr lang="de-DE" altLang="ru-RU" sz="2000" dirty="0">
              <a:solidFill>
                <a:schemeClr val="bg1"/>
              </a:solidFill>
              <a:effectLst/>
            </a:endParaRPr>
          </a:p>
          <a:p>
            <a:pPr algn="l">
              <a:buFont typeface="Wingdings" panose="05000000000000000000" pitchFamily="2" charset="2"/>
              <a:buBlip>
                <a:blip r:embed="rId3"/>
              </a:buBlip>
            </a:pPr>
            <a:r>
              <a:rPr lang="de-DE" altLang="ru-RU" sz="1600" dirty="0">
                <a:solidFill>
                  <a:schemeClr val="bg1"/>
                </a:solidFill>
                <a:effectLst/>
              </a:rPr>
              <a:t> </a:t>
            </a:r>
            <a:r>
              <a:rPr lang="de-DE" altLang="ru-RU" sz="2000" dirty="0">
                <a:solidFill>
                  <a:schemeClr val="bg1"/>
                </a:solidFill>
                <a:effectLst/>
              </a:rPr>
              <a:t>CRC </a:t>
            </a:r>
            <a:r>
              <a:rPr lang="de-DE" altLang="ru-RU" sz="2000" dirty="0" err="1">
                <a:solidFill>
                  <a:schemeClr val="bg1"/>
                </a:solidFill>
                <a:effectLst/>
              </a:rPr>
              <a:t>Integrity</a:t>
            </a:r>
            <a:r>
              <a:rPr lang="de-DE" altLang="ru-RU" sz="2000" dirty="0">
                <a:solidFill>
                  <a:schemeClr val="bg1"/>
                </a:solidFill>
                <a:effectLst/>
              </a:rPr>
              <a:t> Check ICV: </a:t>
            </a:r>
            <a:r>
              <a:rPr lang="uk-UA" altLang="ru-RU" sz="2000" dirty="0" smtClean="0">
                <a:solidFill>
                  <a:schemeClr val="bg1"/>
                </a:solidFill>
                <a:effectLst/>
              </a:rPr>
              <a:t>Ці пакети не змінюються при передачі.</a:t>
            </a:r>
            <a:endParaRPr lang="de-DE" altLang="ru-RU" sz="1800" dirty="0">
              <a:solidFill>
                <a:schemeClr val="bg1"/>
              </a:solidFill>
              <a:effectLst/>
            </a:endParaRPr>
          </a:p>
          <a:p>
            <a:pPr algn="l"/>
            <a:r>
              <a:rPr lang="de-DE" altLang="ru-RU" sz="2000" dirty="0">
                <a:solidFill>
                  <a:schemeClr val="bg1"/>
                </a:solidFill>
                <a:effectLst/>
              </a:rPr>
              <a:t>  - </a:t>
            </a:r>
            <a:r>
              <a:rPr lang="uk-UA" altLang="ru-RU" sz="2000" dirty="0" smtClean="0">
                <a:solidFill>
                  <a:schemeClr val="bg1"/>
                </a:solidFill>
                <a:effectLst/>
              </a:rPr>
              <a:t>Розрахований</a:t>
            </a:r>
            <a:r>
              <a:rPr lang="de-DE" altLang="ru-RU" sz="2000" dirty="0" smtClean="0">
                <a:solidFill>
                  <a:schemeClr val="bg1"/>
                </a:solidFill>
                <a:effectLst/>
              </a:rPr>
              <a:t> </a:t>
            </a:r>
            <a:r>
              <a:rPr lang="de-DE" altLang="ru-RU" sz="2000" dirty="0">
                <a:solidFill>
                  <a:schemeClr val="bg1"/>
                </a:solidFill>
                <a:effectLst/>
              </a:rPr>
              <a:t>CRC32 </a:t>
            </a:r>
            <a:r>
              <a:rPr lang="uk-UA" altLang="ru-RU" sz="2000" dirty="0" smtClean="0">
                <a:solidFill>
                  <a:schemeClr val="bg1"/>
                </a:solidFill>
                <a:effectLst/>
              </a:rPr>
              <a:t>за текстом</a:t>
            </a:r>
            <a:endParaRPr lang="de-DE" altLang="ru-RU" sz="2000" dirty="0">
              <a:solidFill>
                <a:schemeClr val="bg1"/>
              </a:solidFill>
              <a:effectLst/>
            </a:endParaRPr>
          </a:p>
          <a:p>
            <a:pPr algn="l"/>
            <a:r>
              <a:rPr lang="de-DE" altLang="ru-RU" sz="2000" dirty="0">
                <a:solidFill>
                  <a:schemeClr val="bg1"/>
                </a:solidFill>
                <a:effectLst/>
              </a:rPr>
              <a:t>  - CRC </a:t>
            </a:r>
            <a:r>
              <a:rPr lang="uk-UA" altLang="ru-RU" sz="2000" dirty="0" smtClean="0">
                <a:solidFill>
                  <a:schemeClr val="bg1"/>
                </a:solidFill>
                <a:effectLst/>
              </a:rPr>
              <a:t>і дані</a:t>
            </a:r>
            <a:r>
              <a:rPr lang="de-DE" altLang="ru-RU" sz="2000" dirty="0" smtClean="0">
                <a:solidFill>
                  <a:schemeClr val="bg1"/>
                </a:solidFill>
                <a:effectLst/>
              </a:rPr>
              <a:t>: </a:t>
            </a:r>
            <a:r>
              <a:rPr lang="de-DE" altLang="ru-RU" sz="2000" dirty="0">
                <a:solidFill>
                  <a:schemeClr val="bg1"/>
                </a:solidFill>
                <a:effectLst/>
              </a:rPr>
              <a:t>(</a:t>
            </a:r>
            <a:r>
              <a:rPr lang="de-DE" altLang="ru-RU" sz="2000" dirty="0" err="1">
                <a:solidFill>
                  <a:schemeClr val="bg1"/>
                </a:solidFill>
                <a:effectLst/>
              </a:rPr>
              <a:t>CRC+data</a:t>
            </a:r>
            <a:r>
              <a:rPr lang="de-DE" altLang="ru-RU" sz="2000" dirty="0">
                <a:solidFill>
                  <a:schemeClr val="bg1"/>
                </a:solidFill>
                <a:effectLst/>
              </a:rPr>
              <a:t>)</a:t>
            </a:r>
          </a:p>
          <a:p>
            <a:pPr algn="l"/>
            <a:r>
              <a:rPr lang="de-DE" altLang="ru-RU" sz="2000" dirty="0">
                <a:solidFill>
                  <a:schemeClr val="bg1"/>
                </a:solidFill>
                <a:effectLst/>
              </a:rPr>
              <a:t>  - </a:t>
            </a:r>
            <a:r>
              <a:rPr lang="uk-UA" altLang="ru-RU" sz="2000" dirty="0" smtClean="0">
                <a:solidFill>
                  <a:schemeClr val="bg1"/>
                </a:solidFill>
                <a:effectLst/>
              </a:rPr>
              <a:t>Обраний випадково </a:t>
            </a:r>
            <a:r>
              <a:rPr lang="de-DE" altLang="ru-RU" sz="2000" dirty="0" smtClean="0">
                <a:solidFill>
                  <a:schemeClr val="bg1"/>
                </a:solidFill>
                <a:effectLst/>
              </a:rPr>
              <a:t>IV </a:t>
            </a:r>
            <a:r>
              <a:rPr lang="uk-UA" altLang="ru-RU" sz="2000" dirty="0" smtClean="0">
                <a:solidFill>
                  <a:schemeClr val="bg1"/>
                </a:solidFill>
                <a:effectLst/>
              </a:rPr>
              <a:t>і з’єднаний з секретним ключем</a:t>
            </a:r>
            <a:r>
              <a:rPr lang="de-DE" altLang="ru-RU" sz="2000" dirty="0" smtClean="0">
                <a:solidFill>
                  <a:schemeClr val="bg1"/>
                </a:solidFill>
                <a:effectLst/>
              </a:rPr>
              <a:t>: </a:t>
            </a:r>
            <a:r>
              <a:rPr lang="de-DE" altLang="ru-RU" sz="2000" dirty="0">
                <a:solidFill>
                  <a:schemeClr val="bg1"/>
                </a:solidFill>
                <a:effectLst/>
              </a:rPr>
              <a:t>(</a:t>
            </a:r>
            <a:r>
              <a:rPr lang="de-DE" altLang="ru-RU" sz="2000" dirty="0" err="1">
                <a:solidFill>
                  <a:schemeClr val="bg1"/>
                </a:solidFill>
                <a:effectLst/>
              </a:rPr>
              <a:t>k+IV</a:t>
            </a:r>
            <a:r>
              <a:rPr lang="de-DE" altLang="ru-RU" sz="2000" dirty="0">
                <a:solidFill>
                  <a:schemeClr val="bg1"/>
                </a:solidFill>
                <a:effectLst/>
              </a:rPr>
              <a:t>)</a:t>
            </a:r>
          </a:p>
          <a:p>
            <a:pPr algn="l"/>
            <a:r>
              <a:rPr lang="de-DE" altLang="ru-RU" sz="2000" dirty="0">
                <a:solidFill>
                  <a:schemeClr val="bg1"/>
                </a:solidFill>
                <a:effectLst/>
              </a:rPr>
              <a:t>  - </a:t>
            </a:r>
            <a:r>
              <a:rPr lang="uk-UA" altLang="ru-RU" sz="2000" dirty="0" smtClean="0">
                <a:solidFill>
                  <a:schemeClr val="bg1"/>
                </a:solidFill>
                <a:effectLst/>
              </a:rPr>
              <a:t>Вхідний</a:t>
            </a:r>
            <a:r>
              <a:rPr lang="de-DE" altLang="ru-RU" sz="2000" dirty="0" smtClean="0">
                <a:solidFill>
                  <a:schemeClr val="bg1"/>
                </a:solidFill>
                <a:effectLst/>
              </a:rPr>
              <a:t>(</a:t>
            </a:r>
            <a:r>
              <a:rPr lang="de-DE" altLang="ru-RU" sz="2000" dirty="0" err="1" smtClean="0">
                <a:solidFill>
                  <a:schemeClr val="bg1"/>
                </a:solidFill>
                <a:effectLst/>
              </a:rPr>
              <a:t>k+IV</a:t>
            </a:r>
            <a:r>
              <a:rPr lang="de-DE" altLang="ru-RU" sz="2000" dirty="0">
                <a:solidFill>
                  <a:schemeClr val="bg1"/>
                </a:solidFill>
                <a:effectLst/>
              </a:rPr>
              <a:t>) </a:t>
            </a:r>
            <a:r>
              <a:rPr lang="uk-UA" altLang="ru-RU" sz="2000" dirty="0" smtClean="0">
                <a:solidFill>
                  <a:schemeClr val="bg1"/>
                </a:solidFill>
                <a:effectLst/>
              </a:rPr>
              <a:t>в </a:t>
            </a:r>
            <a:r>
              <a:rPr lang="de-DE" altLang="ru-RU" sz="2000" dirty="0" smtClean="0">
                <a:solidFill>
                  <a:schemeClr val="bg1"/>
                </a:solidFill>
                <a:effectLst/>
              </a:rPr>
              <a:t>RC4 </a:t>
            </a:r>
            <a:r>
              <a:rPr lang="uk-UA" altLang="ru-RU" sz="2000" dirty="0" smtClean="0">
                <a:solidFill>
                  <a:schemeClr val="bg1"/>
                </a:solidFill>
                <a:effectLst/>
              </a:rPr>
              <a:t>для генерації псевдовипадкових ключів</a:t>
            </a:r>
            <a:endParaRPr lang="de-DE" altLang="ru-RU" sz="2000" dirty="0">
              <a:solidFill>
                <a:schemeClr val="bg1"/>
              </a:solidFill>
              <a:effectLst/>
            </a:endParaRPr>
          </a:p>
          <a:p>
            <a:pPr algn="l"/>
            <a:r>
              <a:rPr lang="de-DE" altLang="ru-RU" sz="2000" dirty="0">
                <a:solidFill>
                  <a:schemeClr val="bg1"/>
                </a:solidFill>
                <a:effectLst/>
              </a:rPr>
              <a:t>  - </a:t>
            </a:r>
            <a:r>
              <a:rPr lang="uk-UA" altLang="ru-RU" sz="2000" dirty="0" smtClean="0">
                <a:solidFill>
                  <a:schemeClr val="bg1"/>
                </a:solidFill>
                <a:effectLst/>
              </a:rPr>
              <a:t>Відісланий</a:t>
            </a:r>
            <a:r>
              <a:rPr lang="de-DE" altLang="ru-RU" sz="2000" dirty="0" smtClean="0">
                <a:solidFill>
                  <a:schemeClr val="bg1"/>
                </a:solidFill>
                <a:effectLst/>
              </a:rPr>
              <a:t> </a:t>
            </a:r>
            <a:r>
              <a:rPr lang="de-DE" altLang="ru-RU" sz="2000" dirty="0">
                <a:solidFill>
                  <a:schemeClr val="bg1"/>
                </a:solidFill>
                <a:effectLst/>
              </a:rPr>
              <a:t>IV </a:t>
            </a:r>
            <a:r>
              <a:rPr lang="uk-UA" altLang="ru-RU" sz="2000" dirty="0" smtClean="0">
                <a:solidFill>
                  <a:schemeClr val="bg1"/>
                </a:solidFill>
                <a:effectLst/>
              </a:rPr>
              <a:t>до співрозмовника шляхом його розміщення перед </a:t>
            </a:r>
            <a:r>
              <a:rPr lang="uk-UA" altLang="ru-RU" sz="2000" dirty="0" err="1" smtClean="0">
                <a:solidFill>
                  <a:schemeClr val="bg1"/>
                </a:solidFill>
                <a:effectLst/>
              </a:rPr>
              <a:t>шифротекстом</a:t>
            </a:r>
            <a:r>
              <a:rPr lang="de-DE" altLang="ru-RU" sz="2000" dirty="0" smtClean="0">
                <a:solidFill>
                  <a:schemeClr val="bg1"/>
                </a:solidFill>
                <a:effectLst/>
              </a:rPr>
              <a:t>: </a:t>
            </a:r>
            <a:endParaRPr lang="de-DE" altLang="ru-RU" sz="2000" dirty="0">
              <a:solidFill>
                <a:schemeClr val="bg1"/>
              </a:solidFill>
              <a:effectLst/>
            </a:endParaRPr>
          </a:p>
          <a:p>
            <a:pPr algn="l"/>
            <a:r>
              <a:rPr lang="de-DE" altLang="ru-RU" sz="2000" dirty="0">
                <a:solidFill>
                  <a:schemeClr val="bg1"/>
                </a:solidFill>
                <a:effectLst/>
              </a:rPr>
              <a:t>C=(</a:t>
            </a:r>
            <a:r>
              <a:rPr lang="de-DE" altLang="ru-RU" sz="2000" dirty="0" err="1">
                <a:solidFill>
                  <a:schemeClr val="bg1"/>
                </a:solidFill>
                <a:effectLst/>
              </a:rPr>
              <a:t>data+CRC</a:t>
            </a:r>
            <a:r>
              <a:rPr lang="de-DE" altLang="ru-RU" sz="2000" dirty="0">
                <a:solidFill>
                  <a:schemeClr val="bg1"/>
                </a:solidFill>
                <a:effectLst/>
              </a:rPr>
              <a:t>) </a:t>
            </a:r>
            <a:r>
              <a:rPr lang="de-DE" altLang="ru-RU" sz="2000" dirty="0" err="1">
                <a:solidFill>
                  <a:schemeClr val="bg1"/>
                </a:solidFill>
                <a:effectLst/>
              </a:rPr>
              <a:t>xor</a:t>
            </a:r>
            <a:r>
              <a:rPr lang="de-DE" altLang="ru-RU" sz="2000" dirty="0">
                <a:solidFill>
                  <a:schemeClr val="bg1"/>
                </a:solidFill>
                <a:effectLst/>
              </a:rPr>
              <a:t> RC4(</a:t>
            </a:r>
            <a:r>
              <a:rPr lang="de-DE" altLang="ru-RU" sz="2000" dirty="0" err="1">
                <a:solidFill>
                  <a:schemeClr val="bg1"/>
                </a:solidFill>
                <a:effectLst/>
              </a:rPr>
              <a:t>k+IV</a:t>
            </a:r>
            <a:r>
              <a:rPr lang="de-DE" altLang="ru-RU" sz="2000" dirty="0">
                <a:solidFill>
                  <a:schemeClr val="bg1"/>
                </a:solidFill>
                <a:effectLst/>
              </a:rPr>
              <a:t>))</a:t>
            </a:r>
          </a:p>
        </p:txBody>
      </p:sp>
      <p:sp>
        <p:nvSpPr>
          <p:cNvPr id="5" name="TextBox 4"/>
          <p:cNvSpPr txBox="1"/>
          <p:nvPr/>
        </p:nvSpPr>
        <p:spPr>
          <a:xfrm>
            <a:off x="8610600" y="6457890"/>
            <a:ext cx="533400" cy="400110"/>
          </a:xfrm>
          <a:prstGeom prst="rect">
            <a:avLst/>
          </a:prstGeom>
          <a:noFill/>
        </p:spPr>
        <p:txBody>
          <a:bodyPr wrap="square" rtlCol="0">
            <a:spAutoFit/>
          </a:bodyPr>
          <a:lstStyle/>
          <a:p>
            <a:r>
              <a:rPr lang="uk-UA" dirty="0">
                <a:solidFill>
                  <a:schemeClr val="bg1"/>
                </a:solidFill>
              </a:rPr>
              <a:t>8</a:t>
            </a:r>
            <a:endParaRPr lang="uk-UA" dirty="0">
              <a:solidFill>
                <a:schemeClr val="bg1"/>
              </a:solidFill>
            </a:endParaRPr>
          </a:p>
        </p:txBody>
      </p:sp>
    </p:spTree>
    <p:extLst>
      <p:ext uri="{BB962C8B-B14F-4D97-AF65-F5344CB8AC3E}">
        <p14:creationId xmlns:p14="http://schemas.microsoft.com/office/powerpoint/2010/main" val="173163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975238"/>
            <a:ext cx="9144000" cy="4907523"/>
          </a:xfrm>
          <a:prstGeom prst="rect">
            <a:avLst/>
          </a:prstGeom>
        </p:spPr>
      </p:pic>
      <p:sp>
        <p:nvSpPr>
          <p:cNvPr id="2" name="Номер слайда 1"/>
          <p:cNvSpPr>
            <a:spLocks noGrp="1"/>
          </p:cNvSpPr>
          <p:nvPr>
            <p:ph type="sldNum" sz="quarter" idx="12"/>
          </p:nvPr>
        </p:nvSpPr>
        <p:spPr/>
        <p:txBody>
          <a:bodyPr/>
          <a:lstStyle/>
          <a:p>
            <a:fld id="{01692004-1539-2B46-9684-E30C5B0C6DAF}" type="slidenum">
              <a:rPr lang="en-US" smtClean="0"/>
              <a:pPr/>
              <a:t>9</a:t>
            </a:fld>
            <a:endParaRPr lang="en-US"/>
          </a:p>
        </p:txBody>
      </p:sp>
      <p:sp>
        <p:nvSpPr>
          <p:cNvPr id="4" name="TextBox 3"/>
          <p:cNvSpPr txBox="1"/>
          <p:nvPr/>
        </p:nvSpPr>
        <p:spPr>
          <a:xfrm>
            <a:off x="8610600" y="6457890"/>
            <a:ext cx="533400" cy="400110"/>
          </a:xfrm>
          <a:prstGeom prst="rect">
            <a:avLst/>
          </a:prstGeom>
          <a:noFill/>
        </p:spPr>
        <p:txBody>
          <a:bodyPr wrap="square" rtlCol="0">
            <a:spAutoFit/>
          </a:bodyPr>
          <a:lstStyle/>
          <a:p>
            <a:r>
              <a:rPr lang="uk-UA" dirty="0" smtClean="0">
                <a:solidFill>
                  <a:schemeClr val="bg1"/>
                </a:solidFill>
              </a:rPr>
              <a:t>9</a:t>
            </a:r>
            <a:endParaRPr lang="uk-UA" dirty="0">
              <a:solidFill>
                <a:schemeClr val="bg1"/>
              </a:solidFill>
            </a:endParaRPr>
          </a:p>
        </p:txBody>
      </p:sp>
    </p:spTree>
    <p:extLst>
      <p:ext uri="{BB962C8B-B14F-4D97-AF65-F5344CB8AC3E}">
        <p14:creationId xmlns:p14="http://schemas.microsoft.com/office/powerpoint/2010/main" val="312850576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1910</Words>
  <Application>Microsoft Office PowerPoint</Application>
  <PresentationFormat>Экран (4:3)</PresentationFormat>
  <Paragraphs>462</Paragraphs>
  <Slides>67</Slides>
  <Notes>33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67</vt:i4>
      </vt:variant>
    </vt:vector>
  </HeadingPairs>
  <TitlesOfParts>
    <vt:vector size="77" baseType="lpstr">
      <vt:lpstr>ＭＳ Ｐゴシック</vt:lpstr>
      <vt:lpstr>Arial</vt:lpstr>
      <vt:lpstr>Bookman Old Style</vt:lpstr>
      <vt:lpstr>Calibri</vt:lpstr>
      <vt:lpstr>Rockwell</vt:lpstr>
      <vt:lpstr>Times New Roman</vt:lpstr>
      <vt:lpstr>Verdana</vt:lpstr>
      <vt:lpstr>Wingdings</vt:lpstr>
      <vt:lpstr>3_Default Design</vt:lpstr>
      <vt:lpstr>Damask</vt:lpstr>
      <vt:lpstr>Лекція 4   Безпека в бездротових мережах</vt:lpstr>
      <vt:lpstr>Wireless Security Overview</vt:lpstr>
      <vt:lpstr>Shared Key Authentication Methods</vt:lpstr>
      <vt:lpstr>Wired Equivalent Privacy (WEP)</vt:lpstr>
      <vt:lpstr>WEP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Атаки на WEP</vt:lpstr>
      <vt:lpstr>Як захищатись використовуючи WEP</vt:lpstr>
      <vt:lpstr>Wi-Fi Protected Setup (WPS)</vt:lpstr>
      <vt:lpstr>Wi-Fi Protected Access (WPA)</vt:lpstr>
      <vt:lpstr>Презентация PowerPoint</vt:lpstr>
      <vt:lpstr>WPA/WPA2 Personal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Attacking WPA</vt:lpstr>
      <vt:lpstr>Як захищатись використовуючи WPA</vt:lpstr>
      <vt:lpstr>Загальні принципи захисту</vt:lpstr>
      <vt:lpstr>Wi-Fi Protected Access 2 (WPA2)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Компоненти, необхідні для 802.1x аутентифікації</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Wireless LAN Attacks</vt:lpstr>
      <vt:lpstr>Презентация PowerPoint</vt:lpstr>
      <vt:lpstr>War driving</vt:lpstr>
      <vt:lpstr>War chalking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Man-in-the-Middle Attack</vt:lpstr>
      <vt:lpstr>MAC Address Filtering</vt:lpstr>
      <vt:lpstr>MAC Address Filtering</vt:lpstr>
      <vt:lpstr>MAC Address Filtering</vt:lpstr>
      <vt:lpstr>Пошук вразливих MAC Address</vt:lpstr>
      <vt:lpstr>SSID Broadcast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367</cp:revision>
  <dcterms:created xsi:type="dcterms:W3CDTF">2002-09-27T23:29:22Z</dcterms:created>
  <dcterms:modified xsi:type="dcterms:W3CDTF">2023-03-15T09:21:55Z</dcterms:modified>
</cp:coreProperties>
</file>