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6" d="100"/>
          <a:sy n="156" d="100"/>
        </p:scale>
        <p:origin x="4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240485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43369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2688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3120941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163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1569971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2403442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3964540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283225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B07751D-9487-43F1-BA46-5FED05153466}" type="datetimeFigureOut">
              <a:rPr lang="ru-RU" smtClean="0"/>
              <a:t>22.02.2023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3178806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B07751D-9487-43F1-BA46-5FED05153466}"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14559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B07751D-9487-43F1-BA46-5FED05153466}" type="datetimeFigureOut">
              <a:rPr lang="ru-RU" smtClean="0"/>
              <a:t>22.02.2023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3235410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B07751D-9487-43F1-BA46-5FED05153466}" type="datetimeFigureOut">
              <a:rPr lang="ru-RU" smtClean="0"/>
              <a:t>22.02.2023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1835310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7751D-9487-43F1-BA46-5FED05153466}" type="datetimeFigureOut">
              <a:rPr lang="ru-RU" smtClean="0"/>
              <a:t>22.02.2023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423146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07751D-9487-43F1-BA46-5FED05153466}"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96680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B07751D-9487-43F1-BA46-5FED05153466}" type="datetimeFigureOut">
              <a:rPr lang="ru-RU" smtClean="0"/>
              <a:t>22.02.2023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21C9BD-CC19-45FA-8926-5AAA17FD26E2}" type="slidenum">
              <a:rPr lang="ru-RU" smtClean="0"/>
              <a:t>‹#›</a:t>
            </a:fld>
            <a:endParaRPr lang="ru-RU"/>
          </a:p>
        </p:txBody>
      </p:sp>
    </p:spTree>
    <p:extLst>
      <p:ext uri="{BB962C8B-B14F-4D97-AF65-F5344CB8AC3E}">
        <p14:creationId xmlns:p14="http://schemas.microsoft.com/office/powerpoint/2010/main" val="126484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07751D-9487-43F1-BA46-5FED05153466}" type="datetimeFigureOut">
              <a:rPr lang="ru-RU" smtClean="0"/>
              <a:t>22.02.2023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21C9BD-CC19-45FA-8926-5AAA17FD26E2}" type="slidenum">
              <a:rPr lang="ru-RU" smtClean="0"/>
              <a:t>‹#›</a:t>
            </a:fld>
            <a:endParaRPr lang="ru-RU"/>
          </a:p>
        </p:txBody>
      </p:sp>
    </p:spTree>
    <p:extLst>
      <p:ext uri="{BB962C8B-B14F-4D97-AF65-F5344CB8AC3E}">
        <p14:creationId xmlns:p14="http://schemas.microsoft.com/office/powerpoint/2010/main" val="109505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krinform.ua/rubric-culture/2612847-disney-zarobiv-bilse-7-milardiv-dolariv-u-2018-roci.html" TargetMode="External"/><Relationship Id="rId2" Type="http://schemas.openxmlformats.org/officeDocument/2006/relationships/hyperlink" Target="https://www.vox.com/culture/2019/3/20/18273477/disney-fox-merger-deal-details-marvel-x-men" TargetMode="External"/><Relationship Id="rId1" Type="http://schemas.openxmlformats.org/officeDocument/2006/relationships/slideLayout" Target="../slideLayouts/slideLayout2.xml"/><Relationship Id="rId4" Type="http://schemas.openxmlformats.org/officeDocument/2006/relationships/hyperlink" Target="https://www.cbc.ca/news/canada/british-columbia/disney-the-last-jedi-rules-movies-1.4455305"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95988" y="526230"/>
            <a:ext cx="7900253" cy="908263"/>
          </a:xfrm>
        </p:spPr>
        <p:txBody>
          <a:bodyPr/>
          <a:lstStyle/>
          <a:p>
            <a:pPr fontAlgn="base"/>
            <a:r>
              <a:rPr lang="en-US" b="1"/>
              <a:t>The Walt </a:t>
            </a:r>
            <a:r>
              <a:rPr lang="en-US" b="1"/>
              <a:t>Disney </a:t>
            </a:r>
            <a:r>
              <a:rPr lang="en-US" b="1" smtClean="0"/>
              <a:t>Company/21st </a:t>
            </a:r>
            <a:r>
              <a:rPr lang="en-US" b="1"/>
              <a:t>Century Fox – $</a:t>
            </a:r>
            <a:r>
              <a:rPr lang="en-US" b="1"/>
              <a:t>66,1 </a:t>
            </a:r>
            <a:r>
              <a:rPr lang="en-US" b="1" smtClean="0"/>
              <a:t>млрд</a:t>
            </a:r>
            <a:endParaRPr lang="uk-UA" b="1" smtClean="0"/>
          </a:p>
          <a:p>
            <a:pPr fontAlgn="base"/>
            <a:endParaRPr lang="uk-UA" b="1"/>
          </a:p>
          <a:p>
            <a:pPr fontAlgn="base"/>
            <a:endParaRPr lang="en-US" b="1"/>
          </a:p>
        </p:txBody>
      </p:sp>
      <p:pic>
        <p:nvPicPr>
          <p:cNvPr id="1028" name="Picture 4" descr="https://static.ukrinform.com/photos/2019_03/thumb_files/630_360_1553373061-98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3055" y="1434493"/>
            <a:ext cx="600075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83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37530"/>
            <a:ext cx="10866199" cy="6186007"/>
          </a:xfrm>
        </p:spPr>
        <p:txBody>
          <a:bodyPr/>
          <a:lstStyle/>
          <a:p>
            <a:pPr marL="0" indent="0" algn="ctr">
              <a:buNone/>
            </a:pPr>
            <a:endParaRPr lang="ru-RU" b="1" smtClean="0"/>
          </a:p>
          <a:p>
            <a:pPr marL="0" indent="0" algn="ctr">
              <a:buNone/>
            </a:pPr>
            <a:endParaRPr lang="ru-RU" b="1"/>
          </a:p>
          <a:p>
            <a:pPr marL="0" indent="0" algn="ctr">
              <a:buNone/>
            </a:pPr>
            <a:r>
              <a:rPr lang="ru-RU" sz="2000" b="1" smtClean="0"/>
              <a:t>Що </a:t>
            </a:r>
            <a:r>
              <a:rPr lang="ru-RU" sz="2000" b="1"/>
              <a:t>несе злиття </a:t>
            </a:r>
            <a:r>
              <a:rPr lang="en-US" sz="2000" b="1"/>
              <a:t>Disney </a:t>
            </a:r>
            <a:r>
              <a:rPr lang="ru-RU" sz="2000" b="1"/>
              <a:t>з 21</a:t>
            </a:r>
            <a:r>
              <a:rPr lang="en-US" sz="2000" b="1"/>
              <a:t>st Century </a:t>
            </a:r>
            <a:r>
              <a:rPr lang="en-US" sz="2000" b="1"/>
              <a:t>Fox </a:t>
            </a:r>
            <a:endParaRPr lang="ru-RU" sz="2000" b="1"/>
          </a:p>
          <a:p>
            <a:pPr marL="0" indent="0">
              <a:buNone/>
            </a:pPr>
            <a:endParaRPr lang="ru-RU" b="1" smtClean="0"/>
          </a:p>
          <a:p>
            <a:pPr marL="0" indent="0">
              <a:buNone/>
            </a:pPr>
            <a:r>
              <a:rPr lang="ru-RU" b="1" smtClean="0"/>
              <a:t>71 </a:t>
            </a:r>
            <a:r>
              <a:rPr lang="ru-RU" b="1"/>
              <a:t>мільярд доларів – це досить значна сума. За неї, приміром, можна придбати чотири найсучасніші авіаносці типу Джеральд Форд, повністю погасити державний борг Єгипту (або Іраку, або В’єтнаму, або ще сотні інших держав), або ж два роки фінансувати всі державні видатки України. Однак, за ці кошти можна також придбати частину з активів холдингу 21</a:t>
            </a:r>
            <a:r>
              <a:rPr lang="en-US" b="1"/>
              <a:t>st Century Fox, </a:t>
            </a:r>
            <a:r>
              <a:rPr lang="ru-RU" b="1"/>
              <a:t>що й</a:t>
            </a:r>
            <a:r>
              <a:rPr lang="ru-RU" b="1"/>
              <a:t> </a:t>
            </a:r>
            <a:r>
              <a:rPr lang="ru-RU" b="1" smtClean="0"/>
              <a:t>зробила інша </a:t>
            </a:r>
            <a:r>
              <a:rPr lang="ru-RU" b="1"/>
              <a:t>всесвітньовідома корпорація </a:t>
            </a:r>
            <a:r>
              <a:rPr lang="en-US" b="1"/>
              <a:t>Walt Disney. </a:t>
            </a:r>
            <a:r>
              <a:rPr lang="ru-RU" b="1"/>
              <a:t>Наслідки цього злиття для світового ринку розваг будуть масштабними та суперечливими.</a:t>
            </a:r>
            <a:endParaRPr lang="ru-RU"/>
          </a:p>
        </p:txBody>
      </p:sp>
    </p:spTree>
    <p:extLst>
      <p:ext uri="{BB962C8B-B14F-4D97-AF65-F5344CB8AC3E}">
        <p14:creationId xmlns:p14="http://schemas.microsoft.com/office/powerpoint/2010/main" val="161982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3447"/>
            <a:ext cx="11050306" cy="5617915"/>
          </a:xfrm>
        </p:spPr>
        <p:txBody>
          <a:bodyPr/>
          <a:lstStyle/>
          <a:p>
            <a:pPr marL="0" indent="0" algn="ctr">
              <a:buNone/>
            </a:pPr>
            <a:r>
              <a:rPr lang="ru-RU" b="1"/>
              <a:t>КОНТЕНТ УСЬОМУ ГОЛОВА</a:t>
            </a:r>
            <a:endParaRPr lang="ru-RU"/>
          </a:p>
          <a:p>
            <a:pPr marL="0" indent="0">
              <a:buNone/>
            </a:pPr>
            <a:endParaRPr lang="ru-RU"/>
          </a:p>
          <a:p>
            <a:pPr marL="0" indent="0">
              <a:buNone/>
            </a:pPr>
            <a:r>
              <a:rPr lang="ru-RU" smtClean="0"/>
              <a:t> 	Історично </a:t>
            </a:r>
            <a:r>
              <a:rPr lang="ru-RU"/>
              <a:t>у Голлівуді склалася так звана “велика шістка” кіностудій, що продукували більшість фільмів та збирали найбільші каси: </a:t>
            </a:r>
            <a:r>
              <a:rPr lang="en-US"/>
              <a:t>Disney, Warner Brosers, Sony, Universal, 20th Century Fox </a:t>
            </a:r>
            <a:r>
              <a:rPr lang="ru-RU"/>
              <a:t>та </a:t>
            </a:r>
            <a:r>
              <a:rPr lang="en-US"/>
              <a:t>Paramount. </a:t>
            </a:r>
            <a:r>
              <a:rPr lang="ru-RU"/>
              <a:t>Однак, починаючи із 2012 року, на місце на голлівудському Олімпі почав наполегливо претендувати </a:t>
            </a:r>
            <a:r>
              <a:rPr lang="en-US"/>
              <a:t>Netflix, </a:t>
            </a:r>
            <a:r>
              <a:rPr lang="ru-RU"/>
              <a:t>який випускав комерційно успішні картини нечуваними раніше темпами. Зокрема, якщо у 2018 році студія </a:t>
            </a:r>
            <a:r>
              <a:rPr lang="en-US"/>
              <a:t>Walt Disney </a:t>
            </a:r>
            <a:r>
              <a:rPr lang="ru-RU"/>
              <a:t>випустила 10 кінокартин, то </a:t>
            </a:r>
            <a:r>
              <a:rPr lang="en-US"/>
              <a:t>Netflix – 93! </a:t>
            </a:r>
            <a:r>
              <a:rPr lang="ru-RU"/>
              <a:t>Хоча </a:t>
            </a:r>
            <a:r>
              <a:rPr lang="en-US"/>
              <a:t>Netflix </a:t>
            </a:r>
            <a:r>
              <a:rPr lang="ru-RU"/>
              <a:t>фокусувався переважно на серіалах, у той час, як його конкуренти – на повноформатних художніх стрічках, це зовсім не завадило дітищу Хастінга та Рендольфа залучити до себе значну аудиторію. Більше того, сформувавши ефективну мережу поширення та широку базу передплатників, </a:t>
            </a:r>
            <a:r>
              <a:rPr lang="en-US"/>
              <a:t>Netflix </a:t>
            </a:r>
            <a:r>
              <a:rPr lang="ru-RU"/>
              <a:t>фактично примусив великі кіностудії укладати із собою угоди на поширення їхнього контенту. Студії потребували зручний канал доставки своєї продукції до кінцевих споживачів – і </a:t>
            </a:r>
            <a:r>
              <a:rPr lang="en-US"/>
              <a:t>Netflix </a:t>
            </a:r>
            <a:r>
              <a:rPr lang="ru-RU"/>
              <a:t>радо надавав його.</a:t>
            </a:r>
          </a:p>
          <a:p>
            <a:pPr marL="0" indent="0">
              <a:buNone/>
            </a:pPr>
            <a:r>
              <a:rPr lang="ru-RU" smtClean="0"/>
              <a:t>	Взагалі</a:t>
            </a:r>
            <a:r>
              <a:rPr lang="ru-RU"/>
              <a:t>, у часи практично необмеженої пропозиції, саме якісний контент є наріжним каменем, спроможним притягти вдячних користувачів та змусити їх якомога ширше розкрити гаманці. Менеджери </a:t>
            </a:r>
            <a:r>
              <a:rPr lang="en-US"/>
              <a:t>Walt Disney </a:t>
            </a:r>
            <a:r>
              <a:rPr lang="ru-RU"/>
              <a:t>чудово розуміли це, коли робили пропозицію 21</a:t>
            </a:r>
            <a:r>
              <a:rPr lang="en-US"/>
              <a:t>st Century Fox</a:t>
            </a:r>
          </a:p>
          <a:p>
            <a:endParaRPr lang="ru-RU"/>
          </a:p>
        </p:txBody>
      </p:sp>
    </p:spTree>
    <p:extLst>
      <p:ext uri="{BB962C8B-B14F-4D97-AF65-F5344CB8AC3E}">
        <p14:creationId xmlns:p14="http://schemas.microsoft.com/office/powerpoint/2010/main" val="113164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25257"/>
            <a:ext cx="10712776" cy="2522272"/>
          </a:xfrm>
        </p:spPr>
        <p:txBody>
          <a:bodyPr/>
          <a:lstStyle/>
          <a:p>
            <a:pPr marL="0" indent="0" algn="ctr">
              <a:buNone/>
            </a:pPr>
            <a:r>
              <a:rPr lang="ru-RU" b="1"/>
              <a:t>ДАЛЕКОСЯЖНА ІНВЕСТИЦІЯ</a:t>
            </a:r>
            <a:endParaRPr lang="ru-RU"/>
          </a:p>
          <a:p>
            <a:pPr marL="0" indent="0">
              <a:buNone/>
            </a:pPr>
            <a:r>
              <a:rPr lang="ru-RU" smtClean="0"/>
              <a:t>	Придбавши </a:t>
            </a:r>
            <a:r>
              <a:rPr lang="ru-RU"/>
              <a:t>активи 21</a:t>
            </a:r>
            <a:r>
              <a:rPr lang="en-US"/>
              <a:t>st Century Fox, Walt Disney </a:t>
            </a:r>
            <a:r>
              <a:rPr lang="ru-RU"/>
              <a:t>отримала не лише славнозвісну кіностудію 20</a:t>
            </a:r>
            <a:r>
              <a:rPr lang="en-US"/>
              <a:t>th Century Fox, </a:t>
            </a:r>
            <a:r>
              <a:rPr lang="ru-RU"/>
              <a:t>але й телевізійні мережі </a:t>
            </a:r>
            <a:r>
              <a:rPr lang="en-US"/>
              <a:t>Sky </a:t>
            </a:r>
            <a:r>
              <a:rPr lang="ru-RU"/>
              <a:t>і </a:t>
            </a:r>
            <a:r>
              <a:rPr lang="en-US"/>
              <a:t>FX, </a:t>
            </a:r>
            <a:r>
              <a:rPr lang="ru-RU"/>
              <a:t>авторські права на багато кінострічок, серед яких “Сімпсони”, “Люди-Х” та “Аватар”, а також частку стрімінгового сервісу </a:t>
            </a:r>
            <a:r>
              <a:rPr lang="en-US"/>
              <a:t>Hulu. </a:t>
            </a:r>
            <a:r>
              <a:rPr lang="ru-RU"/>
              <a:t>Останній елемент угоди – особливо важливий, оскільки дасть змогу </a:t>
            </a:r>
            <a:r>
              <a:rPr lang="en-US"/>
              <a:t>Walt Disney </a:t>
            </a:r>
            <a:r>
              <a:rPr lang="ru-RU"/>
              <a:t>наростити свою долю в основному конкурентові </a:t>
            </a:r>
            <a:r>
              <a:rPr lang="en-US"/>
              <a:t>Netflix </a:t>
            </a:r>
            <a:r>
              <a:rPr lang="ru-RU"/>
              <a:t>до 60% і стати його мажоритарним власником. На переконання аналітиків, цей ресурс стане ключовим для втілення стратегії майбутнього розвитку компанії, що полягає у виході на ринок потокових відеопослуг.</a:t>
            </a:r>
          </a:p>
          <a:p>
            <a:pPr marL="0" indent="0">
              <a:buNone/>
            </a:pPr>
            <a:endParaRPr lang="ru-RU"/>
          </a:p>
        </p:txBody>
      </p:sp>
      <p:pic>
        <p:nvPicPr>
          <p:cNvPr id="2052" name="Picture 4" descr="https://static.ukrinform.com/photos/2019_03/1553373588-1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7185" y="2934159"/>
            <a:ext cx="5206066" cy="3681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31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8458" y="362474"/>
            <a:ext cx="11203729" cy="6075147"/>
          </a:xfrm>
        </p:spPr>
        <p:txBody>
          <a:bodyPr>
            <a:normAutofit lnSpcReduction="10000"/>
          </a:bodyPr>
          <a:lstStyle/>
          <a:p>
            <a:pPr marL="0" indent="0">
              <a:buNone/>
            </a:pPr>
            <a:r>
              <a:rPr lang="ru-RU" smtClean="0"/>
              <a:t>	Нещодавно </a:t>
            </a:r>
            <a:r>
              <a:rPr lang="ru-RU"/>
              <a:t>у </a:t>
            </a:r>
            <a:r>
              <a:rPr lang="en-US"/>
              <a:t>Walt Disney </a:t>
            </a:r>
            <a:r>
              <a:rPr lang="ru-RU"/>
              <a:t>оголосили про намір уже у 2019 році запустити власний стрімінговий сервіс, на якому користувачам будуть доступні всі анімаційні та художні фільми, випущені компанією за майже сторіччя існування. І якщо поява потужного конкурента </a:t>
            </a:r>
            <a:r>
              <a:rPr lang="en-US"/>
              <a:t>Netflix </a:t>
            </a:r>
            <a:r>
              <a:rPr lang="ru-RU"/>
              <a:t>має піти на користь користувачам, то консолідація ринку кіновиробництва здатна йому зашкодити, адже після злиття “велика шістка” кіностудій перетворилася на </a:t>
            </a:r>
            <a:r>
              <a:rPr lang="ru-RU">
                <a:hlinkClick r:id="rId2"/>
              </a:rPr>
              <a:t>“велику п’ятірку</a:t>
            </a:r>
            <a:r>
              <a:rPr lang="ru-RU"/>
              <a:t>” </a:t>
            </a:r>
            <a:r>
              <a:rPr lang="ru-RU" smtClean="0"/>
              <a:t>.</a:t>
            </a:r>
          </a:p>
          <a:p>
            <a:pPr marL="0" indent="0">
              <a:buNone/>
            </a:pPr>
            <a:endParaRPr lang="ru-RU" b="1" smtClean="0"/>
          </a:p>
          <a:p>
            <a:pPr marL="0" indent="0" algn="ctr">
              <a:buNone/>
            </a:pPr>
            <a:r>
              <a:rPr lang="ru-RU" b="1" smtClean="0"/>
              <a:t>ТИТАН </a:t>
            </a:r>
            <a:r>
              <a:rPr lang="ru-RU" b="1"/>
              <a:t>МІККІ У </a:t>
            </a:r>
            <a:r>
              <a:rPr lang="ru-RU" b="1"/>
              <a:t>СВІТІ </a:t>
            </a:r>
            <a:r>
              <a:rPr lang="ru-RU" b="1" smtClean="0"/>
              <a:t>КІНОІНДУСТРІЇ</a:t>
            </a:r>
          </a:p>
          <a:p>
            <a:pPr marL="0" indent="0" algn="ctr">
              <a:buNone/>
            </a:pPr>
            <a:endParaRPr lang="ru-RU"/>
          </a:p>
          <a:p>
            <a:pPr marL="0" indent="0">
              <a:buNone/>
            </a:pPr>
            <a:r>
              <a:rPr lang="ru-RU" smtClean="0"/>
              <a:t>	У </a:t>
            </a:r>
            <a:r>
              <a:rPr lang="ru-RU"/>
              <a:t>2018 році фільми </a:t>
            </a:r>
            <a:r>
              <a:rPr lang="en-US"/>
              <a:t>Walt Disney </a:t>
            </a:r>
            <a:r>
              <a:rPr lang="ru-RU"/>
              <a:t>зібрали 26% усіх касових зборів у США, а продукція 20</a:t>
            </a:r>
            <a:r>
              <a:rPr lang="en-US"/>
              <a:t>th Century Fox </a:t>
            </a:r>
            <a:r>
              <a:rPr lang="ru-RU"/>
              <a:t>отримала 9%. Таким чином, після злиття нова компанія контролюватиме більше третини всього ринку кіноіндустрії США, що робить </a:t>
            </a:r>
            <a:r>
              <a:rPr lang="ru-RU">
                <a:hlinkClick r:id="rId3"/>
              </a:rPr>
              <a:t>її недосяжною</a:t>
            </a:r>
            <a:r>
              <a:rPr lang="ru-RU"/>
              <a:t> для конкурентів. Така концентрація може призвести до зловживання становищем, особливо враховуючи, що студія Діснея і так сумнозвісна своїми жорсткими вимогами до тих, хто демонструє її фільми. Для прикладу, кіностудія вимагала, аби фільм “Зоряні війни: Останній джедай” показувався у кінотеатрах упродовж щонайменше чотирьох тижнів (хоча зазвичай йдеться лише про два) і при цьому – мінімум чотири рази на день. Для багатьох кінотеатрів, особливо, розташованих у невеликих населених пунктах, такі вимоги виявилися непідйомними – і від прокату фільму їм </a:t>
            </a:r>
            <a:r>
              <a:rPr lang="ru-RU">
                <a:hlinkClick r:id="rId4"/>
              </a:rPr>
              <a:t>довелося відмовитися</a:t>
            </a:r>
            <a:r>
              <a:rPr lang="ru-RU"/>
              <a:t>. Збільшення ринкової долі </a:t>
            </a:r>
            <a:r>
              <a:rPr lang="en-US"/>
              <a:t>Walt Disney </a:t>
            </a:r>
            <a:r>
              <a:rPr lang="ru-RU"/>
              <a:t>не залишить жодних шансів на успішне ведення із нею перемовин і може заохотити студію до ще більшої жорсткості. Красномовно про вплив нової кінокомпанії свідчить бодай той факт, що під час церемонії Оскар-2019 стрічки </a:t>
            </a:r>
            <a:r>
              <a:rPr lang="en-US"/>
              <a:t>Walt Disney </a:t>
            </a:r>
            <a:r>
              <a:rPr lang="ru-RU"/>
              <a:t>та 20</a:t>
            </a:r>
            <a:r>
              <a:rPr lang="en-US"/>
              <a:t>th Century Fox </a:t>
            </a:r>
            <a:r>
              <a:rPr lang="ru-RU"/>
              <a:t>здобули золоті статуетки в 11 номінаціях із 24, а саму церемонію ексклюзивно демонстрував канал АВС, який належить </a:t>
            </a:r>
            <a:r>
              <a:rPr lang="en-US"/>
              <a:t>Walt Disney.</a:t>
            </a:r>
          </a:p>
          <a:p>
            <a:pPr marL="0" indent="0">
              <a:buNone/>
            </a:pPr>
            <a:endParaRPr lang="ru-RU"/>
          </a:p>
        </p:txBody>
      </p:sp>
    </p:spTree>
    <p:extLst>
      <p:ext uri="{BB962C8B-B14F-4D97-AF65-F5344CB8AC3E}">
        <p14:creationId xmlns:p14="http://schemas.microsoft.com/office/powerpoint/2010/main" val="108565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78679"/>
            <a:ext cx="11044169" cy="5562683"/>
          </a:xfrm>
        </p:spPr>
        <p:txBody>
          <a:bodyPr/>
          <a:lstStyle/>
          <a:p>
            <a:pPr marL="0" indent="0">
              <a:buNone/>
            </a:pPr>
            <a:r>
              <a:rPr lang="ru-RU" smtClean="0"/>
              <a:t>	</a:t>
            </a:r>
          </a:p>
          <a:p>
            <a:pPr marL="0" indent="0">
              <a:buNone/>
            </a:pPr>
            <a:r>
              <a:rPr lang="ru-RU"/>
              <a:t>	</a:t>
            </a:r>
            <a:r>
              <a:rPr lang="ru-RU" smtClean="0"/>
              <a:t>Важливою </a:t>
            </a:r>
            <a:r>
              <a:rPr lang="ru-RU"/>
              <a:t>складовою угоди була також передача в управління </a:t>
            </a:r>
            <a:r>
              <a:rPr lang="en-US"/>
              <a:t>Walt Disney </a:t>
            </a:r>
            <a:r>
              <a:rPr lang="ru-RU"/>
              <a:t>телеканалу </a:t>
            </a:r>
            <a:r>
              <a:rPr lang="en-US"/>
              <a:t>National Geographic, </a:t>
            </a:r>
            <a:r>
              <a:rPr lang="ru-RU"/>
              <a:t>відомого своїми якісними документальними фільмами. Він стане корисним додатком до великої бібліотеки кінопродукції для всієї родини, що зробила Діснея відомим. </a:t>
            </a:r>
          </a:p>
          <a:p>
            <a:pPr marL="0" indent="0">
              <a:buNone/>
            </a:pPr>
            <a:r>
              <a:rPr lang="ru-RU" smtClean="0"/>
              <a:t>	Натомість </a:t>
            </a:r>
            <a:r>
              <a:rPr lang="ru-RU"/>
              <a:t>від спортивних каналів та ЗМІ, які теж входили до імперії австралійського медіамагната Руперта Мердока 21</a:t>
            </a:r>
            <a:r>
              <a:rPr lang="en-US"/>
              <a:t>st Century Fox, </a:t>
            </a:r>
            <a:r>
              <a:rPr lang="ru-RU"/>
              <a:t>у Діснеї вирішили відмовитися. Ці активи були зібрані під дахом нової корпорації </a:t>
            </a:r>
            <a:r>
              <a:rPr lang="en-US"/>
              <a:t>Fox Corp </a:t>
            </a:r>
            <a:r>
              <a:rPr lang="ru-RU"/>
              <a:t>та залишилися у попереднього власника. Для самого Мердока це чудова можливість зосередитися на тому, що він вміє робити найкраще – подавати новини. Саме це зробило його відомим та заможним і до цього він, схоже, вирішив повернутися.</a:t>
            </a:r>
          </a:p>
          <a:p>
            <a:endParaRPr lang="ru-RU"/>
          </a:p>
        </p:txBody>
      </p:sp>
    </p:spTree>
    <p:extLst>
      <p:ext uri="{BB962C8B-B14F-4D97-AF65-F5344CB8AC3E}">
        <p14:creationId xmlns:p14="http://schemas.microsoft.com/office/powerpoint/2010/main" val="157601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54133"/>
            <a:ext cx="11252825" cy="5780970"/>
          </a:xfrm>
        </p:spPr>
        <p:txBody>
          <a:bodyPr>
            <a:normAutofit/>
          </a:bodyPr>
          <a:lstStyle/>
          <a:p>
            <a:pPr marL="0" indent="0" algn="ctr">
              <a:buNone/>
            </a:pPr>
            <a:r>
              <a:rPr lang="ru-RU" b="1"/>
              <a:t>БАЧЕННЯ </a:t>
            </a:r>
            <a:r>
              <a:rPr lang="ru-RU" b="1" smtClean="0"/>
              <a:t>МАЙБУТНЬОГО</a:t>
            </a:r>
          </a:p>
          <a:p>
            <a:pPr marL="0" indent="0" algn="ctr">
              <a:buNone/>
            </a:pPr>
            <a:endParaRPr lang="ru-RU" b="1" smtClean="0"/>
          </a:p>
          <a:p>
            <a:pPr marL="0" indent="0">
              <a:buNone/>
            </a:pPr>
            <a:r>
              <a:rPr lang="ru-RU" smtClean="0"/>
              <a:t>	Таким </a:t>
            </a:r>
            <a:r>
              <a:rPr lang="ru-RU"/>
              <a:t>чином, багатомільярдна інвестиція </a:t>
            </a:r>
            <a:r>
              <a:rPr lang="en-US"/>
              <a:t>Walt Disney </a:t>
            </a:r>
            <a:r>
              <a:rPr lang="ru-RU"/>
              <a:t>покликана допомогти компанії вистояти невідворотні майбутні фінансові складнощі. Постійне зменшення аудиторії кабельного телебачення та відвідувачів кінотеатрів змушують шукати інші джерела доходів. Відточена за роки система виробництва якісного кінопродукту, помножена на вже наявний власний контент та щойно набуті права на стрічки 21</a:t>
            </a:r>
            <a:r>
              <a:rPr lang="en-US"/>
              <a:t>th Century Fox, </a:t>
            </a:r>
            <a:r>
              <a:rPr lang="ru-RU"/>
              <a:t>ставить </a:t>
            </a:r>
            <a:r>
              <a:rPr lang="en-US"/>
              <a:t>Walt Disney </a:t>
            </a:r>
            <a:r>
              <a:rPr lang="ru-RU"/>
              <a:t>у вигідну </a:t>
            </a:r>
            <a:r>
              <a:rPr lang="ru-RU"/>
              <a:t>позицію</a:t>
            </a:r>
            <a:r>
              <a:rPr lang="ru-RU" smtClean="0"/>
              <a:t>.</a:t>
            </a:r>
          </a:p>
          <a:p>
            <a:pPr marL="0" indent="0">
              <a:buNone/>
            </a:pPr>
            <a:r>
              <a:rPr lang="ru-RU" smtClean="0"/>
              <a:t>	Слід </a:t>
            </a:r>
            <a:r>
              <a:rPr lang="ru-RU"/>
              <a:t>пам’ятати і про той аспект, що кіностудія Діснея всю свою історію зосереджується на виробництві продукції для максимально широкого кола глядачів. Натомість, 20</a:t>
            </a:r>
            <a:r>
              <a:rPr lang="en-US"/>
              <a:t>th Century Fox </a:t>
            </a:r>
            <a:r>
              <a:rPr lang="ru-RU"/>
              <a:t>останнім часом випускає все більше стрічок, спрямованих на вужчу, але активнішу аудиторію у віковій категорії 20+. Такі фільми, як “Дедпул” та “Логан”, важко уявити під логотипом Діснея, однак вони все ж були дуже прибутковими. Таким чином, шляхом придбання конкурента </a:t>
            </a:r>
            <a:r>
              <a:rPr lang="en-US"/>
              <a:t>Walt Disney </a:t>
            </a:r>
            <a:r>
              <a:rPr lang="ru-RU"/>
              <a:t>хоче залучити до себе ще одну категорію глядачів.</a:t>
            </a:r>
          </a:p>
          <a:p>
            <a:pPr marL="0" indent="0">
              <a:buNone/>
            </a:pPr>
            <a:r>
              <a:rPr lang="ru-RU" smtClean="0"/>
              <a:t>	Чи </a:t>
            </a:r>
            <a:r>
              <a:rPr lang="ru-RU"/>
              <a:t>принесе ця стратегія успіх, стане відомо вже незабаром, коли буде презентовано новий сервіс потокового відео від Діснея, який стане основним способом поширення контенту кіностудії.</a:t>
            </a:r>
          </a:p>
          <a:p>
            <a:pPr marL="0" indent="0">
              <a:buNone/>
            </a:pPr>
            <a:endParaRPr lang="ru-RU"/>
          </a:p>
        </p:txBody>
      </p:sp>
    </p:spTree>
    <p:extLst>
      <p:ext uri="{BB962C8B-B14F-4D97-AF65-F5344CB8AC3E}">
        <p14:creationId xmlns:p14="http://schemas.microsoft.com/office/powerpoint/2010/main" val="176044486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TotalTime>
  <Words>97</Words>
  <Application>Microsoft Office PowerPoint</Application>
  <PresentationFormat>Широкоэкранный</PresentationFormat>
  <Paragraphs>25</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Максим С. Бойченко</dc:creator>
  <cp:lastModifiedBy>Максим С. Бойченко</cp:lastModifiedBy>
  <cp:revision>2</cp:revision>
  <dcterms:created xsi:type="dcterms:W3CDTF">2023-02-22T12:34:06Z</dcterms:created>
  <dcterms:modified xsi:type="dcterms:W3CDTF">2023-02-22T12:44:13Z</dcterms:modified>
</cp:coreProperties>
</file>