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64" r:id="rId5"/>
    <p:sldId id="265" r:id="rId6"/>
    <p:sldId id="266" r:id="rId7"/>
    <p:sldId id="267" r:id="rId8"/>
    <p:sldId id="268" r:id="rId9"/>
    <p:sldId id="269" r:id="rId10"/>
    <p:sldId id="261" r:id="rId11"/>
    <p:sldId id="276" r:id="rId12"/>
    <p:sldId id="259" r:id="rId13"/>
    <p:sldId id="260" r:id="rId14"/>
    <p:sldId id="271" r:id="rId15"/>
    <p:sldId id="272" r:id="rId16"/>
    <p:sldId id="262" r:id="rId17"/>
    <p:sldId id="275" r:id="rId18"/>
    <p:sldId id="274" r:id="rId19"/>
    <p:sldId id="277" r:id="rId20"/>
    <p:sldId id="273" r:id="rId21"/>
    <p:sldId id="278" r:id="rId22"/>
    <p:sldId id="263" r:id="rId2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3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FC5B-C2CC-4799-BB1D-95BD8BC54145}" type="datetimeFigureOut">
              <a:rPr lang="uk-UA" smtClean="0"/>
              <a:t>15.09.2022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E6C2-076C-447A-B3DD-301EE6CE4B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276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FC5B-C2CC-4799-BB1D-95BD8BC54145}" type="datetimeFigureOut">
              <a:rPr lang="uk-UA" smtClean="0"/>
              <a:t>15.09.2022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E6C2-076C-447A-B3DD-301EE6CE4B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070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FC5B-C2CC-4799-BB1D-95BD8BC54145}" type="datetimeFigureOut">
              <a:rPr lang="uk-UA" smtClean="0"/>
              <a:t>15.09.2022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E6C2-076C-447A-B3DD-301EE6CE4B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593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FC5B-C2CC-4799-BB1D-95BD8BC54145}" type="datetimeFigureOut">
              <a:rPr lang="uk-UA" smtClean="0"/>
              <a:t>15.09.2022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E6C2-076C-447A-B3DD-301EE6CE4B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083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FC5B-C2CC-4799-BB1D-95BD8BC54145}" type="datetimeFigureOut">
              <a:rPr lang="uk-UA" smtClean="0"/>
              <a:t>15.09.2022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E6C2-076C-447A-B3DD-301EE6CE4B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998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FC5B-C2CC-4799-BB1D-95BD8BC54145}" type="datetimeFigureOut">
              <a:rPr lang="uk-UA" smtClean="0"/>
              <a:t>15.09.2022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E6C2-076C-447A-B3DD-301EE6CE4B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026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FC5B-C2CC-4799-BB1D-95BD8BC54145}" type="datetimeFigureOut">
              <a:rPr lang="uk-UA" smtClean="0"/>
              <a:t>15.09.2022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E6C2-076C-447A-B3DD-301EE6CE4B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205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FC5B-C2CC-4799-BB1D-95BD8BC54145}" type="datetimeFigureOut">
              <a:rPr lang="uk-UA" smtClean="0"/>
              <a:t>15.09.2022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E6C2-076C-447A-B3DD-301EE6CE4B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924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FC5B-C2CC-4799-BB1D-95BD8BC54145}" type="datetimeFigureOut">
              <a:rPr lang="uk-UA" smtClean="0"/>
              <a:t>15.09.2022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E6C2-076C-447A-B3DD-301EE6CE4B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507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FC5B-C2CC-4799-BB1D-95BD8BC54145}" type="datetimeFigureOut">
              <a:rPr lang="uk-UA" smtClean="0"/>
              <a:t>15.09.2022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E6C2-076C-447A-B3DD-301EE6CE4B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780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FC5B-C2CC-4799-BB1D-95BD8BC54145}" type="datetimeFigureOut">
              <a:rPr lang="uk-UA" smtClean="0"/>
              <a:t>15.09.2022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1E6C2-076C-447A-B3DD-301EE6CE4B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2848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FC5B-C2CC-4799-BB1D-95BD8BC54145}" type="datetimeFigureOut">
              <a:rPr lang="uk-UA" smtClean="0"/>
              <a:t>15.09.2022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1E6C2-076C-447A-B3DD-301EE6CE4B7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20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/index.php?title=Confluence&amp;action=edit&amp;redlink=1" TargetMode="External"/><Relationship Id="rId2" Type="http://schemas.openxmlformats.org/officeDocument/2006/relationships/hyperlink" Target="https://uk.wikipedia.org/wiki/Atlassian_JIR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k.wikipedia.org/wiki/%D0%A1%D1%96%D0%B5%D1%82%D0%BB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lassian.com/ru/software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teamlead.ru/pages/viewpage.action?pageId=65012125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atlassian.com/jira-cloud-administration/docs/manage-project-roles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tartpack.ru/application/confluence" TargetMode="External"/><Relationship Id="rId2" Type="http://schemas.openxmlformats.org/officeDocument/2006/relationships/hyperlink" Target="https://startpack.ru/application/bitbucket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iki.teamlead.ru/pages/viewpage.action?pageId=6553729" TargetMode="External"/><Relationship Id="rId3" Type="http://schemas.openxmlformats.org/officeDocument/2006/relationships/hyperlink" Target="https://www.youtube.com/watch?v=wy94sK_PzWw&amp;list=PLHXhQ88p8DT2TU881_oGiXDF4fl3YXqgf&amp;index=1" TargetMode="External"/><Relationship Id="rId7" Type="http://schemas.openxmlformats.org/officeDocument/2006/relationships/hyperlink" Target="https://www.atlassian.com/ru/software/jira/guides/getting-started/basics#step-1-create-a-project" TargetMode="External"/><Relationship Id="rId2" Type="http://schemas.openxmlformats.org/officeDocument/2006/relationships/hyperlink" Target="https://coursera.org/share/1e6a54842c1e0e22a84ae1a6e073dce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UUUAZJgU1-U" TargetMode="External"/><Relationship Id="rId5" Type="http://schemas.openxmlformats.org/officeDocument/2006/relationships/hyperlink" Target="https://www.youtube.com/watch?v=Z2vGuVHXVm8&amp;list=PLHXhQ88p8DT2TU881_oGiXDF4fl3YXqgf&amp;index=7" TargetMode="External"/><Relationship Id="rId4" Type="http://schemas.openxmlformats.org/officeDocument/2006/relationships/hyperlink" Target="https://www.youtube.com/watch?v=rDhzX5i2qig&amp;list=PLHXhQ88p8DT2TU881_oGiXDF4fl3YXqgf&amp;index=6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73616" cy="1475656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Тема. </a:t>
            </a:r>
            <a:r>
              <a:rPr lang="uk-UA" dirty="0" smtClean="0"/>
              <a:t>Основи роботи в </a:t>
            </a:r>
            <a:r>
              <a:rPr lang="en-US" dirty="0" err="1" smtClean="0"/>
              <a:t>Jira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2200" b="1" dirty="0" smtClean="0"/>
              <a:t>1.Огляд </a:t>
            </a:r>
            <a:r>
              <a:rPr lang="en-US" sz="2200" b="1" dirty="0" err="1"/>
              <a:t>Jira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2200" b="1" dirty="0" smtClean="0"/>
              <a:t>2. Структура </a:t>
            </a:r>
            <a:r>
              <a:rPr lang="en-US" sz="2200" b="1" dirty="0" err="1" smtClean="0"/>
              <a:t>Jira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sz="2400" dirty="0" smtClean="0"/>
              <a:t>	</a:t>
            </a:r>
            <a:r>
              <a:rPr lang="uk-UA" sz="2400" b="1" dirty="0" smtClean="0"/>
              <a:t> 1.Огляд </a:t>
            </a:r>
            <a:r>
              <a:rPr lang="en-US" sz="2400" b="1" dirty="0" err="1" smtClean="0"/>
              <a:t>Jira</a:t>
            </a: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Jira</a:t>
            </a:r>
            <a:r>
              <a:rPr lang="en-US" sz="2400" dirty="0" smtClean="0"/>
              <a:t> </a:t>
            </a:r>
            <a:r>
              <a:rPr lang="uk-UA" sz="2400" dirty="0"/>
              <a:t>– це гнучкий інструмент управління проектами (з 2002 року), що належить компанії </a:t>
            </a:r>
            <a:r>
              <a:rPr lang="uk-UA" sz="2400" dirty="0" err="1"/>
              <a:t>Atlassian</a:t>
            </a:r>
            <a:r>
              <a:rPr lang="uk-UA" sz="2400" dirty="0"/>
              <a:t> і в основному використовується для управління проектами, за даними офіційного сайту </a:t>
            </a:r>
            <a:r>
              <a:rPr lang="uk-UA" sz="2400" dirty="0" err="1"/>
              <a:t>команії</a:t>
            </a:r>
            <a:r>
              <a:rPr lang="uk-UA" sz="2400" dirty="0"/>
              <a:t> </a:t>
            </a:r>
            <a:r>
              <a:rPr lang="uk-UA" sz="2400" dirty="0" err="1"/>
              <a:t>Atlassian</a:t>
            </a:r>
            <a:r>
              <a:rPr lang="uk-UA" sz="2400" dirty="0"/>
              <a:t> </a:t>
            </a:r>
            <a:r>
              <a:rPr lang="uk-UA" sz="2400" dirty="0" smtClean="0"/>
              <a:t>. </a:t>
            </a:r>
            <a:r>
              <a:rPr lang="uk-UA" sz="2400" dirty="0"/>
              <a:t>Програмне забезпечення </a:t>
            </a:r>
            <a:r>
              <a:rPr lang="uk-UA" sz="2400" dirty="0" err="1"/>
              <a:t>Jira</a:t>
            </a:r>
            <a:r>
              <a:rPr lang="uk-UA" sz="2400" dirty="0"/>
              <a:t> може використовуватися як для бізнесу, так і для особистого використання. </a:t>
            </a:r>
            <a:r>
              <a:rPr lang="uk-UA" sz="2400" dirty="0" err="1"/>
              <a:t>Jira</a:t>
            </a:r>
            <a:r>
              <a:rPr lang="uk-UA" sz="2400" dirty="0"/>
              <a:t> пропонує кілька продуктів і варіантів розгортання, спеціально розроблених для команд розробників ПЗ, </a:t>
            </a:r>
            <a:r>
              <a:rPr lang="uk-UA" sz="2400" dirty="0" err="1"/>
              <a:t>ІТ-команд</a:t>
            </a:r>
            <a:r>
              <a:rPr lang="uk-UA" sz="2400" dirty="0"/>
              <a:t>, керівних та управлінських команд і т.д. </a:t>
            </a:r>
          </a:p>
          <a:p>
            <a:r>
              <a:rPr lang="en-US" sz="2400" b="1" dirty="0" err="1"/>
              <a:t>Atlassian</a:t>
            </a:r>
            <a:r>
              <a:rPr lang="en-US" sz="2400" b="1" dirty="0"/>
              <a:t> Corporation </a:t>
            </a:r>
            <a:r>
              <a:rPr lang="en-US" sz="2400" b="1" dirty="0" err="1"/>
              <a:t>Plc</a:t>
            </a:r>
            <a:r>
              <a:rPr lang="en-US" sz="2400" dirty="0"/>
              <a:t> — </a:t>
            </a:r>
            <a:r>
              <a:rPr lang="uk-UA" sz="2400" dirty="0"/>
              <a:t>австралійська компанія з розробки програмного забезпечення для </a:t>
            </a:r>
            <a:r>
              <a:rPr lang="en-US" sz="2400" dirty="0"/>
              <a:t>IT </a:t>
            </a:r>
            <a:r>
              <a:rPr lang="uk-UA" sz="2400" dirty="0"/>
              <a:t>індустрії. Найбільш відома завдяки своїй системі відстеження помилок </a:t>
            </a:r>
            <a:r>
              <a:rPr lang="en-US" sz="2400" dirty="0">
                <a:hlinkClick r:id="rId2" tooltip="Atlassian JIRA"/>
              </a:rPr>
              <a:t>JIRA</a:t>
            </a:r>
            <a:r>
              <a:rPr lang="en-US" sz="2400" dirty="0"/>
              <a:t> </a:t>
            </a:r>
            <a:r>
              <a:rPr lang="uk-UA" sz="2400" dirty="0"/>
              <a:t>і </a:t>
            </a:r>
            <a:r>
              <a:rPr lang="en-US" sz="2400" dirty="0">
                <a:hlinkClick r:id="rId3" tooltip="Confluence (ще не написана)"/>
              </a:rPr>
              <a:t>Confluence</a:t>
            </a:r>
            <a:r>
              <a:rPr lang="en-US" sz="2400" dirty="0"/>
              <a:t>. </a:t>
            </a:r>
            <a:r>
              <a:rPr lang="uk-UA" sz="2400" dirty="0"/>
              <a:t>Штаб-квартира компанії розташована </a:t>
            </a:r>
            <a:r>
              <a:rPr lang="uk-UA" sz="2400" dirty="0" err="1"/>
              <a:t>у </a:t>
            </a:r>
            <a:r>
              <a:rPr lang="uk-UA" sz="2400" dirty="0" err="1">
                <a:hlinkClick r:id="rId4" tooltip="Сіетл"/>
              </a:rPr>
              <a:t>Сіет</a:t>
            </a:r>
            <a:r>
              <a:rPr lang="uk-UA" sz="2400" dirty="0">
                <a:hlinkClick r:id="rId4" tooltip="Сіетл"/>
              </a:rPr>
              <a:t>лі</a:t>
            </a:r>
            <a:r>
              <a:rPr lang="uk-UA" sz="2400" dirty="0"/>
              <a:t>. Загалом компанія володіє дев'ятьма офісами в шести країнах світу і обслуговує більше 100 тис. клієнтів</a:t>
            </a:r>
          </a:p>
        </p:txBody>
      </p:sp>
    </p:spTree>
    <p:extLst>
      <p:ext uri="{BB962C8B-B14F-4D97-AF65-F5344CB8AC3E}">
        <p14:creationId xmlns:p14="http://schemas.microsoft.com/office/powerpoint/2010/main" val="4162328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"/>
            <a:ext cx="721894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001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316" y="188640"/>
            <a:ext cx="87484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На ринку представлено три редакції сервісу:</a:t>
            </a:r>
          </a:p>
          <a:p>
            <a:r>
              <a:rPr lang="en-US" b="1" dirty="0" err="1"/>
              <a:t>Jira</a:t>
            </a:r>
            <a:r>
              <a:rPr lang="en-US" b="1" dirty="0"/>
              <a:t> Data Center</a:t>
            </a:r>
            <a:r>
              <a:rPr lang="en-US" dirty="0"/>
              <a:t> — </a:t>
            </a:r>
            <a:r>
              <a:rPr lang="uk-UA" dirty="0"/>
              <a:t>для великих компаній, які розгортають </a:t>
            </a:r>
            <a:r>
              <a:rPr lang="en-US" dirty="0" err="1"/>
              <a:t>Jira</a:t>
            </a:r>
            <a:r>
              <a:rPr lang="en-US" dirty="0"/>
              <a:t> </a:t>
            </a:r>
            <a:r>
              <a:rPr lang="uk-UA" dirty="0"/>
              <a:t>у своїй інфраструктурі і для яких важливо мати масштабоване та стійке до відмов рішення.</a:t>
            </a:r>
          </a:p>
          <a:p>
            <a:r>
              <a:rPr lang="en-US" b="1" dirty="0" err="1"/>
              <a:t>Jira</a:t>
            </a:r>
            <a:r>
              <a:rPr lang="en-US" b="1" dirty="0"/>
              <a:t> Server</a:t>
            </a:r>
            <a:r>
              <a:rPr lang="en-US" dirty="0"/>
              <a:t> — </a:t>
            </a:r>
            <a:r>
              <a:rPr lang="uk-UA" dirty="0"/>
              <a:t>редакція офіційно підтримується до 2024 року, але вже не продається.</a:t>
            </a:r>
          </a:p>
          <a:p>
            <a:r>
              <a:rPr lang="en-US" b="1" dirty="0" err="1"/>
              <a:t>Jira</a:t>
            </a:r>
            <a:r>
              <a:rPr lang="en-US" b="1" dirty="0"/>
              <a:t> Cloud</a:t>
            </a:r>
            <a:r>
              <a:rPr lang="en-US" dirty="0"/>
              <a:t> — </a:t>
            </a:r>
            <a:r>
              <a:rPr lang="uk-UA" dirty="0"/>
              <a:t>найбільш актуальна редакція з хмарним сховищем, яку </a:t>
            </a:r>
            <a:r>
              <a:rPr lang="uk-UA" dirty="0" smtClean="0"/>
              <a:t>використовує </a:t>
            </a:r>
            <a:r>
              <a:rPr lang="uk-UA" dirty="0"/>
              <a:t>багато </a:t>
            </a:r>
            <a:r>
              <a:rPr lang="uk-UA" dirty="0" err="1"/>
              <a:t>проєктних</a:t>
            </a:r>
            <a:r>
              <a:rPr lang="uk-UA" dirty="0"/>
              <a:t> та продуктових менеджерів</a:t>
            </a:r>
            <a:r>
              <a:rPr lang="uk-UA" dirty="0" smtClean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53156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7" y="404664"/>
            <a:ext cx="8980863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292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97346"/>
            <a:ext cx="87129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dirty="0" smtClean="0"/>
              <a:t>	</a:t>
            </a:r>
          </a:p>
          <a:p>
            <a:pPr lvl="0"/>
            <a:endParaRPr lang="uk-UA" b="1" dirty="0" smtClean="0"/>
          </a:p>
          <a:p>
            <a:pPr lvl="0" algn="just"/>
            <a:r>
              <a:rPr lang="ru-RU" dirty="0" smtClean="0"/>
              <a:t> 	</a:t>
            </a:r>
            <a:r>
              <a:rPr lang="ru-RU" dirty="0" err="1" smtClean="0"/>
              <a:t>Гнучке</a:t>
            </a:r>
            <a:r>
              <a:rPr lang="ru-RU" dirty="0"/>
              <a:t>, </a:t>
            </a:r>
            <a:r>
              <a:rPr lang="ru-RU" dirty="0" err="1"/>
              <a:t>прискорене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для </a:t>
            </a:r>
            <a:r>
              <a:rPr lang="ru-RU" dirty="0" smtClean="0"/>
              <a:t>ITSM.  </a:t>
            </a:r>
            <a:r>
              <a:rPr lang="en-US" b="1" dirty="0" smtClean="0"/>
              <a:t>ITSM</a:t>
            </a:r>
            <a:r>
              <a:rPr lang="en-US" dirty="0" smtClean="0"/>
              <a:t> ( </a:t>
            </a:r>
            <a:r>
              <a:rPr lang="en-US" i="1" dirty="0" smtClean="0"/>
              <a:t>IT Service Management</a:t>
            </a:r>
            <a:r>
              <a:rPr lang="en-US" dirty="0" smtClean="0"/>
              <a:t> , </a:t>
            </a:r>
            <a:r>
              <a:rPr lang="uk-UA" dirty="0" smtClean="0"/>
              <a:t>управління </a:t>
            </a:r>
            <a:r>
              <a:rPr lang="uk-UA" dirty="0" err="1" smtClean="0"/>
              <a:t>ІТ-послугами</a:t>
            </a:r>
            <a:r>
              <a:rPr lang="uk-UA" dirty="0" smtClean="0"/>
              <a:t>) - підхід до управління та організації </a:t>
            </a:r>
            <a:r>
              <a:rPr lang="uk-UA" dirty="0" err="1" smtClean="0"/>
              <a:t>ІТ-послуг</a:t>
            </a:r>
            <a:r>
              <a:rPr lang="uk-UA" dirty="0" smtClean="0"/>
              <a:t>, спрямований на задоволення потреб бізнесу. Управління </a:t>
            </a:r>
            <a:r>
              <a:rPr lang="uk-UA" dirty="0" err="1" smtClean="0"/>
              <a:t>ІТ-послуг</a:t>
            </a:r>
            <a:r>
              <a:rPr lang="uk-UA" dirty="0" smtClean="0"/>
              <a:t> реалізується постачальниками </a:t>
            </a:r>
            <a:r>
              <a:rPr lang="uk-UA" dirty="0" err="1" smtClean="0"/>
              <a:t>ІТ-послуг</a:t>
            </a:r>
            <a:r>
              <a:rPr lang="uk-UA" dirty="0" smtClean="0"/>
              <a:t> шляхом використання оптимального поєднання людей, процесів та інформаційних технологій. </a:t>
            </a:r>
            <a:r>
              <a:rPr lang="uk-UA" dirty="0" smtClean="0"/>
              <a:t>Це допомагає командам швидко реагувати на запити на обслуговування та забезпечувати чудовий досвід обслуговування клієнтів.</a:t>
            </a:r>
            <a:endParaRPr lang="uk-UA" b="1" dirty="0" smtClean="0"/>
          </a:p>
          <a:p>
            <a:r>
              <a:rPr lang="uk-UA" dirty="0" smtClean="0"/>
              <a:t>	</a:t>
            </a:r>
            <a:endParaRPr lang="uk-UA" b="1" dirty="0" smtClean="0"/>
          </a:p>
          <a:p>
            <a:pPr lvl="0"/>
            <a:endParaRPr lang="uk-UA" b="1" dirty="0" smtClean="0"/>
          </a:p>
          <a:p>
            <a:pPr lvl="0"/>
            <a:r>
              <a:rPr lang="ru-RU" dirty="0" smtClean="0"/>
              <a:t>	</a:t>
            </a:r>
          </a:p>
          <a:p>
            <a:pPr lvl="0"/>
            <a:endParaRPr lang="ru-RU" dirty="0"/>
          </a:p>
          <a:p>
            <a:pPr lvl="0"/>
            <a:endParaRPr lang="ru-RU" dirty="0" smtClean="0"/>
          </a:p>
          <a:p>
            <a:pPr lvl="0"/>
            <a:r>
              <a:rPr lang="ru-RU" dirty="0"/>
              <a:t>	</a:t>
            </a:r>
            <a:endParaRPr lang="ru-RU" dirty="0" smtClean="0"/>
          </a:p>
          <a:p>
            <a:pPr lvl="0" algn="just"/>
            <a:r>
              <a:rPr lang="ru-RU" dirty="0"/>
              <a:t>	</a:t>
            </a:r>
            <a:r>
              <a:rPr lang="ru-RU" dirty="0" smtClean="0"/>
              <a:t>Перш </a:t>
            </a:r>
            <a:r>
              <a:rPr lang="ru-RU" dirty="0"/>
              <a:t>за все </a:t>
            </a:r>
            <a:r>
              <a:rPr lang="ru-RU" dirty="0" err="1"/>
              <a:t>програма</a:t>
            </a:r>
            <a:r>
              <a:rPr lang="ru-RU" dirty="0"/>
              <a:t> створена для </a:t>
            </a:r>
            <a:r>
              <a:rPr lang="ru-RU" dirty="0" err="1"/>
              <a:t>спрощення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 </a:t>
            </a:r>
            <a:r>
              <a:rPr lang="ru-RU" dirty="0" err="1"/>
              <a:t>відділів</a:t>
            </a:r>
            <a:r>
              <a:rPr lang="ru-RU" dirty="0"/>
              <a:t> маркетингу, </a:t>
            </a:r>
            <a:r>
              <a:rPr lang="ru-RU" dirty="0" err="1"/>
              <a:t>фінансів</a:t>
            </a:r>
            <a:r>
              <a:rPr lang="ru-RU" dirty="0"/>
              <a:t>, кадрового сектора, </a:t>
            </a:r>
            <a:r>
              <a:rPr lang="ru-RU" dirty="0" err="1"/>
              <a:t>дизайнерів</a:t>
            </a:r>
            <a:r>
              <a:rPr lang="ru-RU" dirty="0"/>
              <a:t>, </a:t>
            </a:r>
            <a:r>
              <a:rPr lang="ru-RU" dirty="0" err="1"/>
              <a:t>юристів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 smtClean="0"/>
              <a:t>.</a:t>
            </a:r>
          </a:p>
          <a:p>
            <a:pPr lvl="0"/>
            <a:r>
              <a:rPr lang="uk-UA" dirty="0" smtClean="0"/>
              <a:t>	Платформа </a:t>
            </a:r>
            <a:r>
              <a:rPr lang="uk-UA" dirty="0"/>
              <a:t>передбачає зручність взаємодії цих відділів з </a:t>
            </a:r>
            <a:r>
              <a:rPr lang="en-US" dirty="0"/>
              <a:t>IT-</a:t>
            </a:r>
            <a:r>
              <a:rPr lang="uk-UA" dirty="0"/>
              <a:t>розробниками для спрощення роботи всередині організації. Продукт універсальний, передбачає рішення комплексних робочих моментів, автоматизацію поточних процесів, методи управління секретністю для захисту даних. </a:t>
            </a:r>
            <a:endParaRPr lang="uk-UA" b="1" dirty="0"/>
          </a:p>
          <a:p>
            <a:r>
              <a:rPr lang="uk-UA" dirty="0" smtClean="0"/>
              <a:t>			</a:t>
            </a:r>
            <a:endParaRPr lang="uk-UA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1177"/>
            <a:ext cx="35052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" y="3262900"/>
            <a:ext cx="3009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092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24"/>
            <a:ext cx="2438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620688"/>
            <a:ext cx="86409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	</a:t>
            </a:r>
            <a:r>
              <a:rPr lang="en-US" dirty="0" err="1" smtClean="0"/>
              <a:t>Jira</a:t>
            </a:r>
            <a:r>
              <a:rPr lang="en-US" dirty="0" smtClean="0"/>
              <a:t> </a:t>
            </a:r>
            <a:r>
              <a:rPr lang="en-US" dirty="0"/>
              <a:t>Align - </a:t>
            </a:r>
            <a:r>
              <a:rPr lang="uk-UA" dirty="0"/>
              <a:t>це рішення для корпоративного </a:t>
            </a:r>
            <a:r>
              <a:rPr lang="en-US" dirty="0"/>
              <a:t>agile-</a:t>
            </a:r>
            <a:r>
              <a:rPr lang="uk-UA" dirty="0"/>
              <a:t>планування та масштабування </a:t>
            </a:r>
            <a:r>
              <a:rPr lang="en-US" dirty="0"/>
              <a:t>agile-</a:t>
            </a:r>
            <a:r>
              <a:rPr lang="uk-UA" dirty="0"/>
              <a:t>методик з моделлю ціноутворення, дещо відмінною від інших продуктів </a:t>
            </a:r>
            <a:r>
              <a:rPr lang="en-US" dirty="0" err="1"/>
              <a:t>Atlassian</a:t>
            </a:r>
            <a:r>
              <a:rPr lang="en-US" dirty="0" smtClean="0"/>
              <a:t>.</a:t>
            </a:r>
            <a:endParaRPr lang="uk-UA" dirty="0" smtClean="0"/>
          </a:p>
          <a:p>
            <a:pPr algn="just"/>
            <a:r>
              <a:rPr lang="uk-UA" dirty="0" smtClean="0"/>
              <a:t>	</a:t>
            </a:r>
            <a:r>
              <a:rPr lang="en-US" dirty="0" err="1" smtClean="0"/>
              <a:t>Jira</a:t>
            </a:r>
            <a:r>
              <a:rPr lang="en-US" dirty="0" smtClean="0"/>
              <a:t> </a:t>
            </a:r>
            <a:r>
              <a:rPr lang="en-US" dirty="0"/>
              <a:t>Align </a:t>
            </a:r>
            <a:r>
              <a:rPr lang="uk-UA" dirty="0"/>
              <a:t>пов'язує роботу команд ІТ, розробки та бізнес-команд з глобальними завданнями та </a:t>
            </a:r>
            <a:r>
              <a:rPr lang="en-US" dirty="0"/>
              <a:t>OKR </a:t>
            </a:r>
            <a:r>
              <a:rPr lang="uk-UA" dirty="0"/>
              <a:t>організації, дозволяючи керівникам ефективно керувати портфелем проектів із опорою на результати</a:t>
            </a:r>
            <a:r>
              <a:rPr lang="uk-UA" dirty="0" smtClean="0"/>
              <a:t>.</a:t>
            </a:r>
          </a:p>
          <a:p>
            <a:pPr algn="just"/>
            <a:r>
              <a:rPr lang="ru-RU" dirty="0" smtClean="0"/>
              <a:t>	</a:t>
            </a:r>
            <a:r>
              <a:rPr lang="ru-RU" dirty="0" err="1" smtClean="0"/>
              <a:t>Об'єднує</a:t>
            </a:r>
            <a:r>
              <a:rPr lang="ru-RU" dirty="0" smtClean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команд,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співробітник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міг</a:t>
            </a:r>
            <a:r>
              <a:rPr lang="ru-RU" dirty="0"/>
              <a:t> </a:t>
            </a:r>
            <a:r>
              <a:rPr lang="ru-RU" dirty="0" err="1"/>
              <a:t>ознайомитись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ходом </a:t>
            </a:r>
            <a:r>
              <a:rPr lang="ru-RU" dirty="0" err="1"/>
              <a:t>роботи</a:t>
            </a:r>
            <a:r>
              <a:rPr lang="ru-RU" dirty="0"/>
              <a:t> в </a:t>
            </a:r>
            <a:r>
              <a:rPr lang="ru-RU" dirty="0" err="1"/>
              <a:t>режимі</a:t>
            </a:r>
            <a:r>
              <a:rPr lang="ru-RU" dirty="0"/>
              <a:t> реального часу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	</a:t>
            </a:r>
            <a:r>
              <a:rPr lang="ru-RU" dirty="0" err="1" smtClean="0"/>
              <a:t>Повна</a:t>
            </a:r>
            <a:r>
              <a:rPr lang="ru-RU" dirty="0" smtClean="0"/>
              <a:t> </a:t>
            </a:r>
            <a:r>
              <a:rPr lang="ru-RU" dirty="0" err="1" smtClean="0"/>
              <a:t>узгодженість</a:t>
            </a:r>
            <a:r>
              <a:rPr lang="ru-RU" dirty="0" smtClean="0"/>
              <a:t> </a:t>
            </a:r>
            <a:r>
              <a:rPr lang="ru-RU" dirty="0" err="1"/>
              <a:t>між</a:t>
            </a:r>
            <a:r>
              <a:rPr lang="ru-RU" dirty="0"/>
              <a:t> командами та портфелями,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дорожні</a:t>
            </a:r>
            <a:r>
              <a:rPr lang="ru-RU" dirty="0"/>
              <a:t> </a:t>
            </a:r>
            <a:r>
              <a:rPr lang="ru-RU" dirty="0" err="1"/>
              <a:t>карти</a:t>
            </a:r>
            <a:r>
              <a:rPr lang="ru-RU" dirty="0"/>
              <a:t> та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ними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	</a:t>
            </a:r>
            <a:r>
              <a:rPr lang="ru-RU" dirty="0" err="1" smtClean="0"/>
              <a:t>Пов'язує</a:t>
            </a:r>
            <a:r>
              <a:rPr lang="ru-RU" dirty="0" smtClean="0"/>
              <a:t> </a:t>
            </a:r>
            <a:r>
              <a:rPr lang="ru-RU" dirty="0" err="1"/>
              <a:t>стратегічно</a:t>
            </a:r>
            <a:r>
              <a:rPr lang="ru-RU" dirty="0"/>
              <a:t> </a:t>
            </a:r>
            <a:r>
              <a:rPr lang="ru-RU" dirty="0" err="1"/>
              <a:t>важливі</a:t>
            </a:r>
            <a:r>
              <a:rPr lang="ru-RU" dirty="0"/>
              <a:t> </a:t>
            </a:r>
            <a:r>
              <a:rPr lang="ru-RU" dirty="0" err="1"/>
              <a:t>інвестиції</a:t>
            </a:r>
            <a:r>
              <a:rPr lang="ru-RU" dirty="0"/>
              <a:t> з </a:t>
            </a:r>
            <a:r>
              <a:rPr lang="ru-RU" dirty="0" err="1"/>
              <a:t>тим</a:t>
            </a:r>
            <a:r>
              <a:rPr lang="ru-RU" dirty="0"/>
              <a:t>, як вони </a:t>
            </a:r>
            <a:r>
              <a:rPr lang="ru-RU" dirty="0" err="1"/>
              <a:t>втілюються</a:t>
            </a:r>
            <a:r>
              <a:rPr lang="ru-RU" dirty="0"/>
              <a:t> у </a:t>
            </a:r>
            <a:r>
              <a:rPr lang="ru-RU" dirty="0" err="1"/>
              <a:t>цінних</a:t>
            </a:r>
            <a:r>
              <a:rPr lang="ru-RU" dirty="0"/>
              <a:t> для </a:t>
            </a:r>
            <a:r>
              <a:rPr lang="ru-RU" dirty="0" err="1"/>
              <a:t>клієнтів</a:t>
            </a:r>
            <a:r>
              <a:rPr lang="ru-RU" dirty="0"/>
              <a:t> продуктах та </a:t>
            </a:r>
            <a:r>
              <a:rPr lang="ru-RU" dirty="0" err="1"/>
              <a:t>послугах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отримувати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швидше</a:t>
            </a:r>
            <a:r>
              <a:rPr lang="ru-RU" dirty="0"/>
              <a:t> та </a:t>
            </a:r>
            <a:r>
              <a:rPr lang="ru-RU" dirty="0" err="1"/>
              <a:t>впевненіше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7050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" y="188640"/>
            <a:ext cx="880888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68201" y="5698310"/>
            <a:ext cx="7141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Всі продукти: </a:t>
            </a:r>
            <a:r>
              <a:rPr lang="en-US" dirty="0" smtClean="0">
                <a:hlinkClick r:id="rId3"/>
              </a:rPr>
              <a:t>https://www.atlassian.com/ru/software</a:t>
            </a:r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29301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892480" cy="655272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uk-UA" sz="7200" b="1" dirty="0" smtClean="0"/>
              <a:t>2. Структура </a:t>
            </a:r>
            <a:r>
              <a:rPr lang="en-US" sz="7200" b="1" dirty="0" err="1" smtClean="0"/>
              <a:t>Jira</a:t>
            </a:r>
            <a:endParaRPr lang="uk-UA" sz="7200" b="1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en-US" sz="5500" dirty="0" smtClean="0"/>
              <a:t>	</a:t>
            </a:r>
            <a:r>
              <a:rPr lang="uk-UA" sz="5500" dirty="0" smtClean="0"/>
              <a:t>Найвищий рівень – </a:t>
            </a:r>
            <a:r>
              <a:rPr lang="uk-UA" sz="5500" dirty="0" err="1" smtClean="0"/>
              <a:t>рівень</a:t>
            </a:r>
            <a:r>
              <a:rPr lang="uk-UA" sz="5500" dirty="0" smtClean="0"/>
              <a:t> програми, який може містити будь-яку кількість проектів для однієї  облікової одиниці. Вхід у </a:t>
            </a:r>
            <a:r>
              <a:rPr lang="en-US" sz="5500" dirty="0" err="1" smtClean="0"/>
              <a:t>Jira</a:t>
            </a:r>
            <a:r>
              <a:rPr lang="uk-UA" sz="5500" dirty="0" smtClean="0"/>
              <a:t> – це рівень програми. </a:t>
            </a:r>
          </a:p>
          <a:p>
            <a:pPr marL="0" indent="0">
              <a:buNone/>
            </a:pPr>
            <a:r>
              <a:rPr lang="en-US" sz="5500" dirty="0" smtClean="0"/>
              <a:t>	</a:t>
            </a:r>
            <a:r>
              <a:rPr lang="uk-UA" sz="5500" dirty="0" smtClean="0"/>
              <a:t>Рівень окремого проекту – містить одну або декілька проблем. Проблема – це будь-який предмет роботи, пов’язаний з проектом. Цей рівень призначений для конкретних питань та робочих елементів, тобто можна бачити та змінювати деталі проблеми.</a:t>
            </a:r>
          </a:p>
          <a:p>
            <a:pPr marL="0" indent="0">
              <a:buNone/>
            </a:pPr>
            <a:endParaRPr lang="en-US" sz="55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uk-UA" sz="7200" dirty="0" smtClean="0"/>
              <a:t>	</a:t>
            </a:r>
            <a:endParaRPr lang="uk-UA" sz="8000" dirty="0"/>
          </a:p>
          <a:p>
            <a:endParaRPr lang="uk-UA" sz="8000" dirty="0" smtClean="0"/>
          </a:p>
          <a:p>
            <a:pPr marL="0" indent="0">
              <a:buNone/>
            </a:pPr>
            <a:endParaRPr lang="uk-UA" sz="96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851920" y="116632"/>
            <a:ext cx="4968552" cy="252028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95" y="4221087"/>
            <a:ext cx="8801501" cy="256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79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429322"/>
              </p:ext>
            </p:extLst>
          </p:nvPr>
        </p:nvGraphicFramePr>
        <p:xfrm>
          <a:off x="9978" y="711453"/>
          <a:ext cx="8964488" cy="6081392"/>
        </p:xfrm>
        <a:graphic>
          <a:graphicData uri="http://schemas.openxmlformats.org/drawingml/2006/table">
            <a:tbl>
              <a:tblPr/>
              <a:tblGrid>
                <a:gridCol w="1823286"/>
                <a:gridCol w="7141202"/>
              </a:tblGrid>
              <a:tr h="122540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1" dirty="0">
                          <a:effectLst/>
                        </a:rPr>
                        <a:t>Дозволи</a:t>
                      </a:r>
                      <a:endParaRPr lang="uk-UA" sz="1400" dirty="0">
                        <a:effectLst/>
                      </a:endParaRPr>
                    </a:p>
                  </a:txBody>
                  <a:tcPr marL="28631" marR="28631" marT="20042" marB="20042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1" dirty="0">
                          <a:effectLst/>
                        </a:rPr>
                        <a:t>Пояснення</a:t>
                      </a:r>
                      <a:endParaRPr lang="uk-UA" sz="1400" dirty="0">
                        <a:effectLst/>
                      </a:endParaRPr>
                    </a:p>
                  </a:txBody>
                  <a:tcPr marL="28631" marR="28631" marT="20042" marB="20042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651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1" dirty="0">
                          <a:effectLst/>
                        </a:rPr>
                        <a:t>Системні Адміністратори </a:t>
                      </a:r>
                      <a:r>
                        <a:rPr lang="en-US" sz="1400" b="1" dirty="0">
                          <a:effectLst/>
                        </a:rPr>
                        <a:t>JIRA</a:t>
                      </a:r>
                      <a:endParaRPr lang="en-US" sz="1400" dirty="0">
                        <a:effectLst/>
                      </a:endParaRPr>
                    </a:p>
                  </a:txBody>
                  <a:tcPr marL="28631" marR="28631" marT="20042" marB="20042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dirty="0">
                          <a:effectLst/>
                        </a:rPr>
                        <a:t>Можливість виконувати всі адміністративні функції. Не включає дозволи користувачів </a:t>
                      </a:r>
                      <a:r>
                        <a:rPr lang="en-US" sz="1400" dirty="0">
                          <a:effectLst/>
                        </a:rPr>
                        <a:t>JIRA.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uk-UA" sz="1400" dirty="0">
                          <a:effectLst/>
                        </a:rPr>
                        <a:t>Користувач із цим дозволом може входити в систему без дозволів користувача, але можуть не мати можливості виконувати функції користувача (наприклад, редагувати свій </a:t>
                      </a:r>
                      <a:r>
                        <a:rPr lang="uk-UA" sz="1400" dirty="0" err="1">
                          <a:effectLst/>
                        </a:rPr>
                        <a:t>профайл</a:t>
                      </a:r>
                      <a:r>
                        <a:rPr lang="uk-UA" sz="1400" dirty="0">
                          <a:effectLst/>
                        </a:rPr>
                        <a:t>) навіть якщо вони також входять до групи користувачів </a:t>
                      </a:r>
                      <a:r>
                        <a:rPr lang="en-US" sz="1400" dirty="0">
                          <a:effectLst/>
                        </a:rPr>
                        <a:t>JIRA.</a:t>
                      </a:r>
                    </a:p>
                  </a:txBody>
                  <a:tcPr marL="28631" marR="28631" marT="20042" marB="20042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7108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1" dirty="0">
                          <a:effectLst/>
                        </a:rPr>
                        <a:t>Адміністратори </a:t>
                      </a:r>
                      <a:r>
                        <a:rPr lang="en-US" sz="1400" b="1" dirty="0">
                          <a:effectLst/>
                        </a:rPr>
                        <a:t>JIRA</a:t>
                      </a:r>
                      <a:endParaRPr lang="en-US" sz="1400" dirty="0">
                        <a:effectLst/>
                      </a:endParaRPr>
                    </a:p>
                  </a:txBody>
                  <a:tcPr marL="28631" marR="28631" marT="20042" marB="20042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dirty="0">
                          <a:effectLst/>
                        </a:rPr>
                        <a:t>Можливість виконувати більшість адміністративних функцій (список винятків наведено нижче). Не включає дозволи користувачів </a:t>
                      </a:r>
                      <a:r>
                        <a:rPr lang="en-US" sz="1400" dirty="0">
                          <a:effectLst/>
                        </a:rPr>
                        <a:t>JIRA.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uk-UA" sz="1400" dirty="0">
                          <a:effectLst/>
                        </a:rPr>
                        <a:t>Користувач із цим дозволом може входити в систему без дозволів користувача, але можуть не мати можливості виконувати функції користувача (наприклад, редагувати свій </a:t>
                      </a:r>
                      <a:r>
                        <a:rPr lang="uk-UA" sz="1400" dirty="0" err="1">
                          <a:effectLst/>
                        </a:rPr>
                        <a:t>профайл</a:t>
                      </a:r>
                      <a:r>
                        <a:rPr lang="uk-UA" sz="1400" dirty="0">
                          <a:effectLst/>
                        </a:rPr>
                        <a:t>) навіть якщо вони також входять до групи користувачів </a:t>
                      </a:r>
                      <a:r>
                        <a:rPr lang="en-US" sz="1400" dirty="0">
                          <a:effectLst/>
                        </a:rPr>
                        <a:t>JIRA.</a:t>
                      </a:r>
                    </a:p>
                  </a:txBody>
                  <a:tcPr marL="28631" marR="28631" marT="20042" marB="20042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367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1">
                          <a:effectLst/>
                        </a:rPr>
                        <a:t>Користувачі </a:t>
                      </a:r>
                      <a:r>
                        <a:rPr lang="en-US" sz="1400" b="1">
                          <a:effectLst/>
                        </a:rPr>
                        <a:t>JIRA</a:t>
                      </a:r>
                      <a:endParaRPr lang="en-US" sz="1400">
                        <a:effectLst/>
                      </a:endParaRPr>
                    </a:p>
                  </a:txBody>
                  <a:tcPr marL="28631" marR="28631" marT="20042" marB="20042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 err="1">
                          <a:effectLst/>
                        </a:rPr>
                        <a:t>Можливість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входити</a:t>
                      </a:r>
                      <a:r>
                        <a:rPr lang="ru-RU" sz="1400" dirty="0">
                          <a:effectLst/>
                        </a:rPr>
                        <a:t> до </a:t>
                      </a:r>
                      <a:r>
                        <a:rPr lang="ru-RU" sz="1400" dirty="0" err="1">
                          <a:effectLst/>
                        </a:rPr>
                        <a:t>системи</a:t>
                      </a:r>
                      <a:r>
                        <a:rPr lang="ru-RU" sz="1400" dirty="0">
                          <a:effectLst/>
                        </a:rPr>
                        <a:t> JIRA. Будь-</a:t>
                      </a:r>
                      <a:r>
                        <a:rPr lang="ru-RU" sz="1400" dirty="0" err="1">
                          <a:effectLst/>
                        </a:rPr>
                        <a:t>які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нові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користувачі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будуть</a:t>
                      </a:r>
                      <a:r>
                        <a:rPr lang="ru-RU" sz="1400" dirty="0">
                          <a:effectLst/>
                        </a:rPr>
                        <a:t> автоматично </a:t>
                      </a:r>
                      <a:r>
                        <a:rPr lang="ru-RU" sz="1400" dirty="0" err="1">
                          <a:effectLst/>
                        </a:rPr>
                        <a:t>додані</a:t>
                      </a:r>
                      <a:r>
                        <a:rPr lang="ru-RU" sz="1400" dirty="0">
                          <a:effectLst/>
                        </a:rPr>
                        <a:t> до </a:t>
                      </a:r>
                      <a:r>
                        <a:rPr lang="ru-RU" sz="1400" dirty="0" err="1">
                          <a:effectLst/>
                        </a:rPr>
                        <a:t>цієї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групи</a:t>
                      </a:r>
                      <a:r>
                        <a:rPr lang="ru-RU" sz="1400" dirty="0">
                          <a:effectLst/>
                        </a:rPr>
                        <a:t>, але не до </a:t>
                      </a:r>
                      <a:r>
                        <a:rPr lang="ru-RU" sz="1400" dirty="0" err="1">
                          <a:effectLst/>
                        </a:rPr>
                        <a:t>групи</a:t>
                      </a:r>
                      <a:r>
                        <a:rPr lang="ru-RU" sz="1400" dirty="0">
                          <a:effectLst/>
                        </a:rPr>
                        <a:t> з правами </a:t>
                      </a:r>
                      <a:r>
                        <a:rPr lang="ru-RU" sz="1400" b="1" dirty="0" err="1">
                          <a:effectLst/>
                        </a:rPr>
                        <a:t>Системні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Адміністратори</a:t>
                      </a:r>
                      <a:r>
                        <a:rPr lang="ru-RU" sz="1400" b="1" dirty="0">
                          <a:effectLst/>
                        </a:rPr>
                        <a:t> JIRA</a:t>
                      </a:r>
                      <a:r>
                        <a:rPr lang="ru-RU" sz="1400" dirty="0">
                          <a:effectLst/>
                        </a:rPr>
                        <a:t> .</a:t>
                      </a:r>
                    </a:p>
                  </a:txBody>
                  <a:tcPr marL="28631" marR="28631" marT="20042" marB="20042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910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1">
                          <a:effectLst/>
                        </a:rPr>
                        <a:t>Перегляд Користувачів</a:t>
                      </a:r>
                      <a:endParaRPr lang="uk-UA" sz="1400">
                        <a:effectLst/>
                      </a:endParaRPr>
                    </a:p>
                  </a:txBody>
                  <a:tcPr marL="28631" marR="28631" marT="20042" marB="20042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 err="1">
                          <a:effectLst/>
                        </a:rPr>
                        <a:t>Можливість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бачити</a:t>
                      </a:r>
                      <a:r>
                        <a:rPr lang="ru-RU" sz="1400" dirty="0">
                          <a:effectLst/>
                        </a:rPr>
                        <a:t> списки </a:t>
                      </a:r>
                      <a:r>
                        <a:rPr lang="ru-RU" sz="1400" dirty="0" err="1">
                          <a:effectLst/>
                        </a:rPr>
                        <a:t>користувачів</a:t>
                      </a:r>
                      <a:r>
                        <a:rPr lang="ru-RU" sz="1400" dirty="0">
                          <a:effectLst/>
                        </a:rPr>
                        <a:t> та </a:t>
                      </a:r>
                      <a:r>
                        <a:rPr lang="ru-RU" sz="1400" dirty="0" err="1">
                          <a:effectLst/>
                        </a:rPr>
                        <a:t>груп</a:t>
                      </a:r>
                      <a:r>
                        <a:rPr lang="ru-RU" sz="1400" dirty="0">
                          <a:effectLst/>
                        </a:rPr>
                        <a:t>. </a:t>
                      </a:r>
                      <a:r>
                        <a:rPr lang="ru-RU" sz="1400" dirty="0" err="1">
                          <a:effectLst/>
                        </a:rPr>
                        <a:t>Використовується</a:t>
                      </a:r>
                      <a:r>
                        <a:rPr lang="ru-RU" sz="1400" dirty="0">
                          <a:effectLst/>
                        </a:rPr>
                        <a:t> для </a:t>
                      </a:r>
                      <a:r>
                        <a:rPr lang="ru-RU" sz="1400" dirty="0" err="1">
                          <a:effectLst/>
                        </a:rPr>
                        <a:t>вибору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користувачів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або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груп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зі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спливаючих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вікон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</a:p>
                  </a:txBody>
                  <a:tcPr marL="28631" marR="28631" marT="20042" marB="20042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454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1">
                          <a:effectLst/>
                        </a:rPr>
                        <a:t>Створення спільних об'єктів</a:t>
                      </a:r>
                      <a:endParaRPr lang="uk-UA" sz="1400">
                        <a:effectLst/>
                      </a:endParaRPr>
                    </a:p>
                  </a:txBody>
                  <a:tcPr marL="28631" marR="28631" marT="20042" marB="20042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 err="1">
                          <a:effectLst/>
                        </a:rPr>
                        <a:t>Можливість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надавати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спільний</a:t>
                      </a:r>
                      <a:r>
                        <a:rPr lang="ru-RU" sz="1400" dirty="0">
                          <a:effectLst/>
                        </a:rPr>
                        <a:t> доступ до </a:t>
                      </a:r>
                      <a:r>
                        <a:rPr lang="ru-RU" sz="1400" dirty="0" err="1">
                          <a:effectLst/>
                        </a:rPr>
                        <a:t>робочих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столів</a:t>
                      </a:r>
                      <a:r>
                        <a:rPr lang="ru-RU" sz="1400" dirty="0">
                          <a:effectLst/>
                        </a:rPr>
                        <a:t> та </a:t>
                      </a:r>
                      <a:r>
                        <a:rPr lang="ru-RU" sz="1400" dirty="0" err="1">
                          <a:effectLst/>
                        </a:rPr>
                        <a:t>фільтрів</a:t>
                      </a:r>
                      <a:r>
                        <a:rPr lang="ru-RU" sz="1400" dirty="0">
                          <a:effectLst/>
                        </a:rPr>
                        <a:t> для </a:t>
                      </a:r>
                      <a:r>
                        <a:rPr lang="ru-RU" sz="1400" dirty="0" err="1">
                          <a:effectLst/>
                        </a:rPr>
                        <a:t>інших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користувачів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груп</a:t>
                      </a:r>
                      <a:r>
                        <a:rPr lang="ru-RU" sz="1400" dirty="0">
                          <a:effectLst/>
                        </a:rPr>
                        <a:t> та ролей.</a:t>
                      </a:r>
                    </a:p>
                  </a:txBody>
                  <a:tcPr marL="28631" marR="28631" marT="20042" marB="20042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99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>
                          <a:effectLst/>
                        </a:rPr>
                        <a:t>Управління підпискою на групові фільтри</a:t>
                      </a:r>
                      <a:endParaRPr lang="ru-RU" sz="1400">
                        <a:effectLst/>
                      </a:endParaRPr>
                    </a:p>
                  </a:txBody>
                  <a:tcPr marL="28631" marR="28631" marT="20042" marB="20042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 err="1">
                          <a:effectLst/>
                        </a:rPr>
                        <a:t>Можливість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керувати</a:t>
                      </a:r>
                      <a:r>
                        <a:rPr lang="ru-RU" sz="1400" dirty="0">
                          <a:effectLst/>
                        </a:rPr>
                        <a:t> (</a:t>
                      </a:r>
                      <a:r>
                        <a:rPr lang="ru-RU" sz="1400" dirty="0" err="1">
                          <a:effectLst/>
                        </a:rPr>
                        <a:t>створювати</a:t>
                      </a:r>
                      <a:r>
                        <a:rPr lang="ru-RU" sz="1400" dirty="0">
                          <a:effectLst/>
                        </a:rPr>
                        <a:t> та </a:t>
                      </a:r>
                      <a:r>
                        <a:rPr lang="ru-RU" sz="1400" dirty="0" err="1">
                          <a:effectLst/>
                        </a:rPr>
                        <a:t>видаляти</a:t>
                      </a:r>
                      <a:r>
                        <a:rPr lang="ru-RU" sz="1400" dirty="0">
                          <a:effectLst/>
                        </a:rPr>
                        <a:t>) </a:t>
                      </a:r>
                      <a:r>
                        <a:rPr lang="ru-RU" sz="1400" dirty="0" err="1">
                          <a:effectLst/>
                        </a:rPr>
                        <a:t>описом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групових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фільтрів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</a:p>
                  </a:txBody>
                  <a:tcPr marL="28631" marR="28631" marT="20042" marB="20042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6935"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b="1" dirty="0">
                          <a:effectLst/>
                        </a:rPr>
                        <a:t>Масова Зміна</a:t>
                      </a:r>
                      <a:endParaRPr lang="uk-UA" sz="1400" dirty="0">
                        <a:effectLst/>
                      </a:endParaRPr>
                    </a:p>
                  </a:txBody>
                  <a:tcPr marL="28631" marR="28631" marT="20042" marB="20042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400" dirty="0">
                          <a:effectLst/>
                        </a:rPr>
                        <a:t>Можливість виконувати масові операції із запитами </a:t>
                      </a:r>
                      <a:r>
                        <a:rPr lang="en-US" sz="1400" dirty="0">
                          <a:effectLst/>
                        </a:rPr>
                        <a:t>JIRA: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- </a:t>
                      </a:r>
                      <a:r>
                        <a:rPr lang="uk-UA" sz="1400" dirty="0">
                          <a:effectLst/>
                        </a:rPr>
                        <a:t>масове редагування</a:t>
                      </a:r>
                      <a:br>
                        <a:rPr lang="uk-UA" sz="1400" dirty="0">
                          <a:effectLst/>
                        </a:rPr>
                      </a:br>
                      <a:r>
                        <a:rPr lang="uk-UA" sz="1400" dirty="0">
                          <a:effectLst/>
                        </a:rPr>
                        <a:t>- масове переміщення</a:t>
                      </a:r>
                      <a:br>
                        <a:rPr lang="uk-UA" sz="1400" dirty="0">
                          <a:effectLst/>
                        </a:rPr>
                      </a:br>
                      <a:r>
                        <a:rPr lang="uk-UA" sz="1400" dirty="0">
                          <a:effectLst/>
                        </a:rPr>
                        <a:t>- масовий перехід у бізнес-процесі</a:t>
                      </a:r>
                      <a:br>
                        <a:rPr lang="uk-UA" sz="1400" dirty="0">
                          <a:effectLst/>
                        </a:rPr>
                      </a:br>
                      <a:r>
                        <a:rPr lang="uk-UA" sz="1400" dirty="0">
                          <a:effectLst/>
                        </a:rPr>
                        <a:t>- масове видалення</a:t>
                      </a:r>
                      <a:br>
                        <a:rPr lang="uk-UA" sz="1400" dirty="0">
                          <a:effectLst/>
                        </a:rPr>
                      </a:br>
                      <a:r>
                        <a:rPr lang="uk-UA" sz="1400" dirty="0">
                          <a:effectLst/>
                        </a:rPr>
                        <a:t>Надання дозволу на Масову зміну має бути ретельно обдумане. Цей дозвіл дозволяє змінювати до 1000 запитів за операцію. Наприклад, якщо </a:t>
                      </a:r>
                      <a:r>
                        <a:rPr lang="en-US" sz="1400" dirty="0">
                          <a:effectLst/>
                        </a:rPr>
                        <a:t>JIRA </a:t>
                      </a:r>
                      <a:r>
                        <a:rPr lang="uk-UA" sz="1400" dirty="0">
                          <a:effectLst/>
                        </a:rPr>
                        <a:t>налаштована для роботи в публічному режимі (тобто будь-хто може зареєструватися та створити запити), користувач з дозволом масових змін може змінити всі запити.</a:t>
                      </a:r>
                    </a:p>
                  </a:txBody>
                  <a:tcPr marL="28631" marR="28631" marT="20042" marB="20042">
                    <a:lnL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7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978" y="67560"/>
            <a:ext cx="87384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 наступній таблиці перелічені різні глобальні дозволи та функці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ї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  <a:cs typeface="Arial" pitchFamily="34" charset="0"/>
                <a:hlinkClick r:id="rId2"/>
              </a:rPr>
              <a:t>https://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2"/>
              </a:rPr>
              <a:t>wiki.teamlead.ru/pages/viewpage.action?pageId=65012125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711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1180"/>
            <a:ext cx="90364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	Адміністратор </a:t>
            </a:r>
            <a:r>
              <a:rPr lang="en-US" b="1" dirty="0" smtClean="0"/>
              <a:t>JIRA </a:t>
            </a:r>
            <a:r>
              <a:rPr lang="uk-UA" b="1" dirty="0" smtClean="0"/>
              <a:t>може :</a:t>
            </a:r>
          </a:p>
          <a:p>
            <a:r>
              <a:rPr lang="uk-UA" dirty="0" smtClean="0"/>
              <a:t>Керування користувачами</a:t>
            </a:r>
          </a:p>
          <a:p>
            <a:r>
              <a:rPr lang="uk-UA" dirty="0" smtClean="0"/>
              <a:t>Налаштуйте зовнішній вигляд</a:t>
            </a:r>
          </a:p>
          <a:p>
            <a:r>
              <a:rPr lang="uk-UA" dirty="0" smtClean="0"/>
              <a:t>Налаштування робочих процесів</a:t>
            </a:r>
          </a:p>
          <a:p>
            <a:r>
              <a:rPr lang="uk-UA" dirty="0" smtClean="0"/>
              <a:t>Встановіть деталі безпеки на рівні проекту / проблеми.</a:t>
            </a:r>
          </a:p>
          <a:p>
            <a:r>
              <a:rPr lang="uk-UA" dirty="0" smtClean="0"/>
              <a:t>Можна додавати власні поля / екрани</a:t>
            </a:r>
          </a:p>
          <a:p>
            <a:r>
              <a:rPr lang="uk-UA" dirty="0" smtClean="0"/>
              <a:t>Інтегруйте проект </a:t>
            </a:r>
            <a:r>
              <a:rPr lang="en-US" dirty="0" smtClean="0"/>
              <a:t>JIRA </a:t>
            </a:r>
            <a:r>
              <a:rPr lang="uk-UA" dirty="0" smtClean="0"/>
              <a:t>із засобами розробки, щоб переконатися, що </a:t>
            </a:r>
            <a:r>
              <a:rPr lang="uk-UA" dirty="0" err="1" smtClean="0"/>
              <a:t>комітування</a:t>
            </a:r>
            <a:r>
              <a:rPr lang="uk-UA" dirty="0" smtClean="0"/>
              <a:t>, повернення, зміни тощо можуть негайно відображатися в </a:t>
            </a:r>
            <a:r>
              <a:rPr lang="en-US" dirty="0" smtClean="0"/>
              <a:t>JIRA.</a:t>
            </a:r>
          </a:p>
          <a:p>
            <a:r>
              <a:rPr lang="uk-UA" dirty="0" smtClean="0"/>
              <a:t>Налаштування налаштувань інформаційної панелі</a:t>
            </a:r>
          </a:p>
          <a:p>
            <a:r>
              <a:rPr lang="uk-UA" dirty="0" smtClean="0"/>
              <a:t>Встановіть інформацію про час / часовий пояс.</a:t>
            </a:r>
          </a:p>
          <a:p>
            <a:r>
              <a:rPr lang="uk-UA" dirty="0" smtClean="0"/>
              <a:t>Налаштуйте та встановіть параметри електронної пошти</a:t>
            </a:r>
          </a:p>
          <a:p>
            <a:endParaRPr lang="uk-UA" dirty="0" smtClean="0"/>
          </a:p>
          <a:p>
            <a:r>
              <a:rPr lang="uk-UA" dirty="0" smtClean="0"/>
              <a:t>Керуйте ролями в проекті: </a:t>
            </a:r>
            <a:r>
              <a:rPr lang="en-US" dirty="0" smtClean="0">
                <a:hlinkClick r:id="rId2"/>
              </a:rPr>
              <a:t>https://sup</a:t>
            </a:r>
            <a:r>
              <a:rPr lang="en-US" sz="2000" dirty="0" smtClean="0">
                <a:hlinkClick r:id="rId2"/>
              </a:rPr>
              <a:t>port.atlassian.com/jira-cloud-administration/docs/manage-project-roles/</a:t>
            </a:r>
            <a:endParaRPr lang="uk-UA" sz="2000" dirty="0" smtClean="0"/>
          </a:p>
        </p:txBody>
      </p:sp>
    </p:spTree>
    <p:extLst>
      <p:ext uri="{BB962C8B-B14F-4D97-AF65-F5344CB8AC3E}">
        <p14:creationId xmlns:p14="http://schemas.microsoft.com/office/powerpoint/2010/main" val="229857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89" y="43870"/>
            <a:ext cx="90364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Права доступу в </a:t>
            </a:r>
            <a:r>
              <a:rPr lang="uk-UA" dirty="0" err="1"/>
              <a:t>проєктах</a:t>
            </a:r>
            <a:r>
              <a:rPr lang="uk-UA" dirty="0"/>
              <a:t>, керованих командою</a:t>
            </a:r>
            <a:endParaRPr lang="uk-UA" b="1" dirty="0"/>
          </a:p>
          <a:p>
            <a:r>
              <a:rPr lang="uk-UA" dirty="0"/>
              <a:t>У </a:t>
            </a:r>
            <a:r>
              <a:rPr lang="en-US" dirty="0" err="1"/>
              <a:t>Jira</a:t>
            </a:r>
            <a:r>
              <a:rPr lang="en-US" dirty="0"/>
              <a:t> </a:t>
            </a:r>
            <a:r>
              <a:rPr lang="uk-UA" dirty="0"/>
              <a:t>для </a:t>
            </a:r>
            <a:r>
              <a:rPr lang="en-US" dirty="0"/>
              <a:t>team-managed </a:t>
            </a:r>
            <a:r>
              <a:rPr lang="uk-UA" dirty="0" err="1"/>
              <a:t>проєктів</a:t>
            </a:r>
            <a:r>
              <a:rPr lang="uk-UA" dirty="0"/>
              <a:t> можна вибрати відповідний рівень доступу для користувачів:</a:t>
            </a:r>
          </a:p>
          <a:p>
            <a:r>
              <a:rPr lang="en-US" b="1" dirty="0"/>
              <a:t>Private </a:t>
            </a:r>
            <a:r>
              <a:rPr lang="en-US" dirty="0"/>
              <a:t>— </a:t>
            </a:r>
            <a:r>
              <a:rPr lang="uk-UA" dirty="0"/>
              <a:t>лише адміністратор та учасники </a:t>
            </a:r>
            <a:r>
              <a:rPr lang="uk-UA" dirty="0" err="1"/>
              <a:t>проєкту</a:t>
            </a:r>
            <a:r>
              <a:rPr lang="uk-UA" dirty="0"/>
              <a:t> можуть бачити, створювати та редагувати завдання.</a:t>
            </a:r>
          </a:p>
          <a:p>
            <a:r>
              <a:rPr lang="en-US" b="1" dirty="0"/>
              <a:t>Limited</a:t>
            </a:r>
            <a:r>
              <a:rPr lang="en-US" dirty="0"/>
              <a:t> — </a:t>
            </a:r>
            <a:r>
              <a:rPr lang="uk-UA" dirty="0"/>
              <a:t>будь-який користувач компанії </a:t>
            </a:r>
            <a:r>
              <a:rPr lang="en-US" dirty="0" err="1"/>
              <a:t>Jira</a:t>
            </a:r>
            <a:r>
              <a:rPr lang="en-US" dirty="0"/>
              <a:t> </a:t>
            </a:r>
            <a:r>
              <a:rPr lang="uk-UA" dirty="0"/>
              <a:t>може дивитися завдання всередині </a:t>
            </a:r>
            <a:r>
              <a:rPr lang="uk-UA" dirty="0" err="1"/>
              <a:t>проєкту</a:t>
            </a:r>
            <a:r>
              <a:rPr lang="uk-UA" dirty="0"/>
              <a:t>, але тільки учасники </a:t>
            </a:r>
            <a:r>
              <a:rPr lang="uk-UA" dirty="0" err="1"/>
              <a:t>проєкту</a:t>
            </a:r>
            <a:r>
              <a:rPr lang="uk-UA" dirty="0"/>
              <a:t> можуть створювати та редагувати завдання.</a:t>
            </a:r>
          </a:p>
          <a:p>
            <a:r>
              <a:rPr lang="en-US" b="1" dirty="0"/>
              <a:t>Open</a:t>
            </a:r>
            <a:r>
              <a:rPr lang="en-US" dirty="0"/>
              <a:t> — </a:t>
            </a:r>
            <a:r>
              <a:rPr lang="uk-UA" dirty="0"/>
              <a:t>по суті повний та відкритий доступ до всіх завдань </a:t>
            </a:r>
            <a:r>
              <a:rPr lang="uk-UA" dirty="0" err="1"/>
              <a:t>проєкту</a:t>
            </a:r>
            <a:r>
              <a:rPr lang="uk-UA" dirty="0"/>
              <a:t>.</a:t>
            </a:r>
          </a:p>
          <a:p>
            <a:r>
              <a:rPr lang="uk-UA" dirty="0"/>
              <a:t>Перераховані рівні доступу можна вибрати одразу на момент створення </a:t>
            </a:r>
            <a:r>
              <a:rPr lang="uk-UA" dirty="0" err="1"/>
              <a:t>проєкту</a:t>
            </a:r>
            <a:r>
              <a:rPr lang="uk-UA" dirty="0"/>
              <a:t> або в процесі роботи в меню налаштувань </a:t>
            </a:r>
            <a:r>
              <a:rPr lang="uk-UA" dirty="0" err="1"/>
              <a:t>проєкту</a:t>
            </a:r>
            <a:r>
              <a:rPr lang="uk-UA" dirty="0"/>
              <a:t>.</a:t>
            </a:r>
          </a:p>
          <a:p>
            <a:r>
              <a:rPr lang="uk-UA" dirty="0"/>
              <a:t>Ролі учасників у </a:t>
            </a:r>
            <a:r>
              <a:rPr lang="uk-UA" dirty="0" err="1"/>
              <a:t>проєктах</a:t>
            </a:r>
            <a:r>
              <a:rPr lang="uk-UA" dirty="0"/>
              <a:t>, керованих командою</a:t>
            </a:r>
            <a:endParaRPr lang="uk-UA" b="1" dirty="0"/>
          </a:p>
          <a:p>
            <a:r>
              <a:rPr lang="uk-UA" dirty="0"/>
              <a:t>Розподіл ролей у </a:t>
            </a:r>
            <a:r>
              <a:rPr lang="en-US" dirty="0" err="1"/>
              <a:t>Jira</a:t>
            </a:r>
            <a:r>
              <a:rPr lang="en-US" dirty="0"/>
              <a:t> — </a:t>
            </a:r>
            <a:r>
              <a:rPr lang="uk-UA" dirty="0"/>
              <a:t>нескладний процес. За замовчуванням </a:t>
            </a:r>
            <a:r>
              <a:rPr lang="en-US" dirty="0" err="1"/>
              <a:t>Jira</a:t>
            </a:r>
            <a:r>
              <a:rPr lang="en-US" dirty="0"/>
              <a:t> </a:t>
            </a:r>
            <a:r>
              <a:rPr lang="uk-UA" dirty="0"/>
              <a:t>пропонує три ролі:</a:t>
            </a:r>
          </a:p>
          <a:p>
            <a:r>
              <a:rPr lang="en-US" b="1" dirty="0"/>
              <a:t>Administrator</a:t>
            </a:r>
            <a:r>
              <a:rPr lang="en-US" dirty="0"/>
              <a:t> — </a:t>
            </a:r>
            <a:r>
              <a:rPr lang="uk-UA" dirty="0"/>
              <a:t>повний доступ до всіх завдань та можливість управління </a:t>
            </a:r>
            <a:r>
              <a:rPr lang="uk-UA" dirty="0" err="1"/>
              <a:t>проєктом</a:t>
            </a:r>
            <a:r>
              <a:rPr lang="uk-UA" dirty="0"/>
              <a:t>, доступом та ролями учасників;</a:t>
            </a:r>
          </a:p>
          <a:p>
            <a:r>
              <a:rPr lang="en-US" b="1" dirty="0"/>
              <a:t>Member</a:t>
            </a:r>
            <a:r>
              <a:rPr lang="en-US" dirty="0"/>
              <a:t> — </a:t>
            </a:r>
            <a:r>
              <a:rPr lang="uk-UA" dirty="0"/>
              <a:t>створення та редагування завдань;</a:t>
            </a:r>
          </a:p>
          <a:p>
            <a:r>
              <a:rPr lang="en-US" b="1" dirty="0"/>
              <a:t>Viewer </a:t>
            </a:r>
            <a:r>
              <a:rPr lang="en-US" dirty="0"/>
              <a:t>— </a:t>
            </a:r>
            <a:r>
              <a:rPr lang="uk-UA" dirty="0"/>
              <a:t>лише перегляд та коментування.</a:t>
            </a:r>
          </a:p>
          <a:p>
            <a:r>
              <a:rPr lang="uk-UA" dirty="0"/>
              <a:t>Гнучкість роботи з ролями полягає в тому, що можна створити похідні від базових та дати їм певні привілеї. Наприклад, передати </a:t>
            </a:r>
            <a:r>
              <a:rPr lang="en-US" dirty="0"/>
              <a:t>Member </a:t>
            </a:r>
            <a:r>
              <a:rPr lang="uk-UA" dirty="0"/>
              <a:t>частину функцій адміністратора. Тільки важливо пам’ятати, що у </a:t>
            </a:r>
            <a:r>
              <a:rPr lang="uk-UA" dirty="0" err="1"/>
              <a:t>проєктах</a:t>
            </a:r>
            <a:r>
              <a:rPr lang="uk-UA" dirty="0"/>
              <a:t> під управлінням команди кожен учасник може виконувати одночасно лише одну роль, а у випадку з компанією — кілька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91198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"/>
            <a:ext cx="6984776" cy="54868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sz="2000" dirty="0" smtClean="0"/>
              <a:t>1.Огляд </a:t>
            </a:r>
            <a:r>
              <a:rPr lang="en-US" sz="2000" dirty="0" err="1" smtClean="0"/>
              <a:t>Jira</a:t>
            </a:r>
            <a:r>
              <a:rPr lang="uk-UA" sz="1800" dirty="0" smtClean="0"/>
              <a:t/>
            </a:r>
            <a:br>
              <a:rPr lang="uk-UA" sz="1800" dirty="0" smtClean="0"/>
            </a:br>
            <a:endParaRPr lang="uk-UA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45" y="922489"/>
            <a:ext cx="8712968" cy="169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34" y="2636912"/>
            <a:ext cx="8792818" cy="363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619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229600" cy="6192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700" b="1" dirty="0" err="1" smtClean="0"/>
              <a:t>Jira</a:t>
            </a:r>
            <a:r>
              <a:rPr lang="en-US" sz="1700" b="1" dirty="0" smtClean="0"/>
              <a:t> </a:t>
            </a:r>
            <a:r>
              <a:rPr lang="uk-UA" sz="1700" b="1" dirty="0"/>
              <a:t>складається з трьох елементів</a:t>
            </a:r>
            <a:r>
              <a:rPr lang="uk-UA" sz="1700" dirty="0"/>
              <a:t>: проект, завдання та </a:t>
            </a:r>
            <a:r>
              <a:rPr lang="uk-UA" sz="1700" dirty="0" err="1"/>
              <a:t>підзавдання</a:t>
            </a:r>
            <a:r>
              <a:rPr lang="uk-UA" sz="1700" dirty="0"/>
              <a:t>. Проект — основний елемент платформи, в якому зберігаються завдання та інформація щодо роботи над програмою. Користувачі мають можливість створити проект із </a:t>
            </a:r>
            <a:r>
              <a:rPr lang="uk-UA" sz="1700" dirty="0" smtClean="0"/>
              <a:t>нуля </a:t>
            </a:r>
            <a:r>
              <a:rPr lang="uk-UA" sz="1700" dirty="0"/>
              <a:t>або використовувати готовий шаблон. </a:t>
            </a:r>
            <a:endParaRPr lang="uk-UA" sz="1700" dirty="0" smtClean="0"/>
          </a:p>
          <a:p>
            <a:pPr marL="0" indent="0">
              <a:buNone/>
            </a:pPr>
            <a:r>
              <a:rPr lang="uk-UA" sz="1700" b="1" dirty="0"/>
              <a:t>Особливості </a:t>
            </a:r>
            <a:r>
              <a:rPr lang="en-US" sz="1700" b="1" dirty="0" err="1"/>
              <a:t>Jira</a:t>
            </a:r>
            <a:r>
              <a:rPr lang="en-US" sz="1700" b="1" dirty="0"/>
              <a:t>:</a:t>
            </a:r>
            <a:endParaRPr lang="en-US" sz="1700" dirty="0"/>
          </a:p>
          <a:p>
            <a:r>
              <a:rPr lang="en-US" sz="1700" b="1" dirty="0" err="1"/>
              <a:t>Kanban</a:t>
            </a:r>
            <a:r>
              <a:rPr lang="en-US" sz="1700" b="1" dirty="0"/>
              <a:t>-</a:t>
            </a:r>
            <a:r>
              <a:rPr lang="uk-UA" sz="1700" b="1" dirty="0"/>
              <a:t>дошка </a:t>
            </a:r>
            <a:r>
              <a:rPr lang="uk-UA" sz="1700" dirty="0"/>
              <a:t>– допомагають команді забезпечити прозорість роботи над проектом, оптимізувати робочий процес, розподілити завдання з </a:t>
            </a:r>
            <a:r>
              <a:rPr lang="uk-UA" sz="1700" dirty="0" err="1"/>
              <a:t>беклогу</a:t>
            </a:r>
            <a:r>
              <a:rPr lang="uk-UA" sz="1700" dirty="0"/>
              <a:t> (список невирішених завдань</a:t>
            </a:r>
            <a:r>
              <a:rPr lang="uk-UA" sz="1700" dirty="0" smtClean="0"/>
              <a:t>). </a:t>
            </a:r>
            <a:r>
              <a:rPr lang="uk-UA" sz="1700" dirty="0"/>
              <a:t>Ключовим принципом є обмеження </a:t>
            </a:r>
            <a:r>
              <a:rPr lang="uk-UA" sz="1700" dirty="0" smtClean="0"/>
              <a:t>обсягу незавершеної роботи для кожного стовпця</a:t>
            </a:r>
            <a:r>
              <a:rPr lang="uk-UA" sz="1700" b="1" dirty="0" smtClean="0"/>
              <a:t>.</a:t>
            </a:r>
          </a:p>
          <a:p>
            <a:r>
              <a:rPr lang="ru-RU" sz="1700" b="1" dirty="0"/>
              <a:t>У </a:t>
            </a:r>
            <a:r>
              <a:rPr lang="ru-RU" sz="1700" b="1" dirty="0" err="1"/>
              <a:t>kanban</a:t>
            </a:r>
            <a:r>
              <a:rPr lang="ru-RU" sz="1700" b="1" dirty="0"/>
              <a:t> </a:t>
            </a:r>
            <a:r>
              <a:rPr lang="ru-RU" sz="1700" b="1" dirty="0" err="1"/>
              <a:t>беклог</a:t>
            </a:r>
            <a:r>
              <a:rPr lang="ru-RU" sz="1700" b="1" dirty="0"/>
              <a:t> </a:t>
            </a:r>
            <a:r>
              <a:rPr lang="ru-RU" sz="1700" dirty="0"/>
              <a:t>– </a:t>
            </a:r>
            <a:r>
              <a:rPr lang="ru-RU" sz="1700" dirty="0" err="1"/>
              <a:t>це</a:t>
            </a:r>
            <a:r>
              <a:rPr lang="ru-RU" sz="1700" dirty="0"/>
              <a:t> перший </a:t>
            </a:r>
            <a:r>
              <a:rPr lang="ru-RU" sz="1700" dirty="0" err="1"/>
              <a:t>стовпець</a:t>
            </a:r>
            <a:r>
              <a:rPr lang="ru-RU" sz="1700" dirty="0"/>
              <a:t> </a:t>
            </a:r>
            <a:r>
              <a:rPr lang="ru-RU" sz="1700" dirty="0" err="1"/>
              <a:t>дошки</a:t>
            </a:r>
            <a:r>
              <a:rPr lang="ru-RU" sz="1700" dirty="0" smtClean="0"/>
              <a:t>. </a:t>
            </a:r>
            <a:r>
              <a:rPr lang="ru-RU" sz="1700" dirty="0" err="1" smtClean="0"/>
              <a:t>Це</a:t>
            </a:r>
            <a:r>
              <a:rPr lang="ru-RU" sz="1700" dirty="0" smtClean="0"/>
              <a:t> </a:t>
            </a:r>
            <a:r>
              <a:rPr lang="ru-RU" sz="1700" dirty="0" err="1" smtClean="0"/>
              <a:t>детальний</a:t>
            </a:r>
            <a:r>
              <a:rPr lang="ru-RU" sz="1700" dirty="0" smtClean="0"/>
              <a:t> </a:t>
            </a:r>
            <a:r>
              <a:rPr lang="ru-RU" sz="1700" dirty="0" err="1"/>
              <a:t>перелік</a:t>
            </a:r>
            <a:r>
              <a:rPr lang="ru-RU" sz="1700" dirty="0"/>
              <a:t> </a:t>
            </a:r>
            <a:r>
              <a:rPr lang="ru-RU" sz="1700" dirty="0" err="1"/>
              <a:t>усіх</a:t>
            </a:r>
            <a:r>
              <a:rPr lang="ru-RU" sz="1700" dirty="0"/>
              <a:t> </a:t>
            </a:r>
            <a:r>
              <a:rPr lang="ru-RU" sz="1700" dirty="0" smtClean="0"/>
              <a:t>проблем, </a:t>
            </a:r>
            <a:r>
              <a:rPr lang="ru-RU" sz="1700" dirty="0" err="1" smtClean="0"/>
              <a:t>пріоретизований</a:t>
            </a:r>
            <a:r>
              <a:rPr lang="ru-RU" sz="1700" dirty="0" smtClean="0"/>
              <a:t> для </a:t>
            </a:r>
            <a:r>
              <a:rPr lang="ru-RU" sz="1700" dirty="0" err="1" smtClean="0"/>
              <a:t>виконання</a:t>
            </a:r>
            <a:r>
              <a:rPr lang="ru-RU" sz="1700" dirty="0" smtClean="0"/>
              <a:t> </a:t>
            </a:r>
            <a:r>
              <a:rPr lang="ru-RU" sz="1700" dirty="0" err="1" smtClean="0"/>
              <a:t>виконавцям</a:t>
            </a:r>
            <a:r>
              <a:rPr lang="ru-RU" sz="1700" dirty="0" smtClean="0"/>
              <a:t>. </a:t>
            </a:r>
            <a:r>
              <a:rPr lang="uk-UA" sz="1700" dirty="0" smtClean="0"/>
              <a:t>Його можна змінити в будь-який момент. </a:t>
            </a:r>
            <a:r>
              <a:rPr lang="ru-RU" sz="1700" dirty="0" smtClean="0"/>
              <a:t>Коли </a:t>
            </a:r>
            <a:r>
              <a:rPr lang="ru-RU" sz="1700" dirty="0" err="1" smtClean="0"/>
              <a:t>виконавець</a:t>
            </a:r>
            <a:r>
              <a:rPr lang="ru-RU" sz="1700" dirty="0" smtClean="0"/>
              <a:t> </a:t>
            </a:r>
            <a:r>
              <a:rPr lang="ru-RU" sz="1700" dirty="0" err="1" smtClean="0"/>
              <a:t>готовий</a:t>
            </a:r>
            <a:r>
              <a:rPr lang="ru-RU" sz="1700" dirty="0" smtClean="0"/>
              <a:t>, то </a:t>
            </a:r>
            <a:r>
              <a:rPr lang="ru-RU" sz="1700" dirty="0" err="1" smtClean="0"/>
              <a:t>обирає</a:t>
            </a:r>
            <a:r>
              <a:rPr lang="ru-RU" sz="1700" dirty="0" smtClean="0"/>
              <a:t> п</a:t>
            </a:r>
            <a:r>
              <a:rPr lang="uk-UA" sz="1700" dirty="0" err="1" smtClean="0"/>
              <a:t>роблему</a:t>
            </a:r>
            <a:r>
              <a:rPr lang="uk-UA" sz="1700" dirty="0" smtClean="0"/>
              <a:t> </a:t>
            </a:r>
            <a:r>
              <a:rPr lang="uk-UA" sz="1700" dirty="0"/>
              <a:t>у верхній частині стовпця «вибрано для розробки</a:t>
            </a:r>
            <a:r>
              <a:rPr lang="uk-UA" sz="1700" dirty="0" smtClean="0"/>
              <a:t>» і переміщує </a:t>
            </a:r>
            <a:r>
              <a:rPr lang="uk-UA" sz="1700" dirty="0"/>
              <a:t>до стовпця «виконується</a:t>
            </a:r>
            <a:r>
              <a:rPr lang="uk-UA" sz="1700" dirty="0" smtClean="0"/>
              <a:t>». </a:t>
            </a:r>
            <a:r>
              <a:rPr lang="en-US" sz="1700" b="1" dirty="0" smtClean="0"/>
              <a:t>Scrum-</a:t>
            </a:r>
            <a:r>
              <a:rPr lang="uk-UA" sz="1700" b="1" dirty="0"/>
              <a:t>дошка </a:t>
            </a:r>
            <a:r>
              <a:rPr lang="uk-UA" sz="1700" dirty="0"/>
              <a:t>- дозволяє управляти складним проектом, об'єднати команди з різних напрямків розробки продукту для досягнень однієї мети.</a:t>
            </a:r>
          </a:p>
          <a:p>
            <a:r>
              <a:rPr lang="uk-UA" sz="1700" dirty="0"/>
              <a:t>Прив'язка програмного коду до завдань за допомогою </a:t>
            </a:r>
            <a:r>
              <a:rPr lang="en-US" sz="1700" dirty="0" err="1">
                <a:hlinkClick r:id="rId2" tooltip="Bitbucket"/>
              </a:rPr>
              <a:t>Bitbucket</a:t>
            </a:r>
            <a:r>
              <a:rPr lang="en-US" sz="1700" dirty="0"/>
              <a:t> </a:t>
            </a:r>
            <a:r>
              <a:rPr lang="uk-UA" sz="1700" dirty="0"/>
              <a:t>та спільна над ним.</a:t>
            </a:r>
          </a:p>
          <a:p>
            <a:r>
              <a:rPr lang="uk-UA" sz="1700" dirty="0"/>
              <a:t>Веде документацію, протоколи та інші документи за допомогою </a:t>
            </a:r>
            <a:r>
              <a:rPr lang="en-US" sz="1700" dirty="0">
                <a:hlinkClick r:id="rId3" tooltip="Confluence"/>
              </a:rPr>
              <a:t>Confluence</a:t>
            </a:r>
            <a:r>
              <a:rPr lang="en-US" sz="1700" dirty="0"/>
              <a:t> .</a:t>
            </a:r>
          </a:p>
          <a:p>
            <a:r>
              <a:rPr lang="uk-UA" sz="1700" dirty="0"/>
              <a:t>Спільна робота — обмін інформацією щодо проекту, спільне вирішення питань та звернення за допомогою до колег.</a:t>
            </a:r>
          </a:p>
          <a:p>
            <a:r>
              <a:rPr lang="uk-UA" sz="1700" b="1" dirty="0"/>
              <a:t>Звітність у </a:t>
            </a:r>
            <a:r>
              <a:rPr lang="en-US" sz="1700" b="1" dirty="0" err="1"/>
              <a:t>Jira</a:t>
            </a:r>
            <a:r>
              <a:rPr lang="en-US" sz="1700" b="1" dirty="0"/>
              <a:t> </a:t>
            </a:r>
            <a:r>
              <a:rPr lang="en-US" sz="1700" dirty="0"/>
              <a:t>— </a:t>
            </a:r>
            <a:r>
              <a:rPr lang="uk-UA" sz="1700" dirty="0"/>
              <a:t>звіти формуються за допомогою </a:t>
            </a:r>
            <a:r>
              <a:rPr lang="uk-UA" sz="1700" dirty="0" err="1"/>
              <a:t>віджетів</a:t>
            </a:r>
            <a:r>
              <a:rPr lang="uk-UA" sz="1700" dirty="0"/>
              <a:t> на панелі </a:t>
            </a:r>
            <a:r>
              <a:rPr lang="uk-UA" sz="1700" dirty="0" err="1"/>
              <a:t>дашбордів</a:t>
            </a:r>
            <a:r>
              <a:rPr lang="uk-UA" sz="1700" dirty="0"/>
              <a:t> і можуть містити інформацію про проект в цілому або про окремі його елементи. Звіти </a:t>
            </a:r>
            <a:r>
              <a:rPr lang="uk-UA" sz="1700" dirty="0" err="1"/>
              <a:t>візуалізуються</a:t>
            </a:r>
            <a:r>
              <a:rPr lang="uk-UA" sz="1700" dirty="0"/>
              <a:t> у графіки та діаграми.</a:t>
            </a:r>
          </a:p>
          <a:p>
            <a:r>
              <a:rPr lang="uk-UA" sz="1700" dirty="0"/>
              <a:t>Підтримка інтеграцій з багатьма інструментами для розробки та інших сервісів.</a:t>
            </a:r>
          </a:p>
          <a:p>
            <a:pPr marL="0" indent="0">
              <a:buNone/>
            </a:pPr>
            <a:endParaRPr lang="uk-UA" sz="1700" dirty="0"/>
          </a:p>
        </p:txBody>
      </p:sp>
    </p:spTree>
    <p:extLst>
      <p:ext uri="{BB962C8B-B14F-4D97-AF65-F5344CB8AC3E}">
        <p14:creationId xmlns:p14="http://schemas.microsoft.com/office/powerpoint/2010/main" val="1467102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56" y="116632"/>
            <a:ext cx="89453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Типи завдань, ієрархія та поля</a:t>
            </a:r>
          </a:p>
          <a:p>
            <a:r>
              <a:rPr lang="uk-UA" dirty="0" smtClean="0"/>
              <a:t>Як і у випадку з ролями, для створення завдань </a:t>
            </a:r>
            <a:r>
              <a:rPr lang="en-US" dirty="0" err="1" smtClean="0"/>
              <a:t>Jira</a:t>
            </a:r>
            <a:r>
              <a:rPr lang="en-US" dirty="0" smtClean="0"/>
              <a:t> </a:t>
            </a:r>
            <a:r>
              <a:rPr lang="uk-UA" dirty="0" smtClean="0"/>
              <a:t>можна використовувати готові шаблони або змінити їх під конкретний випадок.</a:t>
            </a:r>
          </a:p>
          <a:p>
            <a:r>
              <a:rPr lang="en-US" dirty="0" err="1" smtClean="0"/>
              <a:t>Jira</a:t>
            </a:r>
            <a:r>
              <a:rPr lang="en-US" dirty="0" smtClean="0"/>
              <a:t> </a:t>
            </a:r>
            <a:r>
              <a:rPr lang="uk-UA" dirty="0" smtClean="0"/>
              <a:t>пропонує три рівні ієрархії: на першому — </a:t>
            </a:r>
            <a:r>
              <a:rPr lang="en-US" dirty="0" smtClean="0"/>
              <a:t>Epics, </a:t>
            </a:r>
            <a:r>
              <a:rPr lang="uk-UA" dirty="0" smtClean="0"/>
              <a:t>на другому — </a:t>
            </a:r>
            <a:r>
              <a:rPr lang="en-US" dirty="0" smtClean="0"/>
              <a:t>Stories, Tasks, Bugs </a:t>
            </a:r>
            <a:r>
              <a:rPr lang="uk-UA" dirty="0" smtClean="0"/>
              <a:t>та </a:t>
            </a:r>
            <a:r>
              <a:rPr lang="en-US" dirty="0" smtClean="0"/>
              <a:t>Custom-</a:t>
            </a:r>
            <a:r>
              <a:rPr lang="uk-UA" dirty="0" smtClean="0"/>
              <a:t>типи, а на третьому — </a:t>
            </a:r>
            <a:r>
              <a:rPr lang="en-US" dirty="0" smtClean="0"/>
              <a:t>Sub-tasks </a:t>
            </a:r>
            <a:r>
              <a:rPr lang="uk-UA" dirty="0" smtClean="0"/>
              <a:t>та </a:t>
            </a:r>
            <a:r>
              <a:rPr lang="uk-UA" dirty="0" err="1" smtClean="0"/>
              <a:t>кастомізовані</a:t>
            </a:r>
            <a:r>
              <a:rPr lang="uk-UA" dirty="0" smtClean="0"/>
              <a:t> підтипи.</a:t>
            </a:r>
            <a:endParaRPr lang="uk-UA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099144" cy="309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5085184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Одна з головних «фішок» </a:t>
            </a:r>
            <a:r>
              <a:rPr lang="en-US" dirty="0" err="1"/>
              <a:t>Jira</a:t>
            </a:r>
            <a:r>
              <a:rPr lang="en-US" dirty="0"/>
              <a:t> — </a:t>
            </a:r>
            <a:r>
              <a:rPr lang="uk-UA" dirty="0"/>
              <a:t>це гнучке налаштування </a:t>
            </a:r>
            <a:r>
              <a:rPr lang="en-US" dirty="0"/>
              <a:t>Workflow. </a:t>
            </a:r>
            <a:r>
              <a:rPr lang="uk-UA" dirty="0"/>
              <a:t>Якщо подивитися на </a:t>
            </a:r>
            <a:r>
              <a:rPr lang="en-US" dirty="0"/>
              <a:t>Board, </a:t>
            </a:r>
            <a:r>
              <a:rPr lang="uk-UA" dirty="0"/>
              <a:t>всі завдання розділені на три статуси: «До виконання» або </a:t>
            </a:r>
            <a:r>
              <a:rPr lang="en-US" dirty="0"/>
              <a:t>To Do, «</a:t>
            </a:r>
            <a:r>
              <a:rPr lang="uk-UA" dirty="0"/>
              <a:t>У процесі» або </a:t>
            </a:r>
            <a:r>
              <a:rPr lang="en-US" dirty="0"/>
              <a:t>In Process, «</a:t>
            </a:r>
            <a:r>
              <a:rPr lang="uk-UA" dirty="0"/>
              <a:t>Готово» або </a:t>
            </a:r>
            <a:r>
              <a:rPr lang="en-US" dirty="0" smtClean="0"/>
              <a:t>Done</a:t>
            </a:r>
            <a:r>
              <a:rPr lang="uk-UA" dirty="0" smtClean="0"/>
              <a:t>, які змінюються від стовпця до стовпця, </a:t>
            </a:r>
            <a:r>
              <a:rPr lang="uk-UA" dirty="0"/>
              <a:t>коли ви переносите питання з одного стовпця в </a:t>
            </a:r>
            <a:r>
              <a:rPr lang="uk-UA" dirty="0" smtClean="0"/>
              <a:t>інший.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59814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90364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u="sng" dirty="0" smtClean="0"/>
              <a:t>Огляд </a:t>
            </a:r>
            <a:r>
              <a:rPr lang="en-US" dirty="0" err="1" smtClean="0"/>
              <a:t>Jira</a:t>
            </a:r>
            <a:r>
              <a:rPr lang="en-US" dirty="0" smtClean="0"/>
              <a:t> </a:t>
            </a:r>
            <a:r>
              <a:rPr lang="uk-UA" u="sng" dirty="0" smtClean="0"/>
              <a:t>:</a:t>
            </a:r>
          </a:p>
          <a:p>
            <a:r>
              <a:rPr lang="uk-UA" u="sng" dirty="0" smtClean="0">
                <a:hlinkClick r:id="rId2"/>
              </a:rPr>
              <a:t>https</a:t>
            </a:r>
            <a:r>
              <a:rPr lang="uk-UA" u="sng" dirty="0">
                <a:hlinkClick r:id="rId2"/>
              </a:rPr>
              <a:t>://</a:t>
            </a:r>
            <a:r>
              <a:rPr lang="uk-UA" u="sng" dirty="0" smtClean="0">
                <a:hlinkClick r:id="rId2"/>
              </a:rPr>
              <a:t>coursera.org/share/1e6a54842c1e0e22a84ae1a6e073dceb</a:t>
            </a:r>
            <a:endParaRPr lang="uk-UA" u="sng" dirty="0" smtClean="0"/>
          </a:p>
          <a:p>
            <a:r>
              <a:rPr lang="en-US" dirty="0" smtClean="0"/>
              <a:t>JIRA </a:t>
            </a:r>
            <a:r>
              <a:rPr lang="uk-UA" dirty="0" err="1" smtClean="0"/>
              <a:t>Базовый</a:t>
            </a:r>
            <a:r>
              <a:rPr lang="uk-UA" dirty="0" smtClean="0"/>
              <a:t> курс #0 </a:t>
            </a:r>
          </a:p>
          <a:p>
            <a:r>
              <a:rPr lang="uk-UA" u="sng" dirty="0" smtClean="0">
                <a:hlinkClick r:id="rId3"/>
              </a:rPr>
              <a:t>https://www.youtube.com/watch?v=wy94sK_PzWw&amp;list=PLHXhQ88p8DT2TU881_oGiXDF4fl3YXqgf&amp;index=1</a:t>
            </a:r>
            <a:endParaRPr lang="uk-UA" u="sng" dirty="0" smtClean="0"/>
          </a:p>
          <a:p>
            <a:r>
              <a:rPr lang="uk-UA" dirty="0" smtClean="0"/>
              <a:t>Початок роботи в </a:t>
            </a:r>
            <a:r>
              <a:rPr lang="en-US" dirty="0" err="1" smtClean="0"/>
              <a:t>Jira</a:t>
            </a:r>
            <a:r>
              <a:rPr lang="uk-UA" dirty="0" smtClean="0"/>
              <a:t>. № 4</a:t>
            </a:r>
          </a:p>
          <a:p>
            <a:r>
              <a:rPr lang="en-US" u="sng" dirty="0" smtClean="0">
                <a:hlinkClick r:id="rId4"/>
              </a:rPr>
              <a:t>https</a:t>
            </a:r>
            <a:r>
              <a:rPr lang="uk-UA" u="sng" dirty="0" smtClean="0">
                <a:hlinkClick r:id="rId4"/>
              </a:rPr>
              <a:t>://</a:t>
            </a:r>
            <a:r>
              <a:rPr lang="en-US" u="sng" dirty="0" smtClean="0">
                <a:hlinkClick r:id="rId4"/>
              </a:rPr>
              <a:t>www</a:t>
            </a:r>
            <a:r>
              <a:rPr lang="uk-UA" u="sng" dirty="0" smtClean="0">
                <a:hlinkClick r:id="rId4"/>
              </a:rPr>
              <a:t>.</a:t>
            </a:r>
            <a:r>
              <a:rPr lang="en-US" u="sng" dirty="0" err="1" smtClean="0">
                <a:hlinkClick r:id="rId4"/>
              </a:rPr>
              <a:t>youtube</a:t>
            </a:r>
            <a:r>
              <a:rPr lang="uk-UA" u="sng" dirty="0" smtClean="0">
                <a:hlinkClick r:id="rId4"/>
              </a:rPr>
              <a:t>.</a:t>
            </a:r>
            <a:r>
              <a:rPr lang="en-US" u="sng" dirty="0" smtClean="0">
                <a:hlinkClick r:id="rId4"/>
              </a:rPr>
              <a:t>com</a:t>
            </a:r>
            <a:r>
              <a:rPr lang="uk-UA" u="sng" dirty="0" smtClean="0">
                <a:hlinkClick r:id="rId4"/>
              </a:rPr>
              <a:t>/</a:t>
            </a:r>
            <a:r>
              <a:rPr lang="en-US" u="sng" dirty="0" smtClean="0">
                <a:hlinkClick r:id="rId4"/>
              </a:rPr>
              <a:t>watch</a:t>
            </a:r>
            <a:r>
              <a:rPr lang="uk-UA" u="sng" dirty="0" smtClean="0">
                <a:hlinkClick r:id="rId4"/>
              </a:rPr>
              <a:t>?</a:t>
            </a:r>
            <a:r>
              <a:rPr lang="en-US" u="sng" dirty="0" smtClean="0">
                <a:hlinkClick r:id="rId4"/>
              </a:rPr>
              <a:t>v</a:t>
            </a:r>
            <a:r>
              <a:rPr lang="uk-UA" u="sng" dirty="0" smtClean="0">
                <a:hlinkClick r:id="rId4"/>
              </a:rPr>
              <a:t>=</a:t>
            </a:r>
            <a:r>
              <a:rPr lang="en-US" u="sng" dirty="0" err="1" smtClean="0">
                <a:hlinkClick r:id="rId4"/>
              </a:rPr>
              <a:t>rDhzX</a:t>
            </a:r>
            <a:r>
              <a:rPr lang="uk-UA" u="sng" dirty="0" smtClean="0">
                <a:hlinkClick r:id="rId4"/>
              </a:rPr>
              <a:t>5</a:t>
            </a:r>
            <a:r>
              <a:rPr lang="en-US" u="sng" dirty="0" smtClean="0">
                <a:hlinkClick r:id="rId4"/>
              </a:rPr>
              <a:t>i</a:t>
            </a:r>
            <a:r>
              <a:rPr lang="uk-UA" u="sng" dirty="0" smtClean="0">
                <a:hlinkClick r:id="rId4"/>
              </a:rPr>
              <a:t>2</a:t>
            </a:r>
            <a:r>
              <a:rPr lang="en-US" u="sng" dirty="0" err="1" smtClean="0">
                <a:hlinkClick r:id="rId4"/>
              </a:rPr>
              <a:t>qig</a:t>
            </a:r>
            <a:r>
              <a:rPr lang="uk-UA" u="sng" dirty="0" smtClean="0">
                <a:hlinkClick r:id="rId4"/>
              </a:rPr>
              <a:t>&amp;</a:t>
            </a:r>
            <a:r>
              <a:rPr lang="en-US" u="sng" dirty="0" smtClean="0">
                <a:hlinkClick r:id="rId4"/>
              </a:rPr>
              <a:t>list</a:t>
            </a:r>
            <a:r>
              <a:rPr lang="uk-UA" u="sng" dirty="0" smtClean="0">
                <a:hlinkClick r:id="rId4"/>
              </a:rPr>
              <a:t>=</a:t>
            </a:r>
            <a:r>
              <a:rPr lang="en-US" u="sng" dirty="0" err="1" smtClean="0">
                <a:hlinkClick r:id="rId4"/>
              </a:rPr>
              <a:t>PLHXhQ</a:t>
            </a:r>
            <a:r>
              <a:rPr lang="uk-UA" u="sng" dirty="0" smtClean="0">
                <a:hlinkClick r:id="rId4"/>
              </a:rPr>
              <a:t>88</a:t>
            </a:r>
            <a:r>
              <a:rPr lang="en-US" u="sng" dirty="0" smtClean="0">
                <a:hlinkClick r:id="rId4"/>
              </a:rPr>
              <a:t>p</a:t>
            </a:r>
            <a:r>
              <a:rPr lang="uk-UA" u="sng" dirty="0" smtClean="0">
                <a:hlinkClick r:id="rId4"/>
              </a:rPr>
              <a:t>8</a:t>
            </a:r>
            <a:r>
              <a:rPr lang="en-US" u="sng" dirty="0" smtClean="0">
                <a:hlinkClick r:id="rId4"/>
              </a:rPr>
              <a:t>DT</a:t>
            </a:r>
            <a:r>
              <a:rPr lang="uk-UA" u="sng" dirty="0" smtClean="0">
                <a:hlinkClick r:id="rId4"/>
              </a:rPr>
              <a:t>2</a:t>
            </a:r>
            <a:r>
              <a:rPr lang="en-US" u="sng" dirty="0" smtClean="0">
                <a:hlinkClick r:id="rId4"/>
              </a:rPr>
              <a:t>TU</a:t>
            </a:r>
            <a:r>
              <a:rPr lang="uk-UA" u="sng" dirty="0" smtClean="0">
                <a:hlinkClick r:id="rId4"/>
              </a:rPr>
              <a:t>881_</a:t>
            </a:r>
            <a:r>
              <a:rPr lang="en-US" u="sng" dirty="0" err="1" smtClean="0">
                <a:hlinkClick r:id="rId4"/>
              </a:rPr>
              <a:t>oGiXDF</a:t>
            </a:r>
            <a:r>
              <a:rPr lang="uk-UA" u="sng" dirty="0" smtClean="0">
                <a:hlinkClick r:id="rId4"/>
              </a:rPr>
              <a:t>4</a:t>
            </a:r>
            <a:r>
              <a:rPr lang="en-US" u="sng" dirty="0" err="1" smtClean="0">
                <a:hlinkClick r:id="rId4"/>
              </a:rPr>
              <a:t>fl</a:t>
            </a:r>
            <a:r>
              <a:rPr lang="uk-UA" u="sng" dirty="0" smtClean="0">
                <a:hlinkClick r:id="rId4"/>
              </a:rPr>
              <a:t>3</a:t>
            </a:r>
            <a:r>
              <a:rPr lang="en-US" u="sng" dirty="0" err="1" smtClean="0">
                <a:hlinkClick r:id="rId4"/>
              </a:rPr>
              <a:t>YXqgf</a:t>
            </a:r>
            <a:r>
              <a:rPr lang="uk-UA" u="sng" dirty="0" smtClean="0">
                <a:hlinkClick r:id="rId4"/>
              </a:rPr>
              <a:t>&amp;</a:t>
            </a:r>
            <a:r>
              <a:rPr lang="en-US" u="sng" dirty="0" smtClean="0">
                <a:hlinkClick r:id="rId4"/>
              </a:rPr>
              <a:t>index</a:t>
            </a:r>
            <a:r>
              <a:rPr lang="uk-UA" u="sng" dirty="0" smtClean="0">
                <a:hlinkClick r:id="rId4"/>
              </a:rPr>
              <a:t>=6</a:t>
            </a:r>
            <a:endParaRPr lang="uk-UA" dirty="0" smtClean="0"/>
          </a:p>
          <a:p>
            <a:r>
              <a:rPr lang="uk-UA" dirty="0" smtClean="0"/>
              <a:t>Налаштування проекту в </a:t>
            </a:r>
            <a:r>
              <a:rPr lang="uk-UA" dirty="0" err="1" smtClean="0"/>
              <a:t>в</a:t>
            </a:r>
            <a:r>
              <a:rPr lang="uk-UA" dirty="0" smtClean="0"/>
              <a:t> </a:t>
            </a:r>
            <a:r>
              <a:rPr lang="en-US" dirty="0" err="1" smtClean="0"/>
              <a:t>Jira</a:t>
            </a:r>
            <a:r>
              <a:rPr lang="uk-UA" dirty="0" smtClean="0"/>
              <a:t>. № 5</a:t>
            </a:r>
          </a:p>
          <a:p>
            <a:r>
              <a:rPr lang="uk-UA" u="sng" dirty="0" smtClean="0">
                <a:hlinkClick r:id="rId5"/>
              </a:rPr>
              <a:t>https://www.youtube.com/watch?v=Z2vGuVHXVm8&amp;list=PLHXhQ88p8DT2TU881_oGiXDF4fl3YXqgf&amp;index=7</a:t>
            </a:r>
            <a:endParaRPr lang="uk-UA" u="sng" dirty="0" smtClean="0"/>
          </a:p>
          <a:p>
            <a:r>
              <a:rPr lang="uk-UA" dirty="0" err="1"/>
              <a:t>Основы</a:t>
            </a:r>
            <a:r>
              <a:rPr lang="uk-UA" dirty="0"/>
              <a:t> </a:t>
            </a:r>
            <a:r>
              <a:rPr lang="uk-UA" dirty="0" err="1"/>
              <a:t>Jira</a:t>
            </a:r>
            <a:r>
              <a:rPr lang="uk-UA" dirty="0"/>
              <a:t> и </a:t>
            </a:r>
            <a:r>
              <a:rPr lang="uk-UA" dirty="0" err="1"/>
              <a:t>Confluence</a:t>
            </a:r>
            <a:r>
              <a:rPr lang="uk-UA" dirty="0"/>
              <a:t>:</a:t>
            </a:r>
          </a:p>
          <a:p>
            <a:r>
              <a:rPr lang="uk-UA" dirty="0" err="1"/>
              <a:t> </a:t>
            </a:r>
            <a:r>
              <a:rPr lang="uk-UA" u="sng" dirty="0" err="1" smtClean="0">
                <a:hlinkClick r:id="rId6"/>
              </a:rPr>
              <a:t>http</a:t>
            </a:r>
            <a:r>
              <a:rPr lang="uk-UA" u="sng" dirty="0" smtClean="0">
                <a:hlinkClick r:id="rId6"/>
              </a:rPr>
              <a:t>s</a:t>
            </a:r>
            <a:r>
              <a:rPr lang="uk-UA" u="sng" dirty="0">
                <a:hlinkClick r:id="rId6"/>
              </a:rPr>
              <a:t>://www.youtube.com/watch?v=UUUAZJgU1-U</a:t>
            </a:r>
            <a:endParaRPr lang="uk-UA" dirty="0"/>
          </a:p>
          <a:p>
            <a:endParaRPr lang="uk-UA" dirty="0" smtClean="0"/>
          </a:p>
          <a:p>
            <a:r>
              <a:rPr lang="uk-UA" dirty="0" smtClean="0"/>
              <a:t>Посібник. Робота в </a:t>
            </a:r>
            <a:r>
              <a:rPr lang="en-US" dirty="0" err="1" smtClean="0"/>
              <a:t>Jira</a:t>
            </a:r>
            <a:endParaRPr lang="uk-UA" dirty="0" smtClean="0"/>
          </a:p>
          <a:p>
            <a:r>
              <a:rPr lang="uk-UA" u="sng" dirty="0" smtClean="0">
                <a:hlinkClick r:id="rId7"/>
              </a:rPr>
              <a:t>https://www.atlassian.com/ru/software/jira/guides/getting-started/basics#step-1-create-a-project</a:t>
            </a:r>
            <a:endParaRPr lang="uk-UA" u="sng" dirty="0" smtClean="0"/>
          </a:p>
          <a:p>
            <a:r>
              <a:rPr lang="uk-UA" u="sng" dirty="0" smtClean="0"/>
              <a:t>База знань по </a:t>
            </a:r>
            <a:r>
              <a:rPr lang="en-US" u="sng" dirty="0" err="1" smtClean="0"/>
              <a:t>Jira</a:t>
            </a:r>
            <a:r>
              <a:rPr lang="en-US" u="sng" dirty="0" smtClean="0"/>
              <a:t> </a:t>
            </a:r>
            <a:r>
              <a:rPr lang="en-US" u="sng" dirty="0" smtClean="0">
                <a:hlinkClick r:id="rId8"/>
              </a:rPr>
              <a:t>https://wiki.teamlead.ru/pages/viewpage.action?pageId=6553729</a:t>
            </a:r>
            <a:endParaRPr lang="en-US" u="sng" dirty="0" smtClean="0"/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740681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86"/>
            <a:ext cx="8784976" cy="682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9752" y="3613666"/>
            <a:ext cx="5277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Всі продукти: </a:t>
            </a:r>
            <a:r>
              <a:rPr lang="en-US" dirty="0" smtClean="0"/>
              <a:t>https://www.atlassian.com/ru/software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79718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16416" cy="514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9" y="4941169"/>
            <a:ext cx="7914897" cy="192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601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68" y="188640"/>
            <a:ext cx="7548356" cy="6554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595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1" y="-15723"/>
            <a:ext cx="7294661" cy="397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4149080"/>
            <a:ext cx="44862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41379"/>
            <a:ext cx="3914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318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776288"/>
            <a:ext cx="6863853" cy="583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216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9521"/>
            <a:ext cx="7416676" cy="572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07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61067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8310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293</Words>
  <Application>Microsoft Office PowerPoint</Application>
  <PresentationFormat>Экран (4:3)</PresentationFormat>
  <Paragraphs>125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Тема. Основи роботи в Jira 1.Огляд Jira 2. Структура Jira </vt:lpstr>
      <vt:lpstr> 1.Огляд Jira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Огляд ПЗ Jira</dc:title>
  <dc:creator>Олександра</dc:creator>
  <cp:lastModifiedBy>Олександра</cp:lastModifiedBy>
  <cp:revision>19</cp:revision>
  <dcterms:created xsi:type="dcterms:W3CDTF">2022-09-15T09:55:15Z</dcterms:created>
  <dcterms:modified xsi:type="dcterms:W3CDTF">2022-09-15T13:46:53Z</dcterms:modified>
</cp:coreProperties>
</file>