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74" r:id="rId15"/>
    <p:sldId id="275" r:id="rId16"/>
    <p:sldId id="276" r:id="rId17"/>
    <p:sldId id="277" r:id="rId18"/>
    <p:sldId id="278" r:id="rId19"/>
    <p:sldId id="279" r:id="rId20"/>
    <p:sldId id="280" r:id="rId21"/>
    <p:sldId id="268" r:id="rId22"/>
    <p:sldId id="271" r:id="rId23"/>
    <p:sldId id="281" r:id="rId24"/>
    <p:sldId id="272" r:id="rId25"/>
    <p:sldId id="282" r:id="rId26"/>
    <p:sldId id="283" r:id="rId27"/>
    <p:sldId id="284" r:id="rId28"/>
    <p:sldId id="285" r:id="rId29"/>
    <p:sldId id="28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62" y="4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F04707E6-24E9-45D0-92F7-2EA86D8C34AB}" type="datetimeFigureOut">
              <a:rPr lang="ru-RU" smtClean="0"/>
              <a:t>10.03.2026</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192585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F04707E6-24E9-45D0-92F7-2EA86D8C34AB}" type="datetimeFigureOut">
              <a:rPr lang="ru-RU" smtClean="0"/>
              <a:t>10.03.2026</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248673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F04707E6-24E9-45D0-92F7-2EA86D8C34AB}" type="datetimeFigureOut">
              <a:rPr lang="ru-RU" smtClean="0"/>
              <a:t>10.03.2026</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72711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F04707E6-24E9-45D0-92F7-2EA86D8C34AB}" type="datetimeFigureOut">
              <a:rPr lang="ru-RU" smtClean="0"/>
              <a:t>10.03.2026</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412705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F04707E6-24E9-45D0-92F7-2EA86D8C34AB}" type="datetimeFigureOut">
              <a:rPr lang="ru-RU" smtClean="0"/>
              <a:t>10.03.2026</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362220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F04707E6-24E9-45D0-92F7-2EA86D8C34AB}" type="datetimeFigureOut">
              <a:rPr lang="ru-RU" smtClean="0"/>
              <a:t>10.03.2026</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35186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F04707E6-24E9-45D0-92F7-2EA86D8C34AB}" type="datetimeFigureOut">
              <a:rPr lang="ru-RU" smtClean="0"/>
              <a:t>10.03.2026</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28898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F04707E6-24E9-45D0-92F7-2EA86D8C34AB}" type="datetimeFigureOut">
              <a:rPr lang="ru-RU" smtClean="0"/>
              <a:t>10.03.2026</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42448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04707E6-24E9-45D0-92F7-2EA86D8C34AB}" type="datetimeFigureOut">
              <a:rPr lang="ru-RU" smtClean="0"/>
              <a:t>10.03.2026</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10430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F04707E6-24E9-45D0-92F7-2EA86D8C34AB}" type="datetimeFigureOut">
              <a:rPr lang="ru-RU" smtClean="0"/>
              <a:t>10.03.2026</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22800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F04707E6-24E9-45D0-92F7-2EA86D8C34AB}" type="datetimeFigureOut">
              <a:rPr lang="ru-RU" smtClean="0"/>
              <a:t>10.03.2026</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99635DAF-D96A-467C-9436-9CE6212AE507}" type="slidenum">
              <a:rPr lang="ru-RU" smtClean="0"/>
              <a:t>‹№›</a:t>
            </a:fld>
            <a:endParaRPr lang="ru-RU"/>
          </a:p>
        </p:txBody>
      </p:sp>
    </p:spTree>
    <p:extLst>
      <p:ext uri="{BB962C8B-B14F-4D97-AF65-F5344CB8AC3E}">
        <p14:creationId xmlns:p14="http://schemas.microsoft.com/office/powerpoint/2010/main" val="262851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707E6-24E9-45D0-92F7-2EA86D8C34AB}" type="datetimeFigureOut">
              <a:rPr lang="ru-RU" smtClean="0"/>
              <a:t>10.03.2026</a:t>
            </a:fld>
            <a:endParaRPr lang="ru-RU"/>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35DAF-D96A-467C-9436-9CE6212AE507}" type="slidenum">
              <a:rPr lang="ru-RU" smtClean="0"/>
              <a:t>‹№›</a:t>
            </a:fld>
            <a:endParaRPr lang="ru-RU"/>
          </a:p>
        </p:txBody>
      </p:sp>
    </p:spTree>
    <p:extLst>
      <p:ext uri="{BB962C8B-B14F-4D97-AF65-F5344CB8AC3E}">
        <p14:creationId xmlns:p14="http://schemas.microsoft.com/office/powerpoint/2010/main" val="303579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92696"/>
            <a:ext cx="7772400" cy="1800200"/>
          </a:xfrm>
        </p:spPr>
        <p:txBody>
          <a:bodyPr>
            <a:normAutofit fontScale="90000"/>
          </a:bodyPr>
          <a:lstStyle/>
          <a:p>
            <a:r>
              <a:rPr lang="ru-RU" b="1" dirty="0" smtClean="0">
                <a:latin typeface="Times New Roman" pitchFamily="18" charset="0"/>
                <a:cs typeface="Times New Roman" pitchFamily="18" charset="0"/>
              </a:rPr>
              <a:t>ТЕМА 3. СУСПІЛЬНЕ ВИРОБНИЦТВО ТА ГРОШОВІ ВІДНОСИНИ</a:t>
            </a:r>
            <a:endParaRPr lang="ru-RU" b="1" dirty="0">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1043608" y="3645024"/>
            <a:ext cx="7560840" cy="720080"/>
          </a:xfrm>
        </p:spPr>
        <p:txBody>
          <a:bodyPr/>
          <a:lstStyle/>
          <a:p>
            <a:pPr algn="just"/>
            <a:r>
              <a:rPr lang="uk-UA" b="1" dirty="0" smtClean="0">
                <a:solidFill>
                  <a:schemeClr val="tx1"/>
                </a:solidFill>
                <a:latin typeface="Times New Roman" pitchFamily="18" charset="0"/>
                <a:cs typeface="Times New Roman" pitchFamily="18" charset="0"/>
              </a:rPr>
              <a:t>4. Гроші: види та функції</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975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260648"/>
            <a:ext cx="8229600" cy="5865515"/>
          </a:xfrm>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3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632848" cy="383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67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45314"/>
            <a:ext cx="7272808" cy="110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46965"/>
            <a:ext cx="6912768" cy="29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00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332656"/>
            <a:ext cx="8640960" cy="4525963"/>
          </a:xfrm>
        </p:spPr>
        <p:txBody>
          <a:bodyPr>
            <a:normAutofit fontScale="62500" lnSpcReduction="20000"/>
          </a:bodyPr>
          <a:lstStyle/>
          <a:p>
            <a:pPr marL="0" indent="0" algn="just">
              <a:lnSpc>
                <a:spcPct val="120000"/>
              </a:lnSpc>
              <a:spcBef>
                <a:spcPts val="0"/>
              </a:spcBef>
              <a:buNone/>
            </a:pPr>
            <a:r>
              <a:rPr lang="ru-RU" b="1" dirty="0" err="1">
                <a:latin typeface="Times New Roman" panose="02020603050405020304" pitchFamily="18" charset="0"/>
                <a:cs typeface="Times New Roman" panose="02020603050405020304" pitchFamily="18" charset="0"/>
              </a:rPr>
              <a:t>Паризька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валютна</a:t>
            </a:r>
            <a:r>
              <a:rPr lang="ru-RU" b="1" dirty="0">
                <a:latin typeface="Times New Roman" panose="02020603050405020304" pitchFamily="18" charset="0"/>
                <a:cs typeface="Times New Roman" panose="02020603050405020304" pitchFamily="18" charset="0"/>
              </a:rPr>
              <a:t> система. </a:t>
            </a:r>
            <a:r>
              <a:rPr lang="ru-RU" dirty="0" err="1">
                <a:latin typeface="Times New Roman" panose="02020603050405020304" pitchFamily="18" charset="0"/>
                <a:cs typeface="Times New Roman" panose="02020603050405020304" pitchFamily="18" charset="0"/>
              </a:rPr>
              <a:t>Стихійно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склалася</a:t>
            </a:r>
            <a:r>
              <a:rPr lang="ru-RU" dirty="0">
                <a:latin typeface="Times New Roman" panose="02020603050405020304" pitchFamily="18" charset="0"/>
                <a:cs typeface="Times New Roman" panose="02020603050405020304" pitchFamily="18" charset="0"/>
              </a:rPr>
              <a:t> у XIX ст., а </a:t>
            </a:r>
            <a:r>
              <a:rPr lang="ru-RU" dirty="0" err="1">
                <a:latin typeface="Times New Roman" panose="02020603050405020304" pitchFamily="18" charset="0"/>
                <a:cs typeface="Times New Roman" panose="02020603050405020304" pitchFamily="18" charset="0"/>
              </a:rPr>
              <a:t>юридичне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була</a:t>
            </a:r>
            <a:r>
              <a:rPr lang="ru-RU" dirty="0">
                <a:latin typeface="Times New Roman" panose="02020603050405020304" pitchFamily="18" charset="0"/>
                <a:cs typeface="Times New Roman" panose="02020603050405020304" pitchFamily="18" charset="0"/>
              </a:rPr>
              <a:t> оформлена </a:t>
            </a:r>
            <a:r>
              <a:rPr lang="ru-RU" dirty="0" err="1">
                <a:latin typeface="Times New Roman" panose="02020603050405020304" pitchFamily="18" charset="0"/>
                <a:cs typeface="Times New Roman" panose="02020603050405020304" pitchFamily="18" charset="0"/>
              </a:rPr>
              <a:t>міждержавною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угодою</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Міжнародній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Парижі</a:t>
            </a:r>
            <a:r>
              <a:rPr lang="ru-RU" dirty="0">
                <a:latin typeface="Times New Roman" panose="02020603050405020304" pitchFamily="18" charset="0"/>
                <a:cs typeface="Times New Roman" panose="02020603050405020304" pitchFamily="18" charset="0"/>
              </a:rPr>
              <a:t> у 1867 р. </a:t>
            </a:r>
            <a:r>
              <a:rPr lang="ru-RU" dirty="0" err="1">
                <a:latin typeface="Times New Roman" panose="02020603050405020304" pitchFamily="18" charset="0"/>
                <a:cs typeface="Times New Roman" panose="02020603050405020304" pitchFamily="18" charset="0"/>
              </a:rPr>
              <a:t>Згідно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цією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угодою</a:t>
            </a:r>
            <a:r>
              <a:rPr lang="ru-RU" dirty="0">
                <a:latin typeface="Times New Roman" panose="02020603050405020304" pitchFamily="18" charset="0"/>
                <a:cs typeface="Times New Roman" panose="02020603050405020304" pitchFamily="18" charset="0"/>
              </a:rPr>
              <a:t> золото </a:t>
            </a:r>
            <a:r>
              <a:rPr lang="ru-RU" dirty="0" err="1">
                <a:latin typeface="Times New Roman" panose="02020603050405020304" pitchFamily="18" charset="0"/>
                <a:cs typeface="Times New Roman" panose="02020603050405020304" pitchFamily="18" charset="0"/>
              </a:rPr>
              <a:t>визнавалось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єдиною</a:t>
            </a:r>
            <a:r>
              <a:rPr lang="ru-RU" dirty="0">
                <a:latin typeface="Times New Roman" panose="02020603050405020304" pitchFamily="18" charset="0"/>
                <a:cs typeface="Times New Roman" panose="02020603050405020304" pitchFamily="18" charset="0"/>
              </a:rPr>
              <a:t> формою </a:t>
            </a:r>
            <a:r>
              <a:rPr lang="ru-RU" dirty="0" err="1">
                <a:latin typeface="Times New Roman" panose="02020603050405020304" pitchFamily="18" charset="0"/>
                <a:cs typeface="Times New Roman" panose="02020603050405020304" pitchFamily="18" charset="0"/>
              </a:rPr>
              <a:t>світових</a:t>
            </a:r>
            <a:r>
              <a:rPr lang="ru-RU" dirty="0">
                <a:latin typeface="Times New Roman" panose="02020603050405020304" pitchFamily="18" charset="0"/>
                <a:cs typeface="Times New Roman" panose="02020603050405020304" pitchFamily="18" charset="0"/>
              </a:rPr>
              <a:t> грошей. На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етапі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валюти</a:t>
            </a:r>
            <a:r>
              <a:rPr lang="ru-RU" dirty="0">
                <a:latin typeface="Times New Roman" panose="02020603050405020304" pitchFamily="18" charset="0"/>
                <a:cs typeface="Times New Roman" panose="02020603050405020304" pitchFamily="18" charset="0"/>
              </a:rPr>
              <a:t> ряду </a:t>
            </a:r>
            <a:r>
              <a:rPr lang="ru-RU" dirty="0" err="1">
                <a:latin typeface="Times New Roman" panose="02020603050405020304" pitchFamily="18" charset="0"/>
                <a:cs typeface="Times New Roman" panose="02020603050405020304" pitchFamily="18" charset="0"/>
              </a:rPr>
              <a:t>країн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вільно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обмінювались</a:t>
            </a:r>
            <a:r>
              <a:rPr lang="ru-RU" dirty="0">
                <a:latin typeface="Times New Roman" panose="02020603050405020304" pitchFamily="18" charset="0"/>
                <a:cs typeface="Times New Roman" panose="02020603050405020304" pitchFamily="18" charset="0"/>
              </a:rPr>
              <a:t> на золото на </a:t>
            </a:r>
            <a:r>
              <a:rPr lang="ru-RU" dirty="0" err="1">
                <a:latin typeface="Times New Roman" panose="02020603050405020304" pitchFamily="18" charset="0"/>
                <a:cs typeface="Times New Roman" panose="02020603050405020304" pitchFamily="18" charset="0"/>
              </a:rPr>
              <a:t>внутрішніх</a:t>
            </a:r>
            <a:r>
              <a:rPr lang="ru-RU" dirty="0">
                <a:latin typeface="Times New Roman" panose="02020603050405020304" pitchFamily="18" charset="0"/>
                <a:cs typeface="Times New Roman" panose="02020603050405020304" pitchFamily="18" charset="0"/>
              </a:rPr>
              <a:t> ринках </a:t>
            </a:r>
            <a:r>
              <a:rPr lang="ru-RU" dirty="0" err="1">
                <a:latin typeface="Times New Roman" panose="02020603050405020304" pitchFamily="18" charset="0"/>
                <a:cs typeface="Times New Roman" panose="02020603050405020304" pitchFamily="18" charset="0"/>
              </a:rPr>
              <a:t>своїх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Характерні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Паризької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валютної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	основою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виступав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золотомонетний</a:t>
            </a:r>
            <a:r>
              <a:rPr lang="ru-RU" dirty="0">
                <a:latin typeface="Times New Roman" panose="02020603050405020304" pitchFamily="18" charset="0"/>
                <a:cs typeface="Times New Roman" panose="02020603050405020304" pitchFamily="18" charset="0"/>
              </a:rPr>
              <a:t> стандарт;</a:t>
            </a:r>
          </a:p>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валютні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одиниці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країн-учасниць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чітко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вміст</a:t>
            </a:r>
            <a:r>
              <a:rPr lang="ru-RU" dirty="0">
                <a:latin typeface="Times New Roman" panose="02020603050405020304" pitchFamily="18" charset="0"/>
                <a:cs typeface="Times New Roman" panose="02020603050405020304" pitchFamily="18" charset="0"/>
              </a:rPr>
              <a:t> золота і </a:t>
            </a:r>
            <a:r>
              <a:rPr lang="ru-RU" dirty="0" err="1">
                <a:latin typeface="Times New Roman" panose="02020603050405020304" pitchFamily="18" charset="0"/>
                <a:cs typeface="Times New Roman" panose="02020603050405020304" pitchFamily="18" charset="0"/>
              </a:rPr>
              <a:t>були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конвертованими</a:t>
            </a:r>
            <a:r>
              <a:rPr lang="ru-RU" dirty="0">
                <a:latin typeface="Times New Roman" panose="02020603050405020304" pitchFamily="18" charset="0"/>
                <a:cs typeface="Times New Roman" panose="02020603050405020304" pitchFamily="18" charset="0"/>
              </a:rPr>
              <a:t> в золото;</a:t>
            </a:r>
          </a:p>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	золото </a:t>
            </a:r>
            <a:r>
              <a:rPr lang="ru-RU" dirty="0" err="1">
                <a:latin typeface="Times New Roman" panose="02020603050405020304" pitchFamily="18" charset="0"/>
                <a:cs typeface="Times New Roman" panose="02020603050405020304" pitchFamily="18" charset="0"/>
              </a:rPr>
              <a:t>вільно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експортувалось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імпортувалось</a:t>
            </a:r>
            <a:r>
              <a:rPr lang="ru-RU" dirty="0">
                <a:latin typeface="Times New Roman" panose="02020603050405020304" pitchFamily="18" charset="0"/>
                <a:cs typeface="Times New Roman" panose="02020603050405020304" pitchFamily="18" charset="0"/>
              </a:rPr>
              <a:t>, продавалось на </a:t>
            </a:r>
            <a:r>
              <a:rPr lang="ru-RU" dirty="0" err="1">
                <a:latin typeface="Times New Roman" panose="02020603050405020304" pitchFamily="18" charset="0"/>
                <a:cs typeface="Times New Roman" panose="02020603050405020304" pitchFamily="18" charset="0"/>
              </a:rPr>
              <a:t>міжнародних</a:t>
            </a:r>
            <a:r>
              <a:rPr lang="ru-RU" dirty="0">
                <a:latin typeface="Times New Roman" panose="02020603050405020304" pitchFamily="18" charset="0"/>
                <a:cs typeface="Times New Roman" panose="02020603050405020304" pitchFamily="18" charset="0"/>
              </a:rPr>
              <a:t> ринках, а </a:t>
            </a:r>
            <a:r>
              <a:rPr lang="ru-RU" dirty="0" err="1">
                <a:latin typeface="Times New Roman" panose="02020603050405020304" pitchFamily="18" charset="0"/>
                <a:cs typeface="Times New Roman" panose="02020603050405020304" pitchFamily="18" charset="0"/>
              </a:rPr>
              <a:t>золоті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зливки</a:t>
            </a:r>
            <a:r>
              <a:rPr lang="ru-RU" dirty="0">
                <a:latin typeface="Times New Roman" panose="02020603050405020304" pitchFamily="18" charset="0"/>
                <a:cs typeface="Times New Roman" panose="02020603050405020304" pitchFamily="18" charset="0"/>
              </a:rPr>
              <a:t> могли </a:t>
            </a:r>
            <a:r>
              <a:rPr lang="ru-RU" dirty="0" err="1">
                <a:latin typeface="Times New Roman" panose="02020603050405020304" pitchFamily="18" charset="0"/>
                <a:cs typeface="Times New Roman" panose="02020603050405020304" pitchFamily="18" charset="0"/>
              </a:rPr>
              <a:t>вільно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обмінюватися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монети</a:t>
            </a:r>
            <a:r>
              <a:rPr lang="ru-RU"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підтримувалось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жорстке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співвідношення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національним</a:t>
            </a:r>
            <a:r>
              <a:rPr lang="ru-RU" dirty="0">
                <a:latin typeface="Times New Roman" panose="02020603050405020304" pitchFamily="18" charset="0"/>
                <a:cs typeface="Times New Roman" panose="02020603050405020304" pitchFamily="18" charset="0"/>
              </a:rPr>
              <a:t> золотим запасом і </a:t>
            </a:r>
            <a:r>
              <a:rPr lang="ru-RU" dirty="0" err="1">
                <a:latin typeface="Times New Roman" panose="02020603050405020304" pitchFamily="18" charset="0"/>
                <a:cs typeface="Times New Roman" panose="02020603050405020304" pitchFamily="18" charset="0"/>
              </a:rPr>
              <a:t>внутрішньою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пропозицією</a:t>
            </a:r>
            <a:r>
              <a:rPr lang="ru-RU" dirty="0">
                <a:latin typeface="Times New Roman" panose="02020603050405020304" pitchFamily="18" charset="0"/>
                <a:cs typeface="Times New Roman" panose="02020603050405020304" pitchFamily="18" charset="0"/>
              </a:rPr>
              <a:t> грошей;</a:t>
            </a:r>
          </a:p>
          <a:p>
            <a:pPr marL="0" indent="0" algn="just">
              <a:lnSpc>
                <a:spcPct val="120000"/>
              </a:lnSpc>
              <a:spcBef>
                <a:spcPts val="0"/>
              </a:spcBef>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діяв</a:t>
            </a:r>
            <a:r>
              <a:rPr lang="ru-RU" dirty="0">
                <a:latin typeface="Times New Roman" panose="02020603050405020304" pitchFamily="18" charset="0"/>
                <a:cs typeface="Times New Roman" panose="02020603050405020304" pitchFamily="18" charset="0"/>
              </a:rPr>
              <a:t> режим </a:t>
            </a:r>
            <a:r>
              <a:rPr lang="ru-RU" dirty="0" err="1">
                <a:latin typeface="Times New Roman" panose="02020603050405020304" pitchFamily="18" charset="0"/>
                <a:cs typeface="Times New Roman" panose="02020603050405020304" pitchFamily="18" charset="0"/>
              </a:rPr>
              <a:t>вільно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плаваючих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курсів</a:t>
            </a:r>
            <a:r>
              <a:rPr lang="ru-RU" dirty="0">
                <a:latin typeface="Times New Roman" panose="02020603050405020304" pitchFamily="18" charset="0"/>
                <a:cs typeface="Times New Roman" panose="02020603050405020304" pitchFamily="18" charset="0"/>
              </a:rPr>
              <a:t> валют з </a:t>
            </a:r>
            <a:r>
              <a:rPr lang="ru-RU" dirty="0" err="1">
                <a:latin typeface="Times New Roman" panose="02020603050405020304" pitchFamily="18" charset="0"/>
                <a:cs typeface="Times New Roman" panose="02020603050405020304" pitchFamily="18" charset="0"/>
              </a:rPr>
              <a:t>урахуванням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ринкового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попиту</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пропозиції</a:t>
            </a:r>
            <a:r>
              <a:rPr lang="ru-RU" dirty="0">
                <a:latin typeface="Times New Roman" panose="02020603050405020304" pitchFamily="18" charset="0"/>
                <a:cs typeface="Times New Roman" panose="02020603050405020304" pitchFamily="18" charset="0"/>
              </a:rPr>
              <a:t>, але в межах </a:t>
            </a:r>
            <a:r>
              <a:rPr lang="ru-RU" dirty="0" err="1">
                <a:latin typeface="Times New Roman" panose="02020603050405020304" pitchFamily="18" charset="0"/>
                <a:cs typeface="Times New Roman" panose="02020603050405020304" pitchFamily="18" charset="0"/>
              </a:rPr>
              <a:t>золотих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точок</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59837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260648"/>
            <a:ext cx="8784976" cy="4525963"/>
          </a:xfrm>
        </p:spPr>
        <p:txBody>
          <a:bodyPr>
            <a:normAutofit fontScale="85000" lnSpcReduction="10000"/>
          </a:bodyPr>
          <a:lstStyle/>
          <a:p>
            <a:pPr marL="0" indent="0">
              <a:buNone/>
            </a:pPr>
            <a:r>
              <a:rPr lang="ru-RU" b="1" dirty="0" err="1">
                <a:latin typeface="Times New Roman" panose="02020603050405020304" pitchFamily="18" charset="0"/>
                <a:cs typeface="Times New Roman" panose="02020603050405020304" pitchFamily="18" charset="0"/>
              </a:rPr>
              <a:t>Генуезька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валютна</a:t>
            </a:r>
            <a:r>
              <a:rPr lang="ru-RU" b="1" dirty="0">
                <a:latin typeface="Times New Roman" panose="02020603050405020304" pitchFamily="18" charset="0"/>
                <a:cs typeface="Times New Roman" panose="02020603050405020304" pitchFamily="18" charset="0"/>
              </a:rPr>
              <a:t> система. </a:t>
            </a:r>
            <a:r>
              <a:rPr lang="ru-RU" dirty="0">
                <a:latin typeface="Times New Roman" panose="02020603050405020304" pitchFamily="18" charset="0"/>
                <a:cs typeface="Times New Roman" panose="02020603050405020304" pitchFamily="18" charset="0"/>
              </a:rPr>
              <a:t>Результатом </a:t>
            </a:r>
            <a:r>
              <a:rPr lang="ru-RU" dirty="0" err="1">
                <a:latin typeface="Times New Roman" panose="02020603050405020304" pitchFamily="18" charset="0"/>
                <a:cs typeface="Times New Roman" panose="02020603050405020304" pitchFamily="18" charset="0"/>
              </a:rPr>
              <a:t>Генуезької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міжнародної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економічної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(1922 р.) стало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валютної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риси</a:t>
            </a:r>
            <a:r>
              <a:rPr lang="ru-RU" dirty="0">
                <a:latin typeface="Times New Roman" panose="02020603050405020304" pitchFamily="18" charset="0"/>
                <a:cs typeface="Times New Roman" panose="02020603050405020304" pitchFamily="18" charset="0"/>
              </a:rPr>
              <a:t>:</a:t>
            </a:r>
          </a:p>
          <a:p>
            <a:pPr lvl="0"/>
            <a:r>
              <a:rPr lang="ru-RU" dirty="0">
                <a:latin typeface="Times New Roman" panose="02020603050405020304" pitchFamily="18" charset="0"/>
                <a:cs typeface="Times New Roman" panose="02020603050405020304" pitchFamily="18" charset="0"/>
              </a:rPr>
              <a:t>основою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виступало</a:t>
            </a:r>
            <a:r>
              <a:rPr lang="ru-RU" dirty="0">
                <a:latin typeface="Times New Roman" panose="02020603050405020304" pitchFamily="18" charset="0"/>
                <a:cs typeface="Times New Roman" panose="02020603050405020304" pitchFamily="18" charset="0"/>
              </a:rPr>
              <a:t> як золото, так і </a:t>
            </a:r>
            <a:r>
              <a:rPr lang="ru-RU" dirty="0" err="1">
                <a:latin typeface="Times New Roman" panose="02020603050405020304" pitchFamily="18" charset="0"/>
                <a:cs typeface="Times New Roman" panose="02020603050405020304" pitchFamily="18" charset="0"/>
              </a:rPr>
              <a:t>девізи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іноземні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валюти</a:t>
            </a:r>
            <a:r>
              <a:rPr lang="ru-RU" dirty="0">
                <a:latin typeface="Times New Roman" panose="02020603050405020304" pitchFamily="18" charset="0"/>
                <a:cs typeface="Times New Roman" panose="02020603050405020304" pitchFamily="18" charset="0"/>
              </a:rPr>
              <a:t>;</a:t>
            </a:r>
          </a:p>
          <a:p>
            <a:pPr lvl="0"/>
            <a:r>
              <a:rPr lang="ru-RU" dirty="0" err="1">
                <a:latin typeface="Times New Roman" panose="02020603050405020304" pitchFamily="18" charset="0"/>
                <a:cs typeface="Times New Roman" panose="02020603050405020304" pitchFamily="18" charset="0"/>
              </a:rPr>
              <a:t>збережено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золоті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паритети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конверсія</a:t>
            </a:r>
            <a:r>
              <a:rPr lang="ru-RU" dirty="0">
                <a:latin typeface="Times New Roman" panose="02020603050405020304" pitchFamily="18" charset="0"/>
                <a:cs typeface="Times New Roman" panose="02020603050405020304" pitchFamily="18" charset="0"/>
              </a:rPr>
              <a:t> валют у золото стала </a:t>
            </a:r>
            <a:r>
              <a:rPr lang="ru-RU" dirty="0" err="1">
                <a:latin typeface="Times New Roman" panose="02020603050405020304" pitchFamily="18" charset="0"/>
                <a:cs typeface="Times New Roman" panose="02020603050405020304" pitchFamily="18" charset="0"/>
              </a:rPr>
              <a:t>здійснюватися</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лише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безпосередньо</a:t>
            </a:r>
            <a:r>
              <a:rPr lang="ru-RU" dirty="0">
                <a:latin typeface="Times New Roman" panose="02020603050405020304" pitchFamily="18" charset="0"/>
                <a:cs typeface="Times New Roman" panose="02020603050405020304" pitchFamily="18" charset="0"/>
              </a:rPr>
              <a:t>, а й </a:t>
            </a:r>
            <a:r>
              <a:rPr lang="ru-RU" dirty="0" err="1">
                <a:latin typeface="Times New Roman" panose="02020603050405020304" pitchFamily="18" charset="0"/>
                <a:cs typeface="Times New Roman" panose="02020603050405020304" pitchFamily="18" charset="0"/>
              </a:rPr>
              <a:t>опосередковано</a:t>
            </a:r>
            <a:r>
              <a:rPr lang="ru-RU" dirty="0">
                <a:latin typeface="Times New Roman" panose="02020603050405020304" pitchFamily="18" charset="0"/>
                <a:cs typeface="Times New Roman" panose="02020603050405020304" pitchFamily="18" charset="0"/>
              </a:rPr>
              <a:t> — через </a:t>
            </a:r>
            <a:r>
              <a:rPr lang="ru-RU" dirty="0" err="1">
                <a:latin typeface="Times New Roman" panose="02020603050405020304" pitchFamily="18" charset="0"/>
                <a:cs typeface="Times New Roman" panose="02020603050405020304" pitchFamily="18" charset="0"/>
              </a:rPr>
              <a:t>іноземні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валюти</a:t>
            </a:r>
            <a:r>
              <a:rPr lang="ru-RU" dirty="0">
                <a:latin typeface="Times New Roman" panose="02020603050405020304" pitchFamily="18" charset="0"/>
                <a:cs typeface="Times New Roman" panose="02020603050405020304" pitchFamily="18" charset="0"/>
              </a:rPr>
              <a:t>;</a:t>
            </a:r>
          </a:p>
          <a:p>
            <a:pPr lvl="0"/>
            <a:r>
              <a:rPr lang="ru-RU" dirty="0" err="1">
                <a:latin typeface="Times New Roman" panose="02020603050405020304" pitchFamily="18" charset="0"/>
                <a:cs typeface="Times New Roman" panose="02020603050405020304" pitchFamily="18" charset="0"/>
              </a:rPr>
              <a:t>відновлено</a:t>
            </a:r>
            <a:r>
              <a:rPr lang="ru-RU" dirty="0">
                <a:latin typeface="Times New Roman" panose="02020603050405020304" pitchFamily="18" charset="0"/>
                <a:cs typeface="Times New Roman" panose="02020603050405020304" pitchFamily="18" charset="0"/>
              </a:rPr>
              <a:t> режим </a:t>
            </a:r>
            <a:r>
              <a:rPr lang="ru-RU" dirty="0" err="1">
                <a:latin typeface="Times New Roman" panose="02020603050405020304" pitchFamily="18" charset="0"/>
                <a:cs typeface="Times New Roman" panose="02020603050405020304" pitchFamily="18" charset="0"/>
              </a:rPr>
              <a:t>валютних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вільно</a:t>
            </a:r>
            <a:r>
              <a:rPr lang="ru-RU" dirty="0">
                <a:latin typeface="Times New Roman" panose="02020603050405020304" pitchFamily="18" charset="0"/>
                <a:cs typeface="Times New Roman" panose="02020603050405020304" pitchFamily="18" charset="0"/>
              </a:rPr>
              <a:t> плавали;</a:t>
            </a:r>
          </a:p>
          <a:p>
            <a:pPr lvl="0"/>
            <a:r>
              <a:rPr lang="ru-RU" dirty="0" err="1">
                <a:latin typeface="Times New Roman" panose="02020603050405020304" pitchFamily="18" charset="0"/>
                <a:cs typeface="Times New Roman" panose="02020603050405020304" pitchFamily="18" charset="0"/>
              </a:rPr>
              <a:t>провадилася</a:t>
            </a:r>
            <a:r>
              <a:rPr lang="ru-RU" dirty="0">
                <a:latin typeface="Times New Roman" panose="02020603050405020304" pitchFamily="18" charset="0"/>
                <a:cs typeface="Times New Roman" panose="02020603050405020304" pitchFamily="18" charset="0"/>
              </a:rPr>
              <a:t> активна </a:t>
            </a:r>
            <a:r>
              <a:rPr lang="ru-RU" dirty="0" err="1">
                <a:latin typeface="Times New Roman" panose="02020603050405020304" pitchFamily="18" charset="0"/>
                <a:cs typeface="Times New Roman" panose="02020603050405020304" pitchFamily="18" charset="0"/>
              </a:rPr>
              <a:t>політика</a:t>
            </a:r>
            <a:r>
              <a:rPr lang="ru-RU" dirty="0">
                <a:latin typeface="Times New Roman" panose="02020603050405020304" pitchFamily="18" charset="0"/>
                <a:cs typeface="Times New Roman" panose="02020603050405020304" pitchFamily="18" charset="0"/>
              </a:rPr>
              <a:t> валютного </a:t>
            </a:r>
            <a:r>
              <a:rPr lang="ru-RU" dirty="0" err="1">
                <a:latin typeface="Times New Roman" panose="02020603050405020304" pitchFamily="18" charset="0"/>
                <a:cs typeface="Times New Roman" panose="02020603050405020304" pitchFamily="18" charset="0"/>
              </a:rPr>
              <a:t>регулювання</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формі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міжнародних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угод</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02763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16632"/>
            <a:ext cx="9036496" cy="6624736"/>
          </a:xfrm>
        </p:spPr>
        <p:txBody>
          <a:bodyPr>
            <a:noAutofit/>
          </a:bodyPr>
          <a:lstStyle/>
          <a:p>
            <a:pPr marL="0" indent="0" algn="just">
              <a:buNone/>
            </a:pPr>
            <a:r>
              <a:rPr lang="uk-UA" sz="1600" dirty="0" smtClean="0">
                <a:latin typeface="Times New Roman" panose="02020603050405020304" pitchFamily="18" charset="0"/>
                <a:cs typeface="Times New Roman" panose="02020603050405020304" pitchFamily="18" charset="0"/>
              </a:rPr>
              <a:t>        </a:t>
            </a:r>
            <a:r>
              <a:rPr lang="uk-UA" sz="1500" dirty="0" smtClean="0">
                <a:latin typeface="Times New Roman" panose="02020603050405020304" pitchFamily="18" charset="0"/>
                <a:cs typeface="Times New Roman" panose="02020603050405020304" pitchFamily="18" charset="0"/>
              </a:rPr>
              <a:t>Конкретну </a:t>
            </a:r>
            <a:r>
              <a:rPr lang="uk-UA" sz="1500" dirty="0">
                <a:latin typeface="Times New Roman" panose="02020603050405020304" pitchFamily="18" charset="0"/>
                <a:cs typeface="Times New Roman" panose="02020603050405020304" pitchFamily="18" charset="0"/>
              </a:rPr>
              <a:t>ініціативу у створенні нової валютної системи, яка могла б успішно функціонувати після завершення Другої світової війни, взяли на себе країни, що традиційно відігравали провідну роль, — Велика Британія і Сполучені Штати Америки, Ще влітку 1941 р. Джон </a:t>
            </a:r>
            <a:r>
              <a:rPr lang="uk-UA" sz="1500" dirty="0" err="1">
                <a:latin typeface="Times New Roman" panose="02020603050405020304" pitchFamily="18" charset="0"/>
                <a:cs typeface="Times New Roman" panose="02020603050405020304" pitchFamily="18" charset="0"/>
              </a:rPr>
              <a:t>Мейнард</a:t>
            </a:r>
            <a:r>
              <a:rPr lang="uk-UA" sz="1500" dirty="0">
                <a:latin typeface="Times New Roman" panose="02020603050405020304" pitchFamily="18" charset="0"/>
                <a:cs typeface="Times New Roman" panose="02020603050405020304" pitchFamily="18" charset="0"/>
              </a:rPr>
              <a:t> Кейнс підготував перший текст, представлений британському міністерству фінансів. Він носив назву "Пропозиції щодо створення Міжнародного компенсаційного союзу". У грудні цього ж року американський уряд доручив Гаррі </a:t>
            </a:r>
            <a:r>
              <a:rPr lang="uk-UA" sz="1500" dirty="0" err="1">
                <a:latin typeface="Times New Roman" panose="02020603050405020304" pitchFamily="18" charset="0"/>
                <a:cs typeface="Times New Roman" panose="02020603050405020304" pitchFamily="18" charset="0"/>
              </a:rPr>
              <a:t>Декстеру</a:t>
            </a:r>
            <a:r>
              <a:rPr lang="uk-UA" sz="1500" dirty="0">
                <a:latin typeface="Times New Roman" panose="02020603050405020304" pitchFamily="18" charset="0"/>
                <a:cs typeface="Times New Roman" panose="02020603050405020304" pitchFamily="18" charset="0"/>
              </a:rPr>
              <a:t> </a:t>
            </a:r>
            <a:r>
              <a:rPr lang="uk-UA" sz="1500" dirty="0" err="1">
                <a:latin typeface="Times New Roman" panose="02020603050405020304" pitchFamily="18" charset="0"/>
                <a:cs typeface="Times New Roman" panose="02020603050405020304" pitchFamily="18" charset="0"/>
              </a:rPr>
              <a:t>Уайту</a:t>
            </a:r>
            <a:r>
              <a:rPr lang="uk-UA" sz="1500" dirty="0">
                <a:latin typeface="Times New Roman" panose="02020603050405020304" pitchFamily="18" charset="0"/>
                <a:cs typeface="Times New Roman" panose="02020603050405020304" pitchFamily="18" charset="0"/>
              </a:rPr>
              <a:t> та його колегам по департаменту Казначейства підготувати пропозиції щодо створення Стабілізаційного фонду союзників, який би забезпечував надання останнім військової допомоги і міг би стати основою післявоєнної світової валютної системи. Влітку 1942 р. було здійснено обмін цими документами для взаємного ознайомлення</a:t>
            </a:r>
            <a:r>
              <a:rPr lang="uk-UA" sz="1500" dirty="0" smtClean="0">
                <a:latin typeface="Times New Roman" panose="02020603050405020304" pitchFamily="18" charset="0"/>
                <a:cs typeface="Times New Roman" panose="02020603050405020304" pitchFamily="18" charset="0"/>
              </a:rPr>
              <a:t>.</a:t>
            </a:r>
          </a:p>
          <a:p>
            <a:pPr marL="0" indent="0" algn="just">
              <a:buNone/>
            </a:pPr>
            <a:r>
              <a:rPr lang="uk-UA" sz="1500" dirty="0" smtClean="0">
                <a:latin typeface="Times New Roman" panose="02020603050405020304" pitchFamily="18" charset="0"/>
                <a:cs typeface="Times New Roman" panose="02020603050405020304" pitchFamily="18" charset="0"/>
              </a:rPr>
              <a:t>          Внаслідок </a:t>
            </a:r>
            <a:r>
              <a:rPr lang="uk-UA" sz="1500" dirty="0">
                <a:latin typeface="Times New Roman" panose="02020603050405020304" pitchFamily="18" charset="0"/>
                <a:cs typeface="Times New Roman" panose="02020603050405020304" pitchFamily="18" charset="0"/>
              </a:rPr>
              <a:t>тривалих переговорів з'явилося Спільне комюніке експертів і наприкінці червня 1944 р. в Атлантик-Сіті (США) зустрілися представники 44 країн для підготовки </a:t>
            </a:r>
            <a:r>
              <a:rPr lang="uk-UA" sz="1500" dirty="0" err="1">
                <a:latin typeface="Times New Roman" panose="02020603050405020304" pitchFamily="18" charset="0"/>
                <a:cs typeface="Times New Roman" panose="02020603050405020304" pitchFamily="18" charset="0"/>
              </a:rPr>
              <a:t>Бреттон-Вудської</a:t>
            </a:r>
            <a:r>
              <a:rPr lang="uk-UA" sz="1500" dirty="0">
                <a:latin typeface="Times New Roman" panose="02020603050405020304" pitchFamily="18" charset="0"/>
                <a:cs typeface="Times New Roman" panose="02020603050405020304" pitchFamily="18" charset="0"/>
              </a:rPr>
              <a:t> конференції. Ця зустріч формально давала можливість учасникам вносити ті чи інші поправки, що й відбувалося, особливо щодо квот-внесків, але реально англо-американський план поставив учасників конференції перед фактом. Оскільки США змогли нав'язати Великій Британії свою думку, то в кінцевому підсумку було прийнято відредаговану версію плану </a:t>
            </a:r>
            <a:r>
              <a:rPr lang="uk-UA" sz="1500" dirty="0" err="1">
                <a:latin typeface="Times New Roman" panose="02020603050405020304" pitchFamily="18" charset="0"/>
                <a:cs typeface="Times New Roman" panose="02020603050405020304" pitchFamily="18" charset="0"/>
              </a:rPr>
              <a:t>Уайта</a:t>
            </a:r>
            <a:r>
              <a:rPr lang="uk-UA" sz="1500" dirty="0">
                <a:latin typeface="Times New Roman" panose="02020603050405020304" pitchFamily="18" charset="0"/>
                <a:cs typeface="Times New Roman" panose="02020603050405020304" pitchFamily="18" charset="0"/>
              </a:rPr>
              <a:t>.</a:t>
            </a:r>
          </a:p>
          <a:p>
            <a:pPr marL="0" indent="0" algn="just">
              <a:buNone/>
            </a:pPr>
            <a:r>
              <a:rPr lang="uk-UA" sz="1500" dirty="0" smtClean="0">
                <a:latin typeface="Times New Roman" panose="02020603050405020304" pitchFamily="18" charset="0"/>
                <a:cs typeface="Times New Roman" panose="02020603050405020304" pitchFamily="18" charset="0"/>
              </a:rPr>
              <a:t>         Таким </a:t>
            </a:r>
            <a:r>
              <a:rPr lang="uk-UA" sz="1500" dirty="0">
                <a:latin typeface="Times New Roman" panose="02020603050405020304" pitchFamily="18" charset="0"/>
                <a:cs typeface="Times New Roman" panose="02020603050405020304" pitchFamily="18" charset="0"/>
              </a:rPr>
              <a:t>чином, </a:t>
            </a:r>
            <a:r>
              <a:rPr lang="uk-UA" sz="1500" b="1" dirty="0">
                <a:latin typeface="Times New Roman" panose="02020603050405020304" pitchFamily="18" charset="0"/>
                <a:cs typeface="Times New Roman" panose="02020603050405020304" pitchFamily="18" charset="0"/>
              </a:rPr>
              <a:t>третьою світовою валютною системою</a:t>
            </a:r>
            <a:r>
              <a:rPr lang="uk-UA" sz="1500" dirty="0">
                <a:latin typeface="Times New Roman" panose="02020603050405020304" pitchFamily="18" charset="0"/>
                <a:cs typeface="Times New Roman" panose="02020603050405020304" pitchFamily="18" charset="0"/>
              </a:rPr>
              <a:t> стала створена за рішенням </a:t>
            </a:r>
            <a:r>
              <a:rPr lang="uk-UA" sz="1500" dirty="0" err="1">
                <a:latin typeface="Times New Roman" panose="02020603050405020304" pitchFamily="18" charset="0"/>
                <a:cs typeface="Times New Roman" panose="02020603050405020304" pitchFamily="18" charset="0"/>
              </a:rPr>
              <a:t>Бреттон-Вудської</a:t>
            </a:r>
            <a:r>
              <a:rPr lang="uk-UA" sz="1500" dirty="0">
                <a:latin typeface="Times New Roman" panose="02020603050405020304" pitchFamily="18" charset="0"/>
                <a:cs typeface="Times New Roman" panose="02020603050405020304" pitchFamily="18" charset="0"/>
              </a:rPr>
              <a:t> валютно-фінансової конференції ООН (країн антигітлерівської коаліції), яка проходила в липні 1944 р. у США (місто </a:t>
            </a:r>
            <a:r>
              <a:rPr lang="uk-UA" sz="1500" dirty="0" err="1">
                <a:latin typeface="Times New Roman" panose="02020603050405020304" pitchFamily="18" charset="0"/>
                <a:cs typeface="Times New Roman" panose="02020603050405020304" pitchFamily="18" charset="0"/>
              </a:rPr>
              <a:t>Бреттон-Вудс</a:t>
            </a:r>
            <a:r>
              <a:rPr lang="uk-UA" sz="1500" dirty="0">
                <a:latin typeface="Times New Roman" panose="02020603050405020304" pitchFamily="18" charset="0"/>
                <a:cs typeface="Times New Roman" panose="02020603050405020304" pitchFamily="18" charset="0"/>
              </a:rPr>
              <a:t>), </a:t>
            </a:r>
            <a:r>
              <a:rPr lang="uk-UA" sz="1500" b="1" dirty="0" err="1">
                <a:latin typeface="Times New Roman" panose="02020603050405020304" pitchFamily="18" charset="0"/>
                <a:cs typeface="Times New Roman" panose="02020603050405020304" pitchFamily="18" charset="0"/>
              </a:rPr>
              <a:t>Бреттон-Вудська</a:t>
            </a:r>
            <a:r>
              <a:rPr lang="uk-UA" sz="1500" b="1" dirty="0">
                <a:latin typeface="Times New Roman" panose="02020603050405020304" pitchFamily="18" charset="0"/>
                <a:cs typeface="Times New Roman" panose="02020603050405020304" pitchFamily="18" charset="0"/>
              </a:rPr>
              <a:t> валютна система</a:t>
            </a:r>
            <a:r>
              <a:rPr lang="uk-UA" sz="1500" b="1" dirty="0" smtClean="0">
                <a:latin typeface="Times New Roman" panose="02020603050405020304" pitchFamily="18" charset="0"/>
                <a:cs typeface="Times New Roman" panose="02020603050405020304" pitchFamily="18" charset="0"/>
              </a:rPr>
              <a:t>.</a:t>
            </a:r>
            <a:endParaRPr lang="uk-UA" sz="1500" dirty="0">
              <a:latin typeface="Times New Roman" panose="02020603050405020304" pitchFamily="18" charset="0"/>
              <a:cs typeface="Times New Roman" panose="02020603050405020304" pitchFamily="18" charset="0"/>
            </a:endParaRPr>
          </a:p>
          <a:p>
            <a:pPr marL="0" indent="0" algn="just">
              <a:buNone/>
            </a:pPr>
            <a:r>
              <a:rPr lang="uk-UA" sz="1600" b="1" dirty="0" smtClean="0">
                <a:latin typeface="Times New Roman" panose="02020603050405020304" pitchFamily="18" charset="0"/>
                <a:cs typeface="Times New Roman" panose="02020603050405020304" pitchFamily="18" charset="0"/>
              </a:rPr>
              <a:t>НАСЛІДКИ:</a:t>
            </a:r>
            <a:endParaRPr lang="ru-RU" sz="1600" dirty="0" smtClean="0">
              <a:latin typeface="Times New Roman" panose="02020603050405020304" pitchFamily="18" charset="0"/>
              <a:cs typeface="Times New Roman" panose="02020603050405020304" pitchFamily="18" charset="0"/>
            </a:endParaRPr>
          </a:p>
          <a:p>
            <a:pPr algn="just"/>
            <a:r>
              <a:rPr lang="uk-UA" sz="1500" dirty="0" smtClean="0">
                <a:latin typeface="Times New Roman" panose="02020603050405020304" pitchFamily="18" charset="0"/>
                <a:cs typeface="Times New Roman" panose="02020603050405020304" pitchFamily="18" charset="0"/>
              </a:rPr>
              <a:t>збереження </a:t>
            </a:r>
            <a:r>
              <a:rPr lang="uk-UA" sz="1500" dirty="0">
                <a:latin typeface="Times New Roman" panose="02020603050405020304" pitchFamily="18" charset="0"/>
                <a:cs typeface="Times New Roman" panose="02020603050405020304" pitchFamily="18" charset="0"/>
              </a:rPr>
              <a:t>ролі золота як платіжного засобу та розрахункової одиниці у міжнародному </a:t>
            </a:r>
            <a:r>
              <a:rPr lang="uk-UA" sz="1500" dirty="0" smtClean="0">
                <a:latin typeface="Times New Roman" panose="02020603050405020304" pitchFamily="18" charset="0"/>
                <a:cs typeface="Times New Roman" panose="02020603050405020304" pitchFamily="18" charset="0"/>
              </a:rPr>
              <a:t>обігу. Однак </a:t>
            </a:r>
            <a:r>
              <a:rPr lang="uk-UA" sz="1500" dirty="0">
                <a:latin typeface="Times New Roman" panose="02020603050405020304" pitchFamily="18" charset="0"/>
                <a:cs typeface="Times New Roman" panose="02020603050405020304" pitchFamily="18" charset="0"/>
              </a:rPr>
              <a:t>на відміну від системи золотого стандарту зв'язок національних валют із золотом здійснювався опосередковано через долар США, який один зберігав зовнішню конвертованість у золото;</a:t>
            </a:r>
          </a:p>
          <a:p>
            <a:pPr algn="just"/>
            <a:r>
              <a:rPr lang="uk-UA" sz="1500" dirty="0">
                <a:latin typeface="Times New Roman" panose="02020603050405020304" pitchFamily="18" charset="0"/>
                <a:cs typeface="Times New Roman" panose="02020603050405020304" pitchFamily="18" charset="0"/>
              </a:rPr>
              <a:t>• встановлення офіційних курсів валют шляхом визначення їх золотого вмісту і твердої фіксації долара;</a:t>
            </a:r>
          </a:p>
          <a:p>
            <a:pPr algn="just"/>
            <a:r>
              <a:rPr lang="uk-UA" sz="1500" dirty="0">
                <a:latin typeface="Times New Roman" panose="02020603050405020304" pitchFamily="18" charset="0"/>
                <a:cs typeface="Times New Roman" panose="02020603050405020304" pitchFamily="18" charset="0"/>
              </a:rPr>
              <a:t>• прирівнювання долара до золота на основі фіксації ринкової ціни на золото (ціна однієї унції золота дорівнювала 35 </a:t>
            </a:r>
            <a:r>
              <a:rPr lang="uk-UA" sz="1500" dirty="0" err="1">
                <a:latin typeface="Times New Roman" panose="02020603050405020304" pitchFamily="18" charset="0"/>
                <a:cs typeface="Times New Roman" panose="02020603050405020304" pitchFamily="18" charset="0"/>
              </a:rPr>
              <a:t>дол</a:t>
            </a:r>
            <a:r>
              <a:rPr lang="uk-UA" sz="1500" dirty="0">
                <a:latin typeface="Times New Roman" panose="02020603050405020304" pitchFamily="18" charset="0"/>
                <a:cs typeface="Times New Roman" panose="02020603050405020304" pitchFamily="18" charset="0"/>
              </a:rPr>
              <a:t>. США, а золотий вміст долара становив 0,888 671 г чистого золота);</a:t>
            </a:r>
          </a:p>
          <a:p>
            <a:pPr algn="just"/>
            <a:r>
              <a:rPr lang="uk-UA" sz="1500" dirty="0">
                <a:latin typeface="Times New Roman" panose="02020603050405020304" pitchFamily="18" charset="0"/>
                <a:cs typeface="Times New Roman" panose="02020603050405020304" pitchFamily="18" charset="0"/>
              </a:rPr>
              <a:t>• здійснення операцій купівлі-продажу золота лише на рівні центральних банків країн із забороною таких операцій для всіх інших суб'єктів</a:t>
            </a:r>
            <a:r>
              <a:rPr lang="uk-UA" sz="1500" dirty="0" smtClean="0">
                <a:latin typeface="Times New Roman" panose="02020603050405020304" pitchFamily="18" charset="0"/>
                <a:cs typeface="Times New Roman" panose="02020603050405020304" pitchFamily="18" charset="0"/>
              </a:rPr>
              <a:t>.</a:t>
            </a:r>
            <a:endParaRPr lang="uk-UA"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05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16633"/>
            <a:ext cx="8784976" cy="3384376"/>
          </a:xfrm>
        </p:spPr>
        <p:txBody>
          <a:bodyPr>
            <a:noAutofit/>
          </a:bodyPr>
          <a:lstStyle/>
          <a:p>
            <a:pPr marL="0" indent="0" algn="ctr">
              <a:buNone/>
            </a:pPr>
            <a:r>
              <a:rPr lang="uk-UA" sz="1600" b="1" dirty="0" smtClean="0">
                <a:latin typeface="Times New Roman" panose="02020603050405020304" pitchFamily="18" charset="0"/>
                <a:cs typeface="Times New Roman" panose="02020603050405020304" pitchFamily="18" charset="0"/>
              </a:rPr>
              <a:t>ЯМАЙСЬКА ВАЛЮТНА СИСТЕМА. </a:t>
            </a:r>
          </a:p>
          <a:p>
            <a:pPr marL="0" indent="0" algn="just">
              <a:buNone/>
            </a:pPr>
            <a:r>
              <a:rPr lang="uk-UA" sz="1600" b="1" dirty="0">
                <a:latin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cs typeface="Times New Roman" panose="02020603050405020304" pitchFamily="18" charset="0"/>
              </a:rPr>
              <a:t>січні 1976 р. на черговій нараді МВФ в Кінгстоні (Ямайка) у вигляді другої поправки до Статей Угоди МВФ були визначені основи нової світової валютної </a:t>
            </a:r>
            <a:r>
              <a:rPr lang="uk-UA" sz="1600" dirty="0" smtClean="0">
                <a:latin typeface="Times New Roman" panose="02020603050405020304" pitchFamily="18" charset="0"/>
                <a:cs typeface="Times New Roman" panose="02020603050405020304" pitchFamily="18" charset="0"/>
              </a:rPr>
              <a:t>системи (золото-доларовий стандарт).</a:t>
            </a:r>
          </a:p>
          <a:p>
            <a:pPr marL="0" indent="0" algn="just">
              <a:buNone/>
            </a:pPr>
            <a:r>
              <a:rPr lang="uk-UA" sz="1600" b="1" dirty="0" smtClean="0">
                <a:latin typeface="Times New Roman" panose="02020603050405020304" pitchFamily="18" charset="0"/>
                <a:cs typeface="Times New Roman" panose="02020603050405020304" pitchFamily="18" charset="0"/>
              </a:rPr>
              <a:t>НАСЛІДКИ:</a:t>
            </a:r>
          </a:p>
          <a:p>
            <a:pPr algn="just"/>
            <a:r>
              <a:rPr lang="uk-UA" sz="1600" b="1" dirty="0" smtClean="0">
                <a:latin typeface="Times New Roman" panose="02020603050405020304" pitchFamily="18" charset="0"/>
                <a:cs typeface="Times New Roman" panose="02020603050405020304" pitchFamily="18" charset="0"/>
              </a:rPr>
              <a:t>Юридично закріплена демонетизація золота тобто відмінений золотий стандарт;</a:t>
            </a:r>
          </a:p>
          <a:p>
            <a:pPr algn="just"/>
            <a:r>
              <a:rPr lang="uk-UA" sz="1600" b="1" dirty="0" smtClean="0">
                <a:latin typeface="Times New Roman" panose="02020603050405020304" pitchFamily="18" charset="0"/>
                <a:cs typeface="Times New Roman" panose="02020603050405020304" pitchFamily="18" charset="0"/>
              </a:rPr>
              <a:t>Скасовано фіксація  золотого вмісту національних валют (масштаб цін);</a:t>
            </a:r>
          </a:p>
          <a:p>
            <a:pPr algn="just"/>
            <a:r>
              <a:rPr lang="uk-UA" sz="1600" b="1" dirty="0" smtClean="0">
                <a:latin typeface="Times New Roman" panose="02020603050405020304" pitchFamily="18" charset="0"/>
                <a:cs typeface="Times New Roman" panose="02020603050405020304" pitchFamily="18" charset="0"/>
              </a:rPr>
              <a:t>Припинення виконання золотом  в ролі загального еквіваленту</a:t>
            </a:r>
          </a:p>
          <a:p>
            <a:pPr algn="just"/>
            <a:r>
              <a:rPr lang="uk-UA" sz="1600" b="1" dirty="0" smtClean="0">
                <a:latin typeface="Times New Roman" panose="02020603050405020304" pitchFamily="18" charset="0"/>
                <a:cs typeface="Times New Roman" panose="02020603050405020304" pitchFamily="18" charset="0"/>
              </a:rPr>
              <a:t>Скасовано офіційну ціну золота  35 </a:t>
            </a:r>
            <a:r>
              <a:rPr lang="uk-UA" sz="1600" b="1" dirty="0" err="1" smtClean="0">
                <a:latin typeface="Times New Roman" panose="02020603050405020304" pitchFamily="18" charset="0"/>
                <a:cs typeface="Times New Roman" panose="02020603050405020304" pitchFamily="18" charset="0"/>
              </a:rPr>
              <a:t>дол</a:t>
            </a:r>
            <a:r>
              <a:rPr lang="uk-UA" sz="1600" b="1" dirty="0" smtClean="0">
                <a:latin typeface="Times New Roman" panose="02020603050405020304" pitchFamily="18" charset="0"/>
                <a:cs typeface="Times New Roman" panose="02020603050405020304" pitchFamily="18" charset="0"/>
              </a:rPr>
              <a:t> за </a:t>
            </a:r>
            <a:r>
              <a:rPr lang="uk-UA" sz="1600" b="1" dirty="0" err="1" smtClean="0">
                <a:latin typeface="Times New Roman" panose="02020603050405020304" pitchFamily="18" charset="0"/>
                <a:cs typeface="Times New Roman" panose="02020603050405020304" pitchFamily="18" charset="0"/>
              </a:rPr>
              <a:t>тройську</a:t>
            </a:r>
            <a:r>
              <a:rPr lang="uk-UA" sz="1600" b="1" dirty="0" smtClean="0">
                <a:latin typeface="Times New Roman" panose="02020603050405020304" pitchFamily="18" charset="0"/>
                <a:cs typeface="Times New Roman" panose="02020603050405020304" pitchFamily="18" charset="0"/>
              </a:rPr>
              <a:t> унцію – 31,1 г.</a:t>
            </a:r>
          </a:p>
          <a:p>
            <a:pPr algn="just"/>
            <a:r>
              <a:rPr lang="uk-UA" sz="1600" b="1" dirty="0" smtClean="0">
                <a:latin typeface="Times New Roman" panose="02020603050405020304" pitchFamily="18" charset="0"/>
                <a:cs typeface="Times New Roman" panose="02020603050405020304" pitchFamily="18" charset="0"/>
              </a:rPr>
              <a:t>Золото перетворено з грошового товару у звичайний товар, який купується і продається на світових ринках дорогоцінних металів  за ціною під дією попиту та пропозиції</a:t>
            </a:r>
          </a:p>
          <a:p>
            <a:pPr algn="just"/>
            <a:r>
              <a:rPr lang="uk-UA" sz="1600" b="1" dirty="0" smtClean="0">
                <a:latin typeface="Times New Roman" panose="02020603050405020304" pitchFamily="18" charset="0"/>
                <a:cs typeface="Times New Roman" panose="02020603050405020304" pitchFamily="18" charset="0"/>
              </a:rPr>
              <a:t>Плаваючі курси валют</a:t>
            </a:r>
          </a:p>
          <a:p>
            <a:pPr marL="0" indent="0" algn="just">
              <a:buNone/>
            </a:pPr>
            <a:endParaRPr lang="ru-RU" sz="1600" b="1" dirty="0">
              <a:latin typeface="Times New Roman" panose="02020603050405020304" pitchFamily="18" charset="0"/>
              <a:cs typeface="Times New Roman" panose="02020603050405020304" pitchFamily="18" charset="0"/>
            </a:endParaRPr>
          </a:p>
          <a:p>
            <a:pPr marL="0" indent="0" algn="just">
              <a:buNone/>
            </a:pPr>
            <a:r>
              <a:rPr lang="uk-UA" sz="1600" dirty="0" smtClean="0">
                <a:latin typeface="Times New Roman" panose="02020603050405020304" pitchFamily="18" charset="0"/>
                <a:cs typeface="Times New Roman" panose="02020603050405020304" pitchFamily="18" charset="0"/>
              </a:rPr>
              <a:t>      На </a:t>
            </a:r>
            <a:r>
              <a:rPr lang="uk-UA" sz="1600" dirty="0">
                <a:latin typeface="Times New Roman" panose="02020603050405020304" pitchFamily="18" charset="0"/>
                <a:cs typeface="Times New Roman" panose="02020603050405020304" pitchFamily="18" charset="0"/>
              </a:rPr>
              <a:t>Ямайській конференції було введено стандарт СДР — спеціальні права запозичення (СПЗ)) з метою зробити їх основним резервним </a:t>
            </a:r>
            <a:r>
              <a:rPr lang="uk-UA" sz="1600" dirty="0" err="1">
                <a:latin typeface="Times New Roman" panose="02020603050405020304" pitchFamily="18" charset="0"/>
                <a:cs typeface="Times New Roman" panose="02020603050405020304" pitchFamily="18" charset="0"/>
              </a:rPr>
              <a:t>авуаром</a:t>
            </a:r>
            <a:r>
              <a:rPr lang="uk-UA" sz="1600" dirty="0">
                <a:latin typeface="Times New Roman" panose="02020603050405020304" pitchFamily="18" charset="0"/>
                <a:cs typeface="Times New Roman" panose="02020603050405020304" pitchFamily="18" charset="0"/>
              </a:rPr>
              <a:t> і зменшити роль інших резервних валют. Спеціальні права запозичення були створені МВФ в 1969 р. як простий кредитний інструмент. Однак потім була поставлена задача перетворити СДР в "головний резервний актив міжнародної валютної системи", в альтернативу як золоту, так і доларові</a:t>
            </a:r>
            <a:r>
              <a:rPr lang="uk-UA" sz="1600" dirty="0" smtClean="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marL="0" indent="0" algn="just">
              <a:buNone/>
            </a:pPr>
            <a:r>
              <a:rPr lang="uk-UA" sz="1600" dirty="0" smtClean="0">
                <a:latin typeface="Times New Roman" panose="02020603050405020304" pitchFamily="18" charset="0"/>
                <a:cs typeface="Times New Roman" panose="02020603050405020304" pitchFamily="18" charset="0"/>
              </a:rPr>
              <a:t>       Спочатку </a:t>
            </a:r>
            <a:r>
              <a:rPr lang="uk-UA" sz="1600" dirty="0">
                <a:latin typeface="Times New Roman" panose="02020603050405020304" pitchFamily="18" charset="0"/>
                <a:cs typeface="Times New Roman" panose="02020603050405020304" pitchFamily="18" charset="0"/>
              </a:rPr>
              <a:t>одиниця СДР прирівнювалась до золота, що відповідало золотому вмістові долара (1970 р.) - З липня 1974 р., у зв'язку з переходом до плаваючих валютних курсів був відмінений золотий вміст СДР. Курс СДР визначався на основі валютного кошика — середньозваженого курсу 16 валют країн, зовнішня торгівля яких становила не менше 1% світової торгівлі.</a:t>
            </a:r>
            <a:endParaRPr lang="ru-RU" sz="1600" dirty="0">
              <a:latin typeface="Times New Roman" panose="02020603050405020304" pitchFamily="18" charset="0"/>
              <a:cs typeface="Times New Roman" panose="02020603050405020304" pitchFamily="18" charset="0"/>
            </a:endParaRPr>
          </a:p>
          <a:p>
            <a:pPr marL="0" indent="0" algn="just">
              <a:buNone/>
            </a:pPr>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Валютний </a:t>
            </a:r>
            <a:r>
              <a:rPr lang="uk-UA" sz="1600" dirty="0">
                <a:latin typeface="Times New Roman" panose="02020603050405020304" pitchFamily="18" charset="0"/>
                <a:cs typeface="Times New Roman" panose="02020603050405020304" pitchFamily="18" charset="0"/>
              </a:rPr>
              <a:t>кошик — це метод зіставлення середньозваженого курсу однієї валюти щодо певного набору інших валют. З 2001 р. курс СДР розраховується на базі чотирьох валют</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22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900704" y="0"/>
            <a:ext cx="5342591" cy="6858000"/>
          </a:xfrm>
          <a:prstGeom prst="rect">
            <a:avLst/>
          </a:prstGeom>
        </p:spPr>
      </p:pic>
    </p:spTree>
    <p:extLst>
      <p:ext uri="{BB962C8B-B14F-4D97-AF65-F5344CB8AC3E}">
        <p14:creationId xmlns:p14="http://schemas.microsoft.com/office/powerpoint/2010/main" val="254057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56866"/>
            <a:ext cx="9036496" cy="6344267"/>
          </a:xfrm>
          <a:prstGeom prst="rect">
            <a:avLst/>
          </a:prstGeom>
        </p:spPr>
      </p:pic>
    </p:spTree>
    <p:extLst>
      <p:ext uri="{BB962C8B-B14F-4D97-AF65-F5344CB8AC3E}">
        <p14:creationId xmlns:p14="http://schemas.microsoft.com/office/powerpoint/2010/main" val="63263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60" y="260648"/>
            <a:ext cx="8810625" cy="4486275"/>
          </a:xfrm>
          <a:prstGeom prst="rect">
            <a:avLst/>
          </a:prstGeom>
        </p:spPr>
      </p:pic>
    </p:spTree>
    <p:extLst>
      <p:ext uri="{BB962C8B-B14F-4D97-AF65-F5344CB8AC3E}">
        <p14:creationId xmlns:p14="http://schemas.microsoft.com/office/powerpoint/2010/main" val="309567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atin typeface="Times New Roman" pitchFamily="18" charset="0"/>
                <a:cs typeface="Times New Roman" pitchFamily="18" charset="0"/>
              </a:rPr>
              <a:t>СУСПІЛЬНЕ</a:t>
            </a:r>
            <a:r>
              <a:rPr lang="uk-UA" dirty="0" smtClean="0"/>
              <a:t> </a:t>
            </a:r>
            <a:r>
              <a:rPr lang="uk-UA" b="1" dirty="0" smtClean="0">
                <a:latin typeface="Times New Roman" pitchFamily="18" charset="0"/>
                <a:cs typeface="Times New Roman" pitchFamily="18" charset="0"/>
              </a:rPr>
              <a:t>ВИРОБНИЦТВО</a:t>
            </a:r>
            <a:endParaRPr lang="ru-RU" b="1"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457200" y="1810062"/>
            <a:ext cx="4114800" cy="562272"/>
          </a:xfrm>
        </p:spPr>
        <p:txBody>
          <a:bodyPr>
            <a:normAutofit fontScale="92500"/>
          </a:bodyPr>
          <a:lstStyle/>
          <a:p>
            <a:pPr marL="0" indent="0">
              <a:buNone/>
            </a:pPr>
            <a:r>
              <a:rPr lang="uk-UA" sz="2800" b="1" dirty="0" smtClean="0">
                <a:latin typeface="Times New Roman" pitchFamily="18" charset="0"/>
                <a:cs typeface="Times New Roman" pitchFamily="18" charset="0"/>
              </a:rPr>
              <a:t>Натуральне виробництво</a:t>
            </a:r>
            <a:endParaRPr lang="ru-RU" sz="2800" b="1" dirty="0">
              <a:latin typeface="Times New Roman" pitchFamily="18" charset="0"/>
              <a:cs typeface="Times New Roman" pitchFamily="18" charset="0"/>
            </a:endParaRPr>
          </a:p>
        </p:txBody>
      </p:sp>
      <p:sp>
        <p:nvSpPr>
          <p:cNvPr id="5" name="TextBox 4"/>
          <p:cNvSpPr txBox="1"/>
          <p:nvPr/>
        </p:nvSpPr>
        <p:spPr>
          <a:xfrm>
            <a:off x="4716016" y="1850708"/>
            <a:ext cx="4248472" cy="461665"/>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ТОВАРНЕ</a:t>
            </a:r>
            <a:r>
              <a:rPr lang="uk-UA" sz="2000" b="1"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ВИРОБНИЦТВО</a:t>
            </a:r>
            <a:endParaRPr lang="ru-RU" sz="2400" b="1" dirty="0">
              <a:latin typeface="Times New Roman" pitchFamily="18" charset="0"/>
              <a:cs typeface="Times New Roman" pitchFamily="18" charset="0"/>
            </a:endParaRPr>
          </a:p>
        </p:txBody>
      </p:sp>
      <p:cxnSp>
        <p:nvCxnSpPr>
          <p:cNvPr id="7" name="Пряма зі стрілкою 6"/>
          <p:cNvCxnSpPr/>
          <p:nvPr/>
        </p:nvCxnSpPr>
        <p:spPr>
          <a:xfrm>
            <a:off x="2267744" y="119675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 зі стрілкою 8"/>
          <p:cNvCxnSpPr/>
          <p:nvPr/>
        </p:nvCxnSpPr>
        <p:spPr>
          <a:xfrm>
            <a:off x="6300192" y="119675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63888" y="2749570"/>
            <a:ext cx="1908212" cy="400110"/>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Матеріальне</a:t>
            </a:r>
            <a:endParaRPr lang="ru-RU" sz="2000" b="1" dirty="0">
              <a:latin typeface="Times New Roman" pitchFamily="18" charset="0"/>
              <a:cs typeface="Times New Roman" pitchFamily="18" charset="0"/>
            </a:endParaRPr>
          </a:p>
        </p:txBody>
      </p:sp>
      <p:sp>
        <p:nvSpPr>
          <p:cNvPr id="11" name="TextBox 10"/>
          <p:cNvSpPr txBox="1"/>
          <p:nvPr/>
        </p:nvSpPr>
        <p:spPr>
          <a:xfrm>
            <a:off x="6604733" y="2749570"/>
            <a:ext cx="1908212" cy="369332"/>
          </a:xfrm>
          <a:prstGeom prst="rect">
            <a:avLst/>
          </a:prstGeom>
          <a:noFill/>
        </p:spPr>
        <p:txBody>
          <a:bodyPr wrap="square" rtlCol="0">
            <a:spAutoFit/>
          </a:bodyPr>
          <a:lstStyle/>
          <a:p>
            <a:pPr algn="ctr"/>
            <a:r>
              <a:rPr lang="uk-UA" b="1" dirty="0" smtClean="0">
                <a:latin typeface="Times New Roman" pitchFamily="18" charset="0"/>
                <a:cs typeface="Times New Roman" pitchFamily="18" charset="0"/>
              </a:rPr>
              <a:t>Нематеріальне</a:t>
            </a:r>
            <a:endParaRPr lang="ru-RU" b="1" dirty="0">
              <a:latin typeface="Times New Roman" pitchFamily="18" charset="0"/>
              <a:cs typeface="Times New Roman" pitchFamily="18" charset="0"/>
            </a:endParaRPr>
          </a:p>
        </p:txBody>
      </p:sp>
      <p:cxnSp>
        <p:nvCxnSpPr>
          <p:cNvPr id="13" name="Пряма зі стрілкою 12"/>
          <p:cNvCxnSpPr/>
          <p:nvPr/>
        </p:nvCxnSpPr>
        <p:spPr>
          <a:xfrm flipH="1">
            <a:off x="4716016" y="2312373"/>
            <a:ext cx="1728192" cy="324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 зі стрілкою 14"/>
          <p:cNvCxnSpPr/>
          <p:nvPr/>
        </p:nvCxnSpPr>
        <p:spPr>
          <a:xfrm>
            <a:off x="6444208" y="2312373"/>
            <a:ext cx="1440160" cy="324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 зі стрілкою 16"/>
          <p:cNvCxnSpPr/>
          <p:nvPr/>
        </p:nvCxnSpPr>
        <p:spPr>
          <a:xfrm>
            <a:off x="4716016" y="3149680"/>
            <a:ext cx="1368152" cy="1287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 зі стрілкою 19"/>
          <p:cNvCxnSpPr/>
          <p:nvPr/>
        </p:nvCxnSpPr>
        <p:spPr>
          <a:xfrm flipH="1">
            <a:off x="6300192" y="3149680"/>
            <a:ext cx="1584176" cy="1287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32040" y="4621778"/>
            <a:ext cx="3384376" cy="369332"/>
          </a:xfrm>
          <a:prstGeom prst="rect">
            <a:avLst/>
          </a:prstGeom>
          <a:noFill/>
        </p:spPr>
        <p:txBody>
          <a:bodyPr wrap="square" rtlCol="0">
            <a:spAutoFit/>
          </a:bodyPr>
          <a:lstStyle/>
          <a:p>
            <a:r>
              <a:rPr lang="uk-UA" b="1" dirty="0" smtClean="0">
                <a:latin typeface="Times New Roman" pitchFamily="18" charset="0"/>
                <a:cs typeface="Times New Roman" pitchFamily="18" charset="0"/>
              </a:rPr>
              <a:t>Обмін, суспільний поділ  </a:t>
            </a:r>
            <a:endParaRPr lang="ru-RU" b="1" dirty="0">
              <a:latin typeface="Times New Roman" pitchFamily="18" charset="0"/>
              <a:cs typeface="Times New Roman" pitchFamily="18" charset="0"/>
            </a:endParaRPr>
          </a:p>
        </p:txBody>
      </p:sp>
      <p:cxnSp>
        <p:nvCxnSpPr>
          <p:cNvPr id="23" name="Пряма зі стрілкою 22"/>
          <p:cNvCxnSpPr/>
          <p:nvPr/>
        </p:nvCxnSpPr>
        <p:spPr>
          <a:xfrm>
            <a:off x="6156176" y="4991110"/>
            <a:ext cx="0" cy="814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47181" y="5904060"/>
            <a:ext cx="2304256" cy="646331"/>
          </a:xfrm>
          <a:prstGeom prst="rect">
            <a:avLst/>
          </a:prstGeom>
          <a:noFill/>
        </p:spPr>
        <p:txBody>
          <a:bodyPr wrap="square" rtlCol="0">
            <a:spAutoFit/>
          </a:bodyPr>
          <a:lstStyle/>
          <a:p>
            <a:pPr algn="ctr"/>
            <a:r>
              <a:rPr lang="uk-UA" sz="3600" b="1" dirty="0" smtClean="0">
                <a:latin typeface="Times New Roman" pitchFamily="18" charset="0"/>
                <a:cs typeface="Times New Roman" pitchFamily="18" charset="0"/>
              </a:rPr>
              <a:t>ГРОШІ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14024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9"/>
            <a:ext cx="8856984" cy="4176464"/>
          </a:xfrm>
        </p:spPr>
        <p:txBody>
          <a:bodyPr/>
          <a:lstStyle/>
          <a:p>
            <a:pPr marL="0" indent="0" algn="just">
              <a:buNone/>
            </a:pPr>
            <a:r>
              <a:rPr lang="uk-UA" b="1" dirty="0" smtClean="0"/>
              <a:t>         Європейська </a:t>
            </a:r>
            <a:r>
              <a:rPr lang="uk-UA" b="1" dirty="0"/>
              <a:t>валютна одиниця (</a:t>
            </a:r>
            <a:r>
              <a:rPr lang="en-US" b="1" dirty="0"/>
              <a:t>European Currency Unit – ECU)</a:t>
            </a:r>
            <a:r>
              <a:rPr lang="en-US" dirty="0"/>
              <a:t> — </a:t>
            </a:r>
            <a:r>
              <a:rPr lang="uk-UA" dirty="0"/>
              <a:t>застаріла валютна одиниця, що використовувалася в Європейській Спільноті з 1979 по 1998 рр. По суті була ерзац-валютою, і використовувалася лише для безготівкових розрахунків. З 1999 року безготівкові розрахунки в Європі почали здійснюватися в </a:t>
            </a:r>
            <a:r>
              <a:rPr lang="uk-UA" b="1" i="1" dirty="0" smtClean="0"/>
              <a:t>Євро</a:t>
            </a:r>
            <a:r>
              <a:rPr lang="uk-UA" b="1" dirty="0" smtClean="0"/>
              <a:t>.</a:t>
            </a:r>
            <a:endParaRPr lang="uk-UA" b="1" dirty="0"/>
          </a:p>
        </p:txBody>
      </p:sp>
    </p:spTree>
    <p:extLst>
      <p:ext uri="{BB962C8B-B14F-4D97-AF65-F5344CB8AC3E}">
        <p14:creationId xmlns:p14="http://schemas.microsoft.com/office/powerpoint/2010/main" val="75208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56984" cy="13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90089"/>
            <a:ext cx="8856984" cy="11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128" y="3235306"/>
            <a:ext cx="8852368" cy="3323987"/>
          </a:xfrm>
          <a:prstGeom prst="rect">
            <a:avLst/>
          </a:prstGeom>
          <a:noFill/>
        </p:spPr>
        <p:txBody>
          <a:bodyPr wrap="square" rtlCol="0">
            <a:spAutoFit/>
          </a:bodyPr>
          <a:lstStyle/>
          <a:p>
            <a:pPr algn="ctr"/>
            <a:r>
              <a:rPr lang="uk-UA" sz="2400" b="1" dirty="0" smtClean="0">
                <a:solidFill>
                  <a:srgbClr val="FF0000"/>
                </a:solidFill>
                <a:latin typeface="Times New Roman" panose="02020603050405020304" pitchFamily="18" charset="0"/>
                <a:cs typeface="Times New Roman" panose="02020603050405020304" pitchFamily="18" charset="0"/>
              </a:rPr>
              <a:t>ЗОЛОТО – САМИЙ ЛІКВІДНИЙ ТОВАР</a:t>
            </a:r>
          </a:p>
          <a:p>
            <a:pPr algn="ctr"/>
            <a:endParaRPr lang="uk-UA" b="1" dirty="0" smtClean="0">
              <a:latin typeface="Times New Roman" panose="02020603050405020304" pitchFamily="18" charset="0"/>
              <a:cs typeface="Times New Roman" panose="02020603050405020304" pitchFamily="18" charset="0"/>
            </a:endParaRPr>
          </a:p>
          <a:p>
            <a:r>
              <a:rPr lang="uk-UA" b="1" dirty="0" smtClean="0">
                <a:latin typeface="Times New Roman" panose="02020603050405020304" pitchFamily="18" charset="0"/>
                <a:cs typeface="Times New Roman" panose="02020603050405020304" pitchFamily="18" charset="0"/>
              </a:rPr>
              <a:t>Ліквідний товар – товар, який легко обміняти</a:t>
            </a:r>
          </a:p>
          <a:p>
            <a:pPr algn="just"/>
            <a:r>
              <a:rPr lang="uk-UA" b="1" dirty="0" smtClean="0">
                <a:latin typeface="Times New Roman" panose="02020603050405020304" pitchFamily="18" charset="0"/>
                <a:cs typeface="Times New Roman" panose="02020603050405020304" pitchFamily="18" charset="0"/>
              </a:rPr>
              <a:t>Неліквідний товар – телефон, який на виставці у Фокстроті (є потертості але працює повністю)</a:t>
            </a:r>
          </a:p>
          <a:p>
            <a:pPr algn="just"/>
            <a:endParaRPr lang="uk-UA" b="1" dirty="0" smtClean="0">
              <a:latin typeface="Times New Roman" panose="02020603050405020304" pitchFamily="18" charset="0"/>
              <a:cs typeface="Times New Roman" panose="02020603050405020304" pitchFamily="18" charset="0"/>
            </a:endParaRPr>
          </a:p>
          <a:p>
            <a:pPr algn="ctr"/>
            <a:r>
              <a:rPr lang="uk-UA" sz="2400" b="1" dirty="0" smtClean="0">
                <a:solidFill>
                  <a:srgbClr val="FF0000"/>
                </a:solidFill>
                <a:latin typeface="Times New Roman" panose="02020603050405020304" pitchFamily="18" charset="0"/>
                <a:cs typeface="Times New Roman" panose="02020603050405020304" pitchFamily="18" charset="0"/>
              </a:rPr>
              <a:t>ЧОМУ ЗОЛОТО:</a:t>
            </a: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Є цінним для людей</a:t>
            </a: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Гарно ділиться</a:t>
            </a: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Зберігається довго</a:t>
            </a: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Не псується.</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39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slovoidilo.ua/media/infographics/22/214326/vartist-zolota_ru_ori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7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396964"/>
            <a:ext cx="9144000" cy="6064071"/>
          </a:xfrm>
          <a:prstGeom prst="rect">
            <a:avLst/>
          </a:prstGeom>
        </p:spPr>
      </p:pic>
    </p:spTree>
    <p:extLst>
      <p:ext uri="{BB962C8B-B14F-4D97-AF65-F5344CB8AC3E}">
        <p14:creationId xmlns:p14="http://schemas.microsoft.com/office/powerpoint/2010/main" val="12880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96448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3529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6237312"/>
            <a:ext cx="1224136" cy="432048"/>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62349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9626" y="260648"/>
            <a:ext cx="9016870" cy="4247317"/>
          </a:xfrm>
          <a:prstGeom prst="rect">
            <a:avLst/>
          </a:prstGeom>
        </p:spPr>
        <p:txBody>
          <a:bodyPr wrap="square">
            <a:spAutoFit/>
          </a:bodyPr>
          <a:lstStyle/>
          <a:p>
            <a:r>
              <a:rPr lang="uk-UA" b="1" dirty="0" smtClean="0">
                <a:solidFill>
                  <a:srgbClr val="176DB3"/>
                </a:solidFill>
                <a:latin typeface="Times New Roman" panose="02020603050405020304" pitchFamily="18" charset="0"/>
                <a:cs typeface="Times New Roman" panose="02020603050405020304" pitchFamily="18" charset="0"/>
              </a:rPr>
              <a:t>ІНДЕКС СПОЖИВЧИХ ЦІН</a:t>
            </a:r>
            <a:r>
              <a:rPr lang="uk-UA" b="1" dirty="0" smtClean="0">
                <a:solidFill>
                  <a:srgbClr val="000000"/>
                </a:solidFill>
                <a:latin typeface="Times New Roman" panose="02020603050405020304" pitchFamily="18" charset="0"/>
                <a:cs typeface="Times New Roman" panose="02020603050405020304" pitchFamily="18" charset="0"/>
              </a:rPr>
              <a:t> (</a:t>
            </a:r>
            <a:r>
              <a:rPr lang="uk-UA" b="1" dirty="0" smtClean="0">
                <a:solidFill>
                  <a:srgbClr val="176DB3"/>
                </a:solidFill>
                <a:latin typeface="Times New Roman" panose="02020603050405020304" pitchFamily="18" charset="0"/>
                <a:cs typeface="Times New Roman" panose="02020603050405020304" pitchFamily="18" charset="0"/>
              </a:rPr>
              <a:t>ІСЦ</a:t>
            </a:r>
            <a:r>
              <a:rPr lang="uk-UA" b="1" dirty="0" smtClean="0">
                <a:solidFill>
                  <a:srgbClr val="000000"/>
                </a:solidFill>
                <a:latin typeface="Times New Roman" panose="02020603050405020304" pitchFamily="18" charset="0"/>
                <a:cs typeface="Times New Roman" panose="02020603050405020304" pitchFamily="18" charset="0"/>
              </a:rPr>
              <a:t>) </a:t>
            </a:r>
            <a:r>
              <a:rPr lang="uk-UA" dirty="0" smtClean="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це показник, який відображає зміну середнього рівня цін на товари та послуги, що входять до споживчого кошика домогосподарств. Він показує, наскільки подорожчало або подешевшало життя в певний період, порівняно з базовим місяцем.</a:t>
            </a:r>
          </a:p>
          <a:p>
            <a:pPr algn="ctr"/>
            <a:r>
              <a:rPr lang="uk-UA" b="1" dirty="0">
                <a:solidFill>
                  <a:srgbClr val="000000"/>
                </a:solidFill>
                <a:latin typeface="Times New Roman" panose="02020603050405020304" pitchFamily="18" charset="0"/>
                <a:cs typeface="Times New Roman" panose="02020603050405020304" pitchFamily="18" charset="0"/>
              </a:rPr>
              <a:t>Як розраховується індекс інфляції</a:t>
            </a:r>
            <a:endParaRPr lang="uk-UA" dirty="0">
              <a:solidFill>
                <a:srgbClr val="000000"/>
              </a:solidFill>
              <a:latin typeface="Times New Roman" panose="02020603050405020304" pitchFamily="18" charset="0"/>
              <a:cs typeface="Times New Roman" panose="02020603050405020304" pitchFamily="18" charset="0"/>
            </a:endParaRPr>
          </a:p>
          <a:p>
            <a:r>
              <a:rPr lang="uk-UA" dirty="0">
                <a:solidFill>
                  <a:srgbClr val="000000"/>
                </a:solidFill>
                <a:latin typeface="Times New Roman" panose="02020603050405020304" pitchFamily="18" charset="0"/>
                <a:cs typeface="Times New Roman" panose="02020603050405020304" pitchFamily="18" charset="0"/>
              </a:rPr>
              <a:t>Державна служба статистики України щомісяця обчислює індекс на основі зміни цін більш ніж на 250 найменувань товарів і послуг — від продуктів харчування до комунальних тарифів і транспорту. Кожна категорія має свою «вагу» у загальному кошику, що відображає частку витрат середньостатистичної сім’ї.</a:t>
            </a:r>
          </a:p>
          <a:p>
            <a:pPr algn="ctr"/>
            <a:r>
              <a:rPr lang="uk-UA" b="1" dirty="0">
                <a:solidFill>
                  <a:srgbClr val="000000"/>
                </a:solidFill>
                <a:latin typeface="Times New Roman" panose="02020603050405020304" pitchFamily="18" charset="0"/>
                <a:cs typeface="Times New Roman" panose="02020603050405020304" pitchFamily="18" charset="0"/>
              </a:rPr>
              <a:t>Для чого використовують індекс інфляції</a:t>
            </a:r>
            <a:endParaRPr lang="uk-UA" dirty="0">
              <a:solidFill>
                <a:srgbClr val="000000"/>
              </a:solidFill>
              <a:latin typeface="Times New Roman" panose="02020603050405020304" pitchFamily="18" charset="0"/>
              <a:cs typeface="Times New Roman" panose="02020603050405020304" pitchFamily="18" charset="0"/>
            </a:endParaRPr>
          </a:p>
          <a:p>
            <a:r>
              <a:rPr lang="uk-UA" dirty="0">
                <a:solidFill>
                  <a:srgbClr val="000000"/>
                </a:solidFill>
                <a:latin typeface="Times New Roman" panose="02020603050405020304" pitchFamily="18" charset="0"/>
                <a:cs typeface="Times New Roman" panose="02020603050405020304" pitchFamily="18" charset="0"/>
              </a:rPr>
              <a:t>Індекс інфляції застосовується у багатьох сферах:</a:t>
            </a:r>
          </a:p>
          <a:p>
            <a:pPr>
              <a:buFont typeface="Arial" panose="020B0604020202020204" pitchFamily="34" charset="0"/>
              <a:buChar char="•"/>
            </a:pPr>
            <a:r>
              <a:rPr lang="uk-UA" dirty="0">
                <a:solidFill>
                  <a:srgbClr val="000000"/>
                </a:solidFill>
                <a:latin typeface="Times New Roman" panose="02020603050405020304" pitchFamily="18" charset="0"/>
                <a:cs typeface="Times New Roman" panose="02020603050405020304" pitchFamily="18" charset="0"/>
              </a:rPr>
              <a:t>для індексації грошових доходів населення (зарплат, пенсій, аліментів);</a:t>
            </a:r>
          </a:p>
          <a:p>
            <a:pPr>
              <a:buFont typeface="Arial" panose="020B0604020202020204" pitchFamily="34" charset="0"/>
              <a:buChar char="•"/>
            </a:pPr>
            <a:r>
              <a:rPr lang="uk-UA" dirty="0">
                <a:solidFill>
                  <a:srgbClr val="000000"/>
                </a:solidFill>
                <a:latin typeface="Times New Roman" panose="02020603050405020304" pitchFamily="18" charset="0"/>
                <a:cs typeface="Times New Roman" panose="02020603050405020304" pitchFamily="18" charset="0"/>
              </a:rPr>
              <a:t>у бухгалтерському обліку — для коригування вартості активів, зобов’язань чи орендних платежів;</a:t>
            </a:r>
          </a:p>
          <a:p>
            <a:pPr>
              <a:buFont typeface="Arial" panose="020B0604020202020204" pitchFamily="34" charset="0"/>
              <a:buChar char="•"/>
            </a:pPr>
            <a:r>
              <a:rPr lang="uk-UA" dirty="0">
                <a:solidFill>
                  <a:srgbClr val="000000"/>
                </a:solidFill>
                <a:latin typeface="Times New Roman" panose="02020603050405020304" pitchFamily="18" charset="0"/>
                <a:cs typeface="Times New Roman" panose="02020603050405020304" pitchFamily="18" charset="0"/>
              </a:rPr>
              <a:t>при розрахунку економічних прогнозів, ставок оренди.</a:t>
            </a:r>
            <a:endParaRPr lang="uk-UA"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76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614" y="188640"/>
            <a:ext cx="9108386" cy="4280301"/>
          </a:xfrm>
          <a:prstGeom prst="rect">
            <a:avLst/>
          </a:prstGeom>
        </p:spPr>
      </p:pic>
    </p:spTree>
    <p:extLst>
      <p:ext uri="{BB962C8B-B14F-4D97-AF65-F5344CB8AC3E}">
        <p14:creationId xmlns:p14="http://schemas.microsoft.com/office/powerpoint/2010/main" val="231509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7504" y="0"/>
            <a:ext cx="8856984" cy="6669360"/>
          </a:xfrm>
          <a:prstGeom prst="rect">
            <a:avLst/>
          </a:prstGeom>
        </p:spPr>
      </p:pic>
    </p:spTree>
    <p:extLst>
      <p:ext uri="{BB962C8B-B14F-4D97-AF65-F5344CB8AC3E}">
        <p14:creationId xmlns:p14="http://schemas.microsoft.com/office/powerpoint/2010/main" val="4080781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7504" y="548680"/>
            <a:ext cx="8856984" cy="4445063"/>
          </a:xfrm>
          <a:prstGeom prst="rect">
            <a:avLst/>
          </a:prstGeom>
        </p:spPr>
        <p:txBody>
          <a:bodyPr wrap="square">
            <a:spAutoFit/>
          </a:bodyPr>
          <a:lstStyle/>
          <a:p>
            <a:pPr indent="342900" algn="just">
              <a:lnSpc>
                <a:spcPct val="115000"/>
              </a:lnSpc>
              <a:spcAft>
                <a:spcPts val="0"/>
              </a:spcAft>
            </a:pPr>
            <a:r>
              <a:rPr lang="uk-UA" sz="1300" dirty="0">
                <a:latin typeface="Times New Roman" panose="02020603050405020304" pitchFamily="18" charset="0"/>
                <a:ea typeface="Times New Roman" panose="02020603050405020304" pitchFamily="18" charset="0"/>
                <a:cs typeface="Times New Roman" panose="02020603050405020304" pitchFamily="18" charset="0"/>
              </a:rPr>
              <a:t>Протилежним до інфляції поняттям є </a:t>
            </a: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дефляція,</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яка має місце, коли загальний рівень цін падає і купівельна спроможність грошей підвищується. Дефляція трапляється вкрай </a:t>
            </a:r>
            <a:r>
              <a:rPr lang="uk-UA" sz="1300" dirty="0" err="1">
                <a:latin typeface="Times New Roman" panose="02020603050405020304" pitchFamily="18" charset="0"/>
                <a:ea typeface="Times New Roman" panose="02020603050405020304" pitchFamily="18" charset="0"/>
                <a:cs typeface="Times New Roman" panose="02020603050405020304" pitchFamily="18" charset="0"/>
              </a:rPr>
              <a:t>рідко</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300" dirty="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k-UA" sz="1300" dirty="0" smtClean="0">
                <a:latin typeface="Times New Roman" panose="02020603050405020304" pitchFamily="18" charset="0"/>
                <a:ea typeface="Times New Roman" panose="02020603050405020304" pitchFamily="18" charset="0"/>
                <a:cs typeface="Times New Roman" panose="02020603050405020304" pitchFamily="18" charset="0"/>
              </a:rPr>
              <a:t>Інфляція </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є складним економічним явищем. Залежно від її рівня розрізняють три види інфляції: помірна, галопуюча та гіперінфляція.</a:t>
            </a:r>
            <a:endParaRPr lang="uk-UA" sz="1300" dirty="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Помірна інфляція</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відображає відносно невисокі темпи приросту цін, коли щорічні темпи інфляції вимірюються однозначним числом, тобто знаходяться в межах до 10%. </a:t>
            </a:r>
            <a:r>
              <a:rPr lang="en-US" sz="13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indent="342900" algn="just">
              <a:lnSpc>
                <a:spcPct val="115000"/>
              </a:lnSpc>
              <a:spcAft>
                <a:spcPts val="0"/>
              </a:spcAft>
            </a:pPr>
            <a:r>
              <a:rPr lang="en-US"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300" b="1" dirty="0" smtClean="0">
                <a:latin typeface="Times New Roman" panose="02020603050405020304" pitchFamily="18" charset="0"/>
                <a:ea typeface="Times New Roman" panose="02020603050405020304" pitchFamily="18" charset="0"/>
                <a:cs typeface="Times New Roman" panose="02020603050405020304" pitchFamily="18" charset="0"/>
              </a:rPr>
              <a:t>Галопуюча </a:t>
            </a: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інфляція</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 це інфляція, що вимірюється двозначними або тризначними числами, тобто десятками або сотнями відсотків за рік. Переростання помірної інфляції в галопуючу суттєво впливає на поведінку економічних суб’єктів. При галопуючій інфляція гроші помітно втрачають купівельну спроможність. </a:t>
            </a:r>
            <a:endParaRPr lang="uk-UA" sz="1300" dirty="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Гіперінфляція</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настає тоді, коли річний приріст цін вимірюється тисячами, мільйонами або, навіть, більшою кількістю відсотків. </a:t>
            </a:r>
            <a:endParaRPr lang="uk-UA" sz="13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15000"/>
              </a:lnSpc>
              <a:spcAft>
                <a:spcPts val="0"/>
              </a:spcAft>
            </a:pPr>
            <a:r>
              <a:rPr lang="uk-UA" sz="1300" dirty="0" smtClean="0">
                <a:latin typeface="Times New Roman" panose="02020603050405020304" pitchFamily="18" charset="0"/>
                <a:ea typeface="Times New Roman" panose="02020603050405020304" pitchFamily="18" charset="0"/>
                <a:cs typeface="Times New Roman" panose="02020603050405020304" pitchFamily="18" charset="0"/>
              </a:rPr>
              <a:t>В </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залежності від основних причин, які викликають інфляцію, вона поділяється на </a:t>
            </a:r>
            <a:r>
              <a:rPr lang="uk-UA" sz="13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15000"/>
              </a:lnSpc>
              <a:spcAft>
                <a:spcPts val="0"/>
              </a:spcAft>
            </a:pPr>
            <a:r>
              <a:rPr lang="uk-UA"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300" b="1" dirty="0" smtClean="0">
                <a:latin typeface="Times New Roman" panose="02020603050405020304" pitchFamily="18" charset="0"/>
                <a:ea typeface="Times New Roman" panose="02020603050405020304" pitchFamily="18" charset="0"/>
                <a:cs typeface="Times New Roman" panose="02020603050405020304" pitchFamily="18" charset="0"/>
              </a:rPr>
              <a:t>Інфляція </a:t>
            </a: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попиту</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 це таке зростання цін, яке спричиняється надмірним попитом, тобто виникає внаслідок випереджаючого зростання сукупного попиту порівняно із сукупною пропозицією.</a:t>
            </a:r>
            <a:endParaRPr lang="uk-UA" sz="1300" dirty="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15000"/>
              </a:lnSpc>
              <a:spcAft>
                <a:spcPts val="0"/>
              </a:spcAft>
            </a:pPr>
            <a:r>
              <a:rPr lang="uk-UA" sz="1300" b="1" dirty="0" smtClean="0">
                <a:latin typeface="Times New Roman" panose="02020603050405020304" pitchFamily="18" charset="0"/>
                <a:ea typeface="Times New Roman" panose="02020603050405020304" pitchFamily="18" charset="0"/>
                <a:cs typeface="Times New Roman" panose="02020603050405020304" pitchFamily="18" charset="0"/>
              </a:rPr>
              <a:t>Інфляція пропозиції </a:t>
            </a: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витрат</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 це таке зростання цін, яке виникає внаслідок збільшення витрат на одиницю продукції (середніх витрат), що супроводжується зменшенням сукупної пропозиції. Інфляція витрат, як правило, супроводжується скороченням обсягів виробництва. Це означає, що інфляція витрат відбувається одночасно з падінням виробництва. Таке явище отримало назву </a:t>
            </a: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“стагфляція”</a:t>
            </a:r>
            <a:r>
              <a:rPr lang="uk-UA" sz="1300" dirty="0">
                <a:latin typeface="Times New Roman" panose="02020603050405020304" pitchFamily="18" charset="0"/>
                <a:ea typeface="Times New Roman" panose="02020603050405020304" pitchFamily="18" charset="0"/>
                <a:cs typeface="Times New Roman" panose="02020603050405020304" pitchFamily="18" charset="0"/>
              </a:rPr>
              <a:t>. Поєднання інфляції попиту та інфляції витрат створює так звану </a:t>
            </a:r>
            <a:r>
              <a:rPr lang="uk-UA" sz="1300" b="1" dirty="0">
                <a:latin typeface="Times New Roman" panose="02020603050405020304" pitchFamily="18" charset="0"/>
                <a:ea typeface="Times New Roman" panose="02020603050405020304" pitchFamily="18" charset="0"/>
                <a:cs typeface="Times New Roman" panose="02020603050405020304" pitchFamily="18" charset="0"/>
              </a:rPr>
              <a:t>інфляційну спіраль.</a:t>
            </a:r>
            <a:endParaRPr lang="uk-UA"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679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Продажи домов в США достигли максимума после кризиса 2008 года - ForumDaily"/>
          <p:cNvSpPr>
            <a:spLocks noChangeAspect="1" noChangeArrowheads="1"/>
          </p:cNvSpPr>
          <p:nvPr/>
        </p:nvSpPr>
        <p:spPr bwMode="auto">
          <a:xfrm>
            <a:off x="467544" y="4046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Продажи домов в США достигли максимума после кризиса 2008 года - ForumDai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392572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p:nvSpPr>
        <p:spPr>
          <a:xfrm>
            <a:off x="539552" y="620688"/>
            <a:ext cx="8136904" cy="1200329"/>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ГРОШІ – це специфічний товар, який визнається усіма сторонами обмінних операцій та виконує роль загального еквіваленту</a:t>
            </a:r>
            <a:endParaRPr lang="ru-RU" sz="2400" b="1" dirty="0">
              <a:latin typeface="Times New Roman" pitchFamily="18" charset="0"/>
              <a:cs typeface="Times New Roman" pitchFamily="18" charset="0"/>
            </a:endParaRPr>
          </a:p>
        </p:txBody>
      </p:sp>
      <p:sp>
        <p:nvSpPr>
          <p:cNvPr id="5" name="TextBox 4"/>
          <p:cNvSpPr txBox="1"/>
          <p:nvPr/>
        </p:nvSpPr>
        <p:spPr>
          <a:xfrm>
            <a:off x="683568" y="2042916"/>
            <a:ext cx="1592560" cy="707886"/>
          </a:xfrm>
          <a:prstGeom prst="rect">
            <a:avLst/>
          </a:prstGeom>
          <a:noFill/>
        </p:spPr>
        <p:txBody>
          <a:bodyPr wrap="square" rtlCol="0">
            <a:spAutoFit/>
          </a:bodyPr>
          <a:lstStyle/>
          <a:p>
            <a:pPr algn="ctr"/>
            <a:r>
              <a:rPr lang="uk-UA" sz="2000" b="1" dirty="0" smtClean="0">
                <a:solidFill>
                  <a:srgbClr val="FF0000"/>
                </a:solidFill>
                <a:latin typeface="Times New Roman" pitchFamily="18" charset="0"/>
                <a:cs typeface="Times New Roman" pitchFamily="18" charset="0"/>
              </a:rPr>
              <a:t>БАРТЕРНІ</a:t>
            </a:r>
            <a:r>
              <a:rPr lang="uk-UA" sz="2000" b="1" dirty="0" smtClean="0">
                <a:latin typeface="Times New Roman" pitchFamily="18" charset="0"/>
                <a:cs typeface="Times New Roman" pitchFamily="18" charset="0"/>
              </a:rPr>
              <a:t> </a:t>
            </a:r>
            <a:r>
              <a:rPr lang="uk-UA" sz="2000" b="1" dirty="0" smtClean="0">
                <a:solidFill>
                  <a:srgbClr val="FF0000"/>
                </a:solidFill>
                <a:latin typeface="Times New Roman" pitchFamily="18" charset="0"/>
                <a:cs typeface="Times New Roman" pitchFamily="18" charset="0"/>
              </a:rPr>
              <a:t>ОПЕРАЦІЇ</a:t>
            </a:r>
            <a:endParaRPr lang="ru-RU" sz="2000" b="1" dirty="0">
              <a:solidFill>
                <a:srgbClr val="FF0000"/>
              </a:solidFill>
              <a:latin typeface="Times New Roman" pitchFamily="18" charset="0"/>
              <a:cs typeface="Times New Roman" pitchFamily="18" charset="0"/>
            </a:endParaRPr>
          </a:p>
        </p:txBody>
      </p:sp>
      <p:sp>
        <p:nvSpPr>
          <p:cNvPr id="6" name="TextBox 5"/>
          <p:cNvSpPr txBox="1"/>
          <p:nvPr/>
        </p:nvSpPr>
        <p:spPr>
          <a:xfrm>
            <a:off x="2411760" y="1830846"/>
            <a:ext cx="2592288" cy="1015663"/>
          </a:xfrm>
          <a:prstGeom prst="rect">
            <a:avLst/>
          </a:prstGeom>
          <a:noFill/>
        </p:spPr>
        <p:txBody>
          <a:bodyPr wrap="square" rtlCol="0">
            <a:spAutoFit/>
          </a:bodyPr>
          <a:lstStyle/>
          <a:p>
            <a:r>
              <a:rPr lang="uk-UA" sz="6000" dirty="0" smtClean="0">
                <a:latin typeface="Times New Roman" pitchFamily="18" charset="0"/>
                <a:cs typeface="Times New Roman" pitchFamily="18" charset="0"/>
              </a:rPr>
              <a:t>Т-Т-Т</a:t>
            </a:r>
            <a:endParaRPr lang="ru-RU" sz="6000" dirty="0">
              <a:latin typeface="Times New Roman" pitchFamily="18" charset="0"/>
              <a:cs typeface="Times New Roman" pitchFamily="18" charset="0"/>
            </a:endParaRPr>
          </a:p>
        </p:txBody>
      </p:sp>
      <p:sp>
        <p:nvSpPr>
          <p:cNvPr id="7" name="TextBox 6"/>
          <p:cNvSpPr txBox="1"/>
          <p:nvPr/>
        </p:nvSpPr>
        <p:spPr>
          <a:xfrm>
            <a:off x="759768" y="3147065"/>
            <a:ext cx="1651992" cy="707886"/>
          </a:xfrm>
          <a:prstGeom prst="rect">
            <a:avLst/>
          </a:prstGeom>
          <a:noFill/>
        </p:spPr>
        <p:txBody>
          <a:bodyPr wrap="square" rtlCol="0">
            <a:spAutoFit/>
          </a:bodyPr>
          <a:lstStyle/>
          <a:p>
            <a:r>
              <a:rPr lang="uk-UA" sz="2000" b="1" dirty="0" smtClean="0">
                <a:solidFill>
                  <a:srgbClr val="FF0000"/>
                </a:solidFill>
                <a:latin typeface="Times New Roman" pitchFamily="18" charset="0"/>
                <a:cs typeface="Times New Roman" pitchFamily="18" charset="0"/>
              </a:rPr>
              <a:t>ГРОШОВІ ОПЕРАЦІЇ</a:t>
            </a:r>
            <a:endParaRPr lang="ru-RU" sz="2000" b="1" dirty="0">
              <a:solidFill>
                <a:srgbClr val="FF0000"/>
              </a:solidFill>
              <a:latin typeface="Times New Roman" pitchFamily="18" charset="0"/>
              <a:cs typeface="Times New Roman" pitchFamily="18" charset="0"/>
            </a:endParaRPr>
          </a:p>
        </p:txBody>
      </p:sp>
      <p:sp>
        <p:nvSpPr>
          <p:cNvPr id="8" name="TextBox 7"/>
          <p:cNvSpPr txBox="1"/>
          <p:nvPr/>
        </p:nvSpPr>
        <p:spPr>
          <a:xfrm>
            <a:off x="2545122" y="2993176"/>
            <a:ext cx="3034989" cy="1015663"/>
          </a:xfrm>
          <a:prstGeom prst="rect">
            <a:avLst/>
          </a:prstGeom>
          <a:noFill/>
        </p:spPr>
        <p:txBody>
          <a:bodyPr wrap="square" rtlCol="0">
            <a:spAutoFit/>
          </a:bodyPr>
          <a:lstStyle/>
          <a:p>
            <a:r>
              <a:rPr lang="uk-UA" sz="6000" dirty="0" smtClean="0">
                <a:latin typeface="Times New Roman" pitchFamily="18" charset="0"/>
                <a:cs typeface="Times New Roman" pitchFamily="18" charset="0"/>
              </a:rPr>
              <a:t>Т-Г-Т-Г</a:t>
            </a:r>
            <a:endParaRPr lang="ru-RU" sz="6000" dirty="0">
              <a:latin typeface="Times New Roman" pitchFamily="18" charset="0"/>
              <a:cs typeface="Times New Roman" pitchFamily="18" charset="0"/>
            </a:endParaRPr>
          </a:p>
        </p:txBody>
      </p:sp>
      <p:sp>
        <p:nvSpPr>
          <p:cNvPr id="9" name="TextBox 8"/>
          <p:cNvSpPr txBox="1"/>
          <p:nvPr/>
        </p:nvSpPr>
        <p:spPr>
          <a:xfrm>
            <a:off x="759768" y="4149080"/>
            <a:ext cx="7772672" cy="1785104"/>
          </a:xfrm>
          <a:prstGeom prst="rect">
            <a:avLst/>
          </a:prstGeom>
          <a:noFill/>
        </p:spPr>
        <p:txBody>
          <a:bodyPr wrap="square" rtlCol="0">
            <a:spAutoFit/>
          </a:bodyPr>
          <a:lstStyle/>
          <a:p>
            <a:r>
              <a:rPr lang="uk-UA" sz="2800" b="1" dirty="0" smtClean="0">
                <a:latin typeface="Times New Roman" pitchFamily="18" charset="0"/>
                <a:cs typeface="Times New Roman" pitchFamily="18" charset="0"/>
              </a:rPr>
              <a:t>ВЛАСТИВОСТІ ГРОШЕЙ:</a:t>
            </a:r>
          </a:p>
          <a:p>
            <a:endParaRPr lang="uk-UA" sz="2800" b="1" dirty="0" smtClean="0">
              <a:latin typeface="Times New Roman" pitchFamily="18" charset="0"/>
              <a:cs typeface="Times New Roman" pitchFamily="18" charset="0"/>
            </a:endParaRPr>
          </a:p>
          <a:p>
            <a:r>
              <a:rPr lang="uk-UA" b="1" dirty="0" smtClean="0">
                <a:latin typeface="Times New Roman" pitchFamily="18" charset="0"/>
                <a:cs typeface="Times New Roman" pitchFamily="18" charset="0"/>
              </a:rPr>
              <a:t>1. Гроші як роль загального еквіваленту</a:t>
            </a:r>
          </a:p>
          <a:p>
            <a:r>
              <a:rPr lang="uk-UA" b="1" dirty="0" smtClean="0">
                <a:latin typeface="Times New Roman" pitchFamily="18" charset="0"/>
                <a:cs typeface="Times New Roman" pitchFamily="18" charset="0"/>
              </a:rPr>
              <a:t>2. Гроші набувають загальної споживчої вартості</a:t>
            </a:r>
          </a:p>
          <a:p>
            <a:r>
              <a:rPr lang="uk-UA" b="1" dirty="0" smtClean="0">
                <a:latin typeface="Times New Roman" pitchFamily="18" charset="0"/>
                <a:cs typeface="Times New Roman" pitchFamily="18" charset="0"/>
              </a:rPr>
              <a:t>3. Гроші виражають економічні відносини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91100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476672"/>
            <a:ext cx="8229600" cy="5832648"/>
          </a:xfrm>
        </p:spPr>
        <p:txBody>
          <a:bodyPr/>
          <a:lstStyle/>
          <a:p>
            <a:pPr marL="0" indent="0" algn="ctr">
              <a:buNone/>
            </a:pPr>
            <a:r>
              <a:rPr lang="uk-UA" b="1" dirty="0" smtClean="0">
                <a:latin typeface="Times New Roman" pitchFamily="18" charset="0"/>
                <a:cs typeface="Times New Roman" pitchFamily="18" charset="0"/>
              </a:rPr>
              <a:t>ФУНКЦІЇ ГРОШЕЙ</a:t>
            </a:r>
            <a:endParaRPr lang="ru-RU" b="1" dirty="0">
              <a:latin typeface="Times New Roman" pitchFamily="18" charset="0"/>
              <a:cs typeface="Times New Roman" pitchFamily="18" charset="0"/>
            </a:endParaRPr>
          </a:p>
        </p:txBody>
      </p:sp>
      <p:sp>
        <p:nvSpPr>
          <p:cNvPr id="2" name="TextBox 1"/>
          <p:cNvSpPr txBox="1"/>
          <p:nvPr/>
        </p:nvSpPr>
        <p:spPr>
          <a:xfrm>
            <a:off x="179512" y="1412776"/>
            <a:ext cx="8712968" cy="3477875"/>
          </a:xfrm>
          <a:prstGeom prst="rect">
            <a:avLst/>
          </a:prstGeom>
          <a:noFill/>
        </p:spPr>
        <p:txBody>
          <a:bodyPr wrap="square" rtlCol="0">
            <a:spAutoFit/>
          </a:bodyPr>
          <a:lstStyle/>
          <a:p>
            <a:pPr marL="342900" indent="-342900">
              <a:buAutoNum type="arabicPeriod"/>
            </a:pPr>
            <a:r>
              <a:rPr lang="uk-UA" sz="4400" b="1" dirty="0" smtClean="0">
                <a:latin typeface="Times New Roman" pitchFamily="18" charset="0"/>
                <a:cs typeface="Times New Roman" pitchFamily="18" charset="0"/>
              </a:rPr>
              <a:t>Міра вартості</a:t>
            </a:r>
          </a:p>
          <a:p>
            <a:pPr marL="342900" indent="-342900">
              <a:buAutoNum type="arabicPeriod"/>
            </a:pPr>
            <a:r>
              <a:rPr lang="uk-UA" sz="4400" b="1" dirty="0" smtClean="0">
                <a:latin typeface="Times New Roman" pitchFamily="18" charset="0"/>
                <a:cs typeface="Times New Roman" pitchFamily="18" charset="0"/>
              </a:rPr>
              <a:t>Засіб обігу</a:t>
            </a:r>
          </a:p>
          <a:p>
            <a:pPr marL="342900" indent="-342900">
              <a:buAutoNum type="arabicPeriod"/>
            </a:pPr>
            <a:r>
              <a:rPr lang="uk-UA" sz="4400" b="1" dirty="0" smtClean="0">
                <a:latin typeface="Times New Roman" pitchFamily="18" charset="0"/>
                <a:cs typeface="Times New Roman" pitchFamily="18" charset="0"/>
              </a:rPr>
              <a:t>Засіб платежу</a:t>
            </a:r>
          </a:p>
          <a:p>
            <a:pPr marL="342900" indent="-342900">
              <a:buAutoNum type="arabicPeriod"/>
            </a:pPr>
            <a:r>
              <a:rPr lang="uk-UA" sz="4400" b="1" dirty="0" smtClean="0">
                <a:latin typeface="Times New Roman" pitchFamily="18" charset="0"/>
                <a:cs typeface="Times New Roman" pitchFamily="18" charset="0"/>
              </a:rPr>
              <a:t>Засіб нагромадження</a:t>
            </a:r>
          </a:p>
          <a:p>
            <a:pPr marL="342900" indent="-342900">
              <a:buAutoNum type="arabicPeriod"/>
            </a:pPr>
            <a:r>
              <a:rPr lang="uk-UA" sz="4400" b="1" dirty="0" smtClean="0">
                <a:latin typeface="Times New Roman" pitchFamily="18" charset="0"/>
                <a:cs typeface="Times New Roman" pitchFamily="18" charset="0"/>
              </a:rPr>
              <a:t>Світові гроші</a:t>
            </a:r>
            <a:endParaRPr lang="ru-RU"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71463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04664"/>
            <a:ext cx="8229600" cy="5721499"/>
          </a:xfrm>
        </p:spPr>
        <p:txBody>
          <a:bodyPr/>
          <a:lstStyle/>
          <a:p>
            <a:pPr marL="0" indent="0" algn="ctr">
              <a:buNone/>
            </a:pPr>
            <a:r>
              <a:rPr lang="uk-UA" b="1" dirty="0" smtClean="0">
                <a:latin typeface="Times New Roman" pitchFamily="18" charset="0"/>
                <a:cs typeface="Times New Roman" pitchFamily="18" charset="0"/>
              </a:rPr>
              <a:t>ВИДИ ГРОШЕЙ:</a:t>
            </a:r>
            <a:endParaRPr lang="ru-RU" b="1" dirty="0">
              <a:latin typeface="Times New Roman" pitchFamily="18" charset="0"/>
              <a:cs typeface="Times New Roman" pitchFamily="18" charset="0"/>
            </a:endParaRPr>
          </a:p>
        </p:txBody>
      </p:sp>
      <p:sp>
        <p:nvSpPr>
          <p:cNvPr id="2" name="TextBox 1"/>
          <p:cNvSpPr txBox="1"/>
          <p:nvPr/>
        </p:nvSpPr>
        <p:spPr>
          <a:xfrm>
            <a:off x="611560" y="1196752"/>
            <a:ext cx="7920880" cy="2554545"/>
          </a:xfrm>
          <a:prstGeom prst="rect">
            <a:avLst/>
          </a:prstGeom>
          <a:noFill/>
        </p:spPr>
        <p:txBody>
          <a:bodyPr wrap="square" rtlCol="0">
            <a:spAutoFit/>
          </a:bodyPr>
          <a:lstStyle/>
          <a:p>
            <a:pPr marL="342900" indent="-342900">
              <a:buAutoNum type="arabicPeriod"/>
            </a:pPr>
            <a:r>
              <a:rPr lang="uk-UA" sz="3200" b="1" dirty="0" smtClean="0">
                <a:latin typeface="Times New Roman" pitchFamily="18" charset="0"/>
                <a:cs typeface="Times New Roman" pitchFamily="18" charset="0"/>
              </a:rPr>
              <a:t>Реальні або справжні  гроші (номінальна та реальна вартість співпадають)</a:t>
            </a:r>
          </a:p>
          <a:p>
            <a:pPr marL="342900" indent="-342900">
              <a:buAutoNum type="arabicPeriod"/>
            </a:pPr>
            <a:r>
              <a:rPr lang="uk-UA" sz="3200" b="1" dirty="0" smtClean="0">
                <a:latin typeface="Times New Roman" pitchFamily="18" charset="0"/>
                <a:cs typeface="Times New Roman" pitchFamily="18" charset="0"/>
              </a:rPr>
              <a:t>Знаки вартості (номінальна вартість більша ніж реальна)</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4457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620688"/>
            <a:ext cx="8229600" cy="5505475"/>
          </a:xfrm>
        </p:spPr>
        <p:txBody>
          <a:bodyPr>
            <a:normAutofit/>
          </a:bodyPr>
          <a:lstStyle/>
          <a:p>
            <a:pPr marL="0" indent="0">
              <a:buNone/>
            </a:pPr>
            <a:r>
              <a:rPr lang="uk-UA" sz="4000" b="1" dirty="0" smtClean="0">
                <a:latin typeface="Times New Roman" pitchFamily="18" charset="0"/>
                <a:cs typeface="Times New Roman" pitchFamily="18" charset="0"/>
              </a:rPr>
              <a:t>Еволюційні форми грошей:</a:t>
            </a:r>
          </a:p>
          <a:p>
            <a:r>
              <a:rPr lang="uk-UA" sz="4000" b="1" dirty="0" smtClean="0">
                <a:latin typeface="Times New Roman" pitchFamily="18" charset="0"/>
                <a:cs typeface="Times New Roman" pitchFamily="18" charset="0"/>
              </a:rPr>
              <a:t>1. Товарні гроші</a:t>
            </a:r>
          </a:p>
          <a:p>
            <a:r>
              <a:rPr lang="uk-UA" sz="4000" b="1" dirty="0" smtClean="0">
                <a:latin typeface="Times New Roman" pitchFamily="18" charset="0"/>
                <a:cs typeface="Times New Roman" pitchFamily="18" charset="0"/>
              </a:rPr>
              <a:t>2. Металеві гроші</a:t>
            </a:r>
          </a:p>
          <a:p>
            <a:r>
              <a:rPr lang="uk-UA" sz="4000" b="1" dirty="0" smtClean="0">
                <a:latin typeface="Times New Roman" pitchFamily="18" charset="0"/>
                <a:cs typeface="Times New Roman" pitchFamily="18" charset="0"/>
              </a:rPr>
              <a:t>3. </a:t>
            </a:r>
            <a:r>
              <a:rPr lang="uk-UA" sz="4000" b="1" dirty="0">
                <a:latin typeface="Times New Roman" pitchFamily="18" charset="0"/>
                <a:cs typeface="Times New Roman" pitchFamily="18" charset="0"/>
              </a:rPr>
              <a:t>П</a:t>
            </a:r>
            <a:r>
              <a:rPr lang="uk-UA" sz="4000" b="1" dirty="0" smtClean="0">
                <a:latin typeface="Times New Roman" pitchFamily="18" charset="0"/>
                <a:cs typeface="Times New Roman" pitchFamily="18" charset="0"/>
              </a:rPr>
              <a:t>аперові гроші</a:t>
            </a:r>
          </a:p>
          <a:p>
            <a:r>
              <a:rPr lang="uk-UA" sz="4000" b="1" dirty="0" smtClean="0">
                <a:latin typeface="Times New Roman" pitchFamily="18" charset="0"/>
                <a:cs typeface="Times New Roman" pitchFamily="18" charset="0"/>
              </a:rPr>
              <a:t>4. Кредитні гроші</a:t>
            </a:r>
          </a:p>
          <a:p>
            <a:r>
              <a:rPr lang="uk-UA" sz="4000" b="1" dirty="0" smtClean="0">
                <a:latin typeface="Times New Roman" pitchFamily="18" charset="0"/>
                <a:cs typeface="Times New Roman" pitchFamily="18" charset="0"/>
              </a:rPr>
              <a:t>5. Електронні гроші</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67554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06489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85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35292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33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endParaRPr lang="uk-UA" dirty="0" smtClean="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208912" cy="16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00400"/>
            <a:ext cx="8064896" cy="14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105208"/>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950</Words>
  <Application>Microsoft Office PowerPoint</Application>
  <PresentationFormat>Екран (4:3)</PresentationFormat>
  <Paragraphs>93</Paragraphs>
  <Slides>29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29</vt:i4>
      </vt:variant>
    </vt:vector>
  </HeadingPairs>
  <TitlesOfParts>
    <vt:vector size="33" baseType="lpstr">
      <vt:lpstr>Arial</vt:lpstr>
      <vt:lpstr>Calibri</vt:lpstr>
      <vt:lpstr>Times New Roman</vt:lpstr>
      <vt:lpstr>Тема Office</vt:lpstr>
      <vt:lpstr>ТЕМА 3. СУСПІЛЬНЕ ВИРОБНИЦТВО ТА ГРОШОВІ ВІДНОСИНИ</vt:lpstr>
      <vt:lpstr>СУСПІЛЬНЕ ВИРОБНИЦТВО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СУСПІЛЬНЕ ВИРОБНИЦТВО ТА ГРОШОВІ ВІДНОСИНИ</dc:title>
  <dc:creator>RePack by Diakov</dc:creator>
  <cp:lastModifiedBy>moonspell</cp:lastModifiedBy>
  <cp:revision>23</cp:revision>
  <dcterms:created xsi:type="dcterms:W3CDTF">2020-10-22T12:43:43Z</dcterms:created>
  <dcterms:modified xsi:type="dcterms:W3CDTF">2026-03-10T11:11:12Z</dcterms:modified>
</cp:coreProperties>
</file>