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Lst>
  <p:handoutMasterIdLst>
    <p:handoutMasterId r:id="rId46"/>
  </p:handoutMasterIdLst>
  <p:sldIdLst>
    <p:sldId id="256" r:id="rId2"/>
    <p:sldId id="258" r:id="rId3"/>
    <p:sldId id="260" r:id="rId4"/>
    <p:sldId id="289" r:id="rId5"/>
    <p:sldId id="257" r:id="rId6"/>
    <p:sldId id="259" r:id="rId7"/>
    <p:sldId id="271" r:id="rId8"/>
    <p:sldId id="282" r:id="rId9"/>
    <p:sldId id="290" r:id="rId10"/>
    <p:sldId id="270" r:id="rId11"/>
    <p:sldId id="287" r:id="rId12"/>
    <p:sldId id="286" r:id="rId13"/>
    <p:sldId id="302" r:id="rId14"/>
    <p:sldId id="268" r:id="rId15"/>
    <p:sldId id="301" r:id="rId16"/>
    <p:sldId id="298" r:id="rId17"/>
    <p:sldId id="262" r:id="rId18"/>
    <p:sldId id="274" r:id="rId19"/>
    <p:sldId id="275" r:id="rId20"/>
    <p:sldId id="288" r:id="rId21"/>
    <p:sldId id="272" r:id="rId22"/>
    <p:sldId id="273" r:id="rId23"/>
    <p:sldId id="299" r:id="rId24"/>
    <p:sldId id="263" r:id="rId25"/>
    <p:sldId id="297" r:id="rId26"/>
    <p:sldId id="278" r:id="rId27"/>
    <p:sldId id="279" r:id="rId28"/>
    <p:sldId id="303" r:id="rId29"/>
    <p:sldId id="280" r:id="rId30"/>
    <p:sldId id="264" r:id="rId31"/>
    <p:sldId id="277" r:id="rId32"/>
    <p:sldId id="281" r:id="rId33"/>
    <p:sldId id="265" r:id="rId34"/>
    <p:sldId id="283" r:id="rId35"/>
    <p:sldId id="300" r:id="rId36"/>
    <p:sldId id="284" r:id="rId37"/>
    <p:sldId id="266" r:id="rId38"/>
    <p:sldId id="291" r:id="rId39"/>
    <p:sldId id="292" r:id="rId40"/>
    <p:sldId id="294" r:id="rId41"/>
    <p:sldId id="267" r:id="rId42"/>
    <p:sldId id="293" r:id="rId43"/>
    <p:sldId id="304" r:id="rId44"/>
    <p:sldId id="296" r:id="rId45"/>
  </p:sldIdLst>
  <p:sldSz cx="12192000" cy="6858000"/>
  <p:notesSz cx="6797675" cy="9928225"/>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0"/>
  </p:normalViewPr>
  <p:slideViewPr>
    <p:cSldViewPr snapToGrid="0">
      <p:cViewPr varScale="1">
        <p:scale>
          <a:sx n="83" d="100"/>
          <a:sy n="83" d="100"/>
        </p:scale>
        <p:origin x="662" y="6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F53970C2-535B-48E0-A170-5AE2F3B9A8B2}" type="datetimeFigureOut">
              <a:rPr lang="ru-RU" smtClean="0"/>
              <a:t>05.10.2022</a:t>
            </a:fld>
            <a:endParaRPr lang="ru-RU"/>
          </a:p>
        </p:txBody>
      </p:sp>
      <p:sp>
        <p:nvSpPr>
          <p:cNvPr id="4" name="Нижний колонтитул 3"/>
          <p:cNvSpPr>
            <a:spLocks noGrp="1"/>
          </p:cNvSpPr>
          <p:nvPr>
            <p:ph type="ftr" sz="quarter" idx="2"/>
          </p:nvPr>
        </p:nvSpPr>
        <p:spPr>
          <a:xfrm>
            <a:off x="0" y="9430091"/>
            <a:ext cx="2945659" cy="498134"/>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50443" y="9430091"/>
            <a:ext cx="2945659" cy="498134"/>
          </a:xfrm>
          <a:prstGeom prst="rect">
            <a:avLst/>
          </a:prstGeom>
        </p:spPr>
        <p:txBody>
          <a:bodyPr vert="horz" lIns="91440" tIns="45720" rIns="91440" bIns="45720" rtlCol="0" anchor="b"/>
          <a:lstStyle>
            <a:lvl1pPr algn="r">
              <a:defRPr sz="1200"/>
            </a:lvl1pPr>
          </a:lstStyle>
          <a:p>
            <a:fld id="{5C79D25C-377A-46E4-9FBE-E0BCE7558296}" type="slidenum">
              <a:rPr lang="ru-RU" smtClean="0"/>
              <a:t>‹#›</a:t>
            </a:fld>
            <a:endParaRPr lang="ru-RU"/>
          </a:p>
        </p:txBody>
      </p:sp>
    </p:spTree>
    <p:extLst>
      <p:ext uri="{BB962C8B-B14F-4D97-AF65-F5344CB8AC3E}">
        <p14:creationId xmlns:p14="http://schemas.microsoft.com/office/powerpoint/2010/main" val="193453666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278505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4169984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69243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1394419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499383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16088528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17524447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3715885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3901799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9EB3EF1-88B4-4D76-9154-5E3C678533D4}" type="datetimeFigureOut">
              <a:rPr lang="uk-UA" smtClean="0"/>
              <a:t>05.10.2022</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2478059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9EB3EF1-88B4-4D76-9154-5E3C678533D4}" type="datetimeFigureOut">
              <a:rPr lang="uk-UA" smtClean="0"/>
              <a:t>05.10.2022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406612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9EB3EF1-88B4-4D76-9154-5E3C678533D4}" type="datetimeFigureOut">
              <a:rPr lang="uk-UA" smtClean="0"/>
              <a:t>05.10.2022</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3910602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9EB3EF1-88B4-4D76-9154-5E3C678533D4}" type="datetimeFigureOut">
              <a:rPr lang="uk-UA" smtClean="0"/>
              <a:t>05.10.2022</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1377073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EB3EF1-88B4-4D76-9154-5E3C678533D4}" type="datetimeFigureOut">
              <a:rPr lang="uk-UA" smtClean="0"/>
              <a:t>05.10.2022</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2120904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9EB3EF1-88B4-4D76-9154-5E3C678533D4}" type="datetimeFigureOut">
              <a:rPr lang="uk-UA" smtClean="0"/>
              <a:t>05.10.2022</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9EA41DA-AA56-44DD-8791-233824A9A593}" type="slidenum">
              <a:rPr lang="uk-UA" smtClean="0"/>
              <a:t>‹#›</a:t>
            </a:fld>
            <a:endParaRPr lang="uk-UA"/>
          </a:p>
        </p:txBody>
      </p:sp>
    </p:spTree>
    <p:extLst>
      <p:ext uri="{BB962C8B-B14F-4D97-AF65-F5344CB8AC3E}">
        <p14:creationId xmlns:p14="http://schemas.microsoft.com/office/powerpoint/2010/main" val="2731969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9EA41DA-AA56-44DD-8791-233824A9A593}" type="slidenum">
              <a:rPr lang="uk-UA" smtClean="0"/>
              <a:t>‹#›</a:t>
            </a:fld>
            <a:endParaRPr lang="uk-UA"/>
          </a:p>
        </p:txBody>
      </p:sp>
      <p:sp>
        <p:nvSpPr>
          <p:cNvPr id="5" name="Date Placeholder 4"/>
          <p:cNvSpPr>
            <a:spLocks noGrp="1"/>
          </p:cNvSpPr>
          <p:nvPr>
            <p:ph type="dt" sz="half" idx="10"/>
          </p:nvPr>
        </p:nvSpPr>
        <p:spPr/>
        <p:txBody>
          <a:bodyPr/>
          <a:lstStyle/>
          <a:p>
            <a:fld id="{89EB3EF1-88B4-4D76-9154-5E3C678533D4}" type="datetimeFigureOut">
              <a:rPr lang="uk-UA" smtClean="0"/>
              <a:t>05.10.2022</a:t>
            </a:fld>
            <a:endParaRPr lang="uk-UA"/>
          </a:p>
        </p:txBody>
      </p:sp>
    </p:spTree>
    <p:extLst>
      <p:ext uri="{BB962C8B-B14F-4D97-AF65-F5344CB8AC3E}">
        <p14:creationId xmlns:p14="http://schemas.microsoft.com/office/powerpoint/2010/main" val="622789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9EB3EF1-88B4-4D76-9154-5E3C678533D4}" type="datetimeFigureOut">
              <a:rPr lang="uk-UA" smtClean="0"/>
              <a:t>05.10.2022</a:t>
            </a:fld>
            <a:endParaRPr lang="uk-UA"/>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9EA41DA-AA56-44DD-8791-233824A9A593}" type="slidenum">
              <a:rPr lang="uk-UA" smtClean="0"/>
              <a:t>‹#›</a:t>
            </a:fld>
            <a:endParaRPr lang="uk-UA"/>
          </a:p>
        </p:txBody>
      </p:sp>
    </p:spTree>
    <p:extLst>
      <p:ext uri="{BB962C8B-B14F-4D97-AF65-F5344CB8AC3E}">
        <p14:creationId xmlns:p14="http://schemas.microsoft.com/office/powerpoint/2010/main" val="1342891831"/>
      </p:ext>
    </p:extLst>
  </p:cSld>
  <p:clrMap bg1="lt1" tx1="dk1" bg2="lt2" tx2="dk2" accent1="accent1" accent2="accent2" accent3="accent3" accent4="accent4" accent5="accent5" accent6="accent6" hlink="hlink" folHlink="folHlink"/>
  <p:sldLayoutIdLst>
    <p:sldLayoutId id="2147483797" r:id="rId1"/>
    <p:sldLayoutId id="2147483798" r:id="rId2"/>
    <p:sldLayoutId id="2147483799" r:id="rId3"/>
    <p:sldLayoutId id="2147483800" r:id="rId4"/>
    <p:sldLayoutId id="2147483801" r:id="rId5"/>
    <p:sldLayoutId id="2147483802" r:id="rId6"/>
    <p:sldLayoutId id="2147483803" r:id="rId7"/>
    <p:sldLayoutId id="2147483804" r:id="rId8"/>
    <p:sldLayoutId id="2147483805" r:id="rId9"/>
    <p:sldLayoutId id="2147483806" r:id="rId10"/>
    <p:sldLayoutId id="2147483807" r:id="rId11"/>
    <p:sldLayoutId id="2147483808" r:id="rId12"/>
    <p:sldLayoutId id="2147483809" r:id="rId13"/>
    <p:sldLayoutId id="2147483810" r:id="rId14"/>
    <p:sldLayoutId id="2147483811" r:id="rId15"/>
    <p:sldLayoutId id="21474838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i.factor.ua/ukr/law-134/section-608/article-11810" TargetMode="External"/><Relationship Id="rId2" Type="http://schemas.openxmlformats.org/officeDocument/2006/relationships/hyperlink" Target="https://i.factor.ua/ukr/law-134/section-608/article-11809"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l"/>
            <a:r>
              <a:rPr lang="uk-UA" dirty="0" smtClean="0"/>
              <a:t>Облік шляхів вибуття основних засобів</a:t>
            </a:r>
            <a:endParaRPr lang="uk-UA" dirty="0"/>
          </a:p>
        </p:txBody>
      </p:sp>
    </p:spTree>
    <p:extLst>
      <p:ext uri="{BB962C8B-B14F-4D97-AF65-F5344CB8AC3E}">
        <p14:creationId xmlns:p14="http://schemas.microsoft.com/office/powerpoint/2010/main" val="18470108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7951" y="249383"/>
            <a:ext cx="9450339" cy="6386944"/>
          </a:xfrm>
        </p:spPr>
        <p:txBody>
          <a:bodyPr>
            <a:normAutofit/>
          </a:bodyPr>
          <a:lstStyle/>
          <a:p>
            <a:pPr marL="0" indent="0">
              <a:buNone/>
            </a:pPr>
            <a:r>
              <a:rPr lang="uk-UA" sz="2400" dirty="0"/>
              <a:t>П</a:t>
            </a:r>
            <a:r>
              <a:rPr lang="en-US" sz="2400" dirty="0"/>
              <a:t>p</a:t>
            </a:r>
            <a:r>
              <a:rPr lang="uk-UA" sz="2400" dirty="0"/>
              <a:t>и </a:t>
            </a:r>
            <a:r>
              <a:rPr lang="uk-UA" sz="2400" dirty="0" err="1"/>
              <a:t>ць</a:t>
            </a:r>
            <a:r>
              <a:rPr lang="en-US" sz="2400" dirty="0"/>
              <a:t>o</a:t>
            </a:r>
            <a:r>
              <a:rPr lang="uk-UA" sz="2400" dirty="0"/>
              <a:t>му знос об'єкт</a:t>
            </a:r>
            <a:r>
              <a:rPr lang="en-US" sz="2400" dirty="0"/>
              <a:t>a </a:t>
            </a:r>
            <a:r>
              <a:rPr lang="uk-UA" sz="2400" dirty="0"/>
              <a:t>основних засобів може б</a:t>
            </a:r>
            <a:r>
              <a:rPr lang="en-US" sz="2400" dirty="0"/>
              <a:t>y</a:t>
            </a:r>
            <a:r>
              <a:rPr lang="uk-UA" sz="2400" dirty="0"/>
              <a:t>ти як повний, т</a:t>
            </a:r>
            <a:r>
              <a:rPr lang="en-US" sz="2400" dirty="0"/>
              <a:t>a</a:t>
            </a:r>
            <a:r>
              <a:rPr lang="uk-UA" sz="2400" dirty="0"/>
              <a:t>к і частковий. У </a:t>
            </a:r>
            <a:r>
              <a:rPr lang="uk-UA" sz="2400" dirty="0" err="1"/>
              <a:t>ць</a:t>
            </a:r>
            <a:r>
              <a:rPr lang="en-US" sz="2400" dirty="0"/>
              <a:t>o</a:t>
            </a:r>
            <a:r>
              <a:rPr lang="uk-UA" sz="2400" dirty="0"/>
              <a:t>м</a:t>
            </a:r>
            <a:r>
              <a:rPr lang="en-US" sz="2400" dirty="0"/>
              <a:t>y </a:t>
            </a:r>
            <a:r>
              <a:rPr lang="uk-UA" sz="2400" dirty="0"/>
              <a:t>випадку на підприємстві </a:t>
            </a:r>
            <a:r>
              <a:rPr lang="uk-UA" sz="2400" dirty="0" err="1"/>
              <a:t>ство</a:t>
            </a:r>
            <a:r>
              <a:rPr lang="en-US" sz="2400" dirty="0"/>
              <a:t>p</a:t>
            </a:r>
            <a:r>
              <a:rPr lang="uk-UA" sz="2400" dirty="0" err="1"/>
              <a:t>юєть</a:t>
            </a:r>
            <a:r>
              <a:rPr lang="en-US" sz="2400" dirty="0"/>
              <a:t>c</a:t>
            </a:r>
            <a:r>
              <a:rPr lang="uk-UA" sz="2400" dirty="0"/>
              <a:t>я постійно діюча комісія, як</a:t>
            </a:r>
            <a:r>
              <a:rPr lang="en-US" sz="2400" dirty="0"/>
              <a:t>a:</a:t>
            </a:r>
          </a:p>
          <a:p>
            <a:pPr marL="0" indent="0">
              <a:buNone/>
            </a:pPr>
            <a:r>
              <a:rPr lang="en-US" sz="2400" dirty="0" smtClean="0"/>
              <a:t>1 </a:t>
            </a:r>
            <a:r>
              <a:rPr lang="en-US" sz="2400" dirty="0"/>
              <a:t>- </a:t>
            </a:r>
            <a:r>
              <a:rPr lang="uk-UA" sz="2400" dirty="0"/>
              <a:t>здійснює безпосередній огляд </a:t>
            </a:r>
            <a:r>
              <a:rPr lang="en-US" sz="2400" dirty="0"/>
              <a:t>o</a:t>
            </a:r>
            <a:r>
              <a:rPr lang="uk-UA" sz="2400" dirty="0" err="1"/>
              <a:t>б'єкта</a:t>
            </a:r>
            <a:r>
              <a:rPr lang="uk-UA" sz="2400" dirty="0"/>
              <a:t>, підлягаючого списанню;</a:t>
            </a:r>
          </a:p>
          <a:p>
            <a:pPr marL="0" indent="0">
              <a:buNone/>
            </a:pPr>
            <a:r>
              <a:rPr lang="uk-UA" sz="2400" dirty="0" smtClean="0"/>
              <a:t>2 </a:t>
            </a:r>
            <a:r>
              <a:rPr lang="uk-UA" sz="2400" dirty="0"/>
              <a:t>- встановлює причини невідповідності ОЗ критеріям активу;</a:t>
            </a:r>
          </a:p>
          <a:p>
            <a:pPr marL="0" indent="0">
              <a:buNone/>
            </a:pPr>
            <a:r>
              <a:rPr lang="uk-UA" sz="2400" dirty="0" smtClean="0"/>
              <a:t>3 </a:t>
            </a:r>
            <a:r>
              <a:rPr lang="uk-UA" sz="2400" dirty="0"/>
              <a:t>- визначає осіб, з вини </a:t>
            </a:r>
            <a:r>
              <a:rPr lang="uk-UA" sz="2400" dirty="0" err="1"/>
              <a:t>яки</a:t>
            </a:r>
            <a:r>
              <a:rPr lang="en-US" sz="2400" dirty="0"/>
              <a:t>x </a:t>
            </a:r>
            <a:r>
              <a:rPr lang="uk-UA" sz="2400" dirty="0"/>
              <a:t>відбулося </a:t>
            </a:r>
            <a:r>
              <a:rPr lang="uk-UA" sz="2400" dirty="0" err="1"/>
              <a:t>передч</a:t>
            </a:r>
            <a:r>
              <a:rPr lang="en-US" sz="2400" dirty="0"/>
              <a:t>ac</a:t>
            </a:r>
            <a:r>
              <a:rPr lang="uk-UA" sz="2400" dirty="0"/>
              <a:t>не вибуття основних засобів </a:t>
            </a:r>
            <a:r>
              <a:rPr lang="en-US" sz="2400" dirty="0" err="1"/>
              <a:t>i</a:t>
            </a:r>
            <a:r>
              <a:rPr lang="uk-UA" sz="2400" dirty="0"/>
              <a:t>з експлуатації, вносить пропозиції щ</a:t>
            </a:r>
            <a:r>
              <a:rPr lang="en-US" sz="2400" dirty="0"/>
              <a:t>o</a:t>
            </a:r>
            <a:r>
              <a:rPr lang="uk-UA" sz="2400" dirty="0"/>
              <a:t>д</a:t>
            </a:r>
            <a:r>
              <a:rPr lang="en-US" sz="2400" dirty="0"/>
              <a:t>o </a:t>
            </a:r>
            <a:r>
              <a:rPr lang="uk-UA" sz="2400" dirty="0"/>
              <a:t>ї</a:t>
            </a:r>
            <a:r>
              <a:rPr lang="en-US" sz="2400" dirty="0"/>
              <a:t>x </a:t>
            </a:r>
            <a:r>
              <a:rPr lang="uk-UA" sz="2400" dirty="0"/>
              <a:t>відповідальності;</a:t>
            </a:r>
          </a:p>
          <a:p>
            <a:pPr marL="0" indent="0">
              <a:buNone/>
            </a:pPr>
            <a:r>
              <a:rPr lang="uk-UA" sz="2400" dirty="0" smtClean="0"/>
              <a:t>4 </a:t>
            </a:r>
            <a:r>
              <a:rPr lang="uk-UA" sz="2400" dirty="0"/>
              <a:t>- визначає можливість продажу (передачі) </a:t>
            </a:r>
            <a:r>
              <a:rPr lang="en-US" sz="2400" dirty="0"/>
              <a:t>o</a:t>
            </a:r>
            <a:r>
              <a:rPr lang="uk-UA" sz="2400" dirty="0" err="1"/>
              <a:t>б'єкта</a:t>
            </a:r>
            <a:r>
              <a:rPr lang="uk-UA" sz="2400" dirty="0"/>
              <a:t> </a:t>
            </a:r>
            <a:r>
              <a:rPr lang="en-US" sz="2400" dirty="0" err="1"/>
              <a:t>i</a:t>
            </a:r>
            <a:r>
              <a:rPr lang="uk-UA" sz="2400" dirty="0" err="1"/>
              <a:t>ншим</a:t>
            </a:r>
            <a:r>
              <a:rPr lang="uk-UA" sz="2400" dirty="0"/>
              <a:t> підприємствам, організаціям т</a:t>
            </a:r>
            <a:r>
              <a:rPr lang="en-US" sz="2400" dirty="0"/>
              <a:t>a </a:t>
            </a:r>
            <a:r>
              <a:rPr lang="uk-UA" sz="2400" dirty="0"/>
              <a:t>установам </a:t>
            </a:r>
            <a:r>
              <a:rPr lang="uk-UA" sz="2400" dirty="0" err="1"/>
              <a:t>аб</a:t>
            </a:r>
            <a:r>
              <a:rPr lang="en-US" sz="2400" dirty="0"/>
              <a:t>o </a:t>
            </a:r>
            <a:r>
              <a:rPr lang="uk-UA" sz="2400" dirty="0"/>
              <a:t>використання </a:t>
            </a:r>
            <a:r>
              <a:rPr lang="uk-UA" sz="2400" dirty="0" err="1"/>
              <a:t>окреми</a:t>
            </a:r>
            <a:r>
              <a:rPr lang="en-US" sz="2400" dirty="0"/>
              <a:t>x </a:t>
            </a:r>
            <a:r>
              <a:rPr lang="uk-UA" sz="2400" dirty="0"/>
              <a:t>вузлів, деталей, матеріалів, щ</a:t>
            </a:r>
            <a:r>
              <a:rPr lang="en-US" sz="2400" dirty="0"/>
              <a:t>o </a:t>
            </a:r>
            <a:r>
              <a:rPr lang="uk-UA" sz="2400" dirty="0"/>
              <a:t>можуть бути одержані п</a:t>
            </a:r>
            <a:r>
              <a:rPr lang="en-US" sz="2400" dirty="0"/>
              <a:t>p</a:t>
            </a:r>
            <a:r>
              <a:rPr lang="uk-UA" sz="2400" dirty="0"/>
              <a:t>и демонтажі, </a:t>
            </a:r>
            <a:r>
              <a:rPr lang="uk-UA" sz="2400" dirty="0" err="1"/>
              <a:t>розбиранн</a:t>
            </a:r>
            <a:r>
              <a:rPr lang="en-US" sz="2400" dirty="0" err="1"/>
              <a:t>i</a:t>
            </a:r>
            <a:r>
              <a:rPr lang="en-US" sz="2400" dirty="0"/>
              <a:t> (</a:t>
            </a:r>
            <a:r>
              <a:rPr lang="uk-UA" sz="2400" dirty="0"/>
              <a:t>ліквідації) основних засобів, встановлює ї</a:t>
            </a:r>
            <a:r>
              <a:rPr lang="en-US" sz="2400" dirty="0"/>
              <a:t>x </a:t>
            </a:r>
            <a:r>
              <a:rPr lang="uk-UA" sz="2400" dirty="0"/>
              <a:t>кількість та вартість;</a:t>
            </a:r>
          </a:p>
          <a:p>
            <a:pPr marL="0" indent="0">
              <a:buNone/>
            </a:pPr>
            <a:r>
              <a:rPr lang="uk-UA" sz="2400" dirty="0" smtClean="0"/>
              <a:t>5 </a:t>
            </a:r>
            <a:r>
              <a:rPr lang="uk-UA" sz="2400" dirty="0"/>
              <a:t>- складає акти про списання основних засобів т</a:t>
            </a:r>
            <a:r>
              <a:rPr lang="en-US" sz="2400" dirty="0"/>
              <a:t>a </a:t>
            </a:r>
            <a:r>
              <a:rPr lang="uk-UA" sz="2400" dirty="0"/>
              <a:t>підписує їх</a:t>
            </a:r>
          </a:p>
          <a:p>
            <a:endParaRPr lang="uk-UA" dirty="0"/>
          </a:p>
        </p:txBody>
      </p:sp>
    </p:spTree>
    <p:extLst>
      <p:ext uri="{BB962C8B-B14F-4D97-AF65-F5344CB8AC3E}">
        <p14:creationId xmlns:p14="http://schemas.microsoft.com/office/powerpoint/2010/main" val="35855589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713910" y="1904638"/>
            <a:ext cx="1846410" cy="765491"/>
          </a:xfrm>
          <a:ln>
            <a:solidFill>
              <a:schemeClr val="tx1"/>
            </a:solidFill>
          </a:ln>
        </p:spPr>
        <p:txBody>
          <a:bodyPr/>
          <a:lstStyle/>
          <a:p>
            <a:pPr marL="0" indent="0" algn="ctr">
              <a:buNone/>
            </a:pPr>
            <a:r>
              <a:rPr lang="uk-UA" dirty="0" smtClean="0"/>
              <a:t>Керівник підприємства</a:t>
            </a:r>
            <a:endParaRPr lang="uk-UA" dirty="0"/>
          </a:p>
        </p:txBody>
      </p:sp>
      <p:sp>
        <p:nvSpPr>
          <p:cNvPr id="5" name="Объект 2"/>
          <p:cNvSpPr txBox="1">
            <a:spLocks/>
          </p:cNvSpPr>
          <p:nvPr/>
        </p:nvSpPr>
        <p:spPr>
          <a:xfrm>
            <a:off x="414097" y="6169891"/>
            <a:ext cx="11071321" cy="6096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sz="2400" b="1" dirty="0" smtClean="0">
                <a:solidFill>
                  <a:schemeClr val="tx1"/>
                </a:solidFill>
              </a:rPr>
              <a:t>Рис. Облік вибуття основних засобів</a:t>
            </a:r>
            <a:endParaRPr lang="uk-UA" sz="2400" dirty="0">
              <a:solidFill>
                <a:schemeClr val="tx1"/>
              </a:solidFill>
            </a:endParaRPr>
          </a:p>
        </p:txBody>
      </p:sp>
      <p:sp>
        <p:nvSpPr>
          <p:cNvPr id="6" name="Объект 2"/>
          <p:cNvSpPr txBox="1">
            <a:spLocks/>
          </p:cNvSpPr>
          <p:nvPr/>
        </p:nvSpPr>
        <p:spPr>
          <a:xfrm>
            <a:off x="713910" y="3294526"/>
            <a:ext cx="1846410" cy="984947"/>
          </a:xfrm>
          <a:prstGeom prst="rect">
            <a:avLst/>
          </a:prstGeom>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Матеріально відповідальна особа</a:t>
            </a:r>
            <a:endParaRPr lang="uk-UA" dirty="0"/>
          </a:p>
        </p:txBody>
      </p:sp>
      <p:sp>
        <p:nvSpPr>
          <p:cNvPr id="7" name="Объект 2"/>
          <p:cNvSpPr txBox="1">
            <a:spLocks/>
          </p:cNvSpPr>
          <p:nvPr/>
        </p:nvSpPr>
        <p:spPr>
          <a:xfrm>
            <a:off x="3219366" y="1199220"/>
            <a:ext cx="3163146" cy="765491"/>
          </a:xfrm>
          <a:prstGeom prst="rect">
            <a:avLst/>
          </a:prstGeom>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Наказ про призначення ліквідаційної комісії</a:t>
            </a:r>
            <a:endParaRPr lang="uk-UA" dirty="0"/>
          </a:p>
        </p:txBody>
      </p:sp>
      <p:sp>
        <p:nvSpPr>
          <p:cNvPr id="8" name="Объект 2"/>
          <p:cNvSpPr txBox="1">
            <a:spLocks/>
          </p:cNvSpPr>
          <p:nvPr/>
        </p:nvSpPr>
        <p:spPr>
          <a:xfrm>
            <a:off x="3219366" y="2841233"/>
            <a:ext cx="3163146" cy="526445"/>
          </a:xfrm>
          <a:prstGeom prst="rect">
            <a:avLst/>
          </a:prstGeom>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Акт на списання ф. ОЗ-3</a:t>
            </a:r>
            <a:endParaRPr lang="uk-UA" dirty="0"/>
          </a:p>
        </p:txBody>
      </p:sp>
      <p:sp>
        <p:nvSpPr>
          <p:cNvPr id="9" name="Объект 2"/>
          <p:cNvSpPr txBox="1">
            <a:spLocks/>
          </p:cNvSpPr>
          <p:nvPr/>
        </p:nvSpPr>
        <p:spPr>
          <a:xfrm>
            <a:off x="3219366" y="4104569"/>
            <a:ext cx="3163146" cy="526445"/>
          </a:xfrm>
          <a:prstGeom prst="rect">
            <a:avLst/>
          </a:prstGeom>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Акт приймання ТМЦ</a:t>
            </a:r>
            <a:endParaRPr lang="uk-UA" dirty="0"/>
          </a:p>
        </p:txBody>
      </p:sp>
      <p:sp>
        <p:nvSpPr>
          <p:cNvPr id="10" name="Объект 2"/>
          <p:cNvSpPr txBox="1">
            <a:spLocks/>
          </p:cNvSpPr>
          <p:nvPr/>
        </p:nvSpPr>
        <p:spPr>
          <a:xfrm>
            <a:off x="7351776" y="596937"/>
            <a:ext cx="4389120" cy="2347431"/>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spcBef>
                <a:spcPts val="0"/>
              </a:spcBef>
              <a:buFont typeface="Wingdings 3" charset="2"/>
              <a:buNone/>
            </a:pPr>
            <a:r>
              <a:rPr lang="uk-UA" dirty="0" smtClean="0"/>
              <a:t>Ліквідаційна комісія</a:t>
            </a:r>
          </a:p>
          <a:p>
            <a:pPr marL="0" indent="0" algn="ctr">
              <a:spcBef>
                <a:spcPts val="0"/>
              </a:spcBef>
              <a:buFont typeface="Wingdings 3" charset="2"/>
              <a:buNone/>
            </a:pPr>
            <a:r>
              <a:rPr lang="uk-UA" i="1" dirty="0" smtClean="0"/>
              <a:t>Склад</a:t>
            </a:r>
          </a:p>
          <a:p>
            <a:pPr marL="0" indent="0">
              <a:spcBef>
                <a:spcPts val="0"/>
              </a:spcBef>
              <a:buFont typeface="Wingdings 3" charset="2"/>
              <a:buNone/>
            </a:pPr>
            <a:r>
              <a:rPr lang="uk-UA" i="1" dirty="0" smtClean="0"/>
              <a:t>Голова</a:t>
            </a:r>
            <a:r>
              <a:rPr lang="uk-UA" dirty="0" smtClean="0"/>
              <a:t>: головний інженер або заступник керівника</a:t>
            </a:r>
          </a:p>
          <a:p>
            <a:pPr marL="0" indent="0">
              <a:spcBef>
                <a:spcPts val="0"/>
              </a:spcBef>
              <a:buFont typeface="Wingdings 3" charset="2"/>
              <a:buNone/>
            </a:pPr>
            <a:r>
              <a:rPr lang="uk-UA" i="1" dirty="0" smtClean="0"/>
              <a:t>Члени</a:t>
            </a:r>
            <a:r>
              <a:rPr lang="uk-UA" dirty="0" smtClean="0"/>
              <a:t>: начальники відповідних структурних підрозділів, бухгалтер</a:t>
            </a:r>
          </a:p>
          <a:p>
            <a:pPr marL="0" indent="0">
              <a:spcBef>
                <a:spcPts val="0"/>
              </a:spcBef>
              <a:buFont typeface="Wingdings 3" charset="2"/>
              <a:buNone/>
            </a:pPr>
            <a:r>
              <a:rPr lang="uk-UA" i="1" dirty="0" smtClean="0"/>
              <a:t>За присутністю </a:t>
            </a:r>
            <a:r>
              <a:rPr lang="uk-UA" dirty="0" smtClean="0"/>
              <a:t>матеріально відповідальної особи</a:t>
            </a:r>
          </a:p>
          <a:p>
            <a:pPr marL="0" indent="0" algn="ctr">
              <a:buFont typeface="Wingdings 3" charset="2"/>
              <a:buNone/>
            </a:pPr>
            <a:endParaRPr lang="uk-UA" dirty="0"/>
          </a:p>
        </p:txBody>
      </p:sp>
      <p:sp>
        <p:nvSpPr>
          <p:cNvPr id="11" name="Объект 2"/>
          <p:cNvSpPr txBox="1">
            <a:spLocks/>
          </p:cNvSpPr>
          <p:nvPr/>
        </p:nvSpPr>
        <p:spPr>
          <a:xfrm>
            <a:off x="7351776" y="3214209"/>
            <a:ext cx="4389120" cy="2347431"/>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spcBef>
                <a:spcPts val="0"/>
              </a:spcBef>
              <a:buFont typeface="Wingdings 3" charset="2"/>
              <a:buNone/>
            </a:pPr>
            <a:r>
              <a:rPr lang="uk-UA" dirty="0" smtClean="0"/>
              <a:t>Бухгалтерія</a:t>
            </a:r>
          </a:p>
          <a:p>
            <a:pPr>
              <a:spcBef>
                <a:spcPts val="0"/>
              </a:spcBef>
              <a:buFontTx/>
              <a:buChar char="-"/>
            </a:pPr>
            <a:r>
              <a:rPr lang="uk-UA" dirty="0" smtClean="0"/>
              <a:t>Інвентарна картка обліку ОЗ (ОЗ-6)</a:t>
            </a:r>
          </a:p>
          <a:p>
            <a:pPr>
              <a:spcBef>
                <a:spcPts val="0"/>
              </a:spcBef>
              <a:buFontTx/>
              <a:buChar char="-"/>
            </a:pPr>
            <a:r>
              <a:rPr lang="uk-UA" dirty="0" smtClean="0"/>
              <a:t>Опис інвентарних карток по обліку основних засобів (ОЗ-7)</a:t>
            </a:r>
          </a:p>
          <a:p>
            <a:pPr>
              <a:spcBef>
                <a:spcPts val="0"/>
              </a:spcBef>
              <a:buFontTx/>
              <a:buChar char="-"/>
            </a:pPr>
            <a:r>
              <a:rPr lang="uk-UA" dirty="0" smtClean="0"/>
              <a:t>Картка обліку руху основних засобів (ОЗ-8)</a:t>
            </a:r>
          </a:p>
          <a:p>
            <a:pPr>
              <a:spcBef>
                <a:spcPts val="0"/>
              </a:spcBef>
              <a:buFontTx/>
              <a:buChar char="-"/>
            </a:pPr>
            <a:r>
              <a:rPr lang="uk-UA" dirty="0" smtClean="0"/>
              <a:t>Інвентарний список основних засобів (ОЗ-9)</a:t>
            </a:r>
          </a:p>
          <a:p>
            <a:pPr>
              <a:spcBef>
                <a:spcPts val="0"/>
              </a:spcBef>
              <a:buFontTx/>
              <a:buChar char="-"/>
            </a:pPr>
            <a:endParaRPr lang="uk-UA" dirty="0" smtClean="0"/>
          </a:p>
          <a:p>
            <a:pPr marL="0" indent="0" algn="ctr">
              <a:buFont typeface="Wingdings 3" charset="2"/>
              <a:buNone/>
            </a:pPr>
            <a:endParaRPr lang="uk-UA" dirty="0"/>
          </a:p>
        </p:txBody>
      </p:sp>
      <p:cxnSp>
        <p:nvCxnSpPr>
          <p:cNvPr id="12" name="Прямая со стрелкой 11"/>
          <p:cNvCxnSpPr>
            <a:endCxn id="7" idx="1"/>
          </p:cNvCxnSpPr>
          <p:nvPr/>
        </p:nvCxnSpPr>
        <p:spPr>
          <a:xfrm flipV="1">
            <a:off x="2560320" y="1581966"/>
            <a:ext cx="659046" cy="55981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5" name="Прямая со стрелкой 14"/>
          <p:cNvCxnSpPr/>
          <p:nvPr/>
        </p:nvCxnSpPr>
        <p:spPr>
          <a:xfrm>
            <a:off x="2560320" y="2359599"/>
            <a:ext cx="659046" cy="6082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7" name="Прямая со стрелкой 16"/>
          <p:cNvCxnSpPr/>
          <p:nvPr/>
        </p:nvCxnSpPr>
        <p:spPr>
          <a:xfrm>
            <a:off x="2560320" y="3865945"/>
            <a:ext cx="659046" cy="6082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8" name="Прямая со стрелкой 17"/>
          <p:cNvCxnSpPr>
            <a:endCxn id="8" idx="1"/>
          </p:cNvCxnSpPr>
          <p:nvPr/>
        </p:nvCxnSpPr>
        <p:spPr>
          <a:xfrm flipV="1">
            <a:off x="2560320" y="3104456"/>
            <a:ext cx="659046" cy="54168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0" name="Прямая со стрелкой 19"/>
          <p:cNvCxnSpPr/>
          <p:nvPr/>
        </p:nvCxnSpPr>
        <p:spPr>
          <a:xfrm>
            <a:off x="6382512" y="1562817"/>
            <a:ext cx="969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3" name="Прямая со стрелкой 22"/>
          <p:cNvCxnSpPr/>
          <p:nvPr/>
        </p:nvCxnSpPr>
        <p:spPr>
          <a:xfrm>
            <a:off x="6382512" y="3094504"/>
            <a:ext cx="969264" cy="7714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 name="Прямая со стрелкой 24"/>
          <p:cNvCxnSpPr/>
          <p:nvPr/>
        </p:nvCxnSpPr>
        <p:spPr>
          <a:xfrm flipH="1">
            <a:off x="6400800" y="2250283"/>
            <a:ext cx="950976" cy="74738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7" name="Прямая со стрелкой 26"/>
          <p:cNvCxnSpPr/>
          <p:nvPr/>
        </p:nvCxnSpPr>
        <p:spPr>
          <a:xfrm>
            <a:off x="6382512" y="4391093"/>
            <a:ext cx="96926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390350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1026" name="Picture 2" descr="Ð ÐµÐ·ÑÐ»ÑÑÐ°Ñ Ð¿Ð¾ÑÑÐºÑ Ð·Ð¾Ð±ÑÐ°Ð¶ÐµÐ½Ñ Ð·Ð° Ð·Ð°Ð¿Ð¸ÑÐ¾Ð¼ &quot;Ð»ÑÐºÐ²ÑÐ´Ð°ÑÑÑ Ð¾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76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67805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3291324211"/>
              </p:ext>
            </p:extLst>
          </p:nvPr>
        </p:nvGraphicFramePr>
        <p:xfrm>
          <a:off x="0" y="0"/>
          <a:ext cx="12192000" cy="6858000"/>
        </p:xfrm>
        <a:graphic>
          <a:graphicData uri="http://schemas.openxmlformats.org/drawingml/2006/table">
            <a:tbl>
              <a:tblPr firstRow="1" bandRow="1">
                <a:tableStyleId>{073A0DAA-6AF3-43AB-8588-CEC1D06C72B9}</a:tableStyleId>
              </a:tblPr>
              <a:tblGrid>
                <a:gridCol w="1593273">
                  <a:extLst>
                    <a:ext uri="{9D8B030D-6E8A-4147-A177-3AD203B41FA5}">
                      <a16:colId xmlns:a16="http://schemas.microsoft.com/office/drawing/2014/main" xmlns="" val="57147285"/>
                    </a:ext>
                  </a:extLst>
                </a:gridCol>
                <a:gridCol w="4946072">
                  <a:extLst>
                    <a:ext uri="{9D8B030D-6E8A-4147-A177-3AD203B41FA5}">
                      <a16:colId xmlns:a16="http://schemas.microsoft.com/office/drawing/2014/main" xmlns="" val="966371891"/>
                    </a:ext>
                  </a:extLst>
                </a:gridCol>
                <a:gridCol w="5652655">
                  <a:extLst>
                    <a:ext uri="{9D8B030D-6E8A-4147-A177-3AD203B41FA5}">
                      <a16:colId xmlns:a16="http://schemas.microsoft.com/office/drawing/2014/main" xmlns="" val="4036944858"/>
                    </a:ext>
                  </a:extLst>
                </a:gridCol>
              </a:tblGrid>
              <a:tr h="757909">
                <a:tc rowSpan="2">
                  <a:txBody>
                    <a:bodyPr/>
                    <a:lstStyle/>
                    <a:p>
                      <a:r>
                        <a:rPr lang="uk-UA" dirty="0" smtClean="0"/>
                        <a:t>Особливості</a:t>
                      </a:r>
                      <a:r>
                        <a:rPr lang="uk-UA" baseline="0" dirty="0" smtClean="0"/>
                        <a:t> процедур</a:t>
                      </a:r>
                      <a:endParaRPr lang="uk-UA" dirty="0"/>
                    </a:p>
                  </a:txBody>
                  <a:tcPr/>
                </a:tc>
                <a:tc gridSpan="2">
                  <a:txBody>
                    <a:bodyPr/>
                    <a:lstStyle/>
                    <a:p>
                      <a:pPr algn="ctr"/>
                      <a:r>
                        <a:rPr lang="uk-UA" dirty="0" smtClean="0">
                          <a:solidFill>
                            <a:schemeClr val="bg1"/>
                          </a:solidFill>
                        </a:rPr>
                        <a:t>Ліквідація ОЗ внаслідок</a:t>
                      </a:r>
                      <a:endParaRPr lang="uk-UA" dirty="0">
                        <a:solidFill>
                          <a:schemeClr val="bg1"/>
                        </a:solidFill>
                      </a:endParaRPr>
                    </a:p>
                  </a:txBody>
                  <a:tcPr/>
                </a:tc>
                <a:tc hMerge="1">
                  <a:txBody>
                    <a:bodyPr/>
                    <a:lstStyle/>
                    <a:p>
                      <a:endParaRPr lang="uk-UA" dirty="0"/>
                    </a:p>
                  </a:txBody>
                  <a:tcPr/>
                </a:tc>
                <a:extLst>
                  <a:ext uri="{0D108BD9-81ED-4DB2-BD59-A6C34878D82A}">
                    <a16:rowId xmlns:a16="http://schemas.microsoft.com/office/drawing/2014/main" xmlns="" val="1622489982"/>
                  </a:ext>
                </a:extLst>
              </a:tr>
              <a:tr h="757909">
                <a:tc vMerge="1">
                  <a:txBody>
                    <a:bodyPr/>
                    <a:lstStyle/>
                    <a:p>
                      <a:endParaRPr lang="uk-UA" dirty="0"/>
                    </a:p>
                  </a:txBody>
                  <a:tcPr/>
                </a:tc>
                <a:tc>
                  <a:txBody>
                    <a:bodyPr/>
                    <a:lstStyle/>
                    <a:p>
                      <a:pPr algn="ctr"/>
                      <a:r>
                        <a:rPr lang="uk-UA" dirty="0" smtClean="0">
                          <a:solidFill>
                            <a:schemeClr val="bg1"/>
                          </a:solidFill>
                        </a:rPr>
                        <a:t>Самостійне рішення власника</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Незалежних від власника обставин</a:t>
                      </a:r>
                      <a:endParaRPr lang="uk-UA" dirty="0">
                        <a:solidFill>
                          <a:schemeClr val="bg1"/>
                        </a:solidFill>
                      </a:endParaRPr>
                    </a:p>
                  </a:txBody>
                  <a:tcPr>
                    <a:solidFill>
                      <a:schemeClr val="tx1"/>
                    </a:solidFill>
                  </a:tcPr>
                </a:tc>
                <a:extLst>
                  <a:ext uri="{0D108BD9-81ED-4DB2-BD59-A6C34878D82A}">
                    <a16:rowId xmlns:a16="http://schemas.microsoft.com/office/drawing/2014/main" xmlns="" val="4160201669"/>
                  </a:ext>
                </a:extLst>
              </a:tr>
              <a:tr h="5342182">
                <a:tc>
                  <a:txBody>
                    <a:bodyPr/>
                    <a:lstStyle/>
                    <a:p>
                      <a:r>
                        <a:rPr lang="uk-UA" dirty="0" smtClean="0"/>
                        <a:t>Документи</a:t>
                      </a:r>
                      <a:endParaRPr lang="uk-UA" dirty="0"/>
                    </a:p>
                  </a:txBody>
                  <a:tcPr/>
                </a:tc>
                <a:tc>
                  <a:txBody>
                    <a:bodyPr/>
                    <a:lstStyle/>
                    <a:p>
                      <a:pPr marL="285750" indent="-285750">
                        <a:buFontTx/>
                        <a:buChar char="-"/>
                      </a:pPr>
                      <a:r>
                        <a:rPr lang="uk-UA" sz="2000" dirty="0" smtClean="0"/>
                        <a:t>Наказ на призначення спеціальної комісії</a:t>
                      </a:r>
                    </a:p>
                    <a:p>
                      <a:pPr marL="285750" indent="-285750">
                        <a:buFontTx/>
                        <a:buChar char="-"/>
                      </a:pPr>
                      <a:r>
                        <a:rPr lang="uk-UA" sz="2000" dirty="0" smtClean="0"/>
                        <a:t>Акти на списання ОЗ (ф. ОЗ-3, ф.</a:t>
                      </a:r>
                      <a:r>
                        <a:rPr lang="uk-UA" sz="2000" baseline="0" dirty="0" smtClean="0"/>
                        <a:t> ОЗ-4</a:t>
                      </a:r>
                      <a:r>
                        <a:rPr lang="uk-UA" sz="2000" dirty="0" smtClean="0"/>
                        <a:t>) або їх аналоги в Порядку №818</a:t>
                      </a:r>
                      <a:endParaRPr lang="uk-UA" sz="2000" dirty="0"/>
                    </a:p>
                  </a:txBody>
                  <a:tcPr/>
                </a:tc>
                <a:tc>
                  <a:txBody>
                    <a:bodyPr/>
                    <a:lstStyle/>
                    <a:p>
                      <a:pPr marL="285750" indent="-285750">
                        <a:buFontTx/>
                        <a:buChar char="-"/>
                      </a:pPr>
                      <a:r>
                        <a:rPr lang="uk-UA" sz="2000" dirty="0" smtClean="0"/>
                        <a:t>Акт на інвентаризацію у день після виявлення крадіжки або у день після закінчення стихійних</a:t>
                      </a:r>
                      <a:r>
                        <a:rPr lang="uk-UA" sz="2000" baseline="0" dirty="0" smtClean="0"/>
                        <a:t> явищ</a:t>
                      </a:r>
                    </a:p>
                    <a:p>
                      <a:pPr marL="285750" marR="0" indent="-285750" algn="l" defTabSz="457200" rtl="0" eaLnBrk="1" fontAlgn="auto" latinLnBrk="0" hangingPunct="1">
                        <a:lnSpc>
                          <a:spcPct val="100000"/>
                        </a:lnSpc>
                        <a:spcBef>
                          <a:spcPts val="0"/>
                        </a:spcBef>
                        <a:spcAft>
                          <a:spcPts val="0"/>
                        </a:spcAft>
                        <a:buClrTx/>
                        <a:buSzTx/>
                        <a:buFontTx/>
                        <a:buChar char="-"/>
                        <a:tabLst/>
                        <a:defRPr/>
                      </a:pPr>
                      <a:r>
                        <a:rPr lang="uk-UA" sz="2000" dirty="0" smtClean="0"/>
                        <a:t>Акти на списання ОЗ (ф. ОЗ-3, ф.</a:t>
                      </a:r>
                      <a:r>
                        <a:rPr lang="uk-UA" sz="2000" baseline="0" dirty="0" smtClean="0"/>
                        <a:t> ОЗ-4</a:t>
                      </a:r>
                      <a:r>
                        <a:rPr lang="uk-UA" sz="2000" dirty="0" smtClean="0"/>
                        <a:t>) або їх аналоги в Порядку №818</a:t>
                      </a:r>
                    </a:p>
                    <a:p>
                      <a:pPr marL="285750" indent="-285750">
                        <a:buFontTx/>
                        <a:buChar char="-"/>
                      </a:pPr>
                      <a:r>
                        <a:rPr lang="uk-UA" sz="2000" dirty="0" smtClean="0"/>
                        <a:t>Довідка з </a:t>
                      </a:r>
                      <a:r>
                        <a:rPr lang="uk-UA" sz="2000" dirty="0" err="1" smtClean="0"/>
                        <a:t>правоохороних</a:t>
                      </a:r>
                      <a:r>
                        <a:rPr lang="uk-UA" sz="2000" dirty="0" smtClean="0"/>
                        <a:t> органів (крадіжка)</a:t>
                      </a:r>
                    </a:p>
                    <a:p>
                      <a:pPr marL="285750" indent="-285750">
                        <a:buFontTx/>
                        <a:buChar char="-"/>
                      </a:pPr>
                      <a:r>
                        <a:rPr lang="uk-UA" sz="2000" dirty="0" smtClean="0"/>
                        <a:t>Довідка з служби надзвичайних ситуацій</a:t>
                      </a:r>
                      <a:r>
                        <a:rPr lang="uk-UA" sz="2000" baseline="0" dirty="0" smtClean="0"/>
                        <a:t> (пожежа)</a:t>
                      </a:r>
                    </a:p>
                    <a:p>
                      <a:pPr marL="285750" indent="-285750">
                        <a:buFontTx/>
                        <a:buChar char="-"/>
                      </a:pPr>
                      <a:r>
                        <a:rPr lang="uk-UA" sz="2000" baseline="0" dirty="0" smtClean="0"/>
                        <a:t>Сертифікат торгово-промислової палати (стихійне лихо, техногенна аварія)</a:t>
                      </a:r>
                    </a:p>
                    <a:p>
                      <a:pPr marL="285750" indent="-285750">
                        <a:buFontTx/>
                        <a:buChar char="-"/>
                      </a:pPr>
                      <a:r>
                        <a:rPr lang="uk-UA" sz="2000" baseline="0" dirty="0" smtClean="0"/>
                        <a:t>Висновок відповідної експертної комісії щодо неможливості використання в майбутньому цих ОЗ за первісним призначенням (бажано сторонньої організації)</a:t>
                      </a:r>
                      <a:endParaRPr lang="uk-UA" sz="2000" dirty="0"/>
                    </a:p>
                  </a:txBody>
                  <a:tcPr/>
                </a:tc>
                <a:extLst>
                  <a:ext uri="{0D108BD9-81ED-4DB2-BD59-A6C34878D82A}">
                    <a16:rowId xmlns:a16="http://schemas.microsoft.com/office/drawing/2014/main" xmlns="" val="1321509530"/>
                  </a:ext>
                </a:extLst>
              </a:tr>
            </a:tbl>
          </a:graphicData>
        </a:graphic>
      </p:graphicFrame>
    </p:spTree>
    <p:extLst>
      <p:ext uri="{BB962C8B-B14F-4D97-AF65-F5344CB8AC3E}">
        <p14:creationId xmlns:p14="http://schemas.microsoft.com/office/powerpoint/2010/main" val="22146116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1800840857"/>
              </p:ext>
            </p:extLst>
          </p:nvPr>
        </p:nvGraphicFramePr>
        <p:xfrm>
          <a:off x="0" y="0"/>
          <a:ext cx="12192000" cy="6858001"/>
        </p:xfrm>
        <a:graphic>
          <a:graphicData uri="http://schemas.openxmlformats.org/drawingml/2006/table">
            <a:tbl>
              <a:tblPr firstRow="1" bandRow="1">
                <a:tableStyleId>{073A0DAA-6AF3-43AB-8588-CEC1D06C72B9}</a:tableStyleId>
              </a:tblPr>
              <a:tblGrid>
                <a:gridCol w="1593273">
                  <a:extLst>
                    <a:ext uri="{9D8B030D-6E8A-4147-A177-3AD203B41FA5}">
                      <a16:colId xmlns:a16="http://schemas.microsoft.com/office/drawing/2014/main" xmlns="" val="57147285"/>
                    </a:ext>
                  </a:extLst>
                </a:gridCol>
                <a:gridCol w="4946072">
                  <a:extLst>
                    <a:ext uri="{9D8B030D-6E8A-4147-A177-3AD203B41FA5}">
                      <a16:colId xmlns:a16="http://schemas.microsoft.com/office/drawing/2014/main" xmlns="" val="966371891"/>
                    </a:ext>
                  </a:extLst>
                </a:gridCol>
                <a:gridCol w="5652655">
                  <a:extLst>
                    <a:ext uri="{9D8B030D-6E8A-4147-A177-3AD203B41FA5}">
                      <a16:colId xmlns:a16="http://schemas.microsoft.com/office/drawing/2014/main" xmlns="" val="4036944858"/>
                    </a:ext>
                  </a:extLst>
                </a:gridCol>
              </a:tblGrid>
              <a:tr h="608944">
                <a:tc rowSpan="2">
                  <a:txBody>
                    <a:bodyPr/>
                    <a:lstStyle/>
                    <a:p>
                      <a:r>
                        <a:rPr lang="uk-UA" dirty="0" smtClean="0"/>
                        <a:t>Особливості</a:t>
                      </a:r>
                      <a:r>
                        <a:rPr lang="uk-UA" baseline="0" dirty="0" smtClean="0"/>
                        <a:t> процедур</a:t>
                      </a:r>
                      <a:endParaRPr lang="uk-UA" dirty="0"/>
                    </a:p>
                  </a:txBody>
                  <a:tcPr/>
                </a:tc>
                <a:tc gridSpan="2">
                  <a:txBody>
                    <a:bodyPr/>
                    <a:lstStyle/>
                    <a:p>
                      <a:pPr algn="ctr"/>
                      <a:r>
                        <a:rPr lang="uk-UA" dirty="0" smtClean="0">
                          <a:solidFill>
                            <a:schemeClr val="bg1"/>
                          </a:solidFill>
                        </a:rPr>
                        <a:t>Ліквідація ОЗ внаслідок</a:t>
                      </a:r>
                      <a:endParaRPr lang="uk-UA" dirty="0">
                        <a:solidFill>
                          <a:schemeClr val="bg1"/>
                        </a:solidFill>
                      </a:endParaRPr>
                    </a:p>
                  </a:txBody>
                  <a:tcPr/>
                </a:tc>
                <a:tc hMerge="1">
                  <a:txBody>
                    <a:bodyPr/>
                    <a:lstStyle/>
                    <a:p>
                      <a:endParaRPr lang="uk-UA" dirty="0"/>
                    </a:p>
                  </a:txBody>
                  <a:tcPr/>
                </a:tc>
                <a:extLst>
                  <a:ext uri="{0D108BD9-81ED-4DB2-BD59-A6C34878D82A}">
                    <a16:rowId xmlns:a16="http://schemas.microsoft.com/office/drawing/2014/main" xmlns="" val="1622489982"/>
                  </a:ext>
                </a:extLst>
              </a:tr>
              <a:tr h="608944">
                <a:tc vMerge="1">
                  <a:txBody>
                    <a:bodyPr/>
                    <a:lstStyle/>
                    <a:p>
                      <a:endParaRPr lang="uk-UA" dirty="0"/>
                    </a:p>
                  </a:txBody>
                  <a:tcPr/>
                </a:tc>
                <a:tc>
                  <a:txBody>
                    <a:bodyPr/>
                    <a:lstStyle/>
                    <a:p>
                      <a:pPr algn="ctr"/>
                      <a:r>
                        <a:rPr lang="uk-UA" dirty="0" smtClean="0">
                          <a:solidFill>
                            <a:schemeClr val="bg1"/>
                          </a:solidFill>
                        </a:rPr>
                        <a:t>Самостійне рішення власника</a:t>
                      </a:r>
                      <a:endParaRPr lang="uk-UA" dirty="0">
                        <a:solidFill>
                          <a:schemeClr val="bg1"/>
                        </a:solidFill>
                      </a:endParaRPr>
                    </a:p>
                  </a:txBody>
                  <a:tcPr>
                    <a:solidFill>
                      <a:schemeClr val="tx1"/>
                    </a:solidFill>
                  </a:tcPr>
                </a:tc>
                <a:tc>
                  <a:txBody>
                    <a:bodyPr/>
                    <a:lstStyle/>
                    <a:p>
                      <a:pPr algn="ctr"/>
                      <a:r>
                        <a:rPr lang="uk-UA" dirty="0" smtClean="0">
                          <a:solidFill>
                            <a:schemeClr val="bg1"/>
                          </a:solidFill>
                        </a:rPr>
                        <a:t>Незалежних від власника обставин</a:t>
                      </a:r>
                      <a:endParaRPr lang="uk-UA" dirty="0">
                        <a:solidFill>
                          <a:schemeClr val="bg1"/>
                        </a:solidFill>
                      </a:endParaRPr>
                    </a:p>
                  </a:txBody>
                  <a:tcPr>
                    <a:solidFill>
                      <a:schemeClr val="tx1"/>
                    </a:solidFill>
                  </a:tcPr>
                </a:tc>
                <a:extLst>
                  <a:ext uri="{0D108BD9-81ED-4DB2-BD59-A6C34878D82A}">
                    <a16:rowId xmlns:a16="http://schemas.microsoft.com/office/drawing/2014/main" xmlns="" val="4160201669"/>
                  </a:ext>
                </a:extLst>
              </a:tr>
              <a:tr h="1656634">
                <a:tc>
                  <a:txBody>
                    <a:bodyPr/>
                    <a:lstStyle/>
                    <a:p>
                      <a:r>
                        <a:rPr lang="uk-UA" dirty="0" smtClean="0"/>
                        <a:t>ПДВ</a:t>
                      </a:r>
                      <a:endParaRPr lang="uk-UA" dirty="0"/>
                    </a:p>
                  </a:txBody>
                  <a:tcPr/>
                </a:tc>
                <a:tc>
                  <a:txBody>
                    <a:bodyPr/>
                    <a:lstStyle/>
                    <a:p>
                      <a:r>
                        <a:rPr lang="uk-UA" sz="2000" dirty="0" smtClean="0"/>
                        <a:t>Операція розглядається як постачання та виникає податкове зобов'язання з ПДВ. Базою оподаткування є звичайна ціна ОЗ, але не нижче залишкової вартості (</a:t>
                      </a:r>
                      <a:r>
                        <a:rPr lang="uk-UA" sz="2000" dirty="0" err="1" smtClean="0"/>
                        <a:t>пп</a:t>
                      </a:r>
                      <a:r>
                        <a:rPr lang="uk-UA" sz="2000" dirty="0" smtClean="0"/>
                        <a:t>. 189.9 ПКУ)</a:t>
                      </a:r>
                      <a:endParaRPr lang="uk-UA" sz="2000" dirty="0"/>
                    </a:p>
                  </a:txBody>
                  <a:tcPr/>
                </a:tc>
                <a:tc>
                  <a:txBody>
                    <a:bodyPr/>
                    <a:lstStyle/>
                    <a:p>
                      <a:r>
                        <a:rPr lang="uk-UA" sz="2000" dirty="0" smtClean="0"/>
                        <a:t>Операція не є постачанням,</a:t>
                      </a:r>
                      <a:r>
                        <a:rPr lang="uk-UA" sz="2000" baseline="0" dirty="0" smtClean="0"/>
                        <a:t> тому не виникають податкові зобов'язання з ПДВ (</a:t>
                      </a:r>
                      <a:r>
                        <a:rPr lang="uk-UA" sz="2000" baseline="0" dirty="0" err="1" smtClean="0"/>
                        <a:t>пп</a:t>
                      </a:r>
                      <a:r>
                        <a:rPr lang="uk-UA" sz="2000" baseline="0" dirty="0" smtClean="0"/>
                        <a:t>. 14.1.191)</a:t>
                      </a:r>
                      <a:endParaRPr lang="uk-UA" sz="2000" dirty="0"/>
                    </a:p>
                  </a:txBody>
                  <a:tcPr/>
                </a:tc>
                <a:extLst>
                  <a:ext uri="{0D108BD9-81ED-4DB2-BD59-A6C34878D82A}">
                    <a16:rowId xmlns:a16="http://schemas.microsoft.com/office/drawing/2014/main" xmlns="" val="2850326212"/>
                  </a:ext>
                </a:extLst>
              </a:tr>
              <a:tr h="3983479">
                <a:tc>
                  <a:txBody>
                    <a:bodyPr/>
                    <a:lstStyle/>
                    <a:p>
                      <a:r>
                        <a:rPr lang="uk-UA" dirty="0" smtClean="0"/>
                        <a:t>Податок на прибуток</a:t>
                      </a:r>
                      <a:endParaRPr lang="uk-UA" dirty="0"/>
                    </a:p>
                  </a:txBody>
                  <a:tcPr/>
                </a:tc>
                <a:tc>
                  <a:txBody>
                    <a:bodyPr/>
                    <a:lstStyle/>
                    <a:p>
                      <a:r>
                        <a:rPr lang="uk-UA" sz="2000" dirty="0" smtClean="0"/>
                        <a:t>Для підприємств, які не визначають податкових різниць, те ж саме,</a:t>
                      </a:r>
                      <a:r>
                        <a:rPr lang="uk-UA" sz="2000" baseline="0" dirty="0" smtClean="0"/>
                        <a:t> що й в бухгалтерському обліку.</a:t>
                      </a:r>
                    </a:p>
                    <a:p>
                      <a:r>
                        <a:rPr lang="uk-UA" sz="2000" baseline="0" dirty="0" smtClean="0"/>
                        <a:t>Для підприємств, які визначають податкові різниці при ліквідації ОЗ </a:t>
                      </a:r>
                      <a:r>
                        <a:rPr lang="uk-UA" sz="2000" baseline="0" dirty="0" err="1" smtClean="0"/>
                        <a:t>фінрезультат</a:t>
                      </a:r>
                      <a:r>
                        <a:rPr lang="uk-UA" sz="2000" baseline="0" dirty="0" smtClean="0"/>
                        <a:t> до оподаткування:</a:t>
                      </a:r>
                    </a:p>
                    <a:p>
                      <a:pPr marL="285750" indent="-285750">
                        <a:buFontTx/>
                        <a:buChar char="-"/>
                      </a:pPr>
                      <a:r>
                        <a:rPr lang="uk-UA" sz="2000" baseline="0" dirty="0" smtClean="0"/>
                        <a:t>Збільшується на суму залишкової вартості, визначеного за </a:t>
                      </a:r>
                      <a:r>
                        <a:rPr lang="uk-UA" sz="2000" baseline="0" dirty="0" err="1" smtClean="0"/>
                        <a:t>бухобліком</a:t>
                      </a:r>
                      <a:endParaRPr lang="uk-UA" sz="2000" baseline="0" dirty="0" smtClean="0"/>
                    </a:p>
                    <a:p>
                      <a:pPr marL="285750" indent="-285750">
                        <a:buFontTx/>
                        <a:buChar char="-"/>
                      </a:pPr>
                      <a:r>
                        <a:rPr lang="uk-UA" sz="2000" baseline="0" dirty="0" smtClean="0"/>
                        <a:t>Зменшується на суму залишкової вартості окремого </a:t>
                      </a:r>
                      <a:r>
                        <a:rPr lang="uk-UA" sz="2000" baseline="0" dirty="0" err="1" smtClean="0"/>
                        <a:t>обєкта</a:t>
                      </a:r>
                      <a:r>
                        <a:rPr lang="uk-UA" sz="2000" baseline="0" dirty="0" smtClean="0"/>
                        <a:t>, визначеної за правилами податкового обліку</a:t>
                      </a:r>
                      <a:endParaRPr lang="uk-UA" sz="2000" dirty="0"/>
                    </a:p>
                  </a:txBody>
                  <a:tcPr/>
                </a:tc>
                <a:tc>
                  <a:txBody>
                    <a:bodyPr/>
                    <a:lstStyle/>
                    <a:p>
                      <a:r>
                        <a:rPr lang="uk-UA" sz="2000" dirty="0" smtClean="0"/>
                        <a:t>Особливостей немає. Те ж саме,</a:t>
                      </a:r>
                      <a:r>
                        <a:rPr lang="uk-UA" sz="2000" baseline="0" dirty="0" smtClean="0"/>
                        <a:t> що й у бухгалтерському обліку</a:t>
                      </a:r>
                      <a:endParaRPr lang="uk-UA" sz="2000" dirty="0"/>
                    </a:p>
                  </a:txBody>
                  <a:tcPr/>
                </a:tc>
                <a:extLst>
                  <a:ext uri="{0D108BD9-81ED-4DB2-BD59-A6C34878D82A}">
                    <a16:rowId xmlns:a16="http://schemas.microsoft.com/office/drawing/2014/main" xmlns="" val="2389485381"/>
                  </a:ext>
                </a:extLst>
              </a:tr>
            </a:tbl>
          </a:graphicData>
        </a:graphic>
      </p:graphicFrame>
    </p:spTree>
    <p:extLst>
      <p:ext uri="{BB962C8B-B14F-4D97-AF65-F5344CB8AC3E}">
        <p14:creationId xmlns:p14="http://schemas.microsoft.com/office/powerpoint/2010/main" val="2005027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569" y="137826"/>
            <a:ext cx="9095607" cy="1169934"/>
          </a:xfrm>
        </p:spPr>
        <p:txBody>
          <a:bodyPr>
            <a:normAutofit lnSpcReduction="10000"/>
          </a:bodyPr>
          <a:lstStyle/>
          <a:p>
            <a:pPr marL="0" indent="0">
              <a:buNone/>
            </a:pPr>
            <a:r>
              <a:rPr lang="uk-UA" b="1" dirty="0" smtClean="0"/>
              <a:t>Приклад</a:t>
            </a:r>
            <a:r>
              <a:rPr lang="uk-UA" dirty="0" smtClean="0"/>
              <a:t>. За рішенням власника ліквідовується автомобіль. Первісна вартість 50000 грн. Знос 10000 грн. Була нарахована заробітна плата особам, що здійснювали ліквідацію у сумі 2000 грн. При ліквідації було оприбутковано запасні частини на суму 1500 грн. </a:t>
            </a:r>
          </a:p>
        </p:txBody>
      </p:sp>
      <p:graphicFrame>
        <p:nvGraphicFramePr>
          <p:cNvPr id="6" name="Объект 3"/>
          <p:cNvGraphicFramePr>
            <a:graphicFrameLocks/>
          </p:cNvGraphicFramePr>
          <p:nvPr>
            <p:extLst>
              <p:ext uri="{D42A27DB-BD31-4B8C-83A1-F6EECF244321}">
                <p14:modId xmlns:p14="http://schemas.microsoft.com/office/powerpoint/2010/main" val="1250864315"/>
              </p:ext>
            </p:extLst>
          </p:nvPr>
        </p:nvGraphicFramePr>
        <p:xfrm>
          <a:off x="1" y="1307760"/>
          <a:ext cx="12191999" cy="5550243"/>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670567">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383181">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473093">
                <a:tc gridSpan="6">
                  <a:txBody>
                    <a:bodyPr/>
                    <a:lstStyle/>
                    <a:p>
                      <a:pPr algn="ctr"/>
                      <a:r>
                        <a:rPr lang="uk-UA" dirty="0" smtClean="0"/>
                        <a:t>Ліквідація за рішенням власника</a:t>
                      </a:r>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xmlns="" val="3118587197"/>
                  </a:ext>
                </a:extLst>
              </a:tr>
              <a:tr h="670567">
                <a:tc>
                  <a:txBody>
                    <a:bodyPr/>
                    <a:lstStyle/>
                    <a:p>
                      <a:r>
                        <a:rPr lang="uk-UA" dirty="0" smtClean="0"/>
                        <a:t>1</a:t>
                      </a:r>
                      <a:endParaRPr lang="uk-UA" dirty="0"/>
                    </a:p>
                  </a:txBody>
                  <a:tcPr/>
                </a:tc>
                <a:tc>
                  <a:txBody>
                    <a:bodyPr/>
                    <a:lstStyle/>
                    <a:p>
                      <a:r>
                        <a:rPr lang="uk-UA" dirty="0" smtClean="0"/>
                        <a:t>Списана залишкова вартість переданого ОЗ</a:t>
                      </a:r>
                      <a:endParaRPr lang="uk-UA" dirty="0"/>
                    </a:p>
                  </a:txBody>
                  <a:tcPr/>
                </a:tc>
                <a:tc>
                  <a:txBody>
                    <a:bodyPr/>
                    <a:lstStyle/>
                    <a:p>
                      <a:r>
                        <a:rPr lang="uk-UA" dirty="0" smtClean="0"/>
                        <a:t>976</a:t>
                      </a:r>
                      <a:endParaRPr lang="uk-UA" dirty="0"/>
                    </a:p>
                  </a:txBody>
                  <a:tcPr/>
                </a:tc>
                <a:tc>
                  <a:txBody>
                    <a:bodyPr/>
                    <a:lstStyle/>
                    <a:p>
                      <a:r>
                        <a:rPr lang="uk-UA" dirty="0" smtClean="0"/>
                        <a:t>105</a:t>
                      </a:r>
                      <a:endParaRPr lang="uk-UA" dirty="0"/>
                    </a:p>
                  </a:txBody>
                  <a:tcPr/>
                </a:tc>
                <a:tc>
                  <a:txBody>
                    <a:bodyPr/>
                    <a:lstStyle/>
                    <a:p>
                      <a:r>
                        <a:rPr lang="uk-UA" dirty="0" smtClean="0"/>
                        <a:t>40000,00</a:t>
                      </a:r>
                      <a:endParaRPr lang="uk-UA" dirty="0"/>
                    </a:p>
                  </a:txBody>
                  <a:tcPr/>
                </a:tc>
                <a:tc>
                  <a:txBody>
                    <a:bodyPr/>
                    <a:lstStyle/>
                    <a:p>
                      <a:r>
                        <a:rPr lang="uk-UA" dirty="0" smtClean="0"/>
                        <a:t>Акт</a:t>
                      </a:r>
                      <a:r>
                        <a:rPr lang="uk-UA" baseline="0" dirty="0" smtClean="0"/>
                        <a:t> за формою ОЗ-3</a:t>
                      </a:r>
                      <a:endParaRPr lang="uk-UA" dirty="0"/>
                    </a:p>
                  </a:txBody>
                  <a:tcPr/>
                </a:tc>
                <a:extLst>
                  <a:ext uri="{0D108BD9-81ED-4DB2-BD59-A6C34878D82A}">
                    <a16:rowId xmlns:a16="http://schemas.microsoft.com/office/drawing/2014/main" xmlns="" val="3008176541"/>
                  </a:ext>
                </a:extLst>
              </a:tr>
              <a:tr h="670567">
                <a:tc>
                  <a:txBody>
                    <a:bodyPr/>
                    <a:lstStyle/>
                    <a:p>
                      <a:r>
                        <a:rPr lang="uk-UA" dirty="0" smtClean="0"/>
                        <a:t>2</a:t>
                      </a:r>
                      <a:endParaRPr lang="uk-UA" dirty="0"/>
                    </a:p>
                  </a:txBody>
                  <a:tcPr/>
                </a:tc>
                <a:tc>
                  <a:txBody>
                    <a:bodyPr/>
                    <a:lstStyle/>
                    <a:p>
                      <a:r>
                        <a:rPr lang="uk-UA" dirty="0" smtClean="0"/>
                        <a:t>Списано нарахований знос</a:t>
                      </a:r>
                      <a:endParaRPr lang="uk-UA" dirty="0"/>
                    </a:p>
                  </a:txBody>
                  <a:tcPr/>
                </a:tc>
                <a:tc>
                  <a:txBody>
                    <a:bodyPr/>
                    <a:lstStyle/>
                    <a:p>
                      <a:r>
                        <a:rPr lang="uk-UA" dirty="0" smtClean="0"/>
                        <a:t>131</a:t>
                      </a:r>
                      <a:endParaRPr lang="uk-UA" dirty="0"/>
                    </a:p>
                  </a:txBody>
                  <a:tcPr/>
                </a:tc>
                <a:tc>
                  <a:txBody>
                    <a:bodyPr/>
                    <a:lstStyle/>
                    <a:p>
                      <a:r>
                        <a:rPr lang="uk-UA" dirty="0" smtClean="0"/>
                        <a:t>105</a:t>
                      </a:r>
                      <a:endParaRPr lang="uk-UA" dirty="0"/>
                    </a:p>
                  </a:txBody>
                  <a:tcPr/>
                </a:tc>
                <a:tc>
                  <a:txBody>
                    <a:bodyPr/>
                    <a:lstStyle/>
                    <a:p>
                      <a:r>
                        <a:rPr lang="uk-UA" dirty="0" smtClean="0"/>
                        <a:t>10000,00</a:t>
                      </a:r>
                      <a:endParaRPr lang="uk-UA" dirty="0"/>
                    </a:p>
                  </a:txBody>
                  <a:tcPr/>
                </a:tc>
                <a:tc>
                  <a:txBody>
                    <a:bodyPr/>
                    <a:lstStyle/>
                    <a:p>
                      <a:r>
                        <a:rPr lang="uk-UA" dirty="0" smtClean="0"/>
                        <a:t>Бухгалтерська довідка (розрахунок)</a:t>
                      </a:r>
                      <a:endParaRPr lang="uk-UA" dirty="0"/>
                    </a:p>
                  </a:txBody>
                  <a:tcPr/>
                </a:tc>
                <a:extLst>
                  <a:ext uri="{0D108BD9-81ED-4DB2-BD59-A6C34878D82A}">
                    <a16:rowId xmlns:a16="http://schemas.microsoft.com/office/drawing/2014/main" xmlns="" val="1790793331"/>
                  </a:ext>
                </a:extLst>
              </a:tr>
              <a:tr h="670567">
                <a:tc>
                  <a:txBody>
                    <a:bodyPr/>
                    <a:lstStyle/>
                    <a:p>
                      <a:r>
                        <a:rPr lang="uk-UA" dirty="0" smtClean="0"/>
                        <a:t>3</a:t>
                      </a:r>
                      <a:endParaRPr lang="uk-UA" dirty="0"/>
                    </a:p>
                  </a:txBody>
                  <a:tcPr/>
                </a:tc>
                <a:tc>
                  <a:txBody>
                    <a:bodyPr/>
                    <a:lstStyle/>
                    <a:p>
                      <a:r>
                        <a:rPr lang="uk-UA" dirty="0" smtClean="0"/>
                        <a:t>Відображено нарахування заробітної плати</a:t>
                      </a:r>
                      <a:endParaRPr lang="uk-UA" dirty="0"/>
                    </a:p>
                  </a:txBody>
                  <a:tcPr/>
                </a:tc>
                <a:tc>
                  <a:txBody>
                    <a:bodyPr/>
                    <a:lstStyle/>
                    <a:p>
                      <a:r>
                        <a:rPr lang="uk-UA" dirty="0" smtClean="0"/>
                        <a:t>976</a:t>
                      </a:r>
                      <a:endParaRPr lang="uk-UA" dirty="0"/>
                    </a:p>
                  </a:txBody>
                  <a:tcPr/>
                </a:tc>
                <a:tc>
                  <a:txBody>
                    <a:bodyPr/>
                    <a:lstStyle/>
                    <a:p>
                      <a:r>
                        <a:rPr lang="uk-UA" dirty="0" smtClean="0"/>
                        <a:t>661</a:t>
                      </a:r>
                      <a:endParaRPr lang="uk-UA" dirty="0"/>
                    </a:p>
                  </a:txBody>
                  <a:tcPr/>
                </a:tc>
                <a:tc>
                  <a:txBody>
                    <a:bodyPr/>
                    <a:lstStyle/>
                    <a:p>
                      <a:r>
                        <a:rPr lang="uk-UA" dirty="0" smtClean="0"/>
                        <a:t>2000,00</a:t>
                      </a:r>
                      <a:endParaRPr lang="uk-UA" dirty="0"/>
                    </a:p>
                  </a:txBody>
                  <a:tcPr/>
                </a:tc>
                <a:tc>
                  <a:txBody>
                    <a:bodyPr/>
                    <a:lstStyle/>
                    <a:p>
                      <a:r>
                        <a:rPr lang="uk-UA" dirty="0" smtClean="0"/>
                        <a:t>Відомість нарахування зарплати</a:t>
                      </a:r>
                      <a:endParaRPr lang="uk-UA" dirty="0"/>
                    </a:p>
                  </a:txBody>
                  <a:tcPr/>
                </a:tc>
                <a:extLst>
                  <a:ext uri="{0D108BD9-81ED-4DB2-BD59-A6C34878D82A}">
                    <a16:rowId xmlns:a16="http://schemas.microsoft.com/office/drawing/2014/main" xmlns="" val="3626414663"/>
                  </a:ext>
                </a:extLst>
              </a:tr>
              <a:tr h="670567">
                <a:tc>
                  <a:txBody>
                    <a:bodyPr/>
                    <a:lstStyle/>
                    <a:p>
                      <a:r>
                        <a:rPr lang="uk-UA" dirty="0" smtClean="0"/>
                        <a:t>4</a:t>
                      </a:r>
                      <a:endParaRPr lang="uk-UA" dirty="0"/>
                    </a:p>
                  </a:txBody>
                  <a:tcPr/>
                </a:tc>
                <a:tc>
                  <a:txBody>
                    <a:bodyPr/>
                    <a:lstStyle/>
                    <a:p>
                      <a:r>
                        <a:rPr lang="uk-UA" dirty="0" smtClean="0"/>
                        <a:t>Відображено нарахування ЄСВ</a:t>
                      </a:r>
                      <a:endParaRPr lang="uk-UA" dirty="0"/>
                    </a:p>
                  </a:txBody>
                  <a:tcPr/>
                </a:tc>
                <a:tc>
                  <a:txBody>
                    <a:bodyPr/>
                    <a:lstStyle/>
                    <a:p>
                      <a:r>
                        <a:rPr lang="uk-UA" dirty="0" smtClean="0"/>
                        <a:t>976</a:t>
                      </a:r>
                      <a:endParaRPr lang="uk-UA" dirty="0"/>
                    </a:p>
                  </a:txBody>
                  <a:tcPr/>
                </a:tc>
                <a:tc>
                  <a:txBody>
                    <a:bodyPr/>
                    <a:lstStyle/>
                    <a:p>
                      <a:r>
                        <a:rPr lang="uk-UA" dirty="0" smtClean="0"/>
                        <a:t>651</a:t>
                      </a:r>
                      <a:endParaRPr lang="uk-UA" dirty="0"/>
                    </a:p>
                  </a:txBody>
                  <a:tcPr/>
                </a:tc>
                <a:tc>
                  <a:txBody>
                    <a:bodyPr/>
                    <a:lstStyle/>
                    <a:p>
                      <a:r>
                        <a:rPr lang="uk-UA" dirty="0" smtClean="0"/>
                        <a:t>440,00</a:t>
                      </a:r>
                      <a:endParaRPr lang="uk-UA" dirty="0"/>
                    </a:p>
                  </a:txBody>
                  <a:tcPr/>
                </a:tc>
                <a:tc>
                  <a:txBody>
                    <a:bodyPr/>
                    <a:lstStyle/>
                    <a:p>
                      <a:r>
                        <a:rPr lang="uk-UA" dirty="0" smtClean="0"/>
                        <a:t>Розрахунок бухгалтерії</a:t>
                      </a:r>
                      <a:endParaRPr lang="uk-UA" dirty="0"/>
                    </a:p>
                  </a:txBody>
                  <a:tcPr/>
                </a:tc>
                <a:extLst>
                  <a:ext uri="{0D108BD9-81ED-4DB2-BD59-A6C34878D82A}">
                    <a16:rowId xmlns:a16="http://schemas.microsoft.com/office/drawing/2014/main" xmlns="" val="1364309177"/>
                  </a:ext>
                </a:extLst>
              </a:tr>
              <a:tr h="670567">
                <a:tc>
                  <a:txBody>
                    <a:bodyPr/>
                    <a:lstStyle/>
                    <a:p>
                      <a:r>
                        <a:rPr lang="uk-UA" dirty="0" smtClean="0"/>
                        <a:t>5</a:t>
                      </a:r>
                      <a:endParaRPr lang="uk-UA" dirty="0"/>
                    </a:p>
                  </a:txBody>
                  <a:tcPr/>
                </a:tc>
                <a:tc>
                  <a:txBody>
                    <a:bodyPr/>
                    <a:lstStyle/>
                    <a:p>
                      <a:r>
                        <a:rPr lang="uk-UA" dirty="0" smtClean="0"/>
                        <a:t>Оприбутковано запасні частини</a:t>
                      </a:r>
                      <a:endParaRPr lang="uk-UA" dirty="0"/>
                    </a:p>
                  </a:txBody>
                  <a:tcPr/>
                </a:tc>
                <a:tc>
                  <a:txBody>
                    <a:bodyPr/>
                    <a:lstStyle/>
                    <a:p>
                      <a:r>
                        <a:rPr lang="uk-UA" dirty="0" smtClean="0"/>
                        <a:t>207</a:t>
                      </a:r>
                      <a:endParaRPr lang="uk-UA" dirty="0"/>
                    </a:p>
                  </a:txBody>
                  <a:tcPr/>
                </a:tc>
                <a:tc>
                  <a:txBody>
                    <a:bodyPr/>
                    <a:lstStyle/>
                    <a:p>
                      <a:r>
                        <a:rPr lang="uk-UA" dirty="0" smtClean="0"/>
                        <a:t>746</a:t>
                      </a:r>
                      <a:endParaRPr lang="uk-UA" dirty="0"/>
                    </a:p>
                  </a:txBody>
                  <a:tcPr/>
                </a:tc>
                <a:tc>
                  <a:txBody>
                    <a:bodyPr/>
                    <a:lstStyle/>
                    <a:p>
                      <a:r>
                        <a:rPr lang="uk-UA" dirty="0" smtClean="0"/>
                        <a:t>1500,00</a:t>
                      </a:r>
                      <a:endParaRPr lang="uk-UA" dirty="0"/>
                    </a:p>
                  </a:txBody>
                  <a:tcPr/>
                </a:tc>
                <a:tc>
                  <a:txBody>
                    <a:bodyPr/>
                    <a:lstStyle/>
                    <a:p>
                      <a:r>
                        <a:rPr lang="uk-UA" dirty="0" smtClean="0"/>
                        <a:t>Акт на приймання матеріалів за формою М-7</a:t>
                      </a:r>
                      <a:endParaRPr lang="uk-UA" dirty="0"/>
                    </a:p>
                  </a:txBody>
                  <a:tcPr/>
                </a:tc>
                <a:extLst>
                  <a:ext uri="{0D108BD9-81ED-4DB2-BD59-A6C34878D82A}">
                    <a16:rowId xmlns:a16="http://schemas.microsoft.com/office/drawing/2014/main" xmlns="" val="1572541462"/>
                  </a:ext>
                </a:extLst>
              </a:tr>
              <a:tr h="670567">
                <a:tc>
                  <a:txBody>
                    <a:bodyPr/>
                    <a:lstStyle/>
                    <a:p>
                      <a:r>
                        <a:rPr lang="uk-UA" dirty="0" smtClean="0"/>
                        <a:t>6</a:t>
                      </a:r>
                      <a:endParaRPr lang="uk-UA" dirty="0"/>
                    </a:p>
                  </a:txBody>
                  <a:tcPr/>
                </a:tc>
                <a:tc>
                  <a:txBody>
                    <a:bodyPr/>
                    <a:lstStyle/>
                    <a:p>
                      <a:r>
                        <a:rPr lang="uk-UA" dirty="0" smtClean="0"/>
                        <a:t>Нараховано податкове зобов'язання з </a:t>
                      </a:r>
                      <a:r>
                        <a:rPr lang="uk-UA" dirty="0" err="1" smtClean="0"/>
                        <a:t>пдв</a:t>
                      </a:r>
                      <a:r>
                        <a:rPr lang="uk-UA" dirty="0" smtClean="0"/>
                        <a:t> </a:t>
                      </a:r>
                      <a:endParaRPr lang="uk-UA" dirty="0"/>
                    </a:p>
                  </a:txBody>
                  <a:tcPr/>
                </a:tc>
                <a:tc>
                  <a:txBody>
                    <a:bodyPr/>
                    <a:lstStyle/>
                    <a:p>
                      <a:r>
                        <a:rPr lang="uk-UA" dirty="0" smtClean="0"/>
                        <a:t>976</a:t>
                      </a:r>
                      <a:endParaRPr lang="uk-UA" dirty="0"/>
                    </a:p>
                  </a:txBody>
                  <a:tcPr/>
                </a:tc>
                <a:tc>
                  <a:txBody>
                    <a:bodyPr/>
                    <a:lstStyle/>
                    <a:p>
                      <a:r>
                        <a:rPr lang="uk-UA" dirty="0" smtClean="0"/>
                        <a:t>641</a:t>
                      </a:r>
                      <a:endParaRPr lang="uk-UA" dirty="0"/>
                    </a:p>
                  </a:txBody>
                  <a:tcPr/>
                </a:tc>
                <a:tc>
                  <a:txBody>
                    <a:bodyPr/>
                    <a:lstStyle/>
                    <a:p>
                      <a:r>
                        <a:rPr lang="uk-UA" dirty="0" smtClean="0"/>
                        <a:t>8000,00</a:t>
                      </a:r>
                      <a:endParaRPr lang="uk-UA" dirty="0"/>
                    </a:p>
                  </a:txBody>
                  <a:tcPr/>
                </a:tc>
                <a:tc>
                  <a:txBody>
                    <a:bodyPr/>
                    <a:lstStyle/>
                    <a:p>
                      <a:r>
                        <a:rPr lang="uk-UA" dirty="0" smtClean="0"/>
                        <a:t>Податкова накладна</a:t>
                      </a:r>
                      <a:endParaRPr lang="uk-UA" dirty="0"/>
                    </a:p>
                  </a:txBody>
                  <a:tcPr/>
                </a:tc>
                <a:extLst>
                  <a:ext uri="{0D108BD9-81ED-4DB2-BD59-A6C34878D82A}">
                    <a16:rowId xmlns:a16="http://schemas.microsoft.com/office/drawing/2014/main" xmlns="" val="1174174407"/>
                  </a:ext>
                </a:extLst>
              </a:tr>
            </a:tbl>
          </a:graphicData>
        </a:graphic>
      </p:graphicFrame>
    </p:spTree>
    <p:extLst>
      <p:ext uri="{BB962C8B-B14F-4D97-AF65-F5344CB8AC3E}">
        <p14:creationId xmlns:p14="http://schemas.microsoft.com/office/powerpoint/2010/main" val="16737618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569" y="137825"/>
            <a:ext cx="9095607" cy="1122939"/>
          </a:xfrm>
        </p:spPr>
        <p:txBody>
          <a:bodyPr>
            <a:normAutofit fontScale="92500" lnSpcReduction="10000"/>
          </a:bodyPr>
          <a:lstStyle/>
          <a:p>
            <a:pPr marL="0" indent="0">
              <a:buNone/>
            </a:pPr>
            <a:r>
              <a:rPr lang="uk-UA" b="1" dirty="0" smtClean="0"/>
              <a:t>Приклад</a:t>
            </a:r>
            <a:r>
              <a:rPr lang="uk-UA" dirty="0" smtClean="0"/>
              <a:t>. Підприємство ліквідовує комп'ютер у зв'язку з моральним зносом. Первісна вартість комп'ютера 12000 грн. Знос 5000 грн. Була нарахована заробітна плата особам, що здійснювали ліквідацію у сумі 200 грн. </a:t>
            </a:r>
            <a:r>
              <a:rPr lang="uk-UA" dirty="0"/>
              <a:t>При ліквідації було оприбутковано запасні частини на суму </a:t>
            </a:r>
            <a:r>
              <a:rPr lang="uk-UA" dirty="0" smtClean="0"/>
              <a:t>300 </a:t>
            </a:r>
            <a:r>
              <a:rPr lang="uk-UA" dirty="0"/>
              <a:t>грн. </a:t>
            </a:r>
          </a:p>
          <a:p>
            <a:pPr marL="0" indent="0">
              <a:buNone/>
            </a:pPr>
            <a:endParaRPr lang="uk-UA" dirty="0"/>
          </a:p>
        </p:txBody>
      </p:sp>
      <p:graphicFrame>
        <p:nvGraphicFramePr>
          <p:cNvPr id="6" name="Объект 3"/>
          <p:cNvGraphicFramePr>
            <a:graphicFrameLocks/>
          </p:cNvGraphicFramePr>
          <p:nvPr>
            <p:extLst>
              <p:ext uri="{D42A27DB-BD31-4B8C-83A1-F6EECF244321}">
                <p14:modId xmlns:p14="http://schemas.microsoft.com/office/powerpoint/2010/main" val="70017742"/>
              </p:ext>
            </p:extLst>
          </p:nvPr>
        </p:nvGraphicFramePr>
        <p:xfrm>
          <a:off x="0" y="1260764"/>
          <a:ext cx="12191999" cy="5597239"/>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783009">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447433">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451752">
                <a:tc gridSpan="6">
                  <a:txBody>
                    <a:bodyPr/>
                    <a:lstStyle/>
                    <a:p>
                      <a:pPr algn="ctr"/>
                      <a:r>
                        <a:rPr lang="uk-UA" dirty="0" smtClean="0"/>
                        <a:t>Ліквідація через фізичний або моральний знос</a:t>
                      </a:r>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xmlns="" val="1416039629"/>
                  </a:ext>
                </a:extLst>
              </a:tr>
              <a:tr h="783009">
                <a:tc>
                  <a:txBody>
                    <a:bodyPr/>
                    <a:lstStyle/>
                    <a:p>
                      <a:r>
                        <a:rPr lang="uk-UA" dirty="0" smtClean="0"/>
                        <a:t>1</a:t>
                      </a:r>
                      <a:endParaRPr lang="uk-UA" dirty="0"/>
                    </a:p>
                  </a:txBody>
                  <a:tcPr/>
                </a:tc>
                <a:tc>
                  <a:txBody>
                    <a:bodyPr/>
                    <a:lstStyle/>
                    <a:p>
                      <a:r>
                        <a:rPr lang="uk-UA" dirty="0" smtClean="0"/>
                        <a:t>Списана залишкова вартість переданого ОЗ</a:t>
                      </a:r>
                      <a:endParaRPr lang="uk-UA" dirty="0"/>
                    </a:p>
                  </a:txBody>
                  <a:tcPr/>
                </a:tc>
                <a:tc>
                  <a:txBody>
                    <a:bodyPr/>
                    <a:lstStyle/>
                    <a:p>
                      <a:r>
                        <a:rPr lang="uk-UA" dirty="0" smtClean="0"/>
                        <a:t>976</a:t>
                      </a:r>
                      <a:endParaRPr lang="uk-UA" dirty="0"/>
                    </a:p>
                  </a:txBody>
                  <a:tcPr/>
                </a:tc>
                <a:tc>
                  <a:txBody>
                    <a:bodyPr/>
                    <a:lstStyle/>
                    <a:p>
                      <a:r>
                        <a:rPr lang="uk-UA" dirty="0" smtClean="0"/>
                        <a:t>104</a:t>
                      </a:r>
                      <a:endParaRPr lang="uk-UA" dirty="0"/>
                    </a:p>
                  </a:txBody>
                  <a:tcPr/>
                </a:tc>
                <a:tc>
                  <a:txBody>
                    <a:bodyPr/>
                    <a:lstStyle/>
                    <a:p>
                      <a:r>
                        <a:rPr lang="uk-UA" dirty="0" smtClean="0"/>
                        <a:t>7000,00</a:t>
                      </a:r>
                      <a:endParaRPr lang="uk-UA" dirty="0"/>
                    </a:p>
                  </a:txBody>
                  <a:tcPr/>
                </a:tc>
                <a:tc>
                  <a:txBody>
                    <a:bodyPr/>
                    <a:lstStyle/>
                    <a:p>
                      <a:r>
                        <a:rPr lang="uk-UA" dirty="0" smtClean="0"/>
                        <a:t>Акт</a:t>
                      </a:r>
                      <a:r>
                        <a:rPr lang="uk-UA" baseline="0" dirty="0" smtClean="0"/>
                        <a:t> за формою ОЗ-3</a:t>
                      </a:r>
                      <a:endParaRPr lang="uk-UA" dirty="0"/>
                    </a:p>
                  </a:txBody>
                  <a:tcPr/>
                </a:tc>
                <a:extLst>
                  <a:ext uri="{0D108BD9-81ED-4DB2-BD59-A6C34878D82A}">
                    <a16:rowId xmlns:a16="http://schemas.microsoft.com/office/drawing/2014/main" xmlns="" val="4000296387"/>
                  </a:ext>
                </a:extLst>
              </a:tr>
              <a:tr h="783009">
                <a:tc>
                  <a:txBody>
                    <a:bodyPr/>
                    <a:lstStyle/>
                    <a:p>
                      <a:r>
                        <a:rPr lang="uk-UA" dirty="0" smtClean="0"/>
                        <a:t>2</a:t>
                      </a:r>
                      <a:endParaRPr lang="uk-UA" dirty="0"/>
                    </a:p>
                  </a:txBody>
                  <a:tcPr/>
                </a:tc>
                <a:tc>
                  <a:txBody>
                    <a:bodyPr/>
                    <a:lstStyle/>
                    <a:p>
                      <a:r>
                        <a:rPr lang="uk-UA" dirty="0" smtClean="0"/>
                        <a:t>Списано нарахований знос</a:t>
                      </a:r>
                      <a:endParaRPr lang="uk-UA" dirty="0"/>
                    </a:p>
                  </a:txBody>
                  <a:tcPr/>
                </a:tc>
                <a:tc>
                  <a:txBody>
                    <a:bodyPr/>
                    <a:lstStyle/>
                    <a:p>
                      <a:r>
                        <a:rPr lang="uk-UA" dirty="0" smtClean="0"/>
                        <a:t>131</a:t>
                      </a:r>
                      <a:endParaRPr lang="uk-UA" dirty="0"/>
                    </a:p>
                  </a:txBody>
                  <a:tcPr/>
                </a:tc>
                <a:tc>
                  <a:txBody>
                    <a:bodyPr/>
                    <a:lstStyle/>
                    <a:p>
                      <a:r>
                        <a:rPr lang="uk-UA" dirty="0" smtClean="0"/>
                        <a:t>104</a:t>
                      </a:r>
                      <a:endParaRPr lang="uk-UA" dirty="0"/>
                    </a:p>
                  </a:txBody>
                  <a:tcPr/>
                </a:tc>
                <a:tc>
                  <a:txBody>
                    <a:bodyPr/>
                    <a:lstStyle/>
                    <a:p>
                      <a:r>
                        <a:rPr lang="uk-UA" dirty="0" smtClean="0"/>
                        <a:t>5000,00</a:t>
                      </a:r>
                      <a:endParaRPr lang="uk-UA" dirty="0"/>
                    </a:p>
                  </a:txBody>
                  <a:tcPr/>
                </a:tc>
                <a:tc>
                  <a:txBody>
                    <a:bodyPr/>
                    <a:lstStyle/>
                    <a:p>
                      <a:r>
                        <a:rPr lang="uk-UA" dirty="0" smtClean="0"/>
                        <a:t>Бухгалтерська довідка (розрахунок)</a:t>
                      </a:r>
                      <a:endParaRPr lang="uk-UA" dirty="0"/>
                    </a:p>
                  </a:txBody>
                  <a:tcPr/>
                </a:tc>
                <a:extLst>
                  <a:ext uri="{0D108BD9-81ED-4DB2-BD59-A6C34878D82A}">
                    <a16:rowId xmlns:a16="http://schemas.microsoft.com/office/drawing/2014/main" xmlns="" val="1618509019"/>
                  </a:ext>
                </a:extLst>
              </a:tr>
              <a:tr h="783009">
                <a:tc>
                  <a:txBody>
                    <a:bodyPr/>
                    <a:lstStyle/>
                    <a:p>
                      <a:r>
                        <a:rPr lang="uk-UA" dirty="0" smtClean="0"/>
                        <a:t>3</a:t>
                      </a:r>
                      <a:endParaRPr lang="uk-UA" dirty="0"/>
                    </a:p>
                  </a:txBody>
                  <a:tcPr/>
                </a:tc>
                <a:tc>
                  <a:txBody>
                    <a:bodyPr/>
                    <a:lstStyle/>
                    <a:p>
                      <a:r>
                        <a:rPr lang="uk-UA" dirty="0" smtClean="0"/>
                        <a:t>Відображено нарахування заробітної плати</a:t>
                      </a:r>
                      <a:endParaRPr lang="uk-UA" dirty="0"/>
                    </a:p>
                  </a:txBody>
                  <a:tcPr/>
                </a:tc>
                <a:tc>
                  <a:txBody>
                    <a:bodyPr/>
                    <a:lstStyle/>
                    <a:p>
                      <a:r>
                        <a:rPr lang="uk-UA" dirty="0" smtClean="0"/>
                        <a:t>976</a:t>
                      </a:r>
                      <a:endParaRPr lang="uk-UA" dirty="0"/>
                    </a:p>
                  </a:txBody>
                  <a:tcPr/>
                </a:tc>
                <a:tc>
                  <a:txBody>
                    <a:bodyPr/>
                    <a:lstStyle/>
                    <a:p>
                      <a:r>
                        <a:rPr lang="uk-UA" dirty="0" smtClean="0"/>
                        <a:t>661</a:t>
                      </a:r>
                      <a:endParaRPr lang="uk-UA" dirty="0"/>
                    </a:p>
                  </a:txBody>
                  <a:tcPr/>
                </a:tc>
                <a:tc>
                  <a:txBody>
                    <a:bodyPr/>
                    <a:lstStyle/>
                    <a:p>
                      <a:r>
                        <a:rPr lang="uk-UA" dirty="0" smtClean="0"/>
                        <a:t>200,00</a:t>
                      </a:r>
                      <a:endParaRPr lang="uk-UA" dirty="0"/>
                    </a:p>
                  </a:txBody>
                  <a:tcPr/>
                </a:tc>
                <a:tc>
                  <a:txBody>
                    <a:bodyPr/>
                    <a:lstStyle/>
                    <a:p>
                      <a:r>
                        <a:rPr lang="uk-UA" dirty="0" smtClean="0"/>
                        <a:t>Відомість нарахування зарплати</a:t>
                      </a:r>
                      <a:endParaRPr lang="uk-UA" dirty="0"/>
                    </a:p>
                  </a:txBody>
                  <a:tcPr/>
                </a:tc>
                <a:extLst>
                  <a:ext uri="{0D108BD9-81ED-4DB2-BD59-A6C34878D82A}">
                    <a16:rowId xmlns:a16="http://schemas.microsoft.com/office/drawing/2014/main" xmlns="" val="2137893327"/>
                  </a:ext>
                </a:extLst>
              </a:tr>
              <a:tr h="783009">
                <a:tc>
                  <a:txBody>
                    <a:bodyPr/>
                    <a:lstStyle/>
                    <a:p>
                      <a:r>
                        <a:rPr lang="uk-UA" dirty="0" smtClean="0"/>
                        <a:t>4</a:t>
                      </a:r>
                      <a:endParaRPr lang="uk-UA" dirty="0"/>
                    </a:p>
                  </a:txBody>
                  <a:tcPr/>
                </a:tc>
                <a:tc>
                  <a:txBody>
                    <a:bodyPr/>
                    <a:lstStyle/>
                    <a:p>
                      <a:r>
                        <a:rPr lang="uk-UA" dirty="0" smtClean="0"/>
                        <a:t>Відображено нарахування ЄСВ</a:t>
                      </a:r>
                      <a:endParaRPr lang="uk-UA" dirty="0"/>
                    </a:p>
                  </a:txBody>
                  <a:tcPr/>
                </a:tc>
                <a:tc>
                  <a:txBody>
                    <a:bodyPr/>
                    <a:lstStyle/>
                    <a:p>
                      <a:r>
                        <a:rPr lang="uk-UA" dirty="0" smtClean="0"/>
                        <a:t>976</a:t>
                      </a:r>
                      <a:endParaRPr lang="uk-UA" dirty="0"/>
                    </a:p>
                  </a:txBody>
                  <a:tcPr/>
                </a:tc>
                <a:tc>
                  <a:txBody>
                    <a:bodyPr/>
                    <a:lstStyle/>
                    <a:p>
                      <a:r>
                        <a:rPr lang="uk-UA" dirty="0" smtClean="0"/>
                        <a:t>651</a:t>
                      </a:r>
                      <a:endParaRPr lang="uk-UA" dirty="0"/>
                    </a:p>
                  </a:txBody>
                  <a:tcPr/>
                </a:tc>
                <a:tc>
                  <a:txBody>
                    <a:bodyPr/>
                    <a:lstStyle/>
                    <a:p>
                      <a:r>
                        <a:rPr lang="uk-UA" dirty="0" smtClean="0"/>
                        <a:t>44,00</a:t>
                      </a:r>
                      <a:endParaRPr lang="uk-UA" dirty="0"/>
                    </a:p>
                  </a:txBody>
                  <a:tcPr/>
                </a:tc>
                <a:tc>
                  <a:txBody>
                    <a:bodyPr/>
                    <a:lstStyle/>
                    <a:p>
                      <a:r>
                        <a:rPr lang="uk-UA" dirty="0" smtClean="0"/>
                        <a:t>Розрахунок бухгалтерії</a:t>
                      </a:r>
                      <a:endParaRPr lang="uk-UA" dirty="0"/>
                    </a:p>
                  </a:txBody>
                  <a:tcPr/>
                </a:tc>
                <a:extLst>
                  <a:ext uri="{0D108BD9-81ED-4DB2-BD59-A6C34878D82A}">
                    <a16:rowId xmlns:a16="http://schemas.microsoft.com/office/drawing/2014/main" xmlns="" val="1662450164"/>
                  </a:ext>
                </a:extLst>
              </a:tr>
              <a:tr h="783009">
                <a:tc>
                  <a:txBody>
                    <a:bodyPr/>
                    <a:lstStyle/>
                    <a:p>
                      <a:r>
                        <a:rPr lang="uk-UA" dirty="0" smtClean="0"/>
                        <a:t>5</a:t>
                      </a:r>
                      <a:endParaRPr lang="uk-UA" dirty="0"/>
                    </a:p>
                  </a:txBody>
                  <a:tcPr/>
                </a:tc>
                <a:tc>
                  <a:txBody>
                    <a:bodyPr/>
                    <a:lstStyle/>
                    <a:p>
                      <a:r>
                        <a:rPr lang="uk-UA" dirty="0" smtClean="0"/>
                        <a:t>Оприбутковано запасні частини</a:t>
                      </a:r>
                      <a:endParaRPr lang="uk-UA" dirty="0"/>
                    </a:p>
                  </a:txBody>
                  <a:tcPr/>
                </a:tc>
                <a:tc>
                  <a:txBody>
                    <a:bodyPr/>
                    <a:lstStyle/>
                    <a:p>
                      <a:r>
                        <a:rPr lang="uk-UA" dirty="0" smtClean="0"/>
                        <a:t>207</a:t>
                      </a:r>
                      <a:endParaRPr lang="uk-UA" dirty="0"/>
                    </a:p>
                  </a:txBody>
                  <a:tcPr/>
                </a:tc>
                <a:tc>
                  <a:txBody>
                    <a:bodyPr/>
                    <a:lstStyle/>
                    <a:p>
                      <a:r>
                        <a:rPr lang="uk-UA" dirty="0" smtClean="0"/>
                        <a:t>746</a:t>
                      </a:r>
                      <a:endParaRPr lang="uk-UA" dirty="0"/>
                    </a:p>
                  </a:txBody>
                  <a:tcPr/>
                </a:tc>
                <a:tc>
                  <a:txBody>
                    <a:bodyPr/>
                    <a:lstStyle/>
                    <a:p>
                      <a:r>
                        <a:rPr lang="uk-UA" dirty="0" smtClean="0"/>
                        <a:t>300,00</a:t>
                      </a:r>
                      <a:endParaRPr lang="uk-UA" dirty="0"/>
                    </a:p>
                  </a:txBody>
                  <a:tcPr/>
                </a:tc>
                <a:tc>
                  <a:txBody>
                    <a:bodyPr/>
                    <a:lstStyle/>
                    <a:p>
                      <a:r>
                        <a:rPr lang="uk-UA" dirty="0" smtClean="0"/>
                        <a:t>Акт на приймання матеріалів за формою М-7</a:t>
                      </a:r>
                      <a:endParaRPr lang="uk-UA" dirty="0"/>
                    </a:p>
                  </a:txBody>
                  <a:tcPr/>
                </a:tc>
                <a:extLst>
                  <a:ext uri="{0D108BD9-81ED-4DB2-BD59-A6C34878D82A}">
                    <a16:rowId xmlns:a16="http://schemas.microsoft.com/office/drawing/2014/main" xmlns="" val="2987362136"/>
                  </a:ext>
                </a:extLst>
              </a:tr>
            </a:tbl>
          </a:graphicData>
        </a:graphic>
      </p:graphicFrame>
    </p:spTree>
    <p:extLst>
      <p:ext uri="{BB962C8B-B14F-4D97-AF65-F5344CB8AC3E}">
        <p14:creationId xmlns:p14="http://schemas.microsoft.com/office/powerpoint/2010/main" val="1912861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2. </a:t>
            </a:r>
            <a:r>
              <a:rPr lang="uk-UA" dirty="0"/>
              <a:t>Реалізація основних </a:t>
            </a:r>
            <a:r>
              <a:rPr lang="uk-UA" dirty="0" smtClean="0"/>
              <a:t>засобів</a:t>
            </a:r>
            <a:endParaRPr lang="uk-UA" dirty="0"/>
          </a:p>
        </p:txBody>
      </p:sp>
      <p:sp>
        <p:nvSpPr>
          <p:cNvPr id="3" name="Объект 2"/>
          <p:cNvSpPr>
            <a:spLocks noGrp="1"/>
          </p:cNvSpPr>
          <p:nvPr>
            <p:ph idx="1"/>
          </p:nvPr>
        </p:nvSpPr>
        <p:spPr>
          <a:xfrm>
            <a:off x="247843" y="1689534"/>
            <a:ext cx="9644301" cy="5057630"/>
          </a:xfrm>
        </p:spPr>
        <p:txBody>
          <a:bodyPr>
            <a:normAutofit lnSpcReduction="10000"/>
          </a:bodyPr>
          <a:lstStyle/>
          <a:p>
            <a:pPr marL="0" indent="0">
              <a:buNone/>
            </a:pPr>
            <a:r>
              <a:rPr lang="uk-UA" dirty="0" err="1"/>
              <a:t>Відповідн</a:t>
            </a:r>
            <a:r>
              <a:rPr lang="en-US" dirty="0"/>
              <a:t>o </a:t>
            </a:r>
            <a:r>
              <a:rPr lang="uk-UA" dirty="0"/>
              <a:t>д</a:t>
            </a:r>
            <a:r>
              <a:rPr lang="en-US" dirty="0"/>
              <a:t>o </a:t>
            </a:r>
            <a:r>
              <a:rPr lang="uk-UA" dirty="0" err="1"/>
              <a:t>пп</a:t>
            </a:r>
            <a:r>
              <a:rPr lang="uk-UA" dirty="0"/>
              <a:t>. 14.1.202 П</a:t>
            </a:r>
            <a:r>
              <a:rPr lang="en-US" dirty="0"/>
              <a:t>K</a:t>
            </a:r>
            <a:r>
              <a:rPr lang="uk-UA" dirty="0"/>
              <a:t>У </a:t>
            </a:r>
            <a:r>
              <a:rPr lang="uk-UA" b="1" dirty="0"/>
              <a:t>продаж основних засобів </a:t>
            </a:r>
            <a:r>
              <a:rPr lang="uk-UA" dirty="0"/>
              <a:t>- це будь-які операції згідно з </a:t>
            </a:r>
            <a:r>
              <a:rPr lang="uk-UA" dirty="0" err="1"/>
              <a:t>договор</a:t>
            </a:r>
            <a:r>
              <a:rPr lang="en-US" dirty="0"/>
              <a:t>a</a:t>
            </a:r>
            <a:r>
              <a:rPr lang="uk-UA" dirty="0"/>
              <a:t>ми купівлі-продажу, м</a:t>
            </a:r>
            <a:r>
              <a:rPr lang="en-US" dirty="0" err="1"/>
              <a:t>i</a:t>
            </a:r>
            <a:r>
              <a:rPr lang="uk-UA" dirty="0" err="1"/>
              <a:t>ни</a:t>
            </a:r>
            <a:r>
              <a:rPr lang="uk-UA" dirty="0"/>
              <a:t>, поставки т</a:t>
            </a:r>
            <a:r>
              <a:rPr lang="en-US" dirty="0"/>
              <a:t>a </a:t>
            </a:r>
            <a:r>
              <a:rPr lang="en-US" dirty="0" err="1"/>
              <a:t>i</a:t>
            </a:r>
            <a:r>
              <a:rPr lang="uk-UA" dirty="0" err="1"/>
              <a:t>ншими</a:t>
            </a:r>
            <a:r>
              <a:rPr lang="uk-UA" dirty="0"/>
              <a:t> господарськими, цивільно-правовими договорами, як</a:t>
            </a:r>
            <a:r>
              <a:rPr lang="en-US" dirty="0" err="1"/>
              <a:t>i</a:t>
            </a:r>
            <a:r>
              <a:rPr lang="en-US" dirty="0"/>
              <a:t> </a:t>
            </a:r>
            <a:r>
              <a:rPr lang="uk-UA" dirty="0"/>
              <a:t>передбачають передачу прав власності н</a:t>
            </a:r>
            <a:r>
              <a:rPr lang="en-US" dirty="0"/>
              <a:t>a </a:t>
            </a:r>
            <a:r>
              <a:rPr lang="uk-UA" dirty="0"/>
              <a:t>такі товари з</a:t>
            </a:r>
            <a:r>
              <a:rPr lang="en-US" dirty="0"/>
              <a:t>a </a:t>
            </a:r>
            <a:r>
              <a:rPr lang="uk-UA" dirty="0"/>
              <a:t>плату </a:t>
            </a:r>
            <a:r>
              <a:rPr lang="uk-UA" dirty="0" err="1"/>
              <a:t>аб</a:t>
            </a:r>
            <a:r>
              <a:rPr lang="en-US" dirty="0"/>
              <a:t>o </a:t>
            </a:r>
            <a:r>
              <a:rPr lang="uk-UA" dirty="0"/>
              <a:t>компенсацію незалежно в</a:t>
            </a:r>
            <a:r>
              <a:rPr lang="en-US" dirty="0" err="1"/>
              <a:t>i</a:t>
            </a:r>
            <a:r>
              <a:rPr lang="uk-UA" dirty="0"/>
              <a:t>д строків її надання, </a:t>
            </a:r>
            <a:r>
              <a:rPr lang="en-US" dirty="0"/>
              <a:t>a </a:t>
            </a:r>
            <a:r>
              <a:rPr lang="uk-UA" dirty="0"/>
              <a:t>т</a:t>
            </a:r>
            <a:r>
              <a:rPr lang="en-US" dirty="0"/>
              <a:t>a</a:t>
            </a:r>
            <a:r>
              <a:rPr lang="uk-UA" dirty="0" err="1"/>
              <a:t>кож</a:t>
            </a:r>
            <a:r>
              <a:rPr lang="uk-UA" dirty="0"/>
              <a:t> операції з безоплатного надання т</a:t>
            </a:r>
            <a:r>
              <a:rPr lang="en-US" dirty="0"/>
              <a:t>o</a:t>
            </a:r>
            <a:r>
              <a:rPr lang="uk-UA" dirty="0" err="1"/>
              <a:t>варів</a:t>
            </a:r>
            <a:r>
              <a:rPr lang="uk-UA" dirty="0"/>
              <a:t>. Не вважають</a:t>
            </a:r>
            <a:r>
              <a:rPr lang="en-US" dirty="0"/>
              <a:t>c</a:t>
            </a:r>
            <a:r>
              <a:rPr lang="uk-UA" dirty="0"/>
              <a:t>я </a:t>
            </a:r>
            <a:r>
              <a:rPr lang="uk-UA" dirty="0" err="1"/>
              <a:t>продажем</a:t>
            </a:r>
            <a:r>
              <a:rPr lang="uk-UA" dirty="0"/>
              <a:t> операції з надання товар</a:t>
            </a:r>
            <a:r>
              <a:rPr lang="en-US" dirty="0" err="1"/>
              <a:t>i</a:t>
            </a:r>
            <a:r>
              <a:rPr lang="uk-UA" dirty="0"/>
              <a:t>в у межах договорів комісії (чи консигнації), поруки, схову (зберігання), доручення, оперативного лізингу (оренди), довірчого управління, </a:t>
            </a:r>
            <a:r>
              <a:rPr lang="en-US" dirty="0" err="1"/>
              <a:t>i</a:t>
            </a:r>
            <a:r>
              <a:rPr lang="uk-UA" dirty="0" err="1"/>
              <a:t>нших</a:t>
            </a:r>
            <a:r>
              <a:rPr lang="uk-UA" dirty="0"/>
              <a:t> цивільно-правових договорів, як</a:t>
            </a:r>
            <a:r>
              <a:rPr lang="en-US" dirty="0" err="1"/>
              <a:t>i</a:t>
            </a:r>
            <a:r>
              <a:rPr lang="en-US" dirty="0"/>
              <a:t> </a:t>
            </a:r>
            <a:r>
              <a:rPr lang="uk-UA" dirty="0"/>
              <a:t>не передбачають передач</a:t>
            </a:r>
            <a:r>
              <a:rPr lang="en-US" dirty="0" err="1"/>
              <a:t>i</a:t>
            </a:r>
            <a:r>
              <a:rPr lang="en-US" dirty="0"/>
              <a:t> </a:t>
            </a:r>
            <a:r>
              <a:rPr lang="uk-UA" dirty="0"/>
              <a:t>прав власності на так</a:t>
            </a:r>
            <a:r>
              <a:rPr lang="en-US" dirty="0" err="1"/>
              <a:t>i</a:t>
            </a:r>
            <a:r>
              <a:rPr lang="en-US" dirty="0"/>
              <a:t> </a:t>
            </a:r>
            <a:r>
              <a:rPr lang="uk-UA" dirty="0"/>
              <a:t>товари</a:t>
            </a:r>
            <a:r>
              <a:rPr lang="uk-UA" dirty="0" smtClean="0"/>
              <a:t>.</a:t>
            </a:r>
          </a:p>
          <a:p>
            <a:pPr marL="0" indent="0">
              <a:buNone/>
            </a:pPr>
            <a:r>
              <a:rPr lang="uk-UA" dirty="0" smtClean="0"/>
              <a:t>В залежності від того, чи підприємство спеціалізується на продажі основних засобів згідно класифікатора видів діяльності, чи дана операція є разовою, буде відрізнятись облік реалізації основних засобів. </a:t>
            </a:r>
          </a:p>
          <a:p>
            <a:pPr marL="0" indent="0">
              <a:buNone/>
            </a:pPr>
            <a:r>
              <a:rPr lang="uk-UA" dirty="0" smtClean="0"/>
              <a:t>Якщо підприємство спеціалізується на продажі основних засобів, то дані активи визнаються товарами і регулюються П(С)БО 9 «Запаси». Реалізація здійснюється аналогічно реалізації інших запасів.</a:t>
            </a:r>
          </a:p>
          <a:p>
            <a:pPr marL="0" indent="0">
              <a:buNone/>
            </a:pPr>
            <a:r>
              <a:rPr lang="uk-UA" dirty="0" smtClean="0"/>
              <a:t>Якщо ж така операція є разовою, то основний засіб зі складу необоротних активів переходить до необоротних активів, утримуваних для продажу, що регулюється нормами П(С)БО 27 «Необоротні активи, утримувані для продажу».</a:t>
            </a:r>
            <a:endParaRPr lang="uk-UA" dirty="0"/>
          </a:p>
        </p:txBody>
      </p:sp>
    </p:spTree>
    <p:extLst>
      <p:ext uri="{BB962C8B-B14F-4D97-AF65-F5344CB8AC3E}">
        <p14:creationId xmlns:p14="http://schemas.microsoft.com/office/powerpoint/2010/main" val="24680702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18655"/>
            <a:ext cx="8979284" cy="6539345"/>
          </a:xfrm>
        </p:spPr>
        <p:txBody>
          <a:bodyPr>
            <a:normAutofit/>
          </a:bodyPr>
          <a:lstStyle/>
          <a:p>
            <a:pPr marL="0" indent="0" fontAlgn="base">
              <a:buNone/>
            </a:pPr>
            <a:r>
              <a:rPr lang="uk-UA" sz="2000" dirty="0">
                <a:solidFill>
                  <a:schemeClr val="tx1"/>
                </a:solidFill>
              </a:rPr>
              <a:t>Згідно з вимогами </a:t>
            </a:r>
            <a:r>
              <a:rPr lang="uk-UA" sz="2000" i="1" u="sng" dirty="0">
                <a:solidFill>
                  <a:schemeClr val="tx1"/>
                </a:solidFill>
                <a:hlinkClick r:id="rId2" tooltip="П(С)БО 27"/>
              </a:rPr>
              <a:t>П(С)БО 27</a:t>
            </a:r>
            <a:r>
              <a:rPr lang="uk-UA" sz="2000" dirty="0">
                <a:solidFill>
                  <a:schemeClr val="tx1"/>
                </a:solidFill>
              </a:rPr>
              <a:t> об’єкти ОЗ, стосовно яких прийнято рішення про їх реалізацію, підлягають переведенню до складу </a:t>
            </a:r>
            <a:r>
              <a:rPr lang="uk-UA" sz="2000" b="1" dirty="0">
                <a:solidFill>
                  <a:schemeClr val="tx1"/>
                </a:solidFill>
              </a:rPr>
              <a:t>необоротних активів, утримуваних для продажу</a:t>
            </a:r>
            <a:r>
              <a:rPr lang="uk-UA" sz="2000" dirty="0">
                <a:solidFill>
                  <a:schemeClr val="tx1"/>
                </a:solidFill>
              </a:rPr>
              <a:t>. Для обліку таких активів призначено спеціальний «запасний» </a:t>
            </a:r>
            <a:r>
              <a:rPr lang="uk-UA" sz="2000" b="1" dirty="0">
                <a:solidFill>
                  <a:schemeClr val="tx1"/>
                </a:solidFill>
              </a:rPr>
              <a:t>субрахунок 286 </a:t>
            </a:r>
            <a:r>
              <a:rPr lang="uk-UA" sz="2000" dirty="0">
                <a:solidFill>
                  <a:schemeClr val="tx1"/>
                </a:solidFill>
              </a:rPr>
              <a:t>«Необоротні активи та групи вибуття, утримувані для продажу».</a:t>
            </a:r>
          </a:p>
          <a:p>
            <a:pPr marL="0" indent="0" fontAlgn="base">
              <a:buNone/>
            </a:pPr>
            <a:r>
              <a:rPr lang="uk-UA" sz="2000" dirty="0">
                <a:solidFill>
                  <a:schemeClr val="tx1"/>
                </a:solidFill>
              </a:rPr>
              <a:t>Згідно з </a:t>
            </a:r>
            <a:r>
              <a:rPr lang="uk-UA" sz="2000" i="1" u="sng" dirty="0">
                <a:solidFill>
                  <a:schemeClr val="tx1"/>
                </a:solidFill>
                <a:hlinkClick r:id="rId3" tooltip="п. 1 розд. II П(С)БО 27"/>
              </a:rPr>
              <a:t>п. 1 </a:t>
            </a:r>
            <a:r>
              <a:rPr lang="uk-UA" sz="2000" i="1" u="sng" dirty="0" err="1">
                <a:solidFill>
                  <a:schemeClr val="tx1"/>
                </a:solidFill>
                <a:hlinkClick r:id="rId3" tooltip="п. 1 розд. II П(С)БО 27"/>
              </a:rPr>
              <a:t>розд</a:t>
            </a:r>
            <a:r>
              <a:rPr lang="uk-UA" sz="2000" i="1" u="sng" dirty="0">
                <a:solidFill>
                  <a:schemeClr val="tx1"/>
                </a:solidFill>
                <a:hlinkClick r:id="rId3" tooltip="п. 1 розд. II П(С)БО 27"/>
              </a:rPr>
              <a:t>. </a:t>
            </a:r>
            <a:r>
              <a:rPr lang="en-US" sz="2000" i="1" u="sng" dirty="0">
                <a:solidFill>
                  <a:schemeClr val="tx1"/>
                </a:solidFill>
                <a:hlinkClick r:id="rId3" tooltip="п. 1 розд. II П(С)БО 27"/>
              </a:rPr>
              <a:t>II </a:t>
            </a:r>
            <a:r>
              <a:rPr lang="uk-UA" sz="2000" i="1" u="sng" dirty="0">
                <a:solidFill>
                  <a:schemeClr val="tx1"/>
                </a:solidFill>
                <a:hlinkClick r:id="rId3" tooltip="п. 1 розд. II П(С)БО 27"/>
              </a:rPr>
              <a:t>П(С)БО 27</a:t>
            </a:r>
            <a:r>
              <a:rPr lang="uk-UA" sz="2000" dirty="0">
                <a:solidFill>
                  <a:schemeClr val="tx1"/>
                </a:solidFill>
              </a:rPr>
              <a:t> </a:t>
            </a:r>
            <a:r>
              <a:rPr lang="uk-UA" sz="2000" b="1" dirty="0">
                <a:solidFill>
                  <a:schemeClr val="tx1"/>
                </a:solidFill>
              </a:rPr>
              <a:t>об’єкти ОЗ визнають утримуваними для продажу, якщо</a:t>
            </a:r>
            <a:r>
              <a:rPr lang="uk-UA" sz="2000" dirty="0">
                <a:solidFill>
                  <a:schemeClr val="tx1"/>
                </a:solidFill>
              </a:rPr>
              <a:t>:</a:t>
            </a:r>
          </a:p>
          <a:p>
            <a:pPr marL="0" indent="0" fontAlgn="base">
              <a:buNone/>
            </a:pPr>
            <a:r>
              <a:rPr lang="uk-UA" sz="2000" dirty="0">
                <a:solidFill>
                  <a:schemeClr val="tx1"/>
                </a:solidFill>
              </a:rPr>
              <a:t>— економічні вигоди очікується отримати від їх продажу, а не від використання за призначенням;</a:t>
            </a:r>
          </a:p>
          <a:p>
            <a:pPr marL="0" indent="0" fontAlgn="base">
              <a:buNone/>
            </a:pPr>
            <a:r>
              <a:rPr lang="uk-UA" sz="2000" dirty="0">
                <a:solidFill>
                  <a:schemeClr val="tx1"/>
                </a:solidFill>
              </a:rPr>
              <a:t>— вони готові до продажу у їх теперішньому стані;</a:t>
            </a:r>
          </a:p>
          <a:p>
            <a:pPr marL="0" indent="0" fontAlgn="base">
              <a:buNone/>
            </a:pPr>
            <a:r>
              <a:rPr lang="uk-UA" sz="2000" dirty="0">
                <a:solidFill>
                  <a:schemeClr val="tx1"/>
                </a:solidFill>
              </a:rPr>
              <a:t>— їх продаж, як очікується, буде завершено протягом року з дати визнання утримуваними для продажу;</a:t>
            </a:r>
          </a:p>
          <a:p>
            <a:pPr marL="0" indent="0" fontAlgn="base">
              <a:buNone/>
            </a:pPr>
            <a:r>
              <a:rPr lang="uk-UA" sz="2000" dirty="0">
                <a:solidFill>
                  <a:schemeClr val="tx1"/>
                </a:solidFill>
              </a:rPr>
              <a:t>— умови їх продажу відповідають звичайним умовам продажу для подібних активів;</a:t>
            </a:r>
          </a:p>
          <a:p>
            <a:pPr marL="0" indent="0" fontAlgn="base">
              <a:buNone/>
            </a:pPr>
            <a:r>
              <a:rPr lang="uk-UA" sz="2000" dirty="0">
                <a:solidFill>
                  <a:schemeClr val="tx1"/>
                </a:solidFill>
              </a:rPr>
              <a:t>— здійснення їх продажу має високу ймовірність, зокрема, керівництвом підприємства підготовлено відповідний план або укладено твердий контракт про продаж, здійснюється їх активна пропозиція на ринку за ціною, яка відповідає справедливій вартості.</a:t>
            </a:r>
          </a:p>
          <a:p>
            <a:endParaRPr lang="uk-UA" dirty="0"/>
          </a:p>
        </p:txBody>
      </p:sp>
    </p:spTree>
    <p:extLst>
      <p:ext uri="{BB962C8B-B14F-4D97-AF65-F5344CB8AC3E}">
        <p14:creationId xmlns:p14="http://schemas.microsoft.com/office/powerpoint/2010/main" val="35764715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609601"/>
            <a:ext cx="8596668" cy="5431762"/>
          </a:xfrm>
        </p:spPr>
        <p:txBody>
          <a:bodyPr>
            <a:normAutofit/>
          </a:bodyPr>
          <a:lstStyle/>
          <a:p>
            <a:pPr marL="0" indent="0">
              <a:buNone/>
            </a:pPr>
            <a:r>
              <a:rPr lang="uk-UA" sz="2400" dirty="0" smtClean="0"/>
              <a:t>Бухгалтерський облік реалізації основних засобів має наступні особливості:</a:t>
            </a:r>
          </a:p>
          <a:p>
            <a:pPr>
              <a:buFontTx/>
              <a:buChar char="-"/>
            </a:pPr>
            <a:r>
              <a:rPr lang="uk-UA" sz="2400" dirty="0" smtClean="0"/>
              <a:t>Треба спочатку вивести зі складу ОЗ та відправити на рахунок 286 «Необоротні активи і групи вибуття, утримувані для продажу». Облік на субрахунку 286 ведеться за найменшою з двох вартостей: або за залишковою вартістю або за чистою реалізаційною вартістю (вартість реалізації за мінусом витрат на реалізацію)</a:t>
            </a:r>
          </a:p>
          <a:p>
            <a:pPr>
              <a:buFontTx/>
              <a:buChar char="-"/>
            </a:pPr>
            <a:r>
              <a:rPr lang="uk-UA" sz="2400" dirty="0" smtClean="0"/>
              <a:t>Продаж ОЗ відображається аналогічно з </a:t>
            </a:r>
            <a:r>
              <a:rPr lang="uk-UA" sz="2400" dirty="0" err="1" smtClean="0"/>
              <a:t>продажем</a:t>
            </a:r>
            <a:r>
              <a:rPr lang="uk-UA" sz="2400" dirty="0" smtClean="0"/>
              <a:t> виробничих запасів з використанням субрахунку 712 «Дохід від реалізації необоротних активів» та 943 «Собівартість реалізованих виробничих запасів»</a:t>
            </a:r>
            <a:endParaRPr lang="uk-UA" sz="2400" dirty="0"/>
          </a:p>
        </p:txBody>
      </p:sp>
    </p:spTree>
    <p:extLst>
      <p:ext uri="{BB962C8B-B14F-4D97-AF65-F5344CB8AC3E}">
        <p14:creationId xmlns:p14="http://schemas.microsoft.com/office/powerpoint/2010/main" val="27323482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Объект 2"/>
          <p:cNvSpPr>
            <a:spLocks noGrp="1"/>
          </p:cNvSpPr>
          <p:nvPr>
            <p:ph idx="1"/>
          </p:nvPr>
        </p:nvSpPr>
        <p:spPr>
          <a:xfrm>
            <a:off x="677334" y="1773935"/>
            <a:ext cx="8596668" cy="4267427"/>
          </a:xfrm>
        </p:spPr>
        <p:txBody>
          <a:bodyPr>
            <a:normAutofit/>
          </a:bodyPr>
          <a:lstStyle/>
          <a:p>
            <a:pPr>
              <a:buAutoNum type="arabicPeriod"/>
            </a:pPr>
            <a:r>
              <a:rPr lang="uk-UA" sz="2400" dirty="0" smtClean="0">
                <a:solidFill>
                  <a:schemeClr val="tx1"/>
                </a:solidFill>
              </a:rPr>
              <a:t>Списання (ліквідація) основних засобів</a:t>
            </a:r>
          </a:p>
          <a:p>
            <a:pPr>
              <a:buAutoNum type="arabicPeriod"/>
            </a:pPr>
            <a:r>
              <a:rPr lang="uk-UA" sz="2400" dirty="0" smtClean="0">
                <a:solidFill>
                  <a:schemeClr val="tx1"/>
                </a:solidFill>
              </a:rPr>
              <a:t>Реалізація основних засобів</a:t>
            </a:r>
          </a:p>
          <a:p>
            <a:pPr>
              <a:buAutoNum type="arabicPeriod"/>
            </a:pPr>
            <a:r>
              <a:rPr lang="uk-UA" sz="2400" dirty="0" smtClean="0">
                <a:solidFill>
                  <a:schemeClr val="tx1"/>
                </a:solidFill>
              </a:rPr>
              <a:t>Безоплатна передача основних засобів</a:t>
            </a:r>
          </a:p>
          <a:p>
            <a:pPr>
              <a:buAutoNum type="arabicPeriod"/>
            </a:pPr>
            <a:r>
              <a:rPr lang="uk-UA" sz="2400" dirty="0" smtClean="0">
                <a:solidFill>
                  <a:schemeClr val="tx1"/>
                </a:solidFill>
              </a:rPr>
              <a:t>Внесення основних засобів до статутного капіталу інших підприємств</a:t>
            </a:r>
          </a:p>
          <a:p>
            <a:pPr>
              <a:buAutoNum type="arabicPeriod"/>
            </a:pPr>
            <a:r>
              <a:rPr lang="uk-UA" sz="2400" dirty="0" smtClean="0">
                <a:solidFill>
                  <a:schemeClr val="tx1"/>
                </a:solidFill>
              </a:rPr>
              <a:t>Звернення стягнення на предмет застави</a:t>
            </a:r>
          </a:p>
          <a:p>
            <a:pPr>
              <a:buAutoNum type="arabicPeriod"/>
            </a:pPr>
            <a:r>
              <a:rPr lang="uk-UA" sz="2400" dirty="0" smtClean="0">
                <a:solidFill>
                  <a:schemeClr val="tx1"/>
                </a:solidFill>
              </a:rPr>
              <a:t>Обмін на подібні/неподібні основні засоби</a:t>
            </a:r>
            <a:endParaRPr lang="uk-UA" sz="2400" dirty="0">
              <a:solidFill>
                <a:schemeClr val="tx1"/>
              </a:solidFill>
            </a:endParaRPr>
          </a:p>
        </p:txBody>
      </p:sp>
    </p:spTree>
    <p:extLst>
      <p:ext uri="{BB962C8B-B14F-4D97-AF65-F5344CB8AC3E}">
        <p14:creationId xmlns:p14="http://schemas.microsoft.com/office/powerpoint/2010/main" val="13855287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92001"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pic>
        <p:nvPicPr>
          <p:cNvPr id="3074" name="Picture 2" descr="Ð ÐµÐ·ÑÐ»ÑÑÐ°Ñ Ð¿Ð¾ÑÑÐºÑ Ð·Ð¾Ð±ÑÐ°Ð¶ÐµÐ½Ñ Ð·Ð° Ð·Ð°Ð¿Ð¸ÑÐ¾Ð¼ &quot;Ð°ÐºÑ Ð¿ÑÐ¸Ð¹Ð¼Ð°Ð½Ð½Ñ Ð¿ÐµÑÐµÐ´Ð°ÑÑ Ð¾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216" y="0"/>
            <a:ext cx="10709565" cy="685412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98404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623455"/>
            <a:ext cx="8596668" cy="5417907"/>
          </a:xfrm>
        </p:spPr>
        <p:txBody>
          <a:bodyPr>
            <a:normAutofit/>
          </a:bodyPr>
          <a:lstStyle/>
          <a:p>
            <a:pPr marL="0" indent="0">
              <a:buNone/>
            </a:pPr>
            <a:r>
              <a:rPr lang="uk-UA" sz="2400" b="1" dirty="0" smtClean="0">
                <a:solidFill>
                  <a:schemeClr val="tx1"/>
                </a:solidFill>
              </a:rPr>
              <a:t>Податок на прибуток</a:t>
            </a:r>
            <a:r>
              <a:rPr lang="uk-UA" sz="2400" dirty="0" smtClean="0">
                <a:solidFill>
                  <a:schemeClr val="tx1"/>
                </a:solidFill>
              </a:rPr>
              <a:t>. Для підприємства, які визнають податкові різниці, проводяться коригування фінансового результату до оподаткування, що передбачені пп.138.1 138.2 ПКУ:</a:t>
            </a:r>
          </a:p>
          <a:p>
            <a:pPr>
              <a:buFontTx/>
              <a:buChar char="-"/>
            </a:pPr>
            <a:r>
              <a:rPr lang="uk-UA" sz="2400" dirty="0" smtClean="0">
                <a:solidFill>
                  <a:schemeClr val="tx1"/>
                </a:solidFill>
              </a:rPr>
              <a:t>Збільшення фінансового результату на залишкову вартість ОЗ за правилами бухгалтерського обліку</a:t>
            </a:r>
          </a:p>
          <a:p>
            <a:pPr>
              <a:buFontTx/>
              <a:buChar char="-"/>
            </a:pPr>
            <a:r>
              <a:rPr lang="uk-UA" sz="2400" dirty="0" smtClean="0">
                <a:solidFill>
                  <a:schemeClr val="tx1"/>
                </a:solidFill>
              </a:rPr>
              <a:t>Зменшення фінансового результату на залишкову вартість ОЗ за правилами податкового обліку.</a:t>
            </a:r>
          </a:p>
          <a:p>
            <a:pPr marL="0" indent="0">
              <a:buNone/>
            </a:pPr>
            <a:endParaRPr lang="uk-UA" sz="2400" dirty="0" smtClean="0">
              <a:solidFill>
                <a:schemeClr val="tx1"/>
              </a:solidFill>
            </a:endParaRPr>
          </a:p>
          <a:p>
            <a:pPr marL="0" indent="0">
              <a:buNone/>
            </a:pPr>
            <a:r>
              <a:rPr lang="uk-UA" sz="2400" b="1" dirty="0" smtClean="0">
                <a:solidFill>
                  <a:schemeClr val="tx1"/>
                </a:solidFill>
              </a:rPr>
              <a:t>ПДВ</a:t>
            </a:r>
            <a:r>
              <a:rPr lang="uk-UA" sz="2400" dirty="0" smtClean="0">
                <a:solidFill>
                  <a:schemeClr val="tx1"/>
                </a:solidFill>
              </a:rPr>
              <a:t>. Оподатковуються такі операції на загальних підставах. Однак база оподаткування не може бути меншою за залишкову вартість основного засобу.</a:t>
            </a:r>
            <a:endParaRPr lang="uk-UA" sz="2400" dirty="0">
              <a:solidFill>
                <a:schemeClr val="tx1"/>
              </a:solidFill>
            </a:endParaRPr>
          </a:p>
        </p:txBody>
      </p:sp>
    </p:spTree>
    <p:extLst>
      <p:ext uri="{BB962C8B-B14F-4D97-AF65-F5344CB8AC3E}">
        <p14:creationId xmlns:p14="http://schemas.microsoft.com/office/powerpoint/2010/main" val="27441724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569" y="137825"/>
            <a:ext cx="9095607" cy="1122939"/>
          </a:xfrm>
        </p:spPr>
        <p:txBody>
          <a:bodyPr/>
          <a:lstStyle/>
          <a:p>
            <a:pPr marL="0" indent="0">
              <a:buNone/>
            </a:pPr>
            <a:r>
              <a:rPr lang="uk-UA" b="1" dirty="0" smtClean="0"/>
              <a:t>Приклад</a:t>
            </a:r>
            <a:r>
              <a:rPr lang="uk-UA" dirty="0" smtClean="0"/>
              <a:t>. Підприємство продає будівлю за 580000 грн. Первісна вартість будівлі 280000 грн. Нарахований знос 250000 грн. Підприємство спеціалізується на роздрібній торгівлі продуктів харчування.</a:t>
            </a:r>
            <a:endParaRPr lang="uk-UA" dirty="0"/>
          </a:p>
        </p:txBody>
      </p:sp>
      <p:graphicFrame>
        <p:nvGraphicFramePr>
          <p:cNvPr id="6" name="Объект 3"/>
          <p:cNvGraphicFramePr>
            <a:graphicFrameLocks/>
          </p:cNvGraphicFramePr>
          <p:nvPr>
            <p:extLst>
              <p:ext uri="{D42A27DB-BD31-4B8C-83A1-F6EECF244321}">
                <p14:modId xmlns:p14="http://schemas.microsoft.com/office/powerpoint/2010/main" val="1803428231"/>
              </p:ext>
            </p:extLst>
          </p:nvPr>
        </p:nvGraphicFramePr>
        <p:xfrm>
          <a:off x="0" y="1260764"/>
          <a:ext cx="12191999" cy="5597235"/>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830685">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481270">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830685">
                <a:tc>
                  <a:txBody>
                    <a:bodyPr/>
                    <a:lstStyle/>
                    <a:p>
                      <a:r>
                        <a:rPr lang="uk-UA" dirty="0" smtClean="0"/>
                        <a:t>1</a:t>
                      </a:r>
                      <a:endParaRPr lang="uk-UA" dirty="0"/>
                    </a:p>
                  </a:txBody>
                  <a:tcPr/>
                </a:tc>
                <a:tc>
                  <a:txBody>
                    <a:bodyPr/>
                    <a:lstStyle/>
                    <a:p>
                      <a:r>
                        <a:rPr lang="uk-UA" dirty="0" smtClean="0"/>
                        <a:t>Передано ОЗ до складу активів, призначених для продажу</a:t>
                      </a:r>
                      <a:endParaRPr lang="uk-UA" dirty="0"/>
                    </a:p>
                  </a:txBody>
                  <a:tcPr/>
                </a:tc>
                <a:tc>
                  <a:txBody>
                    <a:bodyPr/>
                    <a:lstStyle/>
                    <a:p>
                      <a:r>
                        <a:rPr lang="uk-UA" dirty="0" smtClean="0"/>
                        <a:t>286</a:t>
                      </a:r>
                      <a:endParaRPr lang="uk-UA" dirty="0"/>
                    </a:p>
                  </a:txBody>
                  <a:tcPr/>
                </a:tc>
                <a:tc>
                  <a:txBody>
                    <a:bodyPr/>
                    <a:lstStyle/>
                    <a:p>
                      <a:r>
                        <a:rPr lang="uk-UA" dirty="0" smtClean="0"/>
                        <a:t>103</a:t>
                      </a:r>
                      <a:endParaRPr lang="uk-UA" dirty="0"/>
                    </a:p>
                  </a:txBody>
                  <a:tcPr/>
                </a:tc>
                <a:tc>
                  <a:txBody>
                    <a:bodyPr/>
                    <a:lstStyle/>
                    <a:p>
                      <a:r>
                        <a:rPr lang="uk-UA" dirty="0" smtClean="0"/>
                        <a:t>30000,00</a:t>
                      </a:r>
                      <a:endParaRPr lang="uk-UA" dirty="0"/>
                    </a:p>
                  </a:txBody>
                  <a:tcPr/>
                </a:tc>
                <a:tc rowSpan="2">
                  <a:txBody>
                    <a:bodyPr/>
                    <a:lstStyle/>
                    <a:p>
                      <a:r>
                        <a:rPr lang="uk-UA" dirty="0" smtClean="0"/>
                        <a:t>Облікові регістри, наказ керівника</a:t>
                      </a:r>
                      <a:endParaRPr lang="uk-UA" dirty="0"/>
                    </a:p>
                  </a:txBody>
                  <a:tcPr/>
                </a:tc>
                <a:extLst>
                  <a:ext uri="{0D108BD9-81ED-4DB2-BD59-A6C34878D82A}">
                    <a16:rowId xmlns:a16="http://schemas.microsoft.com/office/drawing/2014/main" xmlns="" val="3118587197"/>
                  </a:ext>
                </a:extLst>
              </a:tr>
              <a:tr h="481270">
                <a:tc>
                  <a:txBody>
                    <a:bodyPr/>
                    <a:lstStyle/>
                    <a:p>
                      <a:r>
                        <a:rPr lang="uk-UA" dirty="0" smtClean="0"/>
                        <a:t>2</a:t>
                      </a:r>
                      <a:endParaRPr lang="uk-UA" dirty="0"/>
                    </a:p>
                  </a:txBody>
                  <a:tcPr/>
                </a:tc>
                <a:tc>
                  <a:txBody>
                    <a:bodyPr/>
                    <a:lstStyle/>
                    <a:p>
                      <a:r>
                        <a:rPr lang="uk-UA" dirty="0" smtClean="0"/>
                        <a:t>Списано накопичений знос ОЗ</a:t>
                      </a:r>
                      <a:endParaRPr lang="uk-UA" dirty="0"/>
                    </a:p>
                  </a:txBody>
                  <a:tcPr/>
                </a:tc>
                <a:tc>
                  <a:txBody>
                    <a:bodyPr/>
                    <a:lstStyle/>
                    <a:p>
                      <a:r>
                        <a:rPr lang="uk-UA" dirty="0" smtClean="0"/>
                        <a:t>131</a:t>
                      </a:r>
                      <a:endParaRPr lang="uk-UA" dirty="0"/>
                    </a:p>
                  </a:txBody>
                  <a:tcPr/>
                </a:tc>
                <a:tc>
                  <a:txBody>
                    <a:bodyPr/>
                    <a:lstStyle/>
                    <a:p>
                      <a:r>
                        <a:rPr lang="uk-UA" dirty="0" smtClean="0"/>
                        <a:t>103</a:t>
                      </a:r>
                      <a:endParaRPr lang="uk-UA" dirty="0"/>
                    </a:p>
                  </a:txBody>
                  <a:tcPr/>
                </a:tc>
                <a:tc>
                  <a:txBody>
                    <a:bodyPr/>
                    <a:lstStyle/>
                    <a:p>
                      <a:r>
                        <a:rPr lang="uk-UA" dirty="0" smtClean="0"/>
                        <a:t>250000,00</a:t>
                      </a:r>
                      <a:endParaRPr lang="uk-UA" dirty="0"/>
                    </a:p>
                  </a:txBody>
                  <a:tcPr/>
                </a:tc>
                <a:tc vMerge="1">
                  <a:txBody>
                    <a:bodyPr/>
                    <a:lstStyle/>
                    <a:p>
                      <a:endParaRPr lang="uk-UA" dirty="0"/>
                    </a:p>
                  </a:txBody>
                  <a:tcPr/>
                </a:tc>
                <a:extLst>
                  <a:ext uri="{0D108BD9-81ED-4DB2-BD59-A6C34878D82A}">
                    <a16:rowId xmlns:a16="http://schemas.microsoft.com/office/drawing/2014/main" xmlns="" val="3996351173"/>
                  </a:ext>
                </a:extLst>
              </a:tr>
              <a:tr h="830685">
                <a:tc>
                  <a:txBody>
                    <a:bodyPr/>
                    <a:lstStyle/>
                    <a:p>
                      <a:r>
                        <a:rPr lang="uk-UA" dirty="0" smtClean="0"/>
                        <a:t>3</a:t>
                      </a:r>
                      <a:endParaRPr lang="uk-UA" dirty="0"/>
                    </a:p>
                  </a:txBody>
                  <a:tcPr/>
                </a:tc>
                <a:tc>
                  <a:txBody>
                    <a:bodyPr/>
                    <a:lstStyle/>
                    <a:p>
                      <a:r>
                        <a:rPr lang="uk-UA" dirty="0" smtClean="0"/>
                        <a:t>Відображена передача об'єкта новому власнику</a:t>
                      </a:r>
                      <a:endParaRPr lang="uk-UA" dirty="0"/>
                    </a:p>
                  </a:txBody>
                  <a:tcPr/>
                </a:tc>
                <a:tc>
                  <a:txBody>
                    <a:bodyPr/>
                    <a:lstStyle/>
                    <a:p>
                      <a:r>
                        <a:rPr lang="uk-UA" dirty="0" smtClean="0"/>
                        <a:t>377</a:t>
                      </a:r>
                      <a:endParaRPr lang="uk-UA" dirty="0"/>
                    </a:p>
                  </a:txBody>
                  <a:tcPr/>
                </a:tc>
                <a:tc>
                  <a:txBody>
                    <a:bodyPr/>
                    <a:lstStyle/>
                    <a:p>
                      <a:r>
                        <a:rPr lang="uk-UA" dirty="0" smtClean="0"/>
                        <a:t>712</a:t>
                      </a:r>
                      <a:endParaRPr lang="uk-UA" dirty="0"/>
                    </a:p>
                  </a:txBody>
                  <a:tcPr/>
                </a:tc>
                <a:tc>
                  <a:txBody>
                    <a:bodyPr/>
                    <a:lstStyle/>
                    <a:p>
                      <a:r>
                        <a:rPr lang="uk-UA" dirty="0" smtClean="0"/>
                        <a:t>580000,00</a:t>
                      </a:r>
                      <a:endParaRPr lang="uk-UA" dirty="0"/>
                    </a:p>
                  </a:txBody>
                  <a:tcPr/>
                </a:tc>
                <a:tc>
                  <a:txBody>
                    <a:bodyPr/>
                    <a:lstStyle/>
                    <a:p>
                      <a:r>
                        <a:rPr lang="uk-UA" dirty="0" smtClean="0"/>
                        <a:t>Акт приймання-передачі ОЗ-1</a:t>
                      </a:r>
                      <a:endParaRPr lang="uk-UA" dirty="0"/>
                    </a:p>
                  </a:txBody>
                  <a:tcPr/>
                </a:tc>
                <a:extLst>
                  <a:ext uri="{0D108BD9-81ED-4DB2-BD59-A6C34878D82A}">
                    <a16:rowId xmlns:a16="http://schemas.microsoft.com/office/drawing/2014/main" xmlns="" val="1790793331"/>
                  </a:ext>
                </a:extLst>
              </a:tr>
              <a:tr h="830685">
                <a:tc>
                  <a:txBody>
                    <a:bodyPr/>
                    <a:lstStyle/>
                    <a:p>
                      <a:r>
                        <a:rPr lang="uk-UA" dirty="0" smtClean="0"/>
                        <a:t>4</a:t>
                      </a:r>
                      <a:endParaRPr lang="uk-UA" dirty="0"/>
                    </a:p>
                  </a:txBody>
                  <a:tcPr/>
                </a:tc>
                <a:tc>
                  <a:txBody>
                    <a:bodyPr/>
                    <a:lstStyle/>
                    <a:p>
                      <a:r>
                        <a:rPr lang="uk-UA" dirty="0" smtClean="0"/>
                        <a:t>Відображено податкове зобов'язання з ПДВ</a:t>
                      </a:r>
                      <a:endParaRPr lang="uk-UA" dirty="0"/>
                    </a:p>
                  </a:txBody>
                  <a:tcPr/>
                </a:tc>
                <a:tc>
                  <a:txBody>
                    <a:bodyPr/>
                    <a:lstStyle/>
                    <a:p>
                      <a:r>
                        <a:rPr lang="uk-UA" dirty="0" smtClean="0"/>
                        <a:t>712</a:t>
                      </a:r>
                      <a:endParaRPr lang="uk-UA" dirty="0"/>
                    </a:p>
                  </a:txBody>
                  <a:tcPr/>
                </a:tc>
                <a:tc>
                  <a:txBody>
                    <a:bodyPr/>
                    <a:lstStyle/>
                    <a:p>
                      <a:r>
                        <a:rPr lang="uk-UA" dirty="0" smtClean="0"/>
                        <a:t>641</a:t>
                      </a:r>
                      <a:endParaRPr lang="uk-UA" dirty="0"/>
                    </a:p>
                  </a:txBody>
                  <a:tcPr/>
                </a:tc>
                <a:tc>
                  <a:txBody>
                    <a:bodyPr/>
                    <a:lstStyle/>
                    <a:p>
                      <a:r>
                        <a:rPr lang="uk-UA" dirty="0" smtClean="0"/>
                        <a:t>96666,67</a:t>
                      </a:r>
                      <a:endParaRPr lang="uk-UA" dirty="0"/>
                    </a:p>
                  </a:txBody>
                  <a:tcPr/>
                </a:tc>
                <a:tc>
                  <a:txBody>
                    <a:bodyPr/>
                    <a:lstStyle/>
                    <a:p>
                      <a:r>
                        <a:rPr lang="uk-UA" dirty="0" smtClean="0"/>
                        <a:t>Податкова накладна </a:t>
                      </a:r>
                      <a:endParaRPr lang="uk-UA" dirty="0"/>
                    </a:p>
                  </a:txBody>
                  <a:tcPr/>
                </a:tc>
                <a:extLst>
                  <a:ext uri="{0D108BD9-81ED-4DB2-BD59-A6C34878D82A}">
                    <a16:rowId xmlns:a16="http://schemas.microsoft.com/office/drawing/2014/main" xmlns="" val="3626414663"/>
                  </a:ext>
                </a:extLst>
              </a:tr>
              <a:tr h="830685">
                <a:tc>
                  <a:txBody>
                    <a:bodyPr/>
                    <a:lstStyle/>
                    <a:p>
                      <a:r>
                        <a:rPr lang="uk-UA" dirty="0" smtClean="0"/>
                        <a:t>5</a:t>
                      </a:r>
                      <a:endParaRPr lang="uk-UA" dirty="0"/>
                    </a:p>
                  </a:txBody>
                  <a:tcPr/>
                </a:tc>
                <a:tc>
                  <a:txBody>
                    <a:bodyPr/>
                    <a:lstStyle/>
                    <a:p>
                      <a:r>
                        <a:rPr lang="uk-UA" dirty="0" smtClean="0"/>
                        <a:t>Списано собівартість переданого активу</a:t>
                      </a:r>
                      <a:endParaRPr lang="uk-UA" dirty="0"/>
                    </a:p>
                  </a:txBody>
                  <a:tcPr/>
                </a:tc>
                <a:tc>
                  <a:txBody>
                    <a:bodyPr/>
                    <a:lstStyle/>
                    <a:p>
                      <a:r>
                        <a:rPr lang="uk-UA" dirty="0" smtClean="0"/>
                        <a:t>943</a:t>
                      </a:r>
                      <a:endParaRPr lang="uk-UA" dirty="0"/>
                    </a:p>
                  </a:txBody>
                  <a:tcPr/>
                </a:tc>
                <a:tc>
                  <a:txBody>
                    <a:bodyPr/>
                    <a:lstStyle/>
                    <a:p>
                      <a:r>
                        <a:rPr lang="uk-UA" dirty="0" smtClean="0"/>
                        <a:t>286</a:t>
                      </a:r>
                      <a:endParaRPr lang="uk-UA" dirty="0"/>
                    </a:p>
                  </a:txBody>
                  <a:tcPr/>
                </a:tc>
                <a:tc>
                  <a:txBody>
                    <a:bodyPr/>
                    <a:lstStyle/>
                    <a:p>
                      <a:r>
                        <a:rPr lang="uk-UA" dirty="0" smtClean="0"/>
                        <a:t>30000,00</a:t>
                      </a:r>
                      <a:endParaRPr lang="uk-UA" dirty="0"/>
                    </a:p>
                  </a:txBody>
                  <a:tcPr/>
                </a:tc>
                <a:tc>
                  <a:txBody>
                    <a:bodyPr/>
                    <a:lstStyle/>
                    <a:p>
                      <a:r>
                        <a:rPr lang="uk-UA" dirty="0" smtClean="0"/>
                        <a:t>Розрахунок бухгалтерії</a:t>
                      </a:r>
                      <a:endParaRPr lang="uk-UA" dirty="0"/>
                    </a:p>
                  </a:txBody>
                  <a:tcPr/>
                </a:tc>
                <a:extLst>
                  <a:ext uri="{0D108BD9-81ED-4DB2-BD59-A6C34878D82A}">
                    <a16:rowId xmlns:a16="http://schemas.microsoft.com/office/drawing/2014/main" xmlns="" val="1416039629"/>
                  </a:ext>
                </a:extLst>
              </a:tr>
              <a:tr h="481270">
                <a:tc>
                  <a:txBody>
                    <a:bodyPr/>
                    <a:lstStyle/>
                    <a:p>
                      <a:r>
                        <a:rPr lang="uk-UA" dirty="0" smtClean="0"/>
                        <a:t>6</a:t>
                      </a:r>
                      <a:endParaRPr lang="uk-UA" dirty="0"/>
                    </a:p>
                  </a:txBody>
                  <a:tcPr/>
                </a:tc>
                <a:tc>
                  <a:txBody>
                    <a:bodyPr/>
                    <a:lstStyle/>
                    <a:p>
                      <a:r>
                        <a:rPr lang="uk-UA" dirty="0" smtClean="0"/>
                        <a:t>Отримано оплату</a:t>
                      </a:r>
                      <a:endParaRPr lang="uk-UA" dirty="0"/>
                    </a:p>
                  </a:txBody>
                  <a:tcPr/>
                </a:tc>
                <a:tc>
                  <a:txBody>
                    <a:bodyPr/>
                    <a:lstStyle/>
                    <a:p>
                      <a:r>
                        <a:rPr lang="uk-UA" dirty="0" smtClean="0"/>
                        <a:t>311</a:t>
                      </a:r>
                      <a:endParaRPr lang="uk-UA" dirty="0"/>
                    </a:p>
                  </a:txBody>
                  <a:tcPr/>
                </a:tc>
                <a:tc>
                  <a:txBody>
                    <a:bodyPr/>
                    <a:lstStyle/>
                    <a:p>
                      <a:r>
                        <a:rPr lang="uk-UA" dirty="0" smtClean="0"/>
                        <a:t>377</a:t>
                      </a:r>
                      <a:endParaRPr lang="uk-UA" dirty="0"/>
                    </a:p>
                  </a:txBody>
                  <a:tcPr/>
                </a:tc>
                <a:tc>
                  <a:txBody>
                    <a:bodyPr/>
                    <a:lstStyle/>
                    <a:p>
                      <a:r>
                        <a:rPr lang="uk-UA" dirty="0" smtClean="0"/>
                        <a:t>580000,00</a:t>
                      </a:r>
                      <a:endParaRPr lang="uk-UA" dirty="0"/>
                    </a:p>
                  </a:txBody>
                  <a:tcPr/>
                </a:tc>
                <a:tc>
                  <a:txBody>
                    <a:bodyPr/>
                    <a:lstStyle/>
                    <a:p>
                      <a:r>
                        <a:rPr lang="uk-UA" dirty="0" smtClean="0"/>
                        <a:t>Банківська виписка</a:t>
                      </a:r>
                      <a:endParaRPr lang="uk-UA" dirty="0"/>
                    </a:p>
                  </a:txBody>
                  <a:tcPr/>
                </a:tc>
                <a:extLst>
                  <a:ext uri="{0D108BD9-81ED-4DB2-BD59-A6C34878D82A}">
                    <a16:rowId xmlns:a16="http://schemas.microsoft.com/office/drawing/2014/main" xmlns="" val="1618509019"/>
                  </a:ext>
                </a:extLst>
              </a:tr>
            </a:tbl>
          </a:graphicData>
        </a:graphic>
      </p:graphicFrame>
    </p:spTree>
    <p:extLst>
      <p:ext uri="{BB962C8B-B14F-4D97-AF65-F5344CB8AC3E}">
        <p14:creationId xmlns:p14="http://schemas.microsoft.com/office/powerpoint/2010/main" val="30292031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569" y="137825"/>
            <a:ext cx="9095607" cy="1122939"/>
          </a:xfrm>
        </p:spPr>
        <p:txBody>
          <a:bodyPr/>
          <a:lstStyle/>
          <a:p>
            <a:pPr marL="0" indent="0">
              <a:buNone/>
            </a:pPr>
            <a:r>
              <a:rPr lang="uk-UA" b="1" dirty="0" smtClean="0"/>
              <a:t>Приклад</a:t>
            </a:r>
            <a:r>
              <a:rPr lang="uk-UA" dirty="0" smtClean="0"/>
              <a:t>. Підприємство реалізує станок ціною 30000 грн. Обліковується станок за вартість 20000 грн. За кодом видів економічної діяльності підприємство займається продажом устаткування.</a:t>
            </a:r>
            <a:endParaRPr lang="uk-UA" dirty="0"/>
          </a:p>
        </p:txBody>
      </p:sp>
      <p:graphicFrame>
        <p:nvGraphicFramePr>
          <p:cNvPr id="6" name="Объект 3"/>
          <p:cNvGraphicFramePr>
            <a:graphicFrameLocks/>
          </p:cNvGraphicFramePr>
          <p:nvPr>
            <p:extLst>
              <p:ext uri="{D42A27DB-BD31-4B8C-83A1-F6EECF244321}">
                <p14:modId xmlns:p14="http://schemas.microsoft.com/office/powerpoint/2010/main" val="2964269773"/>
              </p:ext>
            </p:extLst>
          </p:nvPr>
        </p:nvGraphicFramePr>
        <p:xfrm>
          <a:off x="0" y="1260764"/>
          <a:ext cx="12191999" cy="5597237"/>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1083934">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633508">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1083934">
                <a:tc>
                  <a:txBody>
                    <a:bodyPr/>
                    <a:lstStyle/>
                    <a:p>
                      <a:r>
                        <a:rPr lang="uk-UA" dirty="0" smtClean="0"/>
                        <a:t>1</a:t>
                      </a:r>
                      <a:endParaRPr lang="uk-UA" dirty="0"/>
                    </a:p>
                  </a:txBody>
                  <a:tcPr/>
                </a:tc>
                <a:tc>
                  <a:txBody>
                    <a:bodyPr/>
                    <a:lstStyle/>
                    <a:p>
                      <a:r>
                        <a:rPr lang="uk-UA" dirty="0" smtClean="0"/>
                        <a:t>Відображена реалізація станка</a:t>
                      </a:r>
                      <a:endParaRPr lang="uk-UA" dirty="0"/>
                    </a:p>
                  </a:txBody>
                  <a:tcPr/>
                </a:tc>
                <a:tc>
                  <a:txBody>
                    <a:bodyPr/>
                    <a:lstStyle/>
                    <a:p>
                      <a:r>
                        <a:rPr lang="uk-UA" dirty="0" smtClean="0"/>
                        <a:t>361</a:t>
                      </a:r>
                      <a:endParaRPr lang="uk-UA" dirty="0"/>
                    </a:p>
                  </a:txBody>
                  <a:tcPr/>
                </a:tc>
                <a:tc>
                  <a:txBody>
                    <a:bodyPr/>
                    <a:lstStyle/>
                    <a:p>
                      <a:r>
                        <a:rPr lang="uk-UA" dirty="0" smtClean="0"/>
                        <a:t>702</a:t>
                      </a:r>
                      <a:endParaRPr lang="uk-UA" dirty="0"/>
                    </a:p>
                  </a:txBody>
                  <a:tcPr/>
                </a:tc>
                <a:tc>
                  <a:txBody>
                    <a:bodyPr/>
                    <a:lstStyle/>
                    <a:p>
                      <a:r>
                        <a:rPr lang="uk-UA" dirty="0" smtClean="0"/>
                        <a:t>30000,00</a:t>
                      </a:r>
                      <a:endParaRPr lang="uk-UA" dirty="0"/>
                    </a:p>
                  </a:txBody>
                  <a:tcPr/>
                </a:tc>
                <a:tc>
                  <a:txBody>
                    <a:bodyPr/>
                    <a:lstStyle/>
                    <a:p>
                      <a:r>
                        <a:rPr lang="uk-UA" dirty="0" smtClean="0"/>
                        <a:t>Накладна</a:t>
                      </a:r>
                      <a:endParaRPr lang="uk-UA" dirty="0"/>
                    </a:p>
                  </a:txBody>
                  <a:tcPr/>
                </a:tc>
                <a:extLst>
                  <a:ext uri="{0D108BD9-81ED-4DB2-BD59-A6C34878D82A}">
                    <a16:rowId xmlns:a16="http://schemas.microsoft.com/office/drawing/2014/main" xmlns="" val="1790793331"/>
                  </a:ext>
                </a:extLst>
              </a:tr>
              <a:tr h="1083934">
                <a:tc>
                  <a:txBody>
                    <a:bodyPr/>
                    <a:lstStyle/>
                    <a:p>
                      <a:r>
                        <a:rPr lang="uk-UA" dirty="0" smtClean="0"/>
                        <a:t>2</a:t>
                      </a:r>
                      <a:endParaRPr lang="uk-UA" dirty="0"/>
                    </a:p>
                  </a:txBody>
                  <a:tcPr/>
                </a:tc>
                <a:tc>
                  <a:txBody>
                    <a:bodyPr/>
                    <a:lstStyle/>
                    <a:p>
                      <a:r>
                        <a:rPr lang="uk-UA" dirty="0" smtClean="0"/>
                        <a:t>Відображено податкове зобов'язання з ПДВ</a:t>
                      </a:r>
                      <a:endParaRPr lang="uk-UA" dirty="0"/>
                    </a:p>
                  </a:txBody>
                  <a:tcPr/>
                </a:tc>
                <a:tc>
                  <a:txBody>
                    <a:bodyPr/>
                    <a:lstStyle/>
                    <a:p>
                      <a:r>
                        <a:rPr lang="uk-UA" dirty="0" smtClean="0"/>
                        <a:t>702</a:t>
                      </a:r>
                      <a:endParaRPr lang="uk-UA" dirty="0"/>
                    </a:p>
                  </a:txBody>
                  <a:tcPr/>
                </a:tc>
                <a:tc>
                  <a:txBody>
                    <a:bodyPr/>
                    <a:lstStyle/>
                    <a:p>
                      <a:r>
                        <a:rPr lang="uk-UA" dirty="0" smtClean="0"/>
                        <a:t>641</a:t>
                      </a:r>
                      <a:endParaRPr lang="uk-UA" dirty="0"/>
                    </a:p>
                  </a:txBody>
                  <a:tcPr/>
                </a:tc>
                <a:tc>
                  <a:txBody>
                    <a:bodyPr/>
                    <a:lstStyle/>
                    <a:p>
                      <a:r>
                        <a:rPr lang="uk-UA" dirty="0" smtClean="0"/>
                        <a:t>5000,00</a:t>
                      </a:r>
                      <a:endParaRPr lang="uk-UA" dirty="0"/>
                    </a:p>
                  </a:txBody>
                  <a:tcPr/>
                </a:tc>
                <a:tc>
                  <a:txBody>
                    <a:bodyPr/>
                    <a:lstStyle/>
                    <a:p>
                      <a:r>
                        <a:rPr lang="uk-UA" dirty="0" smtClean="0"/>
                        <a:t>Податкова накладна </a:t>
                      </a:r>
                      <a:endParaRPr lang="uk-UA" dirty="0"/>
                    </a:p>
                  </a:txBody>
                  <a:tcPr/>
                </a:tc>
                <a:extLst>
                  <a:ext uri="{0D108BD9-81ED-4DB2-BD59-A6C34878D82A}">
                    <a16:rowId xmlns:a16="http://schemas.microsoft.com/office/drawing/2014/main" xmlns="" val="3626414663"/>
                  </a:ext>
                </a:extLst>
              </a:tr>
              <a:tr h="1083934">
                <a:tc>
                  <a:txBody>
                    <a:bodyPr/>
                    <a:lstStyle/>
                    <a:p>
                      <a:r>
                        <a:rPr lang="uk-UA" dirty="0" smtClean="0"/>
                        <a:t>3</a:t>
                      </a:r>
                      <a:endParaRPr lang="uk-UA" dirty="0"/>
                    </a:p>
                  </a:txBody>
                  <a:tcPr/>
                </a:tc>
                <a:tc>
                  <a:txBody>
                    <a:bodyPr/>
                    <a:lstStyle/>
                    <a:p>
                      <a:r>
                        <a:rPr lang="uk-UA" dirty="0" smtClean="0"/>
                        <a:t>Списано собівартість переданого активу</a:t>
                      </a:r>
                      <a:endParaRPr lang="uk-UA" dirty="0"/>
                    </a:p>
                  </a:txBody>
                  <a:tcPr/>
                </a:tc>
                <a:tc>
                  <a:txBody>
                    <a:bodyPr/>
                    <a:lstStyle/>
                    <a:p>
                      <a:r>
                        <a:rPr lang="uk-UA" dirty="0" smtClean="0"/>
                        <a:t>902</a:t>
                      </a:r>
                      <a:endParaRPr lang="uk-UA" dirty="0"/>
                    </a:p>
                  </a:txBody>
                  <a:tcPr/>
                </a:tc>
                <a:tc>
                  <a:txBody>
                    <a:bodyPr/>
                    <a:lstStyle/>
                    <a:p>
                      <a:r>
                        <a:rPr lang="uk-UA" dirty="0" smtClean="0"/>
                        <a:t>281</a:t>
                      </a:r>
                      <a:endParaRPr lang="uk-UA" dirty="0"/>
                    </a:p>
                  </a:txBody>
                  <a:tcPr/>
                </a:tc>
                <a:tc>
                  <a:txBody>
                    <a:bodyPr/>
                    <a:lstStyle/>
                    <a:p>
                      <a:r>
                        <a:rPr lang="uk-UA" dirty="0" smtClean="0"/>
                        <a:t>20000,00</a:t>
                      </a:r>
                      <a:endParaRPr lang="uk-UA" dirty="0"/>
                    </a:p>
                  </a:txBody>
                  <a:tcPr/>
                </a:tc>
                <a:tc>
                  <a:txBody>
                    <a:bodyPr/>
                    <a:lstStyle/>
                    <a:p>
                      <a:r>
                        <a:rPr lang="uk-UA" dirty="0" smtClean="0"/>
                        <a:t>Розрахунок бухгалтерії</a:t>
                      </a:r>
                      <a:endParaRPr lang="uk-UA" dirty="0"/>
                    </a:p>
                  </a:txBody>
                  <a:tcPr/>
                </a:tc>
                <a:extLst>
                  <a:ext uri="{0D108BD9-81ED-4DB2-BD59-A6C34878D82A}">
                    <a16:rowId xmlns:a16="http://schemas.microsoft.com/office/drawing/2014/main" xmlns="" val="1416039629"/>
                  </a:ext>
                </a:extLst>
              </a:tr>
              <a:tr h="627993">
                <a:tc>
                  <a:txBody>
                    <a:bodyPr/>
                    <a:lstStyle/>
                    <a:p>
                      <a:r>
                        <a:rPr lang="uk-UA" dirty="0" smtClean="0"/>
                        <a:t>4</a:t>
                      </a:r>
                      <a:endParaRPr lang="uk-UA" dirty="0"/>
                    </a:p>
                  </a:txBody>
                  <a:tcPr/>
                </a:tc>
                <a:tc>
                  <a:txBody>
                    <a:bodyPr/>
                    <a:lstStyle/>
                    <a:p>
                      <a:r>
                        <a:rPr lang="uk-UA" dirty="0" smtClean="0"/>
                        <a:t>Отримано оплату</a:t>
                      </a:r>
                      <a:endParaRPr lang="uk-UA" dirty="0"/>
                    </a:p>
                  </a:txBody>
                  <a:tcPr/>
                </a:tc>
                <a:tc>
                  <a:txBody>
                    <a:bodyPr/>
                    <a:lstStyle/>
                    <a:p>
                      <a:r>
                        <a:rPr lang="uk-UA" dirty="0" smtClean="0"/>
                        <a:t>311</a:t>
                      </a:r>
                      <a:endParaRPr lang="uk-UA" dirty="0"/>
                    </a:p>
                  </a:txBody>
                  <a:tcPr/>
                </a:tc>
                <a:tc>
                  <a:txBody>
                    <a:bodyPr/>
                    <a:lstStyle/>
                    <a:p>
                      <a:r>
                        <a:rPr lang="uk-UA" dirty="0" smtClean="0"/>
                        <a:t>361</a:t>
                      </a:r>
                      <a:endParaRPr lang="uk-UA" dirty="0"/>
                    </a:p>
                  </a:txBody>
                  <a:tcPr/>
                </a:tc>
                <a:tc>
                  <a:txBody>
                    <a:bodyPr/>
                    <a:lstStyle/>
                    <a:p>
                      <a:r>
                        <a:rPr lang="uk-UA" dirty="0" smtClean="0"/>
                        <a:t>30000,00</a:t>
                      </a:r>
                      <a:endParaRPr lang="uk-UA" dirty="0"/>
                    </a:p>
                  </a:txBody>
                  <a:tcPr/>
                </a:tc>
                <a:tc>
                  <a:txBody>
                    <a:bodyPr/>
                    <a:lstStyle/>
                    <a:p>
                      <a:r>
                        <a:rPr lang="uk-UA" dirty="0" smtClean="0"/>
                        <a:t>Банківська виписка</a:t>
                      </a:r>
                      <a:endParaRPr lang="uk-UA" dirty="0"/>
                    </a:p>
                  </a:txBody>
                  <a:tcPr/>
                </a:tc>
                <a:extLst>
                  <a:ext uri="{0D108BD9-81ED-4DB2-BD59-A6C34878D82A}">
                    <a16:rowId xmlns:a16="http://schemas.microsoft.com/office/drawing/2014/main" xmlns="" val="1618509019"/>
                  </a:ext>
                </a:extLst>
              </a:tr>
            </a:tbl>
          </a:graphicData>
        </a:graphic>
      </p:graphicFrame>
    </p:spTree>
    <p:extLst>
      <p:ext uri="{BB962C8B-B14F-4D97-AF65-F5344CB8AC3E}">
        <p14:creationId xmlns:p14="http://schemas.microsoft.com/office/powerpoint/2010/main" val="1620030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3. </a:t>
            </a:r>
            <a:r>
              <a:rPr lang="uk-UA" dirty="0"/>
              <a:t>Безоплатна передача основних </a:t>
            </a:r>
            <a:r>
              <a:rPr lang="uk-UA" dirty="0" smtClean="0"/>
              <a:t>засобів</a:t>
            </a:r>
            <a:endParaRPr lang="uk-UA" dirty="0"/>
          </a:p>
        </p:txBody>
      </p:sp>
      <p:sp>
        <p:nvSpPr>
          <p:cNvPr id="3" name="Объект 2"/>
          <p:cNvSpPr>
            <a:spLocks noGrp="1"/>
          </p:cNvSpPr>
          <p:nvPr>
            <p:ph idx="1"/>
          </p:nvPr>
        </p:nvSpPr>
        <p:spPr/>
        <p:txBody>
          <a:bodyPr>
            <a:normAutofit/>
          </a:bodyPr>
          <a:lstStyle/>
          <a:p>
            <a:pPr marL="0" indent="0">
              <a:buNone/>
            </a:pPr>
            <a:r>
              <a:rPr lang="uk-UA" sz="2400" dirty="0" smtClean="0"/>
              <a:t>Особливістю бухгалтерського обліку безоплатної передачі основних засобів є те, що дохід не визнається, відбувається тільки списання залишкової вартості на інші витрати та списання накопиченого зносу.</a:t>
            </a:r>
            <a:endParaRPr lang="uk-UA" sz="2400" dirty="0"/>
          </a:p>
        </p:txBody>
      </p:sp>
    </p:spTree>
    <p:extLst>
      <p:ext uri="{BB962C8B-B14F-4D97-AF65-F5344CB8AC3E}">
        <p14:creationId xmlns:p14="http://schemas.microsoft.com/office/powerpoint/2010/main" val="143248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40758" y="329185"/>
            <a:ext cx="8596668" cy="6242530"/>
          </a:xfrm>
        </p:spPr>
        <p:txBody>
          <a:bodyPr>
            <a:normAutofit/>
          </a:bodyPr>
          <a:lstStyle/>
          <a:p>
            <a:pPr marL="0" indent="0" fontAlgn="base">
              <a:buNone/>
            </a:pPr>
            <a:r>
              <a:rPr lang="ru-RU" sz="2100" dirty="0" err="1"/>
              <a:t>Безоплатно</a:t>
            </a:r>
            <a:r>
              <a:rPr lang="ru-RU" sz="2100" dirty="0"/>
              <a:t> </a:t>
            </a:r>
            <a:r>
              <a:rPr lang="ru-RU" sz="2100" dirty="0" err="1"/>
              <a:t>наданими</a:t>
            </a:r>
            <a:r>
              <a:rPr lang="ru-RU" sz="2100" dirty="0"/>
              <a:t> товарами, роботами, </a:t>
            </a:r>
            <a:r>
              <a:rPr lang="ru-RU" sz="2100" dirty="0" err="1"/>
              <a:t>послугами</a:t>
            </a:r>
            <a:r>
              <a:rPr lang="ru-RU" sz="2100" dirty="0"/>
              <a:t> </a:t>
            </a:r>
            <a:r>
              <a:rPr lang="ru-RU" sz="2100" dirty="0" err="1"/>
              <a:t>вважаються</a:t>
            </a:r>
            <a:r>
              <a:rPr lang="ru-RU" sz="2100" dirty="0"/>
              <a:t>:</a:t>
            </a:r>
          </a:p>
          <a:p>
            <a:pPr fontAlgn="base"/>
            <a:r>
              <a:rPr lang="ru-RU" sz="2100" dirty="0" err="1"/>
              <a:t>товари</a:t>
            </a:r>
            <a:r>
              <a:rPr lang="ru-RU" sz="2100" dirty="0"/>
              <a:t>, </a:t>
            </a:r>
            <a:r>
              <a:rPr lang="ru-RU" sz="2100" dirty="0" err="1"/>
              <a:t>що</a:t>
            </a:r>
            <a:r>
              <a:rPr lang="ru-RU" sz="2100" dirty="0"/>
              <a:t> </a:t>
            </a:r>
            <a:r>
              <a:rPr lang="ru-RU" sz="2100" dirty="0" err="1"/>
              <a:t>надаються</a:t>
            </a:r>
            <a:r>
              <a:rPr lang="ru-RU" sz="2100" dirty="0"/>
              <a:t> </a:t>
            </a:r>
            <a:r>
              <a:rPr lang="ru-RU" sz="2100" dirty="0" err="1"/>
              <a:t>згідно</a:t>
            </a:r>
            <a:r>
              <a:rPr lang="ru-RU" sz="2100" dirty="0"/>
              <a:t> з договорами </a:t>
            </a:r>
            <a:r>
              <a:rPr lang="ru-RU" sz="2100" dirty="0" err="1"/>
              <a:t>дарування</a:t>
            </a:r>
            <a:r>
              <a:rPr lang="ru-RU" sz="2100" dirty="0"/>
              <a:t>, </a:t>
            </a:r>
            <a:r>
              <a:rPr lang="ru-RU" sz="2100" dirty="0" err="1"/>
              <a:t>іншими</a:t>
            </a:r>
            <a:r>
              <a:rPr lang="ru-RU" sz="2100" dirty="0"/>
              <a:t> договорами, за </a:t>
            </a:r>
            <a:r>
              <a:rPr lang="ru-RU" sz="2100" dirty="0" err="1"/>
              <a:t>якими</a:t>
            </a:r>
            <a:r>
              <a:rPr lang="ru-RU" sz="2100" dirty="0"/>
              <a:t> не </a:t>
            </a:r>
            <a:r>
              <a:rPr lang="ru-RU" sz="2100" dirty="0" err="1"/>
              <a:t>передбачається</a:t>
            </a:r>
            <a:r>
              <a:rPr lang="ru-RU" sz="2100" dirty="0"/>
              <a:t> </a:t>
            </a:r>
            <a:r>
              <a:rPr lang="ru-RU" sz="2100" dirty="0" err="1"/>
              <a:t>грошова</a:t>
            </a:r>
            <a:r>
              <a:rPr lang="ru-RU" sz="2100" dirty="0"/>
              <a:t> </a:t>
            </a:r>
            <a:r>
              <a:rPr lang="ru-RU" sz="2100" dirty="0" err="1"/>
              <a:t>або</a:t>
            </a:r>
            <a:r>
              <a:rPr lang="ru-RU" sz="2100" dirty="0"/>
              <a:t> </a:t>
            </a:r>
            <a:r>
              <a:rPr lang="ru-RU" sz="2100" dirty="0" err="1"/>
              <a:t>інша</a:t>
            </a:r>
            <a:r>
              <a:rPr lang="ru-RU" sz="2100" dirty="0"/>
              <a:t> </a:t>
            </a:r>
            <a:r>
              <a:rPr lang="ru-RU" sz="2100" dirty="0" err="1"/>
              <a:t>компенсація</a:t>
            </a:r>
            <a:r>
              <a:rPr lang="ru-RU" sz="2100" dirty="0"/>
              <a:t> </a:t>
            </a:r>
            <a:r>
              <a:rPr lang="ru-RU" sz="2100" dirty="0" err="1"/>
              <a:t>вартості</a:t>
            </a:r>
            <a:r>
              <a:rPr lang="ru-RU" sz="2100" dirty="0"/>
              <a:t> таких </a:t>
            </a:r>
            <a:r>
              <a:rPr lang="ru-RU" sz="2100" dirty="0" err="1"/>
              <a:t>товарів</a:t>
            </a:r>
            <a:r>
              <a:rPr lang="ru-RU" sz="2100" dirty="0"/>
              <a:t> </a:t>
            </a:r>
            <a:r>
              <a:rPr lang="ru-RU" sz="2100" dirty="0" err="1"/>
              <a:t>чи</a:t>
            </a:r>
            <a:r>
              <a:rPr lang="ru-RU" sz="2100" dirty="0"/>
              <a:t> </a:t>
            </a:r>
            <a:r>
              <a:rPr lang="ru-RU" sz="2100" dirty="0" err="1"/>
              <a:t>їх</a:t>
            </a:r>
            <a:r>
              <a:rPr lang="ru-RU" sz="2100" dirty="0"/>
              <a:t> </a:t>
            </a:r>
            <a:r>
              <a:rPr lang="ru-RU" sz="2100" dirty="0" err="1"/>
              <a:t>повернення</a:t>
            </a:r>
            <a:r>
              <a:rPr lang="ru-RU" sz="2100" dirty="0"/>
              <a:t>, </a:t>
            </a:r>
            <a:r>
              <a:rPr lang="ru-RU" sz="2100" dirty="0" err="1"/>
              <a:t>або</a:t>
            </a:r>
            <a:r>
              <a:rPr lang="ru-RU" sz="2100" dirty="0"/>
              <a:t> без </a:t>
            </a:r>
            <a:r>
              <a:rPr lang="ru-RU" sz="2100" dirty="0" err="1"/>
              <a:t>укладення</a:t>
            </a:r>
            <a:r>
              <a:rPr lang="ru-RU" sz="2100" dirty="0"/>
              <a:t> таких </a:t>
            </a:r>
            <a:r>
              <a:rPr lang="ru-RU" sz="2100" dirty="0" err="1"/>
              <a:t>договорів</a:t>
            </a:r>
            <a:r>
              <a:rPr lang="ru-RU" sz="2100" dirty="0"/>
              <a:t>;</a:t>
            </a:r>
          </a:p>
          <a:p>
            <a:pPr fontAlgn="base"/>
            <a:r>
              <a:rPr lang="ru-RU" sz="2100" dirty="0" err="1"/>
              <a:t>роботи</a:t>
            </a:r>
            <a:r>
              <a:rPr lang="ru-RU" sz="2100" dirty="0"/>
              <a:t> (</a:t>
            </a:r>
            <a:r>
              <a:rPr lang="ru-RU" sz="2100" dirty="0" err="1"/>
              <a:t>послуги</a:t>
            </a:r>
            <a:r>
              <a:rPr lang="ru-RU" sz="2100" dirty="0"/>
              <a:t>), </a:t>
            </a:r>
            <a:r>
              <a:rPr lang="ru-RU" sz="2100" dirty="0" err="1"/>
              <a:t>що</a:t>
            </a:r>
            <a:r>
              <a:rPr lang="ru-RU" sz="2100" dirty="0"/>
              <a:t> </a:t>
            </a:r>
            <a:r>
              <a:rPr lang="ru-RU" sz="2100" dirty="0" err="1"/>
              <a:t>виконуються</a:t>
            </a:r>
            <a:r>
              <a:rPr lang="ru-RU" sz="2100" dirty="0"/>
              <a:t> (</a:t>
            </a:r>
            <a:r>
              <a:rPr lang="ru-RU" sz="2100" dirty="0" err="1"/>
              <a:t>надаються</a:t>
            </a:r>
            <a:r>
              <a:rPr lang="ru-RU" sz="2100" dirty="0"/>
              <a:t>) без </a:t>
            </a:r>
            <a:r>
              <a:rPr lang="ru-RU" sz="2100" dirty="0" err="1"/>
              <a:t>висування</a:t>
            </a:r>
            <a:r>
              <a:rPr lang="ru-RU" sz="2100" dirty="0"/>
              <a:t> </a:t>
            </a:r>
            <a:r>
              <a:rPr lang="ru-RU" sz="2100" dirty="0" err="1"/>
              <a:t>вимоги</a:t>
            </a:r>
            <a:r>
              <a:rPr lang="ru-RU" sz="2100" dirty="0"/>
              <a:t> </a:t>
            </a:r>
            <a:r>
              <a:rPr lang="ru-RU" sz="2100" dirty="0" err="1"/>
              <a:t>щодо</a:t>
            </a:r>
            <a:r>
              <a:rPr lang="ru-RU" sz="2100" dirty="0"/>
              <a:t> </a:t>
            </a:r>
            <a:r>
              <a:rPr lang="ru-RU" sz="2100" dirty="0" err="1"/>
              <a:t>компенсації</a:t>
            </a:r>
            <a:r>
              <a:rPr lang="ru-RU" sz="2100" dirty="0"/>
              <a:t> </a:t>
            </a:r>
            <a:r>
              <a:rPr lang="ru-RU" sz="2100" dirty="0" err="1"/>
              <a:t>їх</a:t>
            </a:r>
            <a:r>
              <a:rPr lang="ru-RU" sz="2100" dirty="0"/>
              <a:t> </a:t>
            </a:r>
            <a:r>
              <a:rPr lang="ru-RU" sz="2100" dirty="0" err="1"/>
              <a:t>вартості</a:t>
            </a:r>
            <a:r>
              <a:rPr lang="ru-RU" sz="2100" dirty="0"/>
              <a:t>;</a:t>
            </a:r>
          </a:p>
          <a:p>
            <a:pPr fontAlgn="base"/>
            <a:r>
              <a:rPr lang="ru-RU" sz="2100" dirty="0" err="1"/>
              <a:t>товари</a:t>
            </a:r>
            <a:r>
              <a:rPr lang="ru-RU" sz="2100" dirty="0"/>
              <a:t>, </a:t>
            </a:r>
            <a:r>
              <a:rPr lang="ru-RU" sz="2100" dirty="0" err="1"/>
              <a:t>передані</a:t>
            </a:r>
            <a:r>
              <a:rPr lang="ru-RU" sz="2100" dirty="0"/>
              <a:t> </a:t>
            </a:r>
            <a:r>
              <a:rPr lang="ru-RU" sz="2100" dirty="0" err="1"/>
              <a:t>юридичній</a:t>
            </a:r>
            <a:r>
              <a:rPr lang="ru-RU" sz="2100" dirty="0"/>
              <a:t> </a:t>
            </a:r>
            <a:r>
              <a:rPr lang="ru-RU" sz="2100" dirty="0" err="1"/>
              <a:t>чи</a:t>
            </a:r>
            <a:r>
              <a:rPr lang="ru-RU" sz="2100" dirty="0"/>
              <a:t> </a:t>
            </a:r>
            <a:r>
              <a:rPr lang="ru-RU" sz="2100" dirty="0" err="1"/>
              <a:t>фізичній</a:t>
            </a:r>
            <a:r>
              <a:rPr lang="ru-RU" sz="2100" dirty="0"/>
              <a:t> </a:t>
            </a:r>
            <a:r>
              <a:rPr lang="ru-RU" sz="2100" dirty="0" err="1"/>
              <a:t>особі</a:t>
            </a:r>
            <a:r>
              <a:rPr lang="ru-RU" sz="2100" dirty="0"/>
              <a:t> на </a:t>
            </a:r>
            <a:r>
              <a:rPr lang="ru-RU" sz="2100" dirty="0" err="1"/>
              <a:t>відповідальне</a:t>
            </a:r>
            <a:r>
              <a:rPr lang="ru-RU" sz="2100" dirty="0"/>
              <a:t> </a:t>
            </a:r>
            <a:r>
              <a:rPr lang="ru-RU" sz="2100" dirty="0" err="1"/>
              <a:t>зберігання</a:t>
            </a:r>
            <a:r>
              <a:rPr lang="ru-RU" sz="2100" dirty="0"/>
              <a:t> і </a:t>
            </a:r>
            <a:r>
              <a:rPr lang="ru-RU" sz="2100" dirty="0" err="1"/>
              <a:t>використані</a:t>
            </a:r>
            <a:r>
              <a:rPr lang="ru-RU" sz="2100" dirty="0"/>
              <a:t> нею;</a:t>
            </a:r>
          </a:p>
          <a:p>
            <a:pPr fontAlgn="base"/>
            <a:r>
              <a:rPr lang="ru-RU" sz="2100" dirty="0"/>
              <a:t>будь-</a:t>
            </a:r>
            <a:r>
              <a:rPr lang="ru-RU" sz="2100" dirty="0" err="1"/>
              <a:t>які</a:t>
            </a:r>
            <a:r>
              <a:rPr lang="ru-RU" sz="2100" dirty="0"/>
              <a:t> </a:t>
            </a:r>
            <a:r>
              <a:rPr lang="ru-RU" sz="2100" dirty="0" err="1"/>
              <a:t>операції</a:t>
            </a:r>
            <a:r>
              <a:rPr lang="ru-RU" sz="2100" dirty="0"/>
              <a:t>, </a:t>
            </a:r>
            <a:r>
              <a:rPr lang="ru-RU" sz="2100" dirty="0" err="1"/>
              <a:t>що</a:t>
            </a:r>
            <a:r>
              <a:rPr lang="ru-RU" sz="2100" dirty="0"/>
              <a:t> </a:t>
            </a:r>
            <a:r>
              <a:rPr lang="ru-RU" sz="2100" dirty="0" err="1"/>
              <a:t>здійснюються</a:t>
            </a:r>
            <a:r>
              <a:rPr lang="ru-RU" sz="2100" dirty="0"/>
              <a:t> </a:t>
            </a:r>
            <a:r>
              <a:rPr lang="ru-RU" sz="2100" dirty="0" err="1"/>
              <a:t>згідно</a:t>
            </a:r>
            <a:r>
              <a:rPr lang="ru-RU" sz="2100" dirty="0"/>
              <a:t> з договорами </a:t>
            </a:r>
            <a:r>
              <a:rPr lang="ru-RU" sz="2100" dirty="0" err="1"/>
              <a:t>купівлі</a:t>
            </a:r>
            <a:r>
              <a:rPr lang="ru-RU" sz="2100" dirty="0"/>
              <a:t>-продажу, </a:t>
            </a:r>
            <a:r>
              <a:rPr lang="ru-RU" sz="2100" dirty="0" err="1"/>
              <a:t>міни</a:t>
            </a:r>
            <a:r>
              <a:rPr lang="ru-RU" sz="2100" dirty="0"/>
              <a:t>, поставки та </a:t>
            </a:r>
            <a:r>
              <a:rPr lang="ru-RU" sz="2100" dirty="0" err="1"/>
              <a:t>іншими</a:t>
            </a:r>
            <a:r>
              <a:rPr lang="ru-RU" sz="2100" dirty="0"/>
              <a:t> </a:t>
            </a:r>
            <a:r>
              <a:rPr lang="ru-RU" sz="2100" dirty="0" err="1"/>
              <a:t>господарськими</a:t>
            </a:r>
            <a:r>
              <a:rPr lang="ru-RU" sz="2100" dirty="0"/>
              <a:t>, </a:t>
            </a:r>
            <a:r>
              <a:rPr lang="ru-RU" sz="2100" dirty="0" err="1"/>
              <a:t>цивільно-правовими</a:t>
            </a:r>
            <a:r>
              <a:rPr lang="ru-RU" sz="2100" dirty="0"/>
              <a:t> договорами, </a:t>
            </a:r>
            <a:r>
              <a:rPr lang="ru-RU" sz="2100" dirty="0" err="1"/>
              <a:t>які</a:t>
            </a:r>
            <a:r>
              <a:rPr lang="ru-RU" sz="2100" dirty="0"/>
              <a:t> </a:t>
            </a:r>
            <a:r>
              <a:rPr lang="ru-RU" sz="2100" dirty="0" err="1"/>
              <a:t>передбачають</a:t>
            </a:r>
            <a:r>
              <a:rPr lang="ru-RU" sz="2100" dirty="0"/>
              <a:t> передачу прав </a:t>
            </a:r>
            <a:r>
              <a:rPr lang="ru-RU" sz="2100" dirty="0" err="1"/>
              <a:t>власності</a:t>
            </a:r>
            <a:r>
              <a:rPr lang="ru-RU" sz="2100" dirty="0"/>
              <a:t> на </a:t>
            </a:r>
            <a:r>
              <a:rPr lang="ru-RU" sz="2100" dirty="0" err="1"/>
              <a:t>такі</a:t>
            </a:r>
            <a:r>
              <a:rPr lang="ru-RU" sz="2100" dirty="0"/>
              <a:t> </a:t>
            </a:r>
            <a:r>
              <a:rPr lang="ru-RU" sz="2100" dirty="0" err="1"/>
              <a:t>товари</a:t>
            </a:r>
            <a:r>
              <a:rPr lang="ru-RU" sz="2100" dirty="0"/>
              <a:t> за плату </a:t>
            </a:r>
            <a:r>
              <a:rPr lang="ru-RU" sz="2100" dirty="0" err="1"/>
              <a:t>або</a:t>
            </a:r>
            <a:r>
              <a:rPr lang="ru-RU" sz="2100" dirty="0"/>
              <a:t> </a:t>
            </a:r>
            <a:r>
              <a:rPr lang="ru-RU" sz="2100" dirty="0" err="1"/>
              <a:t>компенсацію</a:t>
            </a:r>
            <a:r>
              <a:rPr lang="ru-RU" sz="2100" dirty="0"/>
              <a:t> </a:t>
            </a:r>
            <a:r>
              <a:rPr lang="ru-RU" sz="2100" dirty="0" err="1"/>
              <a:t>незалежно</a:t>
            </a:r>
            <a:r>
              <a:rPr lang="ru-RU" sz="2100" dirty="0"/>
              <a:t> </a:t>
            </a:r>
            <a:r>
              <a:rPr lang="ru-RU" sz="2100" dirty="0" err="1"/>
              <a:t>від</a:t>
            </a:r>
            <a:r>
              <a:rPr lang="ru-RU" sz="2100" dirty="0"/>
              <a:t> </a:t>
            </a:r>
            <a:r>
              <a:rPr lang="ru-RU" sz="2100" dirty="0" err="1"/>
              <a:t>строків</a:t>
            </a:r>
            <a:r>
              <a:rPr lang="ru-RU" sz="2100" dirty="0"/>
              <a:t> </a:t>
            </a:r>
            <a:r>
              <a:rPr lang="ru-RU" sz="2100" dirty="0" err="1"/>
              <a:t>її</a:t>
            </a:r>
            <a:r>
              <a:rPr lang="ru-RU" sz="2100" dirty="0"/>
              <a:t> </a:t>
            </a:r>
            <a:r>
              <a:rPr lang="ru-RU" sz="2100" dirty="0" err="1"/>
              <a:t>надання</a:t>
            </a:r>
            <a:r>
              <a:rPr lang="ru-RU" sz="2100" dirty="0"/>
              <a:t>, а </a:t>
            </a:r>
            <a:r>
              <a:rPr lang="ru-RU" sz="2100" dirty="0" err="1"/>
              <a:t>також</a:t>
            </a:r>
            <a:r>
              <a:rPr lang="ru-RU" sz="2100" dirty="0"/>
              <a:t> </a:t>
            </a:r>
            <a:r>
              <a:rPr lang="ru-RU" sz="2100" dirty="0" err="1"/>
              <a:t>операції</a:t>
            </a:r>
            <a:r>
              <a:rPr lang="ru-RU" sz="2100" dirty="0"/>
              <a:t> з </a:t>
            </a:r>
            <a:r>
              <a:rPr lang="ru-RU" sz="2100" dirty="0" err="1"/>
              <a:t>безоплатного</a:t>
            </a:r>
            <a:r>
              <a:rPr lang="ru-RU" sz="2100" dirty="0"/>
              <a:t> </a:t>
            </a:r>
            <a:r>
              <a:rPr lang="ru-RU" sz="2100" dirty="0" err="1"/>
              <a:t>надання</a:t>
            </a:r>
            <a:r>
              <a:rPr lang="ru-RU" sz="2100" dirty="0"/>
              <a:t> </a:t>
            </a:r>
            <a:r>
              <a:rPr lang="ru-RU" sz="2100" dirty="0" err="1"/>
              <a:t>товарів</a:t>
            </a:r>
            <a:r>
              <a:rPr lang="ru-RU" sz="2100" dirty="0"/>
              <a:t> (</a:t>
            </a:r>
            <a:r>
              <a:rPr lang="ru-RU" sz="2100" dirty="0" err="1"/>
              <a:t>підпункти</a:t>
            </a:r>
            <a:r>
              <a:rPr lang="ru-RU" sz="2100" dirty="0"/>
              <a:t> 14.1.13, 14.1.202, 14.1.203, 14.1.244 п. 14.1 ст. 14 </a:t>
            </a:r>
            <a:r>
              <a:rPr lang="ru-RU" sz="2100" dirty="0" err="1"/>
              <a:t>Податкового</a:t>
            </a:r>
            <a:r>
              <a:rPr lang="ru-RU" sz="2100" dirty="0"/>
              <a:t> кодексу).</a:t>
            </a:r>
          </a:p>
          <a:p>
            <a:pPr marL="0" indent="0">
              <a:buNone/>
            </a:pPr>
            <a:endParaRPr lang="uk-UA" dirty="0"/>
          </a:p>
        </p:txBody>
      </p:sp>
    </p:spTree>
    <p:extLst>
      <p:ext uri="{BB962C8B-B14F-4D97-AF65-F5344CB8AC3E}">
        <p14:creationId xmlns:p14="http://schemas.microsoft.com/office/powerpoint/2010/main" val="7434697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77091"/>
            <a:ext cx="8535939" cy="6470073"/>
          </a:xfrm>
        </p:spPr>
        <p:txBody>
          <a:bodyPr>
            <a:normAutofit lnSpcReduction="10000"/>
          </a:bodyPr>
          <a:lstStyle/>
          <a:p>
            <a:pPr marL="0" indent="0">
              <a:buNone/>
            </a:pPr>
            <a:r>
              <a:rPr lang="uk-UA" sz="2400" b="1" dirty="0" smtClean="0">
                <a:solidFill>
                  <a:schemeClr val="tx1"/>
                </a:solidFill>
              </a:rPr>
              <a:t>Податок на прибуток</a:t>
            </a:r>
            <a:r>
              <a:rPr lang="uk-UA" sz="2400" dirty="0" smtClean="0">
                <a:solidFill>
                  <a:schemeClr val="tx1"/>
                </a:solidFill>
              </a:rPr>
              <a:t>. Щодо податкового обліку, то тут для підприємств, які визначають податкові різниці, здійснюються коригування аналогічні продажу, ліквідації чи внескам до статутного капіталу відповідно до пп.138.1, 138.2 Податкового кодексу України.</a:t>
            </a:r>
          </a:p>
          <a:p>
            <a:pPr marL="0" indent="0">
              <a:buNone/>
            </a:pPr>
            <a:r>
              <a:rPr lang="uk-UA" sz="2400" dirty="0" smtClean="0">
                <a:solidFill>
                  <a:schemeClr val="tx1"/>
                </a:solidFill>
              </a:rPr>
              <a:t>Однак, є ще один нюанс в тому, що безоплатна передача основних засобів підпадає під визначення безповоротної фінансової допомоги. На податковий облік впливає, кому був переданий </a:t>
            </a:r>
            <a:r>
              <a:rPr lang="uk-UA" sz="2400" dirty="0" err="1" smtClean="0">
                <a:solidFill>
                  <a:schemeClr val="tx1"/>
                </a:solidFill>
              </a:rPr>
              <a:t>обєкт</a:t>
            </a:r>
            <a:r>
              <a:rPr lang="uk-UA" sz="2400" dirty="0" smtClean="0">
                <a:solidFill>
                  <a:schemeClr val="tx1"/>
                </a:solidFill>
              </a:rPr>
              <a:t> основних засобів. Так, якщо отримувач платник податку на прибуток, ФОП, військове формування (ОЗ передається для потреб АТО), то нюансів немає. Якщо ж отримувач – неприбуткова установа, то діє правило 4% додатково коригувати треба на суму допомоги, яка перевищила 4% оподаткованого прибутку попереднього звітного року (</a:t>
            </a:r>
            <a:r>
              <a:rPr lang="uk-UA" sz="2400" dirty="0" err="1" smtClean="0">
                <a:solidFill>
                  <a:schemeClr val="tx1"/>
                </a:solidFill>
              </a:rPr>
              <a:t>пп</a:t>
            </a:r>
            <a:r>
              <a:rPr lang="uk-UA" sz="2400" dirty="0" smtClean="0">
                <a:solidFill>
                  <a:schemeClr val="tx1"/>
                </a:solidFill>
              </a:rPr>
              <a:t>. 141.5.9 ПКУ)</a:t>
            </a:r>
          </a:p>
          <a:p>
            <a:pPr marL="0" indent="0">
              <a:buNone/>
            </a:pPr>
            <a:r>
              <a:rPr lang="uk-UA" sz="2400" dirty="0" smtClean="0">
                <a:solidFill>
                  <a:schemeClr val="tx1"/>
                </a:solidFill>
              </a:rPr>
              <a:t>Для підприємств, які не коригують фінансовий результат (дохід менше 20 млн грн) коригувань здійснювати не треба.</a:t>
            </a:r>
            <a:endParaRPr lang="uk-UA" sz="2400" dirty="0">
              <a:solidFill>
                <a:schemeClr val="tx1"/>
              </a:solidFill>
            </a:endParaRPr>
          </a:p>
        </p:txBody>
      </p:sp>
    </p:spTree>
    <p:extLst>
      <p:ext uri="{BB962C8B-B14F-4D97-AF65-F5344CB8AC3E}">
        <p14:creationId xmlns:p14="http://schemas.microsoft.com/office/powerpoint/2010/main" val="1001939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77091"/>
            <a:ext cx="8535939" cy="6470073"/>
          </a:xfrm>
        </p:spPr>
        <p:txBody>
          <a:bodyPr>
            <a:normAutofit/>
          </a:bodyPr>
          <a:lstStyle/>
          <a:p>
            <a:pPr marL="0" indent="0">
              <a:buNone/>
            </a:pPr>
            <a:r>
              <a:rPr lang="uk-UA" sz="2400" b="1" dirty="0" smtClean="0">
                <a:solidFill>
                  <a:schemeClr val="tx1"/>
                </a:solidFill>
              </a:rPr>
              <a:t>ПДВ. </a:t>
            </a:r>
            <a:r>
              <a:rPr lang="uk-UA" sz="2400" dirty="0" smtClean="0">
                <a:solidFill>
                  <a:schemeClr val="tx1"/>
                </a:solidFill>
              </a:rPr>
              <a:t>Така операція підлягає оподаткуванню ПДВ, так як прирівнюється до продажу (пп.14.1.191 ПКУ, </a:t>
            </a:r>
            <a:r>
              <a:rPr lang="uk-UA" sz="2400" dirty="0" err="1" smtClean="0">
                <a:solidFill>
                  <a:schemeClr val="tx1"/>
                </a:solidFill>
              </a:rPr>
              <a:t>пп</a:t>
            </a:r>
            <a:r>
              <a:rPr lang="uk-UA" sz="2400" dirty="0" smtClean="0">
                <a:solidFill>
                  <a:schemeClr val="tx1"/>
                </a:solidFill>
              </a:rPr>
              <a:t>. 185.1 ПКУ). Базою оподаткування є звичайна ціна ОЗ, але не нижче залишкової вартості (</a:t>
            </a:r>
            <a:r>
              <a:rPr lang="uk-UA" sz="2400" dirty="0" err="1" smtClean="0">
                <a:solidFill>
                  <a:schemeClr val="tx1"/>
                </a:solidFill>
              </a:rPr>
              <a:t>пп</a:t>
            </a:r>
            <a:r>
              <a:rPr lang="uk-UA" sz="2400" dirty="0" smtClean="0">
                <a:solidFill>
                  <a:schemeClr val="tx1"/>
                </a:solidFill>
              </a:rPr>
              <a:t>. 189.9 ПКУ).</a:t>
            </a:r>
          </a:p>
          <a:p>
            <a:pPr marL="0" indent="0">
              <a:buNone/>
            </a:pPr>
            <a:r>
              <a:rPr lang="uk-UA" sz="2400" dirty="0" smtClean="0">
                <a:solidFill>
                  <a:schemeClr val="tx1"/>
                </a:solidFill>
              </a:rPr>
              <a:t>Без ПДВ можлива передача основних засобів у державну чи комунальну власність, а також неприбутковим організаціям (</a:t>
            </a:r>
            <a:r>
              <a:rPr lang="uk-UA" sz="2400" dirty="0" err="1" smtClean="0">
                <a:solidFill>
                  <a:schemeClr val="tx1"/>
                </a:solidFill>
              </a:rPr>
              <a:t>пп</a:t>
            </a:r>
            <a:r>
              <a:rPr lang="uk-UA" sz="2400" dirty="0" smtClean="0">
                <a:solidFill>
                  <a:schemeClr val="tx1"/>
                </a:solidFill>
              </a:rPr>
              <a:t>. 197.1.15 ПКУ, 197.1.16 ПКУ, лист ДФС від 06.03.2017 №4857/10/26-15-12-05-11).</a:t>
            </a:r>
          </a:p>
          <a:p>
            <a:pPr marL="0" indent="0">
              <a:buNone/>
            </a:pPr>
            <a:r>
              <a:rPr lang="uk-UA" sz="2400" dirty="0" smtClean="0">
                <a:solidFill>
                  <a:schemeClr val="tx1"/>
                </a:solidFill>
              </a:rPr>
              <a:t>Без ПДВ також передаються невиробничі основні засоби, так як в момент їх переведення з виробничих до невиробничих уже нараховувалося коригуюче податкове зобов'язання з ПДВ за п. 198.5 ПКУ.</a:t>
            </a:r>
            <a:endParaRPr lang="uk-UA" sz="2400" dirty="0">
              <a:solidFill>
                <a:schemeClr val="tx1"/>
              </a:solidFill>
            </a:endParaRPr>
          </a:p>
        </p:txBody>
      </p:sp>
    </p:spTree>
    <p:extLst>
      <p:ext uri="{BB962C8B-B14F-4D97-AF65-F5344CB8AC3E}">
        <p14:creationId xmlns:p14="http://schemas.microsoft.com/office/powerpoint/2010/main" val="17863202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569" y="137825"/>
            <a:ext cx="9095607" cy="776575"/>
          </a:xfrm>
        </p:spPr>
        <p:txBody>
          <a:bodyPr>
            <a:normAutofit/>
          </a:bodyPr>
          <a:lstStyle/>
          <a:p>
            <a:pPr marL="0" indent="0">
              <a:buNone/>
            </a:pPr>
            <a:r>
              <a:rPr lang="uk-UA" b="1" dirty="0" smtClean="0"/>
              <a:t>Приклад</a:t>
            </a:r>
            <a:r>
              <a:rPr lang="uk-UA" dirty="0" smtClean="0"/>
              <a:t>. Підприємство передає мікроавтобус виробничого призначення. Первісна вартість 400000 грн. Нарахований знос 300000 грн. </a:t>
            </a:r>
          </a:p>
        </p:txBody>
      </p:sp>
      <p:graphicFrame>
        <p:nvGraphicFramePr>
          <p:cNvPr id="6" name="Объект 3"/>
          <p:cNvGraphicFramePr>
            <a:graphicFrameLocks/>
          </p:cNvGraphicFramePr>
          <p:nvPr>
            <p:extLst>
              <p:ext uri="{D42A27DB-BD31-4B8C-83A1-F6EECF244321}">
                <p14:modId xmlns:p14="http://schemas.microsoft.com/office/powerpoint/2010/main" val="1056377690"/>
              </p:ext>
            </p:extLst>
          </p:nvPr>
        </p:nvGraphicFramePr>
        <p:xfrm>
          <a:off x="0" y="1072236"/>
          <a:ext cx="12191999" cy="5785763"/>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1089428">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631176">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860303">
                <a:tc gridSpan="6">
                  <a:txBody>
                    <a:bodyPr/>
                    <a:lstStyle/>
                    <a:p>
                      <a:pPr algn="ctr"/>
                      <a:r>
                        <a:rPr lang="uk-UA" dirty="0" smtClean="0"/>
                        <a:t>Передача виробничого ОЗ платнику податку на прибуток</a:t>
                      </a:r>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xmlns="" val="3118587197"/>
                  </a:ext>
                </a:extLst>
              </a:tr>
              <a:tr h="1026000">
                <a:tc>
                  <a:txBody>
                    <a:bodyPr/>
                    <a:lstStyle/>
                    <a:p>
                      <a:r>
                        <a:rPr lang="uk-UA" dirty="0" smtClean="0"/>
                        <a:t>1</a:t>
                      </a:r>
                      <a:endParaRPr lang="uk-UA" dirty="0"/>
                    </a:p>
                  </a:txBody>
                  <a:tcPr/>
                </a:tc>
                <a:tc>
                  <a:txBody>
                    <a:bodyPr/>
                    <a:lstStyle/>
                    <a:p>
                      <a:r>
                        <a:rPr lang="uk-UA" dirty="0" smtClean="0"/>
                        <a:t>Списана залишкова вартість переданого ОЗ</a:t>
                      </a:r>
                      <a:endParaRPr lang="uk-UA" dirty="0"/>
                    </a:p>
                  </a:txBody>
                  <a:tcPr/>
                </a:tc>
                <a:tc>
                  <a:txBody>
                    <a:bodyPr/>
                    <a:lstStyle/>
                    <a:p>
                      <a:r>
                        <a:rPr lang="uk-UA" dirty="0" smtClean="0"/>
                        <a:t>976</a:t>
                      </a:r>
                      <a:endParaRPr lang="uk-UA" dirty="0"/>
                    </a:p>
                  </a:txBody>
                  <a:tcPr/>
                </a:tc>
                <a:tc>
                  <a:txBody>
                    <a:bodyPr/>
                    <a:lstStyle/>
                    <a:p>
                      <a:r>
                        <a:rPr lang="uk-UA" dirty="0" smtClean="0"/>
                        <a:t>105</a:t>
                      </a:r>
                      <a:endParaRPr lang="uk-UA" dirty="0"/>
                    </a:p>
                  </a:txBody>
                  <a:tcPr/>
                </a:tc>
                <a:tc>
                  <a:txBody>
                    <a:bodyPr/>
                    <a:lstStyle/>
                    <a:p>
                      <a:r>
                        <a:rPr lang="uk-UA" dirty="0" smtClean="0"/>
                        <a:t>100000,00</a:t>
                      </a:r>
                      <a:endParaRPr lang="uk-UA" dirty="0"/>
                    </a:p>
                  </a:txBody>
                  <a:tcPr/>
                </a:tc>
                <a:tc>
                  <a:txBody>
                    <a:bodyPr/>
                    <a:lstStyle/>
                    <a:p>
                      <a:r>
                        <a:rPr lang="uk-UA" dirty="0" smtClean="0"/>
                        <a:t>Акт</a:t>
                      </a:r>
                      <a:r>
                        <a:rPr lang="uk-UA" baseline="0" dirty="0" smtClean="0"/>
                        <a:t> за формою ОЗ-1</a:t>
                      </a:r>
                      <a:endParaRPr lang="uk-UA" dirty="0"/>
                    </a:p>
                  </a:txBody>
                  <a:tcPr/>
                </a:tc>
                <a:extLst>
                  <a:ext uri="{0D108BD9-81ED-4DB2-BD59-A6C34878D82A}">
                    <a16:rowId xmlns:a16="http://schemas.microsoft.com/office/drawing/2014/main" xmlns="" val="3008176541"/>
                  </a:ext>
                </a:extLst>
              </a:tr>
              <a:tr h="1089428">
                <a:tc>
                  <a:txBody>
                    <a:bodyPr/>
                    <a:lstStyle/>
                    <a:p>
                      <a:r>
                        <a:rPr lang="uk-UA" dirty="0" smtClean="0"/>
                        <a:t>2</a:t>
                      </a:r>
                      <a:endParaRPr lang="uk-UA" dirty="0"/>
                    </a:p>
                  </a:txBody>
                  <a:tcPr/>
                </a:tc>
                <a:tc>
                  <a:txBody>
                    <a:bodyPr/>
                    <a:lstStyle/>
                    <a:p>
                      <a:r>
                        <a:rPr lang="uk-UA" dirty="0" smtClean="0"/>
                        <a:t>Списано нарахований знос</a:t>
                      </a:r>
                      <a:endParaRPr lang="uk-UA" dirty="0"/>
                    </a:p>
                  </a:txBody>
                  <a:tcPr/>
                </a:tc>
                <a:tc>
                  <a:txBody>
                    <a:bodyPr/>
                    <a:lstStyle/>
                    <a:p>
                      <a:r>
                        <a:rPr lang="uk-UA" dirty="0" smtClean="0"/>
                        <a:t>131</a:t>
                      </a:r>
                      <a:endParaRPr lang="uk-UA" dirty="0"/>
                    </a:p>
                  </a:txBody>
                  <a:tcPr/>
                </a:tc>
                <a:tc>
                  <a:txBody>
                    <a:bodyPr/>
                    <a:lstStyle/>
                    <a:p>
                      <a:r>
                        <a:rPr lang="uk-UA" dirty="0" smtClean="0"/>
                        <a:t>105</a:t>
                      </a:r>
                      <a:endParaRPr lang="uk-UA" dirty="0"/>
                    </a:p>
                  </a:txBody>
                  <a:tcPr/>
                </a:tc>
                <a:tc>
                  <a:txBody>
                    <a:bodyPr/>
                    <a:lstStyle/>
                    <a:p>
                      <a:r>
                        <a:rPr lang="uk-UA" dirty="0" smtClean="0"/>
                        <a:t>300000,00</a:t>
                      </a:r>
                      <a:endParaRPr lang="uk-UA" dirty="0"/>
                    </a:p>
                  </a:txBody>
                  <a:tcPr/>
                </a:tc>
                <a:tc>
                  <a:txBody>
                    <a:bodyPr/>
                    <a:lstStyle/>
                    <a:p>
                      <a:r>
                        <a:rPr lang="uk-UA" dirty="0" smtClean="0"/>
                        <a:t>Бухгалтерська довідка (розрахунок)</a:t>
                      </a:r>
                      <a:endParaRPr lang="uk-UA" dirty="0"/>
                    </a:p>
                  </a:txBody>
                  <a:tcPr/>
                </a:tc>
                <a:extLst>
                  <a:ext uri="{0D108BD9-81ED-4DB2-BD59-A6C34878D82A}">
                    <a16:rowId xmlns:a16="http://schemas.microsoft.com/office/drawing/2014/main" xmlns="" val="1790793331"/>
                  </a:ext>
                </a:extLst>
              </a:tr>
              <a:tr h="1089428">
                <a:tc>
                  <a:txBody>
                    <a:bodyPr/>
                    <a:lstStyle/>
                    <a:p>
                      <a:r>
                        <a:rPr lang="uk-UA" dirty="0" smtClean="0"/>
                        <a:t>3</a:t>
                      </a:r>
                      <a:endParaRPr lang="uk-UA" dirty="0"/>
                    </a:p>
                  </a:txBody>
                  <a:tcPr/>
                </a:tc>
                <a:tc>
                  <a:txBody>
                    <a:bodyPr/>
                    <a:lstStyle/>
                    <a:p>
                      <a:r>
                        <a:rPr lang="uk-UA" dirty="0" smtClean="0"/>
                        <a:t>Нараховано податкове зобов'язання з </a:t>
                      </a:r>
                      <a:r>
                        <a:rPr lang="uk-UA" dirty="0" err="1" smtClean="0"/>
                        <a:t>пдв</a:t>
                      </a:r>
                      <a:r>
                        <a:rPr lang="uk-UA" dirty="0" smtClean="0"/>
                        <a:t> </a:t>
                      </a:r>
                      <a:endParaRPr lang="uk-UA" dirty="0"/>
                    </a:p>
                  </a:txBody>
                  <a:tcPr/>
                </a:tc>
                <a:tc>
                  <a:txBody>
                    <a:bodyPr/>
                    <a:lstStyle/>
                    <a:p>
                      <a:r>
                        <a:rPr lang="uk-UA" dirty="0" smtClean="0"/>
                        <a:t>976</a:t>
                      </a:r>
                      <a:endParaRPr lang="uk-UA" dirty="0"/>
                    </a:p>
                  </a:txBody>
                  <a:tcPr/>
                </a:tc>
                <a:tc>
                  <a:txBody>
                    <a:bodyPr/>
                    <a:lstStyle/>
                    <a:p>
                      <a:r>
                        <a:rPr lang="uk-UA" dirty="0" smtClean="0"/>
                        <a:t>641</a:t>
                      </a:r>
                      <a:endParaRPr lang="uk-UA" dirty="0"/>
                    </a:p>
                  </a:txBody>
                  <a:tcPr/>
                </a:tc>
                <a:tc>
                  <a:txBody>
                    <a:bodyPr/>
                    <a:lstStyle/>
                    <a:p>
                      <a:r>
                        <a:rPr lang="uk-UA" dirty="0" smtClean="0"/>
                        <a:t>20000,00</a:t>
                      </a:r>
                      <a:endParaRPr lang="uk-UA" dirty="0"/>
                    </a:p>
                  </a:txBody>
                  <a:tcPr/>
                </a:tc>
                <a:tc>
                  <a:txBody>
                    <a:bodyPr/>
                    <a:lstStyle/>
                    <a:p>
                      <a:r>
                        <a:rPr lang="uk-UA" dirty="0" smtClean="0"/>
                        <a:t>Податкова накладна</a:t>
                      </a:r>
                      <a:endParaRPr lang="uk-UA" dirty="0"/>
                    </a:p>
                  </a:txBody>
                  <a:tcPr/>
                </a:tc>
                <a:extLst>
                  <a:ext uri="{0D108BD9-81ED-4DB2-BD59-A6C34878D82A}">
                    <a16:rowId xmlns:a16="http://schemas.microsoft.com/office/drawing/2014/main" xmlns="" val="3626414663"/>
                  </a:ext>
                </a:extLst>
              </a:tr>
            </a:tbl>
          </a:graphicData>
        </a:graphic>
      </p:graphicFrame>
    </p:spTree>
    <p:extLst>
      <p:ext uri="{BB962C8B-B14F-4D97-AF65-F5344CB8AC3E}">
        <p14:creationId xmlns:p14="http://schemas.microsoft.com/office/powerpoint/2010/main" val="41445411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569" y="137825"/>
            <a:ext cx="9095607" cy="984393"/>
          </a:xfrm>
        </p:spPr>
        <p:txBody>
          <a:bodyPr>
            <a:normAutofit/>
          </a:bodyPr>
          <a:lstStyle/>
          <a:p>
            <a:pPr marL="0" indent="0">
              <a:buNone/>
            </a:pPr>
            <a:r>
              <a:rPr lang="uk-UA" b="1" dirty="0" smtClean="0"/>
              <a:t>Приклад</a:t>
            </a:r>
            <a:r>
              <a:rPr lang="uk-UA" dirty="0" smtClean="0"/>
              <a:t>. Також було передано невиробничий основний засіб іншому підприємству, платнику податку на прибуток. Первісна вартість 10000 грн. Нарахований знос 6000 грн. </a:t>
            </a:r>
            <a:endParaRPr lang="uk-UA" dirty="0"/>
          </a:p>
        </p:txBody>
      </p:sp>
      <p:graphicFrame>
        <p:nvGraphicFramePr>
          <p:cNvPr id="6" name="Объект 3"/>
          <p:cNvGraphicFramePr>
            <a:graphicFrameLocks/>
          </p:cNvGraphicFramePr>
          <p:nvPr>
            <p:extLst>
              <p:ext uri="{D42A27DB-BD31-4B8C-83A1-F6EECF244321}">
                <p14:modId xmlns:p14="http://schemas.microsoft.com/office/powerpoint/2010/main" val="918192153"/>
              </p:ext>
            </p:extLst>
          </p:nvPr>
        </p:nvGraphicFramePr>
        <p:xfrm>
          <a:off x="0" y="1404745"/>
          <a:ext cx="12191999" cy="5453254"/>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1327247">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768960">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857103">
                <a:tc gridSpan="6">
                  <a:txBody>
                    <a:bodyPr/>
                    <a:lstStyle/>
                    <a:p>
                      <a:pPr algn="ctr"/>
                      <a:r>
                        <a:rPr lang="uk-UA" dirty="0" smtClean="0"/>
                        <a:t>Передача невиробничого ОЗ</a:t>
                      </a:r>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xmlns="" val="1416039629"/>
                  </a:ext>
                </a:extLst>
              </a:tr>
              <a:tr h="1249972">
                <a:tc>
                  <a:txBody>
                    <a:bodyPr/>
                    <a:lstStyle/>
                    <a:p>
                      <a:r>
                        <a:rPr lang="uk-UA" dirty="0" smtClean="0"/>
                        <a:t>1</a:t>
                      </a:r>
                      <a:endParaRPr lang="uk-UA" dirty="0"/>
                    </a:p>
                  </a:txBody>
                  <a:tcPr/>
                </a:tc>
                <a:tc>
                  <a:txBody>
                    <a:bodyPr/>
                    <a:lstStyle/>
                    <a:p>
                      <a:r>
                        <a:rPr lang="uk-UA" dirty="0" smtClean="0"/>
                        <a:t>Списана залишкова вартість переданого ОЗ</a:t>
                      </a:r>
                      <a:endParaRPr lang="uk-UA" dirty="0"/>
                    </a:p>
                  </a:txBody>
                  <a:tcPr/>
                </a:tc>
                <a:tc>
                  <a:txBody>
                    <a:bodyPr/>
                    <a:lstStyle/>
                    <a:p>
                      <a:r>
                        <a:rPr lang="uk-UA" dirty="0" smtClean="0"/>
                        <a:t>976</a:t>
                      </a:r>
                      <a:endParaRPr lang="uk-UA" dirty="0"/>
                    </a:p>
                  </a:txBody>
                  <a:tcPr/>
                </a:tc>
                <a:tc>
                  <a:txBody>
                    <a:bodyPr/>
                    <a:lstStyle/>
                    <a:p>
                      <a:r>
                        <a:rPr lang="uk-UA" dirty="0" smtClean="0"/>
                        <a:t>109</a:t>
                      </a:r>
                      <a:endParaRPr lang="uk-UA" dirty="0"/>
                    </a:p>
                  </a:txBody>
                  <a:tcPr/>
                </a:tc>
                <a:tc>
                  <a:txBody>
                    <a:bodyPr/>
                    <a:lstStyle/>
                    <a:p>
                      <a:r>
                        <a:rPr lang="uk-UA" dirty="0" smtClean="0"/>
                        <a:t>4000,00</a:t>
                      </a:r>
                      <a:endParaRPr lang="uk-UA" dirty="0"/>
                    </a:p>
                  </a:txBody>
                  <a:tcPr/>
                </a:tc>
                <a:tc>
                  <a:txBody>
                    <a:bodyPr/>
                    <a:lstStyle/>
                    <a:p>
                      <a:r>
                        <a:rPr lang="uk-UA" dirty="0" smtClean="0"/>
                        <a:t>Акт</a:t>
                      </a:r>
                      <a:r>
                        <a:rPr lang="uk-UA" baseline="0" dirty="0" smtClean="0"/>
                        <a:t> за формою ОЗ-1</a:t>
                      </a:r>
                      <a:endParaRPr lang="uk-UA" dirty="0"/>
                    </a:p>
                  </a:txBody>
                  <a:tcPr/>
                </a:tc>
                <a:extLst>
                  <a:ext uri="{0D108BD9-81ED-4DB2-BD59-A6C34878D82A}">
                    <a16:rowId xmlns:a16="http://schemas.microsoft.com/office/drawing/2014/main" xmlns="" val="4000296387"/>
                  </a:ext>
                </a:extLst>
              </a:tr>
              <a:tr h="1249972">
                <a:tc>
                  <a:txBody>
                    <a:bodyPr/>
                    <a:lstStyle/>
                    <a:p>
                      <a:r>
                        <a:rPr lang="uk-UA" dirty="0" smtClean="0"/>
                        <a:t>2</a:t>
                      </a:r>
                      <a:endParaRPr lang="uk-UA" dirty="0"/>
                    </a:p>
                  </a:txBody>
                  <a:tcPr/>
                </a:tc>
                <a:tc>
                  <a:txBody>
                    <a:bodyPr/>
                    <a:lstStyle/>
                    <a:p>
                      <a:r>
                        <a:rPr lang="uk-UA" dirty="0" smtClean="0"/>
                        <a:t>Списано нарахований знос</a:t>
                      </a:r>
                      <a:endParaRPr lang="uk-UA" dirty="0"/>
                    </a:p>
                  </a:txBody>
                  <a:tcPr/>
                </a:tc>
                <a:tc>
                  <a:txBody>
                    <a:bodyPr/>
                    <a:lstStyle/>
                    <a:p>
                      <a:r>
                        <a:rPr lang="uk-UA" dirty="0" smtClean="0"/>
                        <a:t>131</a:t>
                      </a:r>
                      <a:endParaRPr lang="uk-UA" dirty="0"/>
                    </a:p>
                  </a:txBody>
                  <a:tcPr/>
                </a:tc>
                <a:tc>
                  <a:txBody>
                    <a:bodyPr/>
                    <a:lstStyle/>
                    <a:p>
                      <a:r>
                        <a:rPr lang="uk-UA" dirty="0" smtClean="0"/>
                        <a:t>109</a:t>
                      </a:r>
                      <a:endParaRPr lang="uk-UA" dirty="0"/>
                    </a:p>
                  </a:txBody>
                  <a:tcPr/>
                </a:tc>
                <a:tc>
                  <a:txBody>
                    <a:bodyPr/>
                    <a:lstStyle/>
                    <a:p>
                      <a:r>
                        <a:rPr lang="uk-UA" dirty="0" smtClean="0"/>
                        <a:t>6000,00</a:t>
                      </a:r>
                      <a:endParaRPr lang="uk-UA" dirty="0"/>
                    </a:p>
                  </a:txBody>
                  <a:tcPr/>
                </a:tc>
                <a:tc>
                  <a:txBody>
                    <a:bodyPr/>
                    <a:lstStyle/>
                    <a:p>
                      <a:r>
                        <a:rPr lang="uk-UA" dirty="0" smtClean="0"/>
                        <a:t>Бухгалтерська довідка (розрахунок)</a:t>
                      </a:r>
                      <a:endParaRPr lang="uk-UA" dirty="0"/>
                    </a:p>
                  </a:txBody>
                  <a:tcPr/>
                </a:tc>
                <a:extLst>
                  <a:ext uri="{0D108BD9-81ED-4DB2-BD59-A6C34878D82A}">
                    <a16:rowId xmlns:a16="http://schemas.microsoft.com/office/drawing/2014/main" xmlns="" val="1618509019"/>
                  </a:ext>
                </a:extLst>
              </a:tr>
            </a:tbl>
          </a:graphicData>
        </a:graphic>
      </p:graphicFrame>
    </p:spTree>
    <p:extLst>
      <p:ext uri="{BB962C8B-B14F-4D97-AF65-F5344CB8AC3E}">
        <p14:creationId xmlns:p14="http://schemas.microsoft.com/office/powerpoint/2010/main" val="2205473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p:cNvSpPr>
          <p:nvPr/>
        </p:nvSpPr>
        <p:spPr bwMode="auto">
          <a:xfrm>
            <a:off x="457199" y="0"/>
            <a:ext cx="11914909" cy="857250"/>
          </a:xfrm>
          <a:prstGeom prst="rect">
            <a:avLst/>
          </a:prstGeom>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uk-UA" b="1" dirty="0" smtClean="0">
                <a:effectLst>
                  <a:outerShdw blurRad="38100" dist="38100" dir="2700000" algn="tl">
                    <a:srgbClr val="000000">
                      <a:alpha val="43137"/>
                    </a:srgbClr>
                  </a:outerShdw>
                </a:effectLst>
              </a:rPr>
              <a:t>Нормативно-правове регулювання:</a:t>
            </a:r>
            <a:endParaRPr lang="ru-RU" b="1" dirty="0">
              <a:effectLst>
                <a:outerShdw blurRad="38100" dist="38100" dir="2700000" algn="tl">
                  <a:srgbClr val="000000">
                    <a:alpha val="43137"/>
                  </a:srgbClr>
                </a:outerShdw>
              </a:effectLst>
            </a:endParaRPr>
          </a:p>
        </p:txBody>
      </p:sp>
      <p:sp>
        <p:nvSpPr>
          <p:cNvPr id="5" name="Rectangle 3"/>
          <p:cNvSpPr txBox="1">
            <a:spLocks/>
          </p:cNvSpPr>
          <p:nvPr/>
        </p:nvSpPr>
        <p:spPr>
          <a:xfrm>
            <a:off x="0" y="1440873"/>
            <a:ext cx="9559636" cy="54171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defRPr/>
            </a:pPr>
            <a:r>
              <a:rPr lang="uk-UA" sz="3100" dirty="0" smtClean="0">
                <a:effectLst>
                  <a:outerShdw blurRad="38100" dist="38100" dir="2700000" algn="tl">
                    <a:srgbClr val="000000"/>
                  </a:outerShdw>
                </a:effectLst>
                <a:latin typeface="Arial" charset="0"/>
                <a:cs typeface="Arial" charset="0"/>
              </a:rPr>
              <a:t>НП(С)БО 1 «Загальні вимоги до фінансової звітності», затверджене наказом Мінфіну від 07.02.2013р. №73</a:t>
            </a:r>
          </a:p>
          <a:p>
            <a:pPr algn="just">
              <a:defRPr/>
            </a:pPr>
            <a:r>
              <a:rPr lang="uk-UA" sz="3100" dirty="0" smtClean="0">
                <a:effectLst>
                  <a:outerShdw blurRad="38100" dist="38100" dir="2700000" algn="tl">
                    <a:srgbClr val="000000"/>
                  </a:outerShdw>
                </a:effectLst>
                <a:latin typeface="Arial" charset="0"/>
                <a:cs typeface="Arial" charset="0"/>
              </a:rPr>
              <a:t>П(С)БО 7 «Основні засоби», затверджене наказом Мінфіну від 27.04.2000р. №92</a:t>
            </a:r>
          </a:p>
          <a:p>
            <a:pPr algn="just">
              <a:defRPr/>
            </a:pPr>
            <a:r>
              <a:rPr lang="uk-UA" sz="3100" dirty="0" smtClean="0">
                <a:effectLst>
                  <a:outerShdw blurRad="38100" dist="38100" dir="2700000" algn="tl">
                    <a:srgbClr val="000000"/>
                  </a:outerShdw>
                </a:effectLst>
                <a:latin typeface="Arial" charset="0"/>
                <a:cs typeface="Arial" charset="0"/>
              </a:rPr>
              <a:t>Податковий кодекс України №2756-</a:t>
            </a:r>
            <a:r>
              <a:rPr lang="en-US" sz="3100" dirty="0" smtClean="0">
                <a:effectLst>
                  <a:outerShdw blurRad="38100" dist="38100" dir="2700000" algn="tl">
                    <a:srgbClr val="000000"/>
                  </a:outerShdw>
                </a:effectLst>
                <a:latin typeface="Arial" charset="0"/>
                <a:cs typeface="Arial" charset="0"/>
              </a:rPr>
              <a:t>VI</a:t>
            </a:r>
            <a:r>
              <a:rPr lang="uk-UA" sz="3100" dirty="0" smtClean="0">
                <a:effectLst>
                  <a:outerShdw blurRad="38100" dist="38100" dir="2700000" algn="tl">
                    <a:srgbClr val="000000"/>
                  </a:outerShdw>
                </a:effectLst>
                <a:latin typeface="Arial" charset="0"/>
                <a:cs typeface="Arial" charset="0"/>
              </a:rPr>
              <a:t> від 02.12.2010р.</a:t>
            </a:r>
          </a:p>
          <a:p>
            <a:pPr algn="just">
              <a:defRPr/>
            </a:pPr>
            <a:r>
              <a:rPr lang="uk-UA" sz="3100" dirty="0" smtClean="0">
                <a:effectLst>
                  <a:outerShdw blurRad="38100" dist="38100" dir="2700000" algn="tl">
                    <a:srgbClr val="000000"/>
                  </a:outerShdw>
                </a:effectLst>
                <a:latin typeface="Arial" charset="0"/>
                <a:cs typeface="Arial" charset="0"/>
              </a:rPr>
              <a:t>Методичні рекомендації з обліку основних засобів, затверджені наказом Мінфіну від 30.09.03р. №561</a:t>
            </a:r>
            <a:endParaRPr lang="ru-RU" sz="3100" dirty="0">
              <a:effectLst>
                <a:outerShdw blurRad="38100" dist="38100" dir="2700000" algn="tl">
                  <a:srgbClr val="000000"/>
                </a:outerShdw>
              </a:effectLst>
              <a:latin typeface="Arial" charset="0"/>
              <a:cs typeface="Arial" charset="0"/>
            </a:endParaRPr>
          </a:p>
        </p:txBody>
      </p:sp>
    </p:spTree>
    <p:extLst>
      <p:ext uri="{BB962C8B-B14F-4D97-AF65-F5344CB8AC3E}">
        <p14:creationId xmlns:p14="http://schemas.microsoft.com/office/powerpoint/2010/main" val="24291133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4. </a:t>
            </a:r>
            <a:r>
              <a:rPr lang="uk-UA" dirty="0"/>
              <a:t>Внесення основних засобів до статутного капіталу інших </a:t>
            </a:r>
            <a:r>
              <a:rPr lang="uk-UA" dirty="0" smtClean="0"/>
              <a:t>підприємств</a:t>
            </a:r>
            <a:endParaRPr lang="uk-UA" dirty="0"/>
          </a:p>
        </p:txBody>
      </p:sp>
      <p:sp>
        <p:nvSpPr>
          <p:cNvPr id="3" name="Объект 2"/>
          <p:cNvSpPr>
            <a:spLocks noGrp="1"/>
          </p:cNvSpPr>
          <p:nvPr>
            <p:ph idx="1"/>
          </p:nvPr>
        </p:nvSpPr>
        <p:spPr>
          <a:xfrm>
            <a:off x="677333" y="2160589"/>
            <a:ext cx="8965431" cy="4697411"/>
          </a:xfrm>
        </p:spPr>
        <p:txBody>
          <a:bodyPr>
            <a:noAutofit/>
          </a:bodyPr>
          <a:lstStyle/>
          <a:p>
            <a:pPr marL="0" indent="0">
              <a:buNone/>
            </a:pPr>
            <a:r>
              <a:rPr lang="uk-UA" sz="2000" dirty="0" smtClean="0"/>
              <a:t>Бухгалтерський облік внесення основних засобів до статутного капіталу інших підприємств має наступні особливості:</a:t>
            </a:r>
          </a:p>
          <a:p>
            <a:pPr>
              <a:buFontTx/>
              <a:buChar char="-"/>
            </a:pPr>
            <a:r>
              <a:rPr lang="uk-UA" sz="2000" dirty="0" smtClean="0"/>
              <a:t>Облік вибуття таких ОЗ схожий на продаж. Також такі внески треба спочатку вивести зі складу ОЗ та відправити на рахунок 286 «Необоротні активи і групи вибуття, призначені для продажу»</a:t>
            </a:r>
          </a:p>
          <a:p>
            <a:pPr>
              <a:buFontTx/>
              <a:buChar char="-"/>
            </a:pPr>
            <a:r>
              <a:rPr lang="uk-UA" sz="2000" dirty="0" smtClean="0"/>
              <a:t>Сам внесок до статутного капіталу іншого підприємства відображається в обліку не як дебіторська заборгованість, а як фінансова інвестиція, тобто рахунок 14 «Довгострокові фінансові інвестиції»</a:t>
            </a:r>
          </a:p>
          <a:p>
            <a:pPr>
              <a:buFontTx/>
              <a:buChar char="-"/>
            </a:pPr>
            <a:r>
              <a:rPr lang="uk-UA" sz="2000" dirty="0" smtClean="0"/>
              <a:t>Залучення оцінювача може бути необов'язковим, так і обов'язковим (внесок до акціонерних товариств) в залежності від ситуації (вид підприємства, наявність державної частки тощо)</a:t>
            </a:r>
            <a:endParaRPr lang="uk-UA" sz="2000" dirty="0"/>
          </a:p>
        </p:txBody>
      </p:sp>
    </p:spTree>
    <p:extLst>
      <p:ext uri="{BB962C8B-B14F-4D97-AF65-F5344CB8AC3E}">
        <p14:creationId xmlns:p14="http://schemas.microsoft.com/office/powerpoint/2010/main" val="29502229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471055"/>
            <a:ext cx="8596668" cy="6096000"/>
          </a:xfrm>
        </p:spPr>
        <p:txBody>
          <a:bodyPr>
            <a:noAutofit/>
          </a:bodyPr>
          <a:lstStyle/>
          <a:p>
            <a:pPr marL="0" indent="0">
              <a:buNone/>
            </a:pPr>
            <a:r>
              <a:rPr lang="uk-UA" sz="2400" b="1" dirty="0" smtClean="0"/>
              <a:t>Податок на прибуток</a:t>
            </a:r>
            <a:r>
              <a:rPr lang="uk-UA" sz="2400" dirty="0" smtClean="0"/>
              <a:t>. Для підприємств, які визначають податкові різниці така операція також розглядається як продаж і проводяться коригування фінансового результату до оподаткування, що передбачені </a:t>
            </a:r>
            <a:r>
              <a:rPr lang="uk-UA" sz="2400" dirty="0" err="1" smtClean="0"/>
              <a:t>пп</a:t>
            </a:r>
            <a:r>
              <a:rPr lang="uk-UA" sz="2400" dirty="0" smtClean="0"/>
              <a:t>. 138.1, 138.2 ПКУ, як і при ліквідації або продажу основних засобів. Для підприємств, які податкових різниць не визначають, усе збігається з бухгалтерським обліком.</a:t>
            </a:r>
          </a:p>
          <a:p>
            <a:pPr marL="0" indent="0">
              <a:buNone/>
            </a:pPr>
            <a:r>
              <a:rPr lang="uk-UA" sz="2400" b="1" dirty="0" smtClean="0"/>
              <a:t>ПДВ</a:t>
            </a:r>
            <a:r>
              <a:rPr lang="uk-UA" sz="2400" dirty="0" smtClean="0"/>
              <a:t>. Така операція теж прирівнюється до продажу і облік аналогічний. Базою оподаткування є оціночна вартість основного засобу (але не нижче за його балансову вартість) (</a:t>
            </a:r>
            <a:r>
              <a:rPr lang="uk-UA" sz="2400" dirty="0" err="1" smtClean="0"/>
              <a:t>пп</a:t>
            </a:r>
            <a:r>
              <a:rPr lang="uk-UA" sz="2400" dirty="0" smtClean="0"/>
              <a:t>. 188.1 ПКУ), датою виникнення податкових зобов'язань – дата підписання акту приймання-передачі. Підприємство, що отримало основний осіб як внесок до статутного капіталу має право на податковий кредит, якщо уже зареєстроване як платник ПДВ.</a:t>
            </a:r>
            <a:endParaRPr lang="uk-UA" sz="2400" dirty="0"/>
          </a:p>
        </p:txBody>
      </p:sp>
    </p:spTree>
    <p:extLst>
      <p:ext uri="{BB962C8B-B14F-4D97-AF65-F5344CB8AC3E}">
        <p14:creationId xmlns:p14="http://schemas.microsoft.com/office/powerpoint/2010/main" val="1856065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569" y="137825"/>
            <a:ext cx="9095607" cy="1122939"/>
          </a:xfrm>
        </p:spPr>
        <p:txBody>
          <a:bodyPr/>
          <a:lstStyle/>
          <a:p>
            <a:pPr marL="0" indent="0">
              <a:buNone/>
            </a:pPr>
            <a:r>
              <a:rPr lang="uk-UA" b="1" dirty="0" smtClean="0"/>
              <a:t>Приклад</a:t>
            </a:r>
            <a:r>
              <a:rPr lang="uk-UA" dirty="0" smtClean="0"/>
              <a:t>. Підприємство передає автомобіль як внесок до статутного капіталу оціночною вартістю 300000 грн. Первісна вартість автомобіля 480000 грн. Нарахований знос 280000 грн. </a:t>
            </a:r>
            <a:endParaRPr lang="uk-UA" dirty="0"/>
          </a:p>
        </p:txBody>
      </p:sp>
      <p:graphicFrame>
        <p:nvGraphicFramePr>
          <p:cNvPr id="6" name="Объект 3"/>
          <p:cNvGraphicFramePr>
            <a:graphicFrameLocks/>
          </p:cNvGraphicFramePr>
          <p:nvPr>
            <p:extLst>
              <p:ext uri="{D42A27DB-BD31-4B8C-83A1-F6EECF244321}">
                <p14:modId xmlns:p14="http://schemas.microsoft.com/office/powerpoint/2010/main" val="2665753118"/>
              </p:ext>
            </p:extLst>
          </p:nvPr>
        </p:nvGraphicFramePr>
        <p:xfrm>
          <a:off x="0" y="1260765"/>
          <a:ext cx="12191999" cy="5663131"/>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771057">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446723">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771057">
                <a:tc>
                  <a:txBody>
                    <a:bodyPr/>
                    <a:lstStyle/>
                    <a:p>
                      <a:r>
                        <a:rPr lang="uk-UA" dirty="0" smtClean="0"/>
                        <a:t>1</a:t>
                      </a:r>
                      <a:endParaRPr lang="uk-UA" dirty="0"/>
                    </a:p>
                  </a:txBody>
                  <a:tcPr/>
                </a:tc>
                <a:tc>
                  <a:txBody>
                    <a:bodyPr/>
                    <a:lstStyle/>
                    <a:p>
                      <a:r>
                        <a:rPr lang="uk-UA" dirty="0" smtClean="0"/>
                        <a:t>Передано ОЗ до складу активів, призначених для продажу</a:t>
                      </a:r>
                      <a:endParaRPr lang="uk-UA" dirty="0"/>
                    </a:p>
                  </a:txBody>
                  <a:tcPr/>
                </a:tc>
                <a:tc>
                  <a:txBody>
                    <a:bodyPr/>
                    <a:lstStyle/>
                    <a:p>
                      <a:r>
                        <a:rPr lang="uk-UA" dirty="0" smtClean="0"/>
                        <a:t>286</a:t>
                      </a:r>
                      <a:endParaRPr lang="uk-UA" dirty="0"/>
                    </a:p>
                  </a:txBody>
                  <a:tcPr/>
                </a:tc>
                <a:tc>
                  <a:txBody>
                    <a:bodyPr/>
                    <a:lstStyle/>
                    <a:p>
                      <a:r>
                        <a:rPr lang="uk-UA" dirty="0" smtClean="0"/>
                        <a:t>105</a:t>
                      </a:r>
                      <a:endParaRPr lang="uk-UA" dirty="0"/>
                    </a:p>
                  </a:txBody>
                  <a:tcPr/>
                </a:tc>
                <a:tc>
                  <a:txBody>
                    <a:bodyPr/>
                    <a:lstStyle/>
                    <a:p>
                      <a:r>
                        <a:rPr lang="uk-UA" dirty="0" smtClean="0"/>
                        <a:t>200000,00</a:t>
                      </a:r>
                      <a:endParaRPr lang="uk-UA" dirty="0"/>
                    </a:p>
                  </a:txBody>
                  <a:tcPr/>
                </a:tc>
                <a:tc rowSpan="2">
                  <a:txBody>
                    <a:bodyPr/>
                    <a:lstStyle/>
                    <a:p>
                      <a:r>
                        <a:rPr lang="uk-UA" dirty="0" smtClean="0"/>
                        <a:t>Облікові регістри, наказ керівника</a:t>
                      </a:r>
                      <a:endParaRPr lang="uk-UA" dirty="0"/>
                    </a:p>
                  </a:txBody>
                  <a:tcPr/>
                </a:tc>
                <a:extLst>
                  <a:ext uri="{0D108BD9-81ED-4DB2-BD59-A6C34878D82A}">
                    <a16:rowId xmlns:a16="http://schemas.microsoft.com/office/drawing/2014/main" xmlns="" val="3118587197"/>
                  </a:ext>
                </a:extLst>
              </a:tr>
              <a:tr h="446723">
                <a:tc>
                  <a:txBody>
                    <a:bodyPr/>
                    <a:lstStyle/>
                    <a:p>
                      <a:r>
                        <a:rPr lang="uk-UA" dirty="0" smtClean="0"/>
                        <a:t>2</a:t>
                      </a:r>
                      <a:endParaRPr lang="uk-UA" dirty="0"/>
                    </a:p>
                  </a:txBody>
                  <a:tcPr/>
                </a:tc>
                <a:tc>
                  <a:txBody>
                    <a:bodyPr/>
                    <a:lstStyle/>
                    <a:p>
                      <a:r>
                        <a:rPr lang="uk-UA" dirty="0" smtClean="0"/>
                        <a:t>Списано накопичений знос ОЗ</a:t>
                      </a:r>
                      <a:endParaRPr lang="uk-UA" dirty="0"/>
                    </a:p>
                  </a:txBody>
                  <a:tcPr/>
                </a:tc>
                <a:tc>
                  <a:txBody>
                    <a:bodyPr/>
                    <a:lstStyle/>
                    <a:p>
                      <a:r>
                        <a:rPr lang="uk-UA" dirty="0" smtClean="0"/>
                        <a:t>131</a:t>
                      </a:r>
                      <a:endParaRPr lang="uk-UA" dirty="0"/>
                    </a:p>
                  </a:txBody>
                  <a:tcPr/>
                </a:tc>
                <a:tc>
                  <a:txBody>
                    <a:bodyPr/>
                    <a:lstStyle/>
                    <a:p>
                      <a:r>
                        <a:rPr lang="uk-UA" dirty="0" smtClean="0"/>
                        <a:t>105</a:t>
                      </a:r>
                      <a:endParaRPr lang="uk-UA" dirty="0"/>
                    </a:p>
                  </a:txBody>
                  <a:tcPr/>
                </a:tc>
                <a:tc>
                  <a:txBody>
                    <a:bodyPr/>
                    <a:lstStyle/>
                    <a:p>
                      <a:r>
                        <a:rPr lang="uk-UA" dirty="0" smtClean="0"/>
                        <a:t>280000,00</a:t>
                      </a:r>
                      <a:endParaRPr lang="uk-UA" dirty="0"/>
                    </a:p>
                  </a:txBody>
                  <a:tcPr/>
                </a:tc>
                <a:tc vMerge="1">
                  <a:txBody>
                    <a:bodyPr/>
                    <a:lstStyle/>
                    <a:p>
                      <a:endParaRPr lang="uk-UA" dirty="0"/>
                    </a:p>
                  </a:txBody>
                  <a:tcPr/>
                </a:tc>
                <a:extLst>
                  <a:ext uri="{0D108BD9-81ED-4DB2-BD59-A6C34878D82A}">
                    <a16:rowId xmlns:a16="http://schemas.microsoft.com/office/drawing/2014/main" xmlns="" val="3996351173"/>
                  </a:ext>
                </a:extLst>
              </a:tr>
              <a:tr h="771057">
                <a:tc>
                  <a:txBody>
                    <a:bodyPr/>
                    <a:lstStyle/>
                    <a:p>
                      <a:r>
                        <a:rPr lang="uk-UA" dirty="0" smtClean="0"/>
                        <a:t>3</a:t>
                      </a:r>
                      <a:endParaRPr lang="uk-UA" dirty="0"/>
                    </a:p>
                  </a:txBody>
                  <a:tcPr/>
                </a:tc>
                <a:tc>
                  <a:txBody>
                    <a:bodyPr/>
                    <a:lstStyle/>
                    <a:p>
                      <a:r>
                        <a:rPr lang="uk-UA" dirty="0" smtClean="0"/>
                        <a:t>Відображена передача об'єкта до статутного капіталу</a:t>
                      </a:r>
                      <a:endParaRPr lang="uk-UA" dirty="0"/>
                    </a:p>
                  </a:txBody>
                  <a:tcPr/>
                </a:tc>
                <a:tc>
                  <a:txBody>
                    <a:bodyPr/>
                    <a:lstStyle/>
                    <a:p>
                      <a:r>
                        <a:rPr lang="uk-UA" dirty="0" smtClean="0"/>
                        <a:t>377</a:t>
                      </a:r>
                      <a:endParaRPr lang="uk-UA" dirty="0"/>
                    </a:p>
                  </a:txBody>
                  <a:tcPr/>
                </a:tc>
                <a:tc>
                  <a:txBody>
                    <a:bodyPr/>
                    <a:lstStyle/>
                    <a:p>
                      <a:r>
                        <a:rPr lang="uk-UA" dirty="0" smtClean="0"/>
                        <a:t>712</a:t>
                      </a:r>
                      <a:endParaRPr lang="uk-UA" dirty="0"/>
                    </a:p>
                  </a:txBody>
                  <a:tcPr/>
                </a:tc>
                <a:tc>
                  <a:txBody>
                    <a:bodyPr/>
                    <a:lstStyle/>
                    <a:p>
                      <a:r>
                        <a:rPr lang="uk-UA" dirty="0" smtClean="0"/>
                        <a:t>360000,00</a:t>
                      </a:r>
                      <a:endParaRPr lang="uk-UA" dirty="0"/>
                    </a:p>
                  </a:txBody>
                  <a:tcPr/>
                </a:tc>
                <a:tc>
                  <a:txBody>
                    <a:bodyPr/>
                    <a:lstStyle/>
                    <a:p>
                      <a:r>
                        <a:rPr lang="uk-UA" dirty="0" smtClean="0"/>
                        <a:t>Акт приймання-передачі ОЗ-1</a:t>
                      </a:r>
                      <a:endParaRPr lang="uk-UA" dirty="0"/>
                    </a:p>
                  </a:txBody>
                  <a:tcPr/>
                </a:tc>
                <a:extLst>
                  <a:ext uri="{0D108BD9-81ED-4DB2-BD59-A6C34878D82A}">
                    <a16:rowId xmlns:a16="http://schemas.microsoft.com/office/drawing/2014/main" xmlns="" val="1790793331"/>
                  </a:ext>
                </a:extLst>
              </a:tr>
              <a:tr h="771057">
                <a:tc>
                  <a:txBody>
                    <a:bodyPr/>
                    <a:lstStyle/>
                    <a:p>
                      <a:r>
                        <a:rPr lang="uk-UA" dirty="0" smtClean="0"/>
                        <a:t>4</a:t>
                      </a:r>
                      <a:endParaRPr lang="uk-UA" dirty="0"/>
                    </a:p>
                  </a:txBody>
                  <a:tcPr/>
                </a:tc>
                <a:tc>
                  <a:txBody>
                    <a:bodyPr/>
                    <a:lstStyle/>
                    <a:p>
                      <a:r>
                        <a:rPr lang="uk-UA" dirty="0" smtClean="0"/>
                        <a:t>Відображено податкове зобов'язання з ПДВ</a:t>
                      </a:r>
                      <a:endParaRPr lang="uk-UA" dirty="0"/>
                    </a:p>
                  </a:txBody>
                  <a:tcPr/>
                </a:tc>
                <a:tc>
                  <a:txBody>
                    <a:bodyPr/>
                    <a:lstStyle/>
                    <a:p>
                      <a:r>
                        <a:rPr lang="uk-UA" dirty="0" smtClean="0"/>
                        <a:t>712</a:t>
                      </a:r>
                      <a:endParaRPr lang="uk-UA" dirty="0"/>
                    </a:p>
                  </a:txBody>
                  <a:tcPr/>
                </a:tc>
                <a:tc>
                  <a:txBody>
                    <a:bodyPr/>
                    <a:lstStyle/>
                    <a:p>
                      <a:r>
                        <a:rPr lang="uk-UA" dirty="0" smtClean="0"/>
                        <a:t>641</a:t>
                      </a:r>
                      <a:endParaRPr lang="uk-UA" dirty="0"/>
                    </a:p>
                  </a:txBody>
                  <a:tcPr/>
                </a:tc>
                <a:tc>
                  <a:txBody>
                    <a:bodyPr/>
                    <a:lstStyle/>
                    <a:p>
                      <a:r>
                        <a:rPr lang="uk-UA" dirty="0" smtClean="0"/>
                        <a:t>60000,00</a:t>
                      </a:r>
                      <a:endParaRPr lang="uk-UA" dirty="0"/>
                    </a:p>
                  </a:txBody>
                  <a:tcPr/>
                </a:tc>
                <a:tc>
                  <a:txBody>
                    <a:bodyPr/>
                    <a:lstStyle/>
                    <a:p>
                      <a:r>
                        <a:rPr lang="uk-UA" dirty="0" smtClean="0"/>
                        <a:t>Податкова накладна </a:t>
                      </a:r>
                      <a:endParaRPr lang="uk-UA" dirty="0"/>
                    </a:p>
                  </a:txBody>
                  <a:tcPr/>
                </a:tc>
                <a:extLst>
                  <a:ext uri="{0D108BD9-81ED-4DB2-BD59-A6C34878D82A}">
                    <a16:rowId xmlns:a16="http://schemas.microsoft.com/office/drawing/2014/main" xmlns="" val="3626414663"/>
                  </a:ext>
                </a:extLst>
              </a:tr>
              <a:tr h="771057">
                <a:tc>
                  <a:txBody>
                    <a:bodyPr/>
                    <a:lstStyle/>
                    <a:p>
                      <a:r>
                        <a:rPr lang="uk-UA" dirty="0" smtClean="0"/>
                        <a:t>5</a:t>
                      </a:r>
                      <a:endParaRPr lang="uk-UA" dirty="0"/>
                    </a:p>
                  </a:txBody>
                  <a:tcPr/>
                </a:tc>
                <a:tc>
                  <a:txBody>
                    <a:bodyPr/>
                    <a:lstStyle/>
                    <a:p>
                      <a:r>
                        <a:rPr lang="uk-UA" dirty="0" smtClean="0"/>
                        <a:t>Списано собівартість переданого активу</a:t>
                      </a:r>
                      <a:endParaRPr lang="uk-UA" dirty="0"/>
                    </a:p>
                  </a:txBody>
                  <a:tcPr/>
                </a:tc>
                <a:tc>
                  <a:txBody>
                    <a:bodyPr/>
                    <a:lstStyle/>
                    <a:p>
                      <a:r>
                        <a:rPr lang="uk-UA" dirty="0" smtClean="0"/>
                        <a:t>943</a:t>
                      </a:r>
                      <a:endParaRPr lang="uk-UA" dirty="0"/>
                    </a:p>
                  </a:txBody>
                  <a:tcPr/>
                </a:tc>
                <a:tc>
                  <a:txBody>
                    <a:bodyPr/>
                    <a:lstStyle/>
                    <a:p>
                      <a:r>
                        <a:rPr lang="uk-UA" dirty="0" smtClean="0"/>
                        <a:t>286</a:t>
                      </a:r>
                      <a:endParaRPr lang="uk-UA" dirty="0"/>
                    </a:p>
                  </a:txBody>
                  <a:tcPr/>
                </a:tc>
                <a:tc>
                  <a:txBody>
                    <a:bodyPr/>
                    <a:lstStyle/>
                    <a:p>
                      <a:r>
                        <a:rPr lang="uk-UA" dirty="0" smtClean="0"/>
                        <a:t>200000,00</a:t>
                      </a:r>
                      <a:endParaRPr lang="uk-UA" dirty="0"/>
                    </a:p>
                  </a:txBody>
                  <a:tcPr/>
                </a:tc>
                <a:tc>
                  <a:txBody>
                    <a:bodyPr/>
                    <a:lstStyle/>
                    <a:p>
                      <a:r>
                        <a:rPr lang="uk-UA" dirty="0" smtClean="0"/>
                        <a:t>Розрахунок бухгалтерії</a:t>
                      </a:r>
                      <a:endParaRPr lang="uk-UA" dirty="0"/>
                    </a:p>
                  </a:txBody>
                  <a:tcPr/>
                </a:tc>
                <a:extLst>
                  <a:ext uri="{0D108BD9-81ED-4DB2-BD59-A6C34878D82A}">
                    <a16:rowId xmlns:a16="http://schemas.microsoft.com/office/drawing/2014/main" xmlns="" val="1416039629"/>
                  </a:ext>
                </a:extLst>
              </a:tr>
              <a:tr h="446723">
                <a:tc>
                  <a:txBody>
                    <a:bodyPr/>
                    <a:lstStyle/>
                    <a:p>
                      <a:r>
                        <a:rPr lang="uk-UA" dirty="0" smtClean="0"/>
                        <a:t>6</a:t>
                      </a:r>
                      <a:endParaRPr lang="uk-UA" dirty="0"/>
                    </a:p>
                  </a:txBody>
                  <a:tcPr/>
                </a:tc>
                <a:tc>
                  <a:txBody>
                    <a:bodyPr/>
                    <a:lstStyle/>
                    <a:p>
                      <a:r>
                        <a:rPr lang="uk-UA" dirty="0" smtClean="0"/>
                        <a:t>Визнано собівартість фінансової інвестиції</a:t>
                      </a:r>
                      <a:endParaRPr lang="uk-UA" dirty="0"/>
                    </a:p>
                  </a:txBody>
                  <a:tcPr/>
                </a:tc>
                <a:tc>
                  <a:txBody>
                    <a:bodyPr/>
                    <a:lstStyle/>
                    <a:p>
                      <a:r>
                        <a:rPr lang="uk-UA" dirty="0" smtClean="0"/>
                        <a:t>14</a:t>
                      </a:r>
                      <a:endParaRPr lang="uk-UA" dirty="0"/>
                    </a:p>
                  </a:txBody>
                  <a:tcPr/>
                </a:tc>
                <a:tc>
                  <a:txBody>
                    <a:bodyPr/>
                    <a:lstStyle/>
                    <a:p>
                      <a:r>
                        <a:rPr lang="uk-UA" dirty="0" smtClean="0"/>
                        <a:t>377</a:t>
                      </a:r>
                      <a:endParaRPr lang="uk-UA" dirty="0"/>
                    </a:p>
                  </a:txBody>
                  <a:tcPr/>
                </a:tc>
                <a:tc>
                  <a:txBody>
                    <a:bodyPr/>
                    <a:lstStyle/>
                    <a:p>
                      <a:r>
                        <a:rPr lang="uk-UA" dirty="0" smtClean="0"/>
                        <a:t>360000,00</a:t>
                      </a:r>
                      <a:endParaRPr lang="uk-UA" dirty="0"/>
                    </a:p>
                  </a:txBody>
                  <a:tcPr/>
                </a:tc>
                <a:tc>
                  <a:txBody>
                    <a:bodyPr/>
                    <a:lstStyle/>
                    <a:p>
                      <a:r>
                        <a:rPr lang="uk-UA" dirty="0" smtClean="0"/>
                        <a:t>Облікові регістри, статут підприємства, що отримало внесок</a:t>
                      </a:r>
                      <a:endParaRPr lang="uk-UA" dirty="0"/>
                    </a:p>
                  </a:txBody>
                  <a:tcPr/>
                </a:tc>
                <a:extLst>
                  <a:ext uri="{0D108BD9-81ED-4DB2-BD59-A6C34878D82A}">
                    <a16:rowId xmlns:a16="http://schemas.microsoft.com/office/drawing/2014/main" xmlns="" val="1618509019"/>
                  </a:ext>
                </a:extLst>
              </a:tr>
            </a:tbl>
          </a:graphicData>
        </a:graphic>
      </p:graphicFrame>
    </p:spTree>
    <p:extLst>
      <p:ext uri="{BB962C8B-B14F-4D97-AF65-F5344CB8AC3E}">
        <p14:creationId xmlns:p14="http://schemas.microsoft.com/office/powerpoint/2010/main" val="7055992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5. </a:t>
            </a:r>
            <a:r>
              <a:rPr lang="uk-UA" dirty="0"/>
              <a:t>Звернення стягнення на предмет </a:t>
            </a:r>
            <a:r>
              <a:rPr lang="uk-UA" dirty="0" smtClean="0"/>
              <a:t>застави</a:t>
            </a:r>
            <a:endParaRPr lang="uk-UA" dirty="0"/>
          </a:p>
        </p:txBody>
      </p:sp>
      <p:sp>
        <p:nvSpPr>
          <p:cNvPr id="3" name="Объект 2"/>
          <p:cNvSpPr>
            <a:spLocks noGrp="1"/>
          </p:cNvSpPr>
          <p:nvPr>
            <p:ph idx="1"/>
          </p:nvPr>
        </p:nvSpPr>
        <p:spPr/>
        <p:txBody>
          <a:bodyPr>
            <a:normAutofit/>
          </a:bodyPr>
          <a:lstStyle/>
          <a:p>
            <a:pPr marL="0" indent="0">
              <a:buNone/>
            </a:pPr>
            <a:r>
              <a:rPr lang="uk-UA" sz="2400" dirty="0" smtClean="0"/>
              <a:t>Особливостями бухгалтерського обліку передачі основних засобів у заставу та їх стягнення є:</a:t>
            </a:r>
          </a:p>
          <a:p>
            <a:pPr>
              <a:buFontTx/>
              <a:buChar char="-"/>
            </a:pPr>
            <a:r>
              <a:rPr lang="uk-UA" sz="2400" dirty="0" smtClean="0"/>
              <a:t>Використання для обліку рахунку 05 «Гарантії та забезпечення надані»</a:t>
            </a:r>
          </a:p>
          <a:p>
            <a:pPr>
              <a:buFontTx/>
              <a:buChar char="-"/>
            </a:pPr>
            <a:r>
              <a:rPr lang="uk-UA" sz="2400" dirty="0" smtClean="0"/>
              <a:t>При стягненні об'єкта застави в обліку застосовується той же самий алгоритм, що і при реалізації основних засобів.</a:t>
            </a:r>
            <a:endParaRPr lang="uk-UA" sz="2400" dirty="0"/>
          </a:p>
        </p:txBody>
      </p:sp>
    </p:spTree>
    <p:extLst>
      <p:ext uri="{BB962C8B-B14F-4D97-AF65-F5344CB8AC3E}">
        <p14:creationId xmlns:p14="http://schemas.microsoft.com/office/powerpoint/2010/main" val="32711331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554183"/>
            <a:ext cx="8596668" cy="4378035"/>
          </a:xfrm>
        </p:spPr>
        <p:txBody>
          <a:bodyPr>
            <a:normAutofit/>
          </a:bodyPr>
          <a:lstStyle/>
          <a:p>
            <a:pPr marL="0" indent="0">
              <a:buNone/>
            </a:pPr>
            <a:r>
              <a:rPr lang="uk-UA" sz="2400" b="1" dirty="0" smtClean="0"/>
              <a:t>Податок на прибуток</a:t>
            </a:r>
            <a:r>
              <a:rPr lang="uk-UA" sz="2400" dirty="0" smtClean="0"/>
              <a:t>. Стягнення об'єкта застави такі ж коригування, як і при реалізації.</a:t>
            </a:r>
          </a:p>
          <a:p>
            <a:pPr marL="0" indent="0">
              <a:buNone/>
            </a:pPr>
            <a:r>
              <a:rPr lang="uk-UA" sz="2400" b="1" dirty="0" smtClean="0"/>
              <a:t>ПДВ</a:t>
            </a:r>
            <a:r>
              <a:rPr lang="uk-UA" sz="2400" dirty="0" smtClean="0"/>
              <a:t>. Відповідно до </a:t>
            </a:r>
            <a:r>
              <a:rPr lang="uk-UA" sz="2400" dirty="0" err="1" smtClean="0"/>
              <a:t>пп</a:t>
            </a:r>
            <a:r>
              <a:rPr lang="uk-UA" sz="2400" dirty="0" smtClean="0"/>
              <a:t>. 196.1.2 ПКУ операції з передачі майна в заставу (іпотеку) позикодавцю (кредитору), повернення такого майна із застави (іпотеки) його власнику не є об'єктом оподаткування. Однак, стягнення </a:t>
            </a:r>
            <a:r>
              <a:rPr lang="uk-UA" sz="2400" dirty="0" err="1" smtClean="0"/>
              <a:t>обєкта</a:t>
            </a:r>
            <a:r>
              <a:rPr lang="uk-UA" sz="2400" dirty="0" smtClean="0"/>
              <a:t> застави, тобто операція з передачі банку права власності на </a:t>
            </a:r>
            <a:r>
              <a:rPr lang="uk-UA" sz="2400" dirty="0" err="1" smtClean="0"/>
              <a:t>обєкти</a:t>
            </a:r>
            <a:r>
              <a:rPr lang="uk-UA" sz="2400" dirty="0" smtClean="0"/>
              <a:t> застави є </a:t>
            </a:r>
            <a:r>
              <a:rPr lang="uk-UA" sz="2400" dirty="0" err="1" smtClean="0"/>
              <a:t>обєктом</a:t>
            </a:r>
            <a:r>
              <a:rPr lang="uk-UA" sz="2400" dirty="0" smtClean="0"/>
              <a:t> оподаткування ПДВ (</a:t>
            </a:r>
            <a:r>
              <a:rPr lang="uk-UA" sz="2400" dirty="0" err="1" smtClean="0"/>
              <a:t>пп</a:t>
            </a:r>
            <a:r>
              <a:rPr lang="uk-UA" sz="2400" dirty="0" smtClean="0"/>
              <a:t>. «а» п. 185.1 ПКУ). Базою оподаткування є оціночна вартість основного засобу (але не нижче за його балансову вартість) (</a:t>
            </a:r>
            <a:r>
              <a:rPr lang="uk-UA" sz="2400" dirty="0" err="1" smtClean="0"/>
              <a:t>пп</a:t>
            </a:r>
            <a:r>
              <a:rPr lang="uk-UA" sz="2400" dirty="0" smtClean="0"/>
              <a:t>. 188.1 ПКУ).</a:t>
            </a:r>
            <a:endParaRPr lang="uk-UA" sz="2400" dirty="0"/>
          </a:p>
        </p:txBody>
      </p:sp>
    </p:spTree>
    <p:extLst>
      <p:ext uri="{BB962C8B-B14F-4D97-AF65-F5344CB8AC3E}">
        <p14:creationId xmlns:p14="http://schemas.microsoft.com/office/powerpoint/2010/main" val="31432398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3"/>
          <p:cNvGraphicFramePr>
            <a:graphicFrameLocks/>
          </p:cNvGraphicFramePr>
          <p:nvPr>
            <p:extLst>
              <p:ext uri="{D42A27DB-BD31-4B8C-83A1-F6EECF244321}">
                <p14:modId xmlns:p14="http://schemas.microsoft.com/office/powerpoint/2010/main" val="695017738"/>
              </p:ext>
            </p:extLst>
          </p:nvPr>
        </p:nvGraphicFramePr>
        <p:xfrm>
          <a:off x="1" y="1163782"/>
          <a:ext cx="12191999" cy="5694217"/>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1064505">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621163">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1087034">
                <a:tc>
                  <a:txBody>
                    <a:bodyPr/>
                    <a:lstStyle/>
                    <a:p>
                      <a:r>
                        <a:rPr lang="uk-UA" dirty="0" smtClean="0"/>
                        <a:t>1</a:t>
                      </a:r>
                      <a:endParaRPr lang="uk-UA" dirty="0"/>
                    </a:p>
                  </a:txBody>
                  <a:tcPr/>
                </a:tc>
                <a:tc>
                  <a:txBody>
                    <a:bodyPr/>
                    <a:lstStyle/>
                    <a:p>
                      <a:r>
                        <a:rPr lang="uk-UA" dirty="0" smtClean="0"/>
                        <a:t>Передача ОЗ в заставу</a:t>
                      </a:r>
                      <a:endParaRPr lang="uk-UA" dirty="0"/>
                    </a:p>
                  </a:txBody>
                  <a:tcPr/>
                </a:tc>
                <a:tc>
                  <a:txBody>
                    <a:bodyPr/>
                    <a:lstStyle/>
                    <a:p>
                      <a:r>
                        <a:rPr lang="uk-UA" dirty="0" smtClean="0"/>
                        <a:t>05</a:t>
                      </a:r>
                      <a:endParaRPr lang="uk-UA" dirty="0"/>
                    </a:p>
                  </a:txBody>
                  <a:tcPr/>
                </a:tc>
                <a:tc>
                  <a:txBody>
                    <a:bodyPr/>
                    <a:lstStyle/>
                    <a:p>
                      <a:endParaRPr lang="uk-UA"/>
                    </a:p>
                  </a:txBody>
                  <a:tcPr/>
                </a:tc>
                <a:tc>
                  <a:txBody>
                    <a:bodyPr/>
                    <a:lstStyle/>
                    <a:p>
                      <a:r>
                        <a:rPr lang="uk-UA" dirty="0" smtClean="0"/>
                        <a:t>150000,00</a:t>
                      </a:r>
                      <a:endParaRPr lang="uk-UA" dirty="0"/>
                    </a:p>
                  </a:txBody>
                  <a:tcPr/>
                </a:tc>
                <a:tc>
                  <a:txBody>
                    <a:bodyPr/>
                    <a:lstStyle/>
                    <a:p>
                      <a:r>
                        <a:rPr lang="uk-UA" dirty="0" smtClean="0"/>
                        <a:t>Договір кредитування,</a:t>
                      </a:r>
                      <a:r>
                        <a:rPr lang="uk-UA" baseline="0" dirty="0" smtClean="0"/>
                        <a:t> акт приймання-передачі</a:t>
                      </a:r>
                      <a:endParaRPr lang="uk-UA" dirty="0"/>
                    </a:p>
                  </a:txBody>
                  <a:tcPr/>
                </a:tc>
                <a:extLst>
                  <a:ext uri="{0D108BD9-81ED-4DB2-BD59-A6C34878D82A}">
                    <a16:rowId xmlns:a16="http://schemas.microsoft.com/office/drawing/2014/main" xmlns="" val="3118587197"/>
                  </a:ext>
                </a:extLst>
              </a:tr>
              <a:tr h="1087034">
                <a:tc>
                  <a:txBody>
                    <a:bodyPr/>
                    <a:lstStyle/>
                    <a:p>
                      <a:r>
                        <a:rPr lang="uk-UA" dirty="0" smtClean="0"/>
                        <a:t>2</a:t>
                      </a:r>
                      <a:endParaRPr lang="uk-UA" dirty="0"/>
                    </a:p>
                  </a:txBody>
                  <a:tcPr/>
                </a:tc>
                <a:tc>
                  <a:txBody>
                    <a:bodyPr/>
                    <a:lstStyle/>
                    <a:p>
                      <a:r>
                        <a:rPr lang="uk-UA" dirty="0" smtClean="0"/>
                        <a:t>Переведено ОЗ до складу активів, призначених для продажу</a:t>
                      </a:r>
                      <a:endParaRPr lang="uk-UA" dirty="0"/>
                    </a:p>
                  </a:txBody>
                  <a:tcPr/>
                </a:tc>
                <a:tc>
                  <a:txBody>
                    <a:bodyPr/>
                    <a:lstStyle/>
                    <a:p>
                      <a:r>
                        <a:rPr lang="uk-UA" dirty="0" smtClean="0"/>
                        <a:t>286</a:t>
                      </a:r>
                      <a:endParaRPr lang="uk-UA" dirty="0"/>
                    </a:p>
                  </a:txBody>
                  <a:tcPr/>
                </a:tc>
                <a:tc>
                  <a:txBody>
                    <a:bodyPr/>
                    <a:lstStyle/>
                    <a:p>
                      <a:r>
                        <a:rPr lang="uk-UA" dirty="0" smtClean="0"/>
                        <a:t>105</a:t>
                      </a:r>
                      <a:endParaRPr lang="uk-UA" dirty="0"/>
                    </a:p>
                  </a:txBody>
                  <a:tcPr/>
                </a:tc>
                <a:tc>
                  <a:txBody>
                    <a:bodyPr/>
                    <a:lstStyle/>
                    <a:p>
                      <a:r>
                        <a:rPr lang="uk-UA" dirty="0" smtClean="0"/>
                        <a:t>180000,00</a:t>
                      </a:r>
                      <a:endParaRPr lang="uk-UA" dirty="0"/>
                    </a:p>
                  </a:txBody>
                  <a:tcPr/>
                </a:tc>
                <a:tc rowSpan="2">
                  <a:txBody>
                    <a:bodyPr/>
                    <a:lstStyle/>
                    <a:p>
                      <a:r>
                        <a:rPr lang="uk-UA" dirty="0" smtClean="0"/>
                        <a:t>Облікові регістри, наказ керівника</a:t>
                      </a:r>
                      <a:endParaRPr lang="uk-UA" dirty="0"/>
                    </a:p>
                  </a:txBody>
                  <a:tcPr/>
                </a:tc>
                <a:extLst>
                  <a:ext uri="{0D108BD9-81ED-4DB2-BD59-A6C34878D82A}">
                    <a16:rowId xmlns:a16="http://schemas.microsoft.com/office/drawing/2014/main" xmlns="" val="3904725654"/>
                  </a:ext>
                </a:extLst>
              </a:tr>
              <a:tr h="747447">
                <a:tc>
                  <a:txBody>
                    <a:bodyPr/>
                    <a:lstStyle/>
                    <a:p>
                      <a:r>
                        <a:rPr lang="uk-UA" dirty="0" smtClean="0"/>
                        <a:t>3</a:t>
                      </a:r>
                      <a:endParaRPr lang="uk-UA" dirty="0"/>
                    </a:p>
                  </a:txBody>
                  <a:tcPr/>
                </a:tc>
                <a:tc>
                  <a:txBody>
                    <a:bodyPr/>
                    <a:lstStyle/>
                    <a:p>
                      <a:r>
                        <a:rPr lang="uk-UA" dirty="0" smtClean="0"/>
                        <a:t>Списано накопичений знос ОЗ</a:t>
                      </a:r>
                      <a:endParaRPr lang="uk-UA" dirty="0"/>
                    </a:p>
                  </a:txBody>
                  <a:tcPr/>
                </a:tc>
                <a:tc>
                  <a:txBody>
                    <a:bodyPr/>
                    <a:lstStyle/>
                    <a:p>
                      <a:r>
                        <a:rPr lang="uk-UA" dirty="0" smtClean="0"/>
                        <a:t>131</a:t>
                      </a:r>
                      <a:endParaRPr lang="uk-UA" dirty="0"/>
                    </a:p>
                  </a:txBody>
                  <a:tcPr/>
                </a:tc>
                <a:tc>
                  <a:txBody>
                    <a:bodyPr/>
                    <a:lstStyle/>
                    <a:p>
                      <a:r>
                        <a:rPr lang="uk-UA" dirty="0" smtClean="0"/>
                        <a:t>105</a:t>
                      </a:r>
                      <a:endParaRPr lang="uk-UA" dirty="0"/>
                    </a:p>
                  </a:txBody>
                  <a:tcPr/>
                </a:tc>
                <a:tc>
                  <a:txBody>
                    <a:bodyPr/>
                    <a:lstStyle/>
                    <a:p>
                      <a:r>
                        <a:rPr lang="uk-UA" dirty="0" smtClean="0"/>
                        <a:t>240000,00</a:t>
                      </a:r>
                      <a:endParaRPr lang="uk-UA" dirty="0"/>
                    </a:p>
                  </a:txBody>
                  <a:tcPr/>
                </a:tc>
                <a:tc vMerge="1">
                  <a:txBody>
                    <a:bodyPr/>
                    <a:lstStyle/>
                    <a:p>
                      <a:endParaRPr lang="uk-UA" dirty="0"/>
                    </a:p>
                  </a:txBody>
                  <a:tcPr/>
                </a:tc>
                <a:extLst>
                  <a:ext uri="{0D108BD9-81ED-4DB2-BD59-A6C34878D82A}">
                    <a16:rowId xmlns:a16="http://schemas.microsoft.com/office/drawing/2014/main" xmlns="" val="1790793331"/>
                  </a:ext>
                </a:extLst>
              </a:tr>
              <a:tr h="1087034">
                <a:tc>
                  <a:txBody>
                    <a:bodyPr/>
                    <a:lstStyle/>
                    <a:p>
                      <a:r>
                        <a:rPr lang="uk-UA" dirty="0" smtClean="0"/>
                        <a:t>4</a:t>
                      </a:r>
                      <a:endParaRPr lang="uk-UA" dirty="0"/>
                    </a:p>
                  </a:txBody>
                  <a:tcPr/>
                </a:tc>
                <a:tc>
                  <a:txBody>
                    <a:bodyPr/>
                    <a:lstStyle/>
                    <a:p>
                      <a:r>
                        <a:rPr lang="uk-UA" dirty="0" smtClean="0"/>
                        <a:t>Відображена</a:t>
                      </a:r>
                      <a:r>
                        <a:rPr lang="uk-UA" baseline="0" dirty="0" smtClean="0"/>
                        <a:t> передача об'єкта банку</a:t>
                      </a:r>
                      <a:endParaRPr lang="uk-UA" dirty="0"/>
                    </a:p>
                  </a:txBody>
                  <a:tcPr/>
                </a:tc>
                <a:tc>
                  <a:txBody>
                    <a:bodyPr/>
                    <a:lstStyle/>
                    <a:p>
                      <a:r>
                        <a:rPr lang="uk-UA" dirty="0" smtClean="0"/>
                        <a:t>377</a:t>
                      </a:r>
                      <a:endParaRPr lang="uk-UA" dirty="0"/>
                    </a:p>
                  </a:txBody>
                  <a:tcPr/>
                </a:tc>
                <a:tc>
                  <a:txBody>
                    <a:bodyPr/>
                    <a:lstStyle/>
                    <a:p>
                      <a:r>
                        <a:rPr lang="uk-UA" dirty="0" smtClean="0"/>
                        <a:t>712</a:t>
                      </a:r>
                      <a:endParaRPr lang="uk-UA" dirty="0"/>
                    </a:p>
                  </a:txBody>
                  <a:tcPr/>
                </a:tc>
                <a:tc>
                  <a:txBody>
                    <a:bodyPr/>
                    <a:lstStyle/>
                    <a:p>
                      <a:r>
                        <a:rPr lang="uk-UA" dirty="0" smtClean="0"/>
                        <a:t>150000,00</a:t>
                      </a:r>
                      <a:endParaRPr lang="uk-UA" dirty="0"/>
                    </a:p>
                  </a:txBody>
                  <a:tcPr/>
                </a:tc>
                <a:tc>
                  <a:txBody>
                    <a:bodyPr/>
                    <a:lstStyle/>
                    <a:p>
                      <a:r>
                        <a:rPr lang="uk-UA" dirty="0" smtClean="0"/>
                        <a:t>Акт приймання-передачі ОЗ-1</a:t>
                      </a:r>
                      <a:endParaRPr lang="uk-UA" dirty="0"/>
                    </a:p>
                  </a:txBody>
                  <a:tcPr/>
                </a:tc>
                <a:extLst>
                  <a:ext uri="{0D108BD9-81ED-4DB2-BD59-A6C34878D82A}">
                    <a16:rowId xmlns:a16="http://schemas.microsoft.com/office/drawing/2014/main" xmlns="" val="3626414663"/>
                  </a:ext>
                </a:extLst>
              </a:tr>
            </a:tbl>
          </a:graphicData>
        </a:graphic>
      </p:graphicFrame>
      <p:sp>
        <p:nvSpPr>
          <p:cNvPr id="3" name="Объект 2"/>
          <p:cNvSpPr txBox="1">
            <a:spLocks/>
          </p:cNvSpPr>
          <p:nvPr/>
        </p:nvSpPr>
        <p:spPr>
          <a:xfrm>
            <a:off x="109298" y="124691"/>
            <a:ext cx="9131684" cy="1039091"/>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buFont typeface="Wingdings 3" charset="2"/>
              <a:buNone/>
            </a:pPr>
            <a:r>
              <a:rPr lang="uk-UA" b="1" dirty="0" smtClean="0"/>
              <a:t>Приклад</a:t>
            </a:r>
            <a:r>
              <a:rPr lang="uk-UA" dirty="0" smtClean="0"/>
              <a:t>. Підприємство передає автомобіль як заставу під отриманий кредит. Первісна вартість автомобіля 420000 грн. Нарахований знос 24000 грн. Кредит не був повернутий. Накладено стягнення. Оціночна вартість автомобіля 150000 грн.</a:t>
            </a:r>
            <a:endParaRPr lang="uk-UA" dirty="0"/>
          </a:p>
        </p:txBody>
      </p:sp>
    </p:spTree>
    <p:extLst>
      <p:ext uri="{BB962C8B-B14F-4D97-AF65-F5344CB8AC3E}">
        <p14:creationId xmlns:p14="http://schemas.microsoft.com/office/powerpoint/2010/main" val="16104985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3"/>
          <p:cNvGraphicFramePr>
            <a:graphicFrameLocks/>
          </p:cNvGraphicFramePr>
          <p:nvPr>
            <p:extLst>
              <p:ext uri="{D42A27DB-BD31-4B8C-83A1-F6EECF244321}">
                <p14:modId xmlns:p14="http://schemas.microsoft.com/office/powerpoint/2010/main" val="912518379"/>
              </p:ext>
            </p:extLst>
          </p:nvPr>
        </p:nvGraphicFramePr>
        <p:xfrm>
          <a:off x="0" y="0"/>
          <a:ext cx="12191999" cy="6858001"/>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1043609">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596348">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1043609">
                <a:tc>
                  <a:txBody>
                    <a:bodyPr/>
                    <a:lstStyle/>
                    <a:p>
                      <a:r>
                        <a:rPr lang="uk-UA" dirty="0" smtClean="0"/>
                        <a:t>5</a:t>
                      </a:r>
                      <a:endParaRPr lang="uk-UA" dirty="0"/>
                    </a:p>
                  </a:txBody>
                  <a:tcPr/>
                </a:tc>
                <a:tc>
                  <a:txBody>
                    <a:bodyPr/>
                    <a:lstStyle/>
                    <a:p>
                      <a:r>
                        <a:rPr lang="uk-UA" dirty="0" smtClean="0"/>
                        <a:t>Відображено податкове зобов'язання з ПДВ</a:t>
                      </a:r>
                      <a:endParaRPr lang="uk-UA" dirty="0"/>
                    </a:p>
                  </a:txBody>
                  <a:tcPr/>
                </a:tc>
                <a:tc>
                  <a:txBody>
                    <a:bodyPr/>
                    <a:lstStyle/>
                    <a:p>
                      <a:r>
                        <a:rPr lang="uk-UA" dirty="0" smtClean="0"/>
                        <a:t>712</a:t>
                      </a:r>
                      <a:endParaRPr lang="uk-UA" dirty="0"/>
                    </a:p>
                  </a:txBody>
                  <a:tcPr/>
                </a:tc>
                <a:tc>
                  <a:txBody>
                    <a:bodyPr/>
                    <a:lstStyle/>
                    <a:p>
                      <a:r>
                        <a:rPr lang="uk-UA" dirty="0" smtClean="0"/>
                        <a:t>641</a:t>
                      </a:r>
                      <a:endParaRPr lang="uk-UA" dirty="0"/>
                    </a:p>
                  </a:txBody>
                  <a:tcPr/>
                </a:tc>
                <a:tc>
                  <a:txBody>
                    <a:bodyPr/>
                    <a:lstStyle/>
                    <a:p>
                      <a:r>
                        <a:rPr lang="uk-UA" dirty="0" smtClean="0"/>
                        <a:t>25000,00</a:t>
                      </a:r>
                      <a:endParaRPr lang="uk-UA" dirty="0"/>
                    </a:p>
                  </a:txBody>
                  <a:tcPr/>
                </a:tc>
                <a:tc>
                  <a:txBody>
                    <a:bodyPr/>
                    <a:lstStyle/>
                    <a:p>
                      <a:r>
                        <a:rPr lang="uk-UA" dirty="0" smtClean="0"/>
                        <a:t>Податкова накладна</a:t>
                      </a:r>
                      <a:endParaRPr lang="uk-UA" dirty="0"/>
                    </a:p>
                  </a:txBody>
                  <a:tcPr/>
                </a:tc>
                <a:extLst>
                  <a:ext uri="{0D108BD9-81ED-4DB2-BD59-A6C34878D82A}">
                    <a16:rowId xmlns:a16="http://schemas.microsoft.com/office/drawing/2014/main" xmlns="" val="1416039629"/>
                  </a:ext>
                </a:extLst>
              </a:tr>
              <a:tr h="1043609">
                <a:tc>
                  <a:txBody>
                    <a:bodyPr/>
                    <a:lstStyle/>
                    <a:p>
                      <a:r>
                        <a:rPr lang="uk-UA" dirty="0" smtClean="0"/>
                        <a:t>6</a:t>
                      </a:r>
                      <a:endParaRPr lang="uk-UA" dirty="0"/>
                    </a:p>
                  </a:txBody>
                  <a:tcPr/>
                </a:tc>
                <a:tc>
                  <a:txBody>
                    <a:bodyPr/>
                    <a:lstStyle/>
                    <a:p>
                      <a:r>
                        <a:rPr lang="uk-UA" dirty="0" smtClean="0"/>
                        <a:t>Списана собівартість переданого активу</a:t>
                      </a:r>
                      <a:endParaRPr lang="uk-UA" dirty="0"/>
                    </a:p>
                  </a:txBody>
                  <a:tcPr/>
                </a:tc>
                <a:tc>
                  <a:txBody>
                    <a:bodyPr/>
                    <a:lstStyle/>
                    <a:p>
                      <a:r>
                        <a:rPr lang="uk-UA" dirty="0" smtClean="0"/>
                        <a:t>943</a:t>
                      </a:r>
                      <a:endParaRPr lang="uk-UA" dirty="0"/>
                    </a:p>
                  </a:txBody>
                  <a:tcPr/>
                </a:tc>
                <a:tc>
                  <a:txBody>
                    <a:bodyPr/>
                    <a:lstStyle/>
                    <a:p>
                      <a:r>
                        <a:rPr lang="uk-UA" dirty="0" smtClean="0"/>
                        <a:t>286</a:t>
                      </a:r>
                      <a:endParaRPr lang="uk-UA" dirty="0"/>
                    </a:p>
                  </a:txBody>
                  <a:tcPr/>
                </a:tc>
                <a:tc>
                  <a:txBody>
                    <a:bodyPr/>
                    <a:lstStyle/>
                    <a:p>
                      <a:r>
                        <a:rPr lang="uk-UA" dirty="0" smtClean="0"/>
                        <a:t>180000,00</a:t>
                      </a:r>
                      <a:endParaRPr lang="uk-UA" dirty="0"/>
                    </a:p>
                  </a:txBody>
                  <a:tcPr/>
                </a:tc>
                <a:tc>
                  <a:txBody>
                    <a:bodyPr/>
                    <a:lstStyle/>
                    <a:p>
                      <a:r>
                        <a:rPr lang="uk-UA" dirty="0" smtClean="0"/>
                        <a:t>Розрахунок бухгалтерії</a:t>
                      </a:r>
                      <a:endParaRPr lang="uk-UA" dirty="0"/>
                    </a:p>
                  </a:txBody>
                  <a:tcPr/>
                </a:tc>
                <a:extLst>
                  <a:ext uri="{0D108BD9-81ED-4DB2-BD59-A6C34878D82A}">
                    <a16:rowId xmlns:a16="http://schemas.microsoft.com/office/drawing/2014/main" xmlns="" val="934922155"/>
                  </a:ext>
                </a:extLst>
              </a:tr>
              <a:tr h="596348">
                <a:tc>
                  <a:txBody>
                    <a:bodyPr/>
                    <a:lstStyle/>
                    <a:p>
                      <a:r>
                        <a:rPr lang="uk-UA" dirty="0" smtClean="0"/>
                        <a:t>7</a:t>
                      </a:r>
                      <a:endParaRPr lang="uk-UA" dirty="0"/>
                    </a:p>
                  </a:txBody>
                  <a:tcPr/>
                </a:tc>
                <a:tc>
                  <a:txBody>
                    <a:bodyPr/>
                    <a:lstStyle/>
                    <a:p>
                      <a:r>
                        <a:rPr lang="uk-UA" dirty="0" smtClean="0"/>
                        <a:t>Списана застава</a:t>
                      </a:r>
                      <a:endParaRPr lang="uk-UA" dirty="0"/>
                    </a:p>
                  </a:txBody>
                  <a:tcPr/>
                </a:tc>
                <a:tc>
                  <a:txBody>
                    <a:bodyPr/>
                    <a:lstStyle/>
                    <a:p>
                      <a:endParaRPr lang="uk-UA"/>
                    </a:p>
                  </a:txBody>
                  <a:tcPr/>
                </a:tc>
                <a:tc>
                  <a:txBody>
                    <a:bodyPr/>
                    <a:lstStyle/>
                    <a:p>
                      <a:r>
                        <a:rPr lang="uk-UA" dirty="0" smtClean="0"/>
                        <a:t>05</a:t>
                      </a:r>
                      <a:endParaRPr lang="uk-UA" dirty="0"/>
                    </a:p>
                  </a:txBody>
                  <a:tcPr/>
                </a:tc>
                <a:tc>
                  <a:txBody>
                    <a:bodyPr/>
                    <a:lstStyle/>
                    <a:p>
                      <a:r>
                        <a:rPr lang="uk-UA" dirty="0" smtClean="0"/>
                        <a:t>150000,00</a:t>
                      </a:r>
                      <a:endParaRPr lang="uk-UA" dirty="0"/>
                    </a:p>
                  </a:txBody>
                  <a:tcPr/>
                </a:tc>
                <a:tc>
                  <a:txBody>
                    <a:bodyPr/>
                    <a:lstStyle/>
                    <a:p>
                      <a:r>
                        <a:rPr lang="uk-UA" dirty="0" smtClean="0"/>
                        <a:t>Судове рішення</a:t>
                      </a:r>
                      <a:endParaRPr lang="uk-UA" dirty="0"/>
                    </a:p>
                  </a:txBody>
                  <a:tcPr/>
                </a:tc>
                <a:extLst>
                  <a:ext uri="{0D108BD9-81ED-4DB2-BD59-A6C34878D82A}">
                    <a16:rowId xmlns:a16="http://schemas.microsoft.com/office/drawing/2014/main" xmlns="" val="2102480868"/>
                  </a:ext>
                </a:extLst>
              </a:tr>
              <a:tr h="1490869">
                <a:tc>
                  <a:txBody>
                    <a:bodyPr/>
                    <a:lstStyle/>
                    <a:p>
                      <a:r>
                        <a:rPr lang="uk-UA" dirty="0" smtClean="0"/>
                        <a:t>8</a:t>
                      </a:r>
                      <a:endParaRPr lang="uk-UA" dirty="0"/>
                    </a:p>
                  </a:txBody>
                  <a:tcPr/>
                </a:tc>
                <a:tc>
                  <a:txBody>
                    <a:bodyPr/>
                    <a:lstStyle/>
                    <a:p>
                      <a:r>
                        <a:rPr lang="uk-UA" dirty="0" smtClean="0"/>
                        <a:t>Донараховано ПЗ з ПДВ, так як оціночна вартість менше залишкової (=180000*0,2-25000)</a:t>
                      </a:r>
                      <a:endParaRPr lang="uk-UA" dirty="0"/>
                    </a:p>
                  </a:txBody>
                  <a:tcPr/>
                </a:tc>
                <a:tc>
                  <a:txBody>
                    <a:bodyPr/>
                    <a:lstStyle/>
                    <a:p>
                      <a:r>
                        <a:rPr lang="uk-UA" dirty="0" smtClean="0"/>
                        <a:t>943</a:t>
                      </a:r>
                      <a:endParaRPr lang="uk-UA" dirty="0"/>
                    </a:p>
                  </a:txBody>
                  <a:tcPr/>
                </a:tc>
                <a:tc>
                  <a:txBody>
                    <a:bodyPr/>
                    <a:lstStyle/>
                    <a:p>
                      <a:r>
                        <a:rPr lang="uk-UA" dirty="0" smtClean="0"/>
                        <a:t>641</a:t>
                      </a:r>
                      <a:endParaRPr lang="uk-UA" dirty="0"/>
                    </a:p>
                  </a:txBody>
                  <a:tcPr/>
                </a:tc>
                <a:tc>
                  <a:txBody>
                    <a:bodyPr/>
                    <a:lstStyle/>
                    <a:p>
                      <a:r>
                        <a:rPr lang="uk-UA" dirty="0" smtClean="0"/>
                        <a:t>11000,00</a:t>
                      </a:r>
                      <a:endParaRPr lang="uk-UA" dirty="0"/>
                    </a:p>
                  </a:txBody>
                  <a:tcPr/>
                </a:tc>
                <a:tc>
                  <a:txBody>
                    <a:bodyPr/>
                    <a:lstStyle/>
                    <a:p>
                      <a:r>
                        <a:rPr lang="uk-UA" dirty="0" smtClean="0"/>
                        <a:t>Податкова накладна</a:t>
                      </a:r>
                      <a:endParaRPr lang="uk-UA" dirty="0"/>
                    </a:p>
                  </a:txBody>
                  <a:tcPr/>
                </a:tc>
                <a:extLst>
                  <a:ext uri="{0D108BD9-81ED-4DB2-BD59-A6C34878D82A}">
                    <a16:rowId xmlns:a16="http://schemas.microsoft.com/office/drawing/2014/main" xmlns="" val="4120908700"/>
                  </a:ext>
                </a:extLst>
              </a:tr>
              <a:tr h="1043609">
                <a:tc>
                  <a:txBody>
                    <a:bodyPr/>
                    <a:lstStyle/>
                    <a:p>
                      <a:r>
                        <a:rPr lang="uk-UA" dirty="0" smtClean="0"/>
                        <a:t>9</a:t>
                      </a:r>
                      <a:endParaRPr lang="uk-UA" dirty="0"/>
                    </a:p>
                  </a:txBody>
                  <a:tcPr/>
                </a:tc>
                <a:tc>
                  <a:txBody>
                    <a:bodyPr/>
                    <a:lstStyle/>
                    <a:p>
                      <a:r>
                        <a:rPr lang="uk-UA" dirty="0" smtClean="0"/>
                        <a:t>Погашено кредит стягненням майна</a:t>
                      </a:r>
                      <a:endParaRPr lang="uk-UA" dirty="0"/>
                    </a:p>
                  </a:txBody>
                  <a:tcPr/>
                </a:tc>
                <a:tc>
                  <a:txBody>
                    <a:bodyPr/>
                    <a:lstStyle/>
                    <a:p>
                      <a:r>
                        <a:rPr lang="uk-UA" dirty="0" smtClean="0"/>
                        <a:t>601</a:t>
                      </a:r>
                      <a:endParaRPr lang="uk-UA" dirty="0"/>
                    </a:p>
                  </a:txBody>
                  <a:tcPr/>
                </a:tc>
                <a:tc>
                  <a:txBody>
                    <a:bodyPr/>
                    <a:lstStyle/>
                    <a:p>
                      <a:r>
                        <a:rPr lang="uk-UA" dirty="0" smtClean="0"/>
                        <a:t>377</a:t>
                      </a:r>
                      <a:endParaRPr lang="uk-UA" dirty="0"/>
                    </a:p>
                  </a:txBody>
                  <a:tcPr/>
                </a:tc>
                <a:tc>
                  <a:txBody>
                    <a:bodyPr/>
                    <a:lstStyle/>
                    <a:p>
                      <a:r>
                        <a:rPr lang="uk-UA" dirty="0" smtClean="0"/>
                        <a:t>150000,00</a:t>
                      </a:r>
                      <a:endParaRPr lang="uk-UA" dirty="0"/>
                    </a:p>
                  </a:txBody>
                  <a:tcPr/>
                </a:tc>
                <a:tc>
                  <a:txBody>
                    <a:bodyPr/>
                    <a:lstStyle/>
                    <a:p>
                      <a:r>
                        <a:rPr lang="uk-UA" dirty="0" smtClean="0"/>
                        <a:t>Судове рішення, акт взаємозаліку</a:t>
                      </a:r>
                      <a:endParaRPr lang="uk-UA" dirty="0"/>
                    </a:p>
                  </a:txBody>
                  <a:tcPr/>
                </a:tc>
                <a:extLst>
                  <a:ext uri="{0D108BD9-81ED-4DB2-BD59-A6C34878D82A}">
                    <a16:rowId xmlns:a16="http://schemas.microsoft.com/office/drawing/2014/main" xmlns="" val="1618509019"/>
                  </a:ext>
                </a:extLst>
              </a:tr>
            </a:tbl>
          </a:graphicData>
        </a:graphic>
      </p:graphicFrame>
    </p:spTree>
    <p:extLst>
      <p:ext uri="{BB962C8B-B14F-4D97-AF65-F5344CB8AC3E}">
        <p14:creationId xmlns:p14="http://schemas.microsoft.com/office/powerpoint/2010/main" val="5354678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6. </a:t>
            </a:r>
            <a:r>
              <a:rPr lang="uk-UA" dirty="0"/>
              <a:t>Обмін на подібні/неподібні основні </a:t>
            </a:r>
            <a:r>
              <a:rPr lang="uk-UA" dirty="0" smtClean="0"/>
              <a:t>засоби</a:t>
            </a:r>
            <a:endParaRPr lang="uk-UA" dirty="0"/>
          </a:p>
        </p:txBody>
      </p:sp>
      <p:sp>
        <p:nvSpPr>
          <p:cNvPr id="3" name="Объект 2"/>
          <p:cNvSpPr>
            <a:spLocks noGrp="1"/>
          </p:cNvSpPr>
          <p:nvPr>
            <p:ph idx="1"/>
          </p:nvPr>
        </p:nvSpPr>
        <p:spPr/>
        <p:txBody>
          <a:bodyPr/>
          <a:lstStyle/>
          <a:p>
            <a:pPr marL="0" indent="0" fontAlgn="base">
              <a:buNone/>
            </a:pPr>
            <a:r>
              <a:rPr lang="uk-UA" sz="2400" dirty="0"/>
              <a:t>Основні засоби та нематеріальні активи можуть надходити на підприємство не тільки в результаті їх придбання за кошти, внесення до статутного капіталу та безоплатного отримання, а також як наслідок проведення обмінної (бартерної) операції або обміну з частковою оплатою коштами.</a:t>
            </a:r>
          </a:p>
          <a:p>
            <a:pPr marL="0" indent="0" fontAlgn="base">
              <a:buNone/>
            </a:pPr>
            <a:r>
              <a:rPr lang="uk-UA" sz="2400" dirty="0"/>
              <a:t>Відповідно до ПБО 7 у таких випадках оцінка основних засобів залежить від категорії обмінюваних об’єктів — подібні чи неподібні.</a:t>
            </a:r>
          </a:p>
          <a:p>
            <a:pPr marL="0" indent="0">
              <a:buNone/>
            </a:pPr>
            <a:endParaRPr lang="uk-UA" dirty="0"/>
          </a:p>
        </p:txBody>
      </p:sp>
    </p:spTree>
    <p:extLst>
      <p:ext uri="{BB962C8B-B14F-4D97-AF65-F5344CB8AC3E}">
        <p14:creationId xmlns:p14="http://schemas.microsoft.com/office/powerpoint/2010/main" val="17274097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62000"/>
          </a:xfrm>
        </p:spPr>
        <p:txBody>
          <a:bodyPr/>
          <a:lstStyle/>
          <a:p>
            <a:r>
              <a:rPr lang="uk-UA" dirty="0" smtClean="0">
                <a:solidFill>
                  <a:schemeClr val="tx1"/>
                </a:solidFill>
              </a:rPr>
              <a:t>Обмін подібними товарами</a:t>
            </a:r>
            <a:endParaRPr lang="uk-UA" dirty="0">
              <a:solidFill>
                <a:schemeClr val="tx1"/>
              </a:solidFill>
            </a:endParaRPr>
          </a:p>
        </p:txBody>
      </p:sp>
      <p:sp>
        <p:nvSpPr>
          <p:cNvPr id="3" name="Объект 2"/>
          <p:cNvSpPr>
            <a:spLocks noGrp="1"/>
          </p:cNvSpPr>
          <p:nvPr>
            <p:ph idx="1"/>
          </p:nvPr>
        </p:nvSpPr>
        <p:spPr>
          <a:xfrm>
            <a:off x="677333" y="1510145"/>
            <a:ext cx="9256375" cy="5223164"/>
          </a:xfrm>
        </p:spPr>
        <p:txBody>
          <a:bodyPr>
            <a:normAutofit/>
          </a:bodyPr>
          <a:lstStyle/>
          <a:p>
            <a:pPr marL="0" indent="0" fontAlgn="base">
              <a:buNone/>
            </a:pPr>
            <a:r>
              <a:rPr lang="uk-UA" dirty="0"/>
              <a:t>ПБО 7 визначає подібні (однорідні) об’єкти як об’єкти, які мають однакове функціональне призначення та однакову справедливу вартість. Тобто одночасно повинні виконуватися обидві умови (призначення та вартість).</a:t>
            </a:r>
          </a:p>
          <a:p>
            <a:pPr marL="0" indent="0" fontAlgn="base">
              <a:buNone/>
            </a:pPr>
            <a:r>
              <a:rPr lang="uk-UA" dirty="0"/>
              <a:t>Відповідно до національних стандартів бухгалтерського обліку справедлива вартість — це сума, за якою можна продати актив або оплатити зобов’язання за звичайних умов на певну дату (п. 4 ПБО 19). Для землі та будівель — це винятково ринкова вартість, як і для машин та устаткування. Але у разі відсутності даних про ринкову вартість машин та устаткування справедливою вартістю буде їх відновлювальна вартість (сучасна собі­вартість придбання) за вирахуванням суми зносу на дату оцінки. Відновлювальна вартість (сучасна собівартість придбання) за вирахуванням суми зносу на дату оцінки застосовується як справедлива вартість також для інших основних засобів. Для нематеріальних активів справедливою вартістю є поточна ринкова вартість. За відсутності такої вартості — оціночна вартість, яку підприємство сплатило б за актив у разі операції між обізнаними, зацікавленими та незалежними сторонами, виходячи з наявної інформації</a:t>
            </a:r>
            <a:r>
              <a:rPr lang="uk-UA" dirty="0" smtClean="0"/>
              <a:t>.</a:t>
            </a:r>
            <a:endParaRPr lang="uk-UA" dirty="0"/>
          </a:p>
        </p:txBody>
      </p:sp>
    </p:spTree>
    <p:extLst>
      <p:ext uri="{BB962C8B-B14F-4D97-AF65-F5344CB8AC3E}">
        <p14:creationId xmlns:p14="http://schemas.microsoft.com/office/powerpoint/2010/main" val="429379093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21673"/>
            <a:ext cx="8596668" cy="6483927"/>
          </a:xfrm>
        </p:spPr>
        <p:txBody>
          <a:bodyPr>
            <a:normAutofit lnSpcReduction="10000"/>
          </a:bodyPr>
          <a:lstStyle/>
          <a:p>
            <a:pPr marL="0" indent="0" fontAlgn="base">
              <a:buNone/>
            </a:pPr>
            <a:r>
              <a:rPr lang="uk-UA" sz="2400" dirty="0"/>
              <a:t>Справедлива вартість обмінюваних об’єктів може збігатися з їх залишковою вартістю, яка відображена в обліку, чи відрізнятися від неї.</a:t>
            </a:r>
          </a:p>
          <a:p>
            <a:pPr marL="0" indent="0" fontAlgn="base">
              <a:buNone/>
            </a:pPr>
            <a:r>
              <a:rPr lang="uk-UA" sz="2400" b="1" dirty="0"/>
              <a:t>За загальним правилом, визначеним у п. 12 ПБО 7, первісна вартість об’єкта основних засобів, отриманого в обмін на подібний об’єкт, дорівнює залишковій вартості переданого об’єкта основних засобів</a:t>
            </a:r>
            <a:r>
              <a:rPr lang="uk-UA" sz="2400" b="1" dirty="0" smtClean="0"/>
              <a:t>.</a:t>
            </a:r>
            <a:endParaRPr lang="ru-RU" sz="2400" dirty="0" smtClean="0"/>
          </a:p>
          <a:p>
            <a:pPr marL="0" indent="0" fontAlgn="base">
              <a:buNone/>
            </a:pPr>
            <a:r>
              <a:rPr lang="ru-RU" sz="2400" dirty="0" err="1" smtClean="0"/>
              <a:t>Відповідно</a:t>
            </a:r>
            <a:r>
              <a:rPr lang="ru-RU" sz="2400" dirty="0" smtClean="0"/>
              <a:t> </a:t>
            </a:r>
            <a:r>
              <a:rPr lang="ru-RU" sz="2400" dirty="0"/>
              <a:t>до п. 9 ПБО 15 </a:t>
            </a:r>
            <a:r>
              <a:rPr lang="ru-RU" sz="2400" dirty="0" err="1"/>
              <a:t>дохід</a:t>
            </a:r>
            <a:r>
              <a:rPr lang="ru-RU" sz="2400" dirty="0"/>
              <a:t> не </a:t>
            </a:r>
            <a:r>
              <a:rPr lang="ru-RU" sz="2400" dirty="0" err="1"/>
              <a:t>визнається</a:t>
            </a:r>
            <a:r>
              <a:rPr lang="ru-RU" sz="2400" dirty="0"/>
              <a:t>, </a:t>
            </a:r>
            <a:r>
              <a:rPr lang="ru-RU" sz="2400" dirty="0" err="1"/>
              <a:t>якщо</a:t>
            </a:r>
            <a:r>
              <a:rPr lang="ru-RU" sz="2400" dirty="0"/>
              <a:t> </a:t>
            </a:r>
            <a:r>
              <a:rPr lang="ru-RU" sz="2400" dirty="0" err="1"/>
              <a:t>здійснюється</a:t>
            </a:r>
            <a:r>
              <a:rPr lang="ru-RU" sz="2400" dirty="0"/>
              <a:t> </a:t>
            </a:r>
            <a:r>
              <a:rPr lang="ru-RU" sz="2400" dirty="0" err="1"/>
              <a:t>обмін</a:t>
            </a:r>
            <a:r>
              <a:rPr lang="ru-RU" sz="2400" dirty="0"/>
              <a:t> </a:t>
            </a:r>
            <a:r>
              <a:rPr lang="ru-RU" sz="2400" dirty="0" err="1"/>
              <a:t>подібними</a:t>
            </a:r>
            <a:r>
              <a:rPr lang="ru-RU" sz="2400" dirty="0"/>
              <a:t> активами за </a:t>
            </a:r>
            <a:r>
              <a:rPr lang="ru-RU" sz="2400" dirty="0" err="1"/>
              <a:t>призначенням</a:t>
            </a:r>
            <a:r>
              <a:rPr lang="ru-RU" sz="2400" dirty="0"/>
              <a:t> та </a:t>
            </a:r>
            <a:r>
              <a:rPr lang="ru-RU" sz="2400" dirty="0" err="1"/>
              <a:t>які</a:t>
            </a:r>
            <a:r>
              <a:rPr lang="ru-RU" sz="2400" dirty="0"/>
              <a:t> </a:t>
            </a:r>
            <a:r>
              <a:rPr lang="ru-RU" sz="2400" dirty="0" err="1"/>
              <a:t>мають</a:t>
            </a:r>
            <a:r>
              <a:rPr lang="ru-RU" sz="2400" dirty="0"/>
              <a:t> </a:t>
            </a:r>
            <a:r>
              <a:rPr lang="ru-RU" sz="2400" dirty="0" err="1"/>
              <a:t>однакову</a:t>
            </a:r>
            <a:r>
              <a:rPr lang="ru-RU" sz="2400" dirty="0"/>
              <a:t> </a:t>
            </a:r>
            <a:r>
              <a:rPr lang="ru-RU" sz="2400" dirty="0" err="1"/>
              <a:t>справедливу</a:t>
            </a:r>
            <a:r>
              <a:rPr lang="ru-RU" sz="2400" dirty="0"/>
              <a:t> </a:t>
            </a:r>
            <a:r>
              <a:rPr lang="ru-RU" sz="2400" dirty="0" err="1"/>
              <a:t>вартість</a:t>
            </a:r>
            <a:r>
              <a:rPr lang="ru-RU" sz="2400" dirty="0"/>
              <a:t>.</a:t>
            </a:r>
          </a:p>
          <a:p>
            <a:pPr marL="0" indent="0" fontAlgn="base">
              <a:buNone/>
            </a:pPr>
            <a:r>
              <a:rPr lang="ru-RU" sz="2400" dirty="0" err="1"/>
              <a:t>Оскільки</a:t>
            </a:r>
            <a:r>
              <a:rPr lang="ru-RU" sz="2400" dirty="0"/>
              <a:t> сфера </a:t>
            </a:r>
            <a:r>
              <a:rPr lang="ru-RU" sz="2400" dirty="0" err="1"/>
              <a:t>застосування</a:t>
            </a:r>
            <a:r>
              <a:rPr lang="ru-RU" sz="2400" dirty="0"/>
              <a:t> ПБО 27 не </a:t>
            </a:r>
            <a:r>
              <a:rPr lang="ru-RU" sz="2400" dirty="0" err="1"/>
              <a:t>включає</a:t>
            </a:r>
            <a:r>
              <a:rPr lang="ru-RU" sz="2400" dirty="0"/>
              <a:t> </a:t>
            </a:r>
            <a:r>
              <a:rPr lang="ru-RU" sz="2400" dirty="0" err="1"/>
              <a:t>операції</a:t>
            </a:r>
            <a:r>
              <a:rPr lang="ru-RU" sz="2400" dirty="0"/>
              <a:t>, </a:t>
            </a:r>
            <a:r>
              <a:rPr lang="ru-RU" sz="2400" dirty="0" err="1"/>
              <a:t>що</a:t>
            </a:r>
            <a:r>
              <a:rPr lang="ru-RU" sz="2400" dirty="0"/>
              <a:t> не є </a:t>
            </a:r>
            <a:r>
              <a:rPr lang="ru-RU" sz="2400" dirty="0" err="1"/>
              <a:t>продажем</a:t>
            </a:r>
            <a:r>
              <a:rPr lang="ru-RU" sz="2400" dirty="0"/>
              <a:t> </a:t>
            </a:r>
            <a:r>
              <a:rPr lang="ru-RU" sz="2400" dirty="0" err="1"/>
              <a:t>або</a:t>
            </a:r>
            <a:r>
              <a:rPr lang="ru-RU" sz="2400" dirty="0"/>
              <a:t> </a:t>
            </a:r>
            <a:r>
              <a:rPr lang="ru-RU" sz="2400" dirty="0" err="1"/>
              <a:t>припиненою</a:t>
            </a:r>
            <a:r>
              <a:rPr lang="ru-RU" sz="2400" dirty="0"/>
              <a:t> </a:t>
            </a:r>
            <a:r>
              <a:rPr lang="ru-RU" sz="2400" dirty="0" err="1"/>
              <a:t>діяльністю</a:t>
            </a:r>
            <a:r>
              <a:rPr lang="ru-RU" sz="2400" dirty="0"/>
              <a:t>, то при </a:t>
            </a:r>
            <a:r>
              <a:rPr lang="ru-RU" sz="2400" dirty="0" err="1"/>
              <a:t>обміну</a:t>
            </a:r>
            <a:r>
              <a:rPr lang="ru-RU" sz="2400" dirty="0"/>
              <a:t> </a:t>
            </a:r>
            <a:r>
              <a:rPr lang="ru-RU" sz="2400" dirty="0" err="1"/>
              <a:t>неподібними</a:t>
            </a:r>
            <a:r>
              <a:rPr lang="ru-RU" sz="2400" dirty="0"/>
              <a:t> активами, при </a:t>
            </a:r>
            <a:r>
              <a:rPr lang="ru-RU" sz="2400" dirty="0" err="1"/>
              <a:t>якому</a:t>
            </a:r>
            <a:r>
              <a:rPr lang="ru-RU" sz="2400" dirty="0"/>
              <a:t> </a:t>
            </a:r>
            <a:r>
              <a:rPr lang="ru-RU" sz="2400" dirty="0" err="1"/>
              <a:t>дохід</a:t>
            </a:r>
            <a:r>
              <a:rPr lang="ru-RU" sz="2400" dirty="0"/>
              <a:t>, як </a:t>
            </a:r>
            <a:r>
              <a:rPr lang="ru-RU" sz="2400" dirty="0" err="1"/>
              <a:t>було</a:t>
            </a:r>
            <a:r>
              <a:rPr lang="ru-RU" sz="2400" dirty="0"/>
              <a:t> </a:t>
            </a:r>
            <a:r>
              <a:rPr lang="ru-RU" sz="2400" dirty="0" err="1"/>
              <a:t>зазначено</a:t>
            </a:r>
            <a:r>
              <a:rPr lang="ru-RU" sz="2400" dirty="0"/>
              <a:t> </a:t>
            </a:r>
            <a:r>
              <a:rPr lang="ru-RU" sz="2400" dirty="0" err="1"/>
              <a:t>вище</a:t>
            </a:r>
            <a:r>
              <a:rPr lang="ru-RU" sz="2400" dirty="0"/>
              <a:t>, не </a:t>
            </a:r>
            <a:r>
              <a:rPr lang="ru-RU" sz="2400" dirty="0" err="1"/>
              <a:t>визнається</a:t>
            </a:r>
            <a:r>
              <a:rPr lang="ru-RU" sz="2400" dirty="0"/>
              <a:t>, не </a:t>
            </a:r>
            <a:r>
              <a:rPr lang="ru-RU" sz="2400" dirty="0" err="1"/>
              <a:t>слід</a:t>
            </a:r>
            <a:r>
              <a:rPr lang="ru-RU" sz="2400" dirty="0"/>
              <a:t> </a:t>
            </a:r>
            <a:r>
              <a:rPr lang="ru-RU" sz="2400" dirty="0" err="1"/>
              <a:t>визнавати</a:t>
            </a:r>
            <a:r>
              <a:rPr lang="ru-RU" sz="2400" dirty="0"/>
              <a:t> </a:t>
            </a:r>
            <a:r>
              <a:rPr lang="ru-RU" sz="2400" dirty="0" err="1"/>
              <a:t>відчужувані</a:t>
            </a:r>
            <a:r>
              <a:rPr lang="ru-RU" sz="2400" dirty="0"/>
              <a:t> </a:t>
            </a:r>
            <a:r>
              <a:rPr lang="ru-RU" sz="2400" dirty="0" err="1"/>
              <a:t>основні</a:t>
            </a:r>
            <a:r>
              <a:rPr lang="ru-RU" sz="2400" dirty="0"/>
              <a:t> </a:t>
            </a:r>
            <a:r>
              <a:rPr lang="ru-RU" sz="2400" dirty="0" err="1"/>
              <a:t>засоби</a:t>
            </a:r>
            <a:r>
              <a:rPr lang="ru-RU" sz="2400" dirty="0"/>
              <a:t> як </a:t>
            </a:r>
            <a:r>
              <a:rPr lang="ru-RU" sz="2400" dirty="0" err="1"/>
              <a:t>необоротні</a:t>
            </a:r>
            <a:r>
              <a:rPr lang="ru-RU" sz="2400" dirty="0"/>
              <a:t> </a:t>
            </a:r>
            <a:r>
              <a:rPr lang="ru-RU" sz="2400" dirty="0" err="1"/>
              <a:t>активи</a:t>
            </a:r>
            <a:r>
              <a:rPr lang="ru-RU" sz="2400" dirty="0"/>
              <a:t>, </a:t>
            </a:r>
            <a:r>
              <a:rPr lang="ru-RU" sz="2400" dirty="0" err="1"/>
              <a:t>утримувані</a:t>
            </a:r>
            <a:r>
              <a:rPr lang="ru-RU" sz="2400" dirty="0"/>
              <a:t> для продажу, та </a:t>
            </a:r>
            <a:r>
              <a:rPr lang="ru-RU" sz="2400" dirty="0" err="1"/>
              <a:t>переводити</a:t>
            </a:r>
            <a:r>
              <a:rPr lang="ru-RU" sz="2400" dirty="0"/>
              <a:t> </a:t>
            </a:r>
            <a:r>
              <a:rPr lang="ru-RU" sz="2400" dirty="0" err="1"/>
              <a:t>облік</a:t>
            </a:r>
            <a:r>
              <a:rPr lang="ru-RU" sz="2400" dirty="0"/>
              <a:t> таких </a:t>
            </a:r>
            <a:r>
              <a:rPr lang="ru-RU" sz="2400" dirty="0" err="1"/>
              <a:t>активів</a:t>
            </a:r>
            <a:r>
              <a:rPr lang="ru-RU" sz="2400" dirty="0"/>
              <a:t> на </a:t>
            </a:r>
            <a:r>
              <a:rPr lang="ru-RU" sz="2400" dirty="0" err="1"/>
              <a:t>рахунок</a:t>
            </a:r>
            <a:r>
              <a:rPr lang="ru-RU" sz="2400" dirty="0"/>
              <a:t> 286.</a:t>
            </a:r>
          </a:p>
          <a:p>
            <a:pPr marL="0" indent="0">
              <a:buNone/>
            </a:pPr>
            <a:endParaRPr lang="uk-UA" dirty="0"/>
          </a:p>
        </p:txBody>
      </p:sp>
    </p:spTree>
    <p:extLst>
      <p:ext uri="{BB962C8B-B14F-4D97-AF65-F5344CB8AC3E}">
        <p14:creationId xmlns:p14="http://schemas.microsoft.com/office/powerpoint/2010/main" val="3015529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49318" y="6345936"/>
            <a:ext cx="8596668" cy="512064"/>
          </a:xfrm>
        </p:spPr>
        <p:txBody>
          <a:bodyPr>
            <a:normAutofit/>
          </a:bodyPr>
          <a:lstStyle/>
          <a:p>
            <a:pPr marL="0" indent="0" algn="ctr">
              <a:buNone/>
            </a:pPr>
            <a:r>
              <a:rPr lang="uk-UA" sz="2000" dirty="0" smtClean="0"/>
              <a:t>Рис. Випадки вибуття основних засобів</a:t>
            </a:r>
            <a:endParaRPr lang="uk-UA" sz="2000" dirty="0"/>
          </a:p>
        </p:txBody>
      </p:sp>
      <p:sp>
        <p:nvSpPr>
          <p:cNvPr id="4" name="Объект 2"/>
          <p:cNvSpPr txBox="1">
            <a:spLocks/>
          </p:cNvSpPr>
          <p:nvPr/>
        </p:nvSpPr>
        <p:spPr>
          <a:xfrm>
            <a:off x="870690" y="292608"/>
            <a:ext cx="9663198" cy="457200"/>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Вибуття основних засобів</a:t>
            </a:r>
            <a:endParaRPr lang="uk-UA" dirty="0"/>
          </a:p>
        </p:txBody>
      </p:sp>
      <p:sp>
        <p:nvSpPr>
          <p:cNvPr id="5" name="Объект 2"/>
          <p:cNvSpPr txBox="1">
            <a:spLocks/>
          </p:cNvSpPr>
          <p:nvPr/>
        </p:nvSpPr>
        <p:spPr>
          <a:xfrm>
            <a:off x="870690" y="1207008"/>
            <a:ext cx="3291162" cy="822960"/>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Передача іншим юридичним або фізичним особам</a:t>
            </a:r>
            <a:endParaRPr lang="uk-UA" dirty="0"/>
          </a:p>
        </p:txBody>
      </p:sp>
      <p:sp>
        <p:nvSpPr>
          <p:cNvPr id="6" name="Объект 2"/>
          <p:cNvSpPr txBox="1">
            <a:spLocks/>
          </p:cNvSpPr>
          <p:nvPr/>
        </p:nvSpPr>
        <p:spPr>
          <a:xfrm>
            <a:off x="5533452" y="1207008"/>
            <a:ext cx="5000436" cy="822960"/>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Списання (ліквідація) через невідповідність критеріям визнання активом</a:t>
            </a:r>
            <a:endParaRPr lang="uk-UA" dirty="0"/>
          </a:p>
        </p:txBody>
      </p:sp>
      <p:sp>
        <p:nvSpPr>
          <p:cNvPr id="7" name="Объект 2"/>
          <p:cNvSpPr txBox="1">
            <a:spLocks/>
          </p:cNvSpPr>
          <p:nvPr/>
        </p:nvSpPr>
        <p:spPr>
          <a:xfrm>
            <a:off x="549318" y="2633472"/>
            <a:ext cx="1645242" cy="731520"/>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Продаж за кошти</a:t>
            </a:r>
            <a:endParaRPr lang="uk-UA" dirty="0"/>
          </a:p>
        </p:txBody>
      </p:sp>
      <p:sp>
        <p:nvSpPr>
          <p:cNvPr id="8" name="Объект 2"/>
          <p:cNvSpPr txBox="1">
            <a:spLocks/>
          </p:cNvSpPr>
          <p:nvPr/>
        </p:nvSpPr>
        <p:spPr>
          <a:xfrm>
            <a:off x="7955280" y="2633472"/>
            <a:ext cx="3639312" cy="512064"/>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Фізичний або моральний знос</a:t>
            </a:r>
            <a:endParaRPr lang="uk-UA" dirty="0"/>
          </a:p>
        </p:txBody>
      </p:sp>
      <p:sp>
        <p:nvSpPr>
          <p:cNvPr id="9" name="Объект 2"/>
          <p:cNvSpPr txBox="1">
            <a:spLocks/>
          </p:cNvSpPr>
          <p:nvPr/>
        </p:nvSpPr>
        <p:spPr>
          <a:xfrm>
            <a:off x="7955280" y="3529584"/>
            <a:ext cx="3639312" cy="713232"/>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Знищення внаслідок надзвичайних подій</a:t>
            </a:r>
            <a:endParaRPr lang="uk-UA" dirty="0"/>
          </a:p>
        </p:txBody>
      </p:sp>
      <p:sp>
        <p:nvSpPr>
          <p:cNvPr id="10" name="Объект 2"/>
          <p:cNvSpPr txBox="1">
            <a:spLocks/>
          </p:cNvSpPr>
          <p:nvPr/>
        </p:nvSpPr>
        <p:spPr>
          <a:xfrm>
            <a:off x="7955280" y="4663440"/>
            <a:ext cx="3639312" cy="512064"/>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Нестача</a:t>
            </a:r>
            <a:endParaRPr lang="uk-UA" dirty="0"/>
          </a:p>
        </p:txBody>
      </p:sp>
      <p:sp>
        <p:nvSpPr>
          <p:cNvPr id="11" name="Объект 2"/>
          <p:cNvSpPr txBox="1">
            <a:spLocks/>
          </p:cNvSpPr>
          <p:nvPr/>
        </p:nvSpPr>
        <p:spPr>
          <a:xfrm>
            <a:off x="549318" y="4992624"/>
            <a:ext cx="1645242" cy="713232"/>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Безоплатна передачі</a:t>
            </a:r>
            <a:endParaRPr lang="uk-UA" dirty="0"/>
          </a:p>
        </p:txBody>
      </p:sp>
      <p:sp>
        <p:nvSpPr>
          <p:cNvPr id="12" name="Объект 2"/>
          <p:cNvSpPr txBox="1">
            <a:spLocks/>
          </p:cNvSpPr>
          <p:nvPr/>
        </p:nvSpPr>
        <p:spPr>
          <a:xfrm>
            <a:off x="3255264" y="2651760"/>
            <a:ext cx="3639312" cy="713232"/>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Внесок до статутного капіталу іншого підприємства</a:t>
            </a:r>
            <a:endParaRPr lang="uk-UA" dirty="0"/>
          </a:p>
        </p:txBody>
      </p:sp>
      <p:sp>
        <p:nvSpPr>
          <p:cNvPr id="13" name="Объект 2"/>
          <p:cNvSpPr txBox="1">
            <a:spLocks/>
          </p:cNvSpPr>
          <p:nvPr/>
        </p:nvSpPr>
        <p:spPr>
          <a:xfrm>
            <a:off x="3255264" y="3785616"/>
            <a:ext cx="3639312" cy="749808"/>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Вилучення засновником (учасником)</a:t>
            </a:r>
            <a:endParaRPr lang="uk-UA" dirty="0"/>
          </a:p>
        </p:txBody>
      </p:sp>
      <p:sp>
        <p:nvSpPr>
          <p:cNvPr id="14" name="Объект 2"/>
          <p:cNvSpPr txBox="1">
            <a:spLocks/>
          </p:cNvSpPr>
          <p:nvPr/>
        </p:nvSpPr>
        <p:spPr>
          <a:xfrm>
            <a:off x="549318" y="3648456"/>
            <a:ext cx="1645242" cy="886968"/>
          </a:xfrm>
          <a:prstGeom prst="rect">
            <a:avLst/>
          </a:prstGeom>
          <a:solidFill>
            <a:schemeClr val="bg1"/>
          </a:solidFill>
          <a:ln>
            <a:solidFill>
              <a:schemeClr val="tx1"/>
            </a:solidFill>
          </a:ln>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spcBef>
                <a:spcPts val="0"/>
              </a:spcBef>
              <a:buFont typeface="Wingdings 3" charset="2"/>
              <a:buNone/>
            </a:pPr>
            <a:r>
              <a:rPr lang="uk-UA" dirty="0" smtClean="0"/>
              <a:t>Обмін на подібні/</a:t>
            </a:r>
          </a:p>
          <a:p>
            <a:pPr marL="0" indent="0" algn="ctr">
              <a:spcBef>
                <a:spcPts val="0"/>
              </a:spcBef>
              <a:buFont typeface="Wingdings 3" charset="2"/>
              <a:buNone/>
            </a:pPr>
            <a:r>
              <a:rPr lang="uk-UA" dirty="0" smtClean="0"/>
              <a:t>неподібні</a:t>
            </a:r>
            <a:endParaRPr lang="uk-UA" dirty="0"/>
          </a:p>
        </p:txBody>
      </p:sp>
      <p:sp>
        <p:nvSpPr>
          <p:cNvPr id="15" name="Объект 2"/>
          <p:cNvSpPr txBox="1">
            <a:spLocks/>
          </p:cNvSpPr>
          <p:nvPr/>
        </p:nvSpPr>
        <p:spPr>
          <a:xfrm>
            <a:off x="3255264" y="4992624"/>
            <a:ext cx="3639312" cy="713232"/>
          </a:xfrm>
          <a:prstGeom prst="rect">
            <a:avLst/>
          </a:prstGeom>
          <a:solidFill>
            <a:schemeClr val="bg1"/>
          </a:solidFill>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Звернення стягнення на предмет застави</a:t>
            </a:r>
            <a:endParaRPr lang="uk-UA" dirty="0"/>
          </a:p>
        </p:txBody>
      </p:sp>
      <p:cxnSp>
        <p:nvCxnSpPr>
          <p:cNvPr id="17" name="Прямая со стрелкой 16"/>
          <p:cNvCxnSpPr/>
          <p:nvPr/>
        </p:nvCxnSpPr>
        <p:spPr>
          <a:xfrm flipH="1">
            <a:off x="2340864" y="749808"/>
            <a:ext cx="1133856" cy="45720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Прямая со стрелкой 18"/>
          <p:cNvCxnSpPr/>
          <p:nvPr/>
        </p:nvCxnSpPr>
        <p:spPr>
          <a:xfrm>
            <a:off x="7106220" y="768096"/>
            <a:ext cx="1371600" cy="42062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1" name="Прямая со стрелкой 20"/>
          <p:cNvCxnSpPr/>
          <p:nvPr/>
        </p:nvCxnSpPr>
        <p:spPr>
          <a:xfrm>
            <a:off x="7612380" y="2871216"/>
            <a:ext cx="3429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 name="Прямая соединительная линия 24"/>
          <p:cNvCxnSpPr/>
          <p:nvPr/>
        </p:nvCxnSpPr>
        <p:spPr>
          <a:xfrm>
            <a:off x="7575804" y="2029968"/>
            <a:ext cx="0" cy="2926080"/>
          </a:xfrm>
          <a:prstGeom prst="line">
            <a:avLst/>
          </a:prstGeom>
        </p:spPr>
        <p:style>
          <a:lnRef idx="1">
            <a:schemeClr val="dk1"/>
          </a:lnRef>
          <a:fillRef idx="0">
            <a:schemeClr val="dk1"/>
          </a:fillRef>
          <a:effectRef idx="0">
            <a:schemeClr val="dk1"/>
          </a:effectRef>
          <a:fontRef idx="minor">
            <a:schemeClr val="tx1"/>
          </a:fontRef>
        </p:style>
      </p:cxnSp>
      <p:cxnSp>
        <p:nvCxnSpPr>
          <p:cNvPr id="28" name="Прямая со стрелкой 27"/>
          <p:cNvCxnSpPr/>
          <p:nvPr/>
        </p:nvCxnSpPr>
        <p:spPr>
          <a:xfrm>
            <a:off x="7575804" y="3785616"/>
            <a:ext cx="3429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9" name="Прямая со стрелкой 28"/>
          <p:cNvCxnSpPr/>
          <p:nvPr/>
        </p:nvCxnSpPr>
        <p:spPr>
          <a:xfrm>
            <a:off x="7575804" y="4919472"/>
            <a:ext cx="3429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0" name="Прямая со стрелкой 29"/>
          <p:cNvCxnSpPr/>
          <p:nvPr/>
        </p:nvCxnSpPr>
        <p:spPr>
          <a:xfrm>
            <a:off x="2766060" y="2907792"/>
            <a:ext cx="48920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Прямая соединительная линия 30"/>
          <p:cNvCxnSpPr/>
          <p:nvPr/>
        </p:nvCxnSpPr>
        <p:spPr>
          <a:xfrm>
            <a:off x="2729484" y="2066544"/>
            <a:ext cx="0" cy="3282696"/>
          </a:xfrm>
          <a:prstGeom prst="line">
            <a:avLst/>
          </a:prstGeom>
        </p:spPr>
        <p:style>
          <a:lnRef idx="1">
            <a:schemeClr val="dk1"/>
          </a:lnRef>
          <a:fillRef idx="0">
            <a:schemeClr val="dk1"/>
          </a:fillRef>
          <a:effectRef idx="0">
            <a:schemeClr val="dk1"/>
          </a:effectRef>
          <a:fontRef idx="minor">
            <a:schemeClr val="tx1"/>
          </a:fontRef>
        </p:style>
      </p:cxnSp>
      <p:cxnSp>
        <p:nvCxnSpPr>
          <p:cNvPr id="33" name="Прямая со стрелкой 32"/>
          <p:cNvCxnSpPr/>
          <p:nvPr/>
        </p:nvCxnSpPr>
        <p:spPr>
          <a:xfrm flipH="1">
            <a:off x="2194560" y="3035808"/>
            <a:ext cx="53492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7" name="Прямая со стрелкой 36"/>
          <p:cNvCxnSpPr/>
          <p:nvPr/>
        </p:nvCxnSpPr>
        <p:spPr>
          <a:xfrm flipH="1">
            <a:off x="2194560" y="4091940"/>
            <a:ext cx="53492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8" name="Прямая со стрелкой 37"/>
          <p:cNvCxnSpPr/>
          <p:nvPr/>
        </p:nvCxnSpPr>
        <p:spPr>
          <a:xfrm flipH="1">
            <a:off x="2194560" y="5349240"/>
            <a:ext cx="53492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0" name="Прямая со стрелкой 39"/>
          <p:cNvCxnSpPr/>
          <p:nvPr/>
        </p:nvCxnSpPr>
        <p:spPr>
          <a:xfrm>
            <a:off x="2766060" y="3904488"/>
            <a:ext cx="48920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41" name="Прямая со стрелкой 40"/>
          <p:cNvCxnSpPr/>
          <p:nvPr/>
        </p:nvCxnSpPr>
        <p:spPr>
          <a:xfrm>
            <a:off x="2766060" y="5175504"/>
            <a:ext cx="489204"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0445999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569" y="137825"/>
            <a:ext cx="9095607" cy="1122939"/>
          </a:xfrm>
        </p:spPr>
        <p:txBody>
          <a:bodyPr/>
          <a:lstStyle/>
          <a:p>
            <a:pPr marL="0" indent="0">
              <a:buNone/>
            </a:pPr>
            <a:r>
              <a:rPr lang="uk-UA" b="1" dirty="0" smtClean="0"/>
              <a:t>Приклад</a:t>
            </a:r>
            <a:r>
              <a:rPr lang="uk-UA" dirty="0" smtClean="0"/>
              <a:t>. За договором міни підприємство передає різальний станок вартістю 30000 грн. на подібний за всіма характеристиками станок за такою самою вартістю. </a:t>
            </a:r>
            <a:endParaRPr lang="uk-UA" dirty="0"/>
          </a:p>
        </p:txBody>
      </p:sp>
      <p:graphicFrame>
        <p:nvGraphicFramePr>
          <p:cNvPr id="6" name="Объект 3"/>
          <p:cNvGraphicFramePr>
            <a:graphicFrameLocks/>
          </p:cNvGraphicFramePr>
          <p:nvPr>
            <p:extLst>
              <p:ext uri="{D42A27DB-BD31-4B8C-83A1-F6EECF244321}">
                <p14:modId xmlns:p14="http://schemas.microsoft.com/office/powerpoint/2010/main" val="582422637"/>
              </p:ext>
            </p:extLst>
          </p:nvPr>
        </p:nvGraphicFramePr>
        <p:xfrm>
          <a:off x="0" y="1260765"/>
          <a:ext cx="12191999" cy="5597235"/>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902899">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523108">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749527">
                <a:tc>
                  <a:txBody>
                    <a:bodyPr/>
                    <a:lstStyle/>
                    <a:p>
                      <a:r>
                        <a:rPr lang="uk-UA" dirty="0" smtClean="0"/>
                        <a:t>1</a:t>
                      </a:r>
                      <a:endParaRPr lang="uk-UA" dirty="0"/>
                    </a:p>
                  </a:txBody>
                  <a:tcPr/>
                </a:tc>
                <a:tc>
                  <a:txBody>
                    <a:bodyPr/>
                    <a:lstStyle/>
                    <a:p>
                      <a:r>
                        <a:rPr lang="uk-UA" dirty="0" smtClean="0"/>
                        <a:t>Відображено передачу станка.</a:t>
                      </a:r>
                      <a:endParaRPr lang="uk-UA" dirty="0"/>
                    </a:p>
                  </a:txBody>
                  <a:tcPr/>
                </a:tc>
                <a:tc>
                  <a:txBody>
                    <a:bodyPr/>
                    <a:lstStyle/>
                    <a:p>
                      <a:r>
                        <a:rPr lang="uk-UA" dirty="0" smtClean="0"/>
                        <a:t>361</a:t>
                      </a:r>
                      <a:endParaRPr lang="uk-UA" dirty="0"/>
                    </a:p>
                  </a:txBody>
                  <a:tcPr/>
                </a:tc>
                <a:tc>
                  <a:txBody>
                    <a:bodyPr/>
                    <a:lstStyle/>
                    <a:p>
                      <a:r>
                        <a:rPr lang="uk-UA" dirty="0" smtClean="0"/>
                        <a:t>104</a:t>
                      </a:r>
                      <a:endParaRPr lang="uk-UA" dirty="0"/>
                    </a:p>
                  </a:txBody>
                  <a:tcPr/>
                </a:tc>
                <a:tc>
                  <a:txBody>
                    <a:bodyPr/>
                    <a:lstStyle/>
                    <a:p>
                      <a:r>
                        <a:rPr lang="uk-UA" dirty="0" smtClean="0"/>
                        <a:t>30000,00</a:t>
                      </a:r>
                      <a:endParaRPr lang="uk-UA" dirty="0"/>
                    </a:p>
                  </a:txBody>
                  <a:tcPr/>
                </a:tc>
                <a:tc>
                  <a:txBody>
                    <a:bodyPr/>
                    <a:lstStyle/>
                    <a:p>
                      <a:r>
                        <a:rPr lang="uk-UA" dirty="0" smtClean="0"/>
                        <a:t>Договір міни, Акт-приймання передачі ОЗ-1</a:t>
                      </a:r>
                      <a:endParaRPr lang="uk-UA" dirty="0"/>
                    </a:p>
                  </a:txBody>
                  <a:tcPr/>
                </a:tc>
                <a:extLst>
                  <a:ext uri="{0D108BD9-81ED-4DB2-BD59-A6C34878D82A}">
                    <a16:rowId xmlns:a16="http://schemas.microsoft.com/office/drawing/2014/main" xmlns="" val="3118587197"/>
                  </a:ext>
                </a:extLst>
              </a:tr>
              <a:tr h="713004">
                <a:tc>
                  <a:txBody>
                    <a:bodyPr/>
                    <a:lstStyle/>
                    <a:p>
                      <a:r>
                        <a:rPr lang="uk-UA" dirty="0" smtClean="0"/>
                        <a:t>2</a:t>
                      </a:r>
                      <a:endParaRPr lang="uk-UA" dirty="0"/>
                    </a:p>
                  </a:txBody>
                  <a:tcPr/>
                </a:tc>
                <a:tc>
                  <a:txBody>
                    <a:bodyPr/>
                    <a:lstStyle/>
                    <a:p>
                      <a:r>
                        <a:rPr lang="uk-UA" dirty="0" smtClean="0"/>
                        <a:t>Нараховано податкове зобов'язання.</a:t>
                      </a:r>
                      <a:endParaRPr lang="uk-UA" dirty="0"/>
                    </a:p>
                  </a:txBody>
                  <a:tcPr/>
                </a:tc>
                <a:tc>
                  <a:txBody>
                    <a:bodyPr/>
                    <a:lstStyle/>
                    <a:p>
                      <a:r>
                        <a:rPr lang="uk-UA" dirty="0" smtClean="0"/>
                        <a:t>361</a:t>
                      </a:r>
                      <a:endParaRPr lang="uk-UA" dirty="0"/>
                    </a:p>
                  </a:txBody>
                  <a:tcPr/>
                </a:tc>
                <a:tc>
                  <a:txBody>
                    <a:bodyPr/>
                    <a:lstStyle/>
                    <a:p>
                      <a:r>
                        <a:rPr lang="uk-UA" dirty="0" smtClean="0"/>
                        <a:t>641</a:t>
                      </a:r>
                      <a:endParaRPr lang="uk-UA" dirty="0"/>
                    </a:p>
                  </a:txBody>
                  <a:tcPr/>
                </a:tc>
                <a:tc>
                  <a:txBody>
                    <a:bodyPr/>
                    <a:lstStyle/>
                    <a:p>
                      <a:r>
                        <a:rPr lang="uk-UA" dirty="0" smtClean="0"/>
                        <a:t>6000,00</a:t>
                      </a:r>
                      <a:endParaRPr lang="uk-UA" dirty="0"/>
                    </a:p>
                  </a:txBody>
                  <a:tcPr/>
                </a:tc>
                <a:tc>
                  <a:txBody>
                    <a:bodyPr/>
                    <a:lstStyle/>
                    <a:p>
                      <a:r>
                        <a:rPr lang="uk-UA" dirty="0" smtClean="0"/>
                        <a:t>Податкова накладна</a:t>
                      </a:r>
                      <a:endParaRPr lang="uk-UA" dirty="0"/>
                    </a:p>
                  </a:txBody>
                  <a:tcPr/>
                </a:tc>
                <a:extLst>
                  <a:ext uri="{0D108BD9-81ED-4DB2-BD59-A6C34878D82A}">
                    <a16:rowId xmlns:a16="http://schemas.microsoft.com/office/drawing/2014/main" xmlns="" val="3797846500"/>
                  </a:ext>
                </a:extLst>
              </a:tr>
              <a:tr h="902899">
                <a:tc>
                  <a:txBody>
                    <a:bodyPr/>
                    <a:lstStyle/>
                    <a:p>
                      <a:r>
                        <a:rPr lang="uk-UA" dirty="0" smtClean="0"/>
                        <a:t>3</a:t>
                      </a:r>
                      <a:endParaRPr lang="uk-UA" dirty="0"/>
                    </a:p>
                  </a:txBody>
                  <a:tcPr/>
                </a:tc>
                <a:tc>
                  <a:txBody>
                    <a:bodyPr/>
                    <a:lstStyle/>
                    <a:p>
                      <a:r>
                        <a:rPr lang="uk-UA" dirty="0" smtClean="0"/>
                        <a:t>Відображено отримання подібного станка.</a:t>
                      </a:r>
                      <a:endParaRPr lang="uk-UA" dirty="0"/>
                    </a:p>
                  </a:txBody>
                  <a:tcPr/>
                </a:tc>
                <a:tc>
                  <a:txBody>
                    <a:bodyPr/>
                    <a:lstStyle/>
                    <a:p>
                      <a:r>
                        <a:rPr lang="uk-UA" dirty="0" smtClean="0"/>
                        <a:t>104</a:t>
                      </a:r>
                      <a:endParaRPr lang="uk-UA" dirty="0"/>
                    </a:p>
                  </a:txBody>
                  <a:tcPr/>
                </a:tc>
                <a:tc>
                  <a:txBody>
                    <a:bodyPr/>
                    <a:lstStyle/>
                    <a:p>
                      <a:r>
                        <a:rPr lang="uk-UA" dirty="0" smtClean="0"/>
                        <a:t>631</a:t>
                      </a:r>
                      <a:endParaRPr lang="uk-UA" dirty="0"/>
                    </a:p>
                  </a:txBody>
                  <a:tcPr/>
                </a:tc>
                <a:tc>
                  <a:txBody>
                    <a:bodyPr/>
                    <a:lstStyle/>
                    <a:p>
                      <a:r>
                        <a:rPr lang="uk-UA" dirty="0" smtClean="0"/>
                        <a:t>30000,00</a:t>
                      </a:r>
                      <a:endParaRPr lang="uk-UA"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dirty="0" smtClean="0"/>
                        <a:t>Договір міни, Акт-приймання передачі ОЗ-1</a:t>
                      </a:r>
                    </a:p>
                  </a:txBody>
                  <a:tcPr/>
                </a:tc>
                <a:extLst>
                  <a:ext uri="{0D108BD9-81ED-4DB2-BD59-A6C34878D82A}">
                    <a16:rowId xmlns:a16="http://schemas.microsoft.com/office/drawing/2014/main" xmlns="" val="1790793331"/>
                  </a:ext>
                </a:extLst>
              </a:tr>
              <a:tr h="902899">
                <a:tc>
                  <a:txBody>
                    <a:bodyPr/>
                    <a:lstStyle/>
                    <a:p>
                      <a:r>
                        <a:rPr lang="uk-UA" dirty="0" smtClean="0"/>
                        <a:t>4</a:t>
                      </a:r>
                      <a:endParaRPr lang="uk-UA" dirty="0"/>
                    </a:p>
                  </a:txBody>
                  <a:tcPr/>
                </a:tc>
                <a:tc>
                  <a:txBody>
                    <a:bodyPr/>
                    <a:lstStyle/>
                    <a:p>
                      <a:r>
                        <a:rPr lang="uk-UA" dirty="0" smtClean="0"/>
                        <a:t>Відображено податковий кредит.</a:t>
                      </a:r>
                      <a:endParaRPr lang="uk-UA" dirty="0"/>
                    </a:p>
                  </a:txBody>
                  <a:tcPr/>
                </a:tc>
                <a:tc>
                  <a:txBody>
                    <a:bodyPr/>
                    <a:lstStyle/>
                    <a:p>
                      <a:r>
                        <a:rPr lang="uk-UA" dirty="0" smtClean="0"/>
                        <a:t>641</a:t>
                      </a:r>
                      <a:endParaRPr lang="uk-UA" dirty="0"/>
                    </a:p>
                  </a:txBody>
                  <a:tcPr/>
                </a:tc>
                <a:tc>
                  <a:txBody>
                    <a:bodyPr/>
                    <a:lstStyle/>
                    <a:p>
                      <a:r>
                        <a:rPr lang="uk-UA" dirty="0" smtClean="0"/>
                        <a:t>631</a:t>
                      </a:r>
                      <a:endParaRPr lang="uk-UA" dirty="0"/>
                    </a:p>
                  </a:txBody>
                  <a:tcPr/>
                </a:tc>
                <a:tc>
                  <a:txBody>
                    <a:bodyPr/>
                    <a:lstStyle/>
                    <a:p>
                      <a:r>
                        <a:rPr lang="uk-UA" dirty="0" smtClean="0"/>
                        <a:t>6000,00</a:t>
                      </a:r>
                      <a:endParaRPr lang="uk-UA"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uk-UA" dirty="0" smtClean="0"/>
                        <a:t>Податкова накладна</a:t>
                      </a:r>
                    </a:p>
                    <a:p>
                      <a:endParaRPr lang="uk-UA" dirty="0"/>
                    </a:p>
                  </a:txBody>
                  <a:tcPr/>
                </a:tc>
                <a:extLst>
                  <a:ext uri="{0D108BD9-81ED-4DB2-BD59-A6C34878D82A}">
                    <a16:rowId xmlns:a16="http://schemas.microsoft.com/office/drawing/2014/main" xmlns="" val="3626414663"/>
                  </a:ext>
                </a:extLst>
              </a:tr>
              <a:tr h="902899">
                <a:tc>
                  <a:txBody>
                    <a:bodyPr/>
                    <a:lstStyle/>
                    <a:p>
                      <a:r>
                        <a:rPr lang="uk-UA" dirty="0" smtClean="0"/>
                        <a:t>5</a:t>
                      </a:r>
                      <a:endParaRPr lang="uk-UA" dirty="0"/>
                    </a:p>
                  </a:txBody>
                  <a:tcPr/>
                </a:tc>
                <a:tc>
                  <a:txBody>
                    <a:bodyPr/>
                    <a:lstStyle/>
                    <a:p>
                      <a:r>
                        <a:rPr lang="uk-UA" dirty="0" smtClean="0"/>
                        <a:t>Проведено</a:t>
                      </a:r>
                      <a:r>
                        <a:rPr lang="uk-UA" baseline="0" dirty="0" smtClean="0"/>
                        <a:t> взаємозалік заборгованостей.</a:t>
                      </a:r>
                      <a:endParaRPr lang="uk-UA" dirty="0"/>
                    </a:p>
                  </a:txBody>
                  <a:tcPr/>
                </a:tc>
                <a:tc>
                  <a:txBody>
                    <a:bodyPr/>
                    <a:lstStyle/>
                    <a:p>
                      <a:r>
                        <a:rPr lang="uk-UA" dirty="0" smtClean="0"/>
                        <a:t>631</a:t>
                      </a:r>
                      <a:endParaRPr lang="uk-UA" dirty="0"/>
                    </a:p>
                  </a:txBody>
                  <a:tcPr/>
                </a:tc>
                <a:tc>
                  <a:txBody>
                    <a:bodyPr/>
                    <a:lstStyle/>
                    <a:p>
                      <a:r>
                        <a:rPr lang="uk-UA" dirty="0" smtClean="0"/>
                        <a:t>361</a:t>
                      </a:r>
                      <a:endParaRPr lang="uk-UA" dirty="0"/>
                    </a:p>
                  </a:txBody>
                  <a:tcPr/>
                </a:tc>
                <a:tc>
                  <a:txBody>
                    <a:bodyPr/>
                    <a:lstStyle/>
                    <a:p>
                      <a:r>
                        <a:rPr lang="uk-UA" dirty="0" smtClean="0"/>
                        <a:t>36000,00</a:t>
                      </a:r>
                      <a:endParaRPr lang="uk-UA" dirty="0"/>
                    </a:p>
                  </a:txBody>
                  <a:tcPr/>
                </a:tc>
                <a:tc>
                  <a:txBody>
                    <a:bodyPr/>
                    <a:lstStyle/>
                    <a:p>
                      <a:r>
                        <a:rPr lang="uk-UA" dirty="0" smtClean="0"/>
                        <a:t>Довідка бухгалтерії</a:t>
                      </a:r>
                      <a:endParaRPr lang="uk-UA" dirty="0"/>
                    </a:p>
                  </a:txBody>
                  <a:tcPr/>
                </a:tc>
                <a:extLst>
                  <a:ext uri="{0D108BD9-81ED-4DB2-BD59-A6C34878D82A}">
                    <a16:rowId xmlns:a16="http://schemas.microsoft.com/office/drawing/2014/main" xmlns="" val="1416039629"/>
                  </a:ext>
                </a:extLst>
              </a:tr>
            </a:tbl>
          </a:graphicData>
        </a:graphic>
      </p:graphicFrame>
    </p:spTree>
    <p:extLst>
      <p:ext uri="{BB962C8B-B14F-4D97-AF65-F5344CB8AC3E}">
        <p14:creationId xmlns:p14="http://schemas.microsoft.com/office/powerpoint/2010/main" val="26285245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762000"/>
          </a:xfrm>
        </p:spPr>
        <p:txBody>
          <a:bodyPr/>
          <a:lstStyle/>
          <a:p>
            <a:r>
              <a:rPr lang="uk-UA" dirty="0" smtClean="0">
                <a:solidFill>
                  <a:schemeClr val="tx1"/>
                </a:solidFill>
              </a:rPr>
              <a:t>Обмін неподібними товарами</a:t>
            </a:r>
            <a:endParaRPr lang="uk-UA" dirty="0">
              <a:solidFill>
                <a:schemeClr val="tx1"/>
              </a:solidFill>
            </a:endParaRPr>
          </a:p>
        </p:txBody>
      </p:sp>
      <p:sp>
        <p:nvSpPr>
          <p:cNvPr id="3" name="Объект 2"/>
          <p:cNvSpPr>
            <a:spLocks noGrp="1"/>
          </p:cNvSpPr>
          <p:nvPr>
            <p:ph idx="1"/>
          </p:nvPr>
        </p:nvSpPr>
        <p:spPr>
          <a:xfrm>
            <a:off x="677334" y="1773936"/>
            <a:ext cx="8596668" cy="4791455"/>
          </a:xfrm>
        </p:spPr>
        <p:txBody>
          <a:bodyPr>
            <a:normAutofit/>
          </a:bodyPr>
          <a:lstStyle/>
          <a:p>
            <a:pPr marL="0" indent="0" fontAlgn="base">
              <a:buNone/>
            </a:pPr>
            <a:r>
              <a:rPr lang="ru-RU" sz="2000" dirty="0" err="1"/>
              <a:t>Якщо</a:t>
            </a:r>
            <a:r>
              <a:rPr lang="ru-RU" sz="2000" dirty="0"/>
              <a:t> </a:t>
            </a:r>
            <a:r>
              <a:rPr lang="ru-RU" sz="2000" dirty="0" err="1"/>
              <a:t>об’єкти</a:t>
            </a:r>
            <a:r>
              <a:rPr lang="ru-RU" sz="2000" dirty="0"/>
              <a:t> не </a:t>
            </a:r>
            <a:r>
              <a:rPr lang="ru-RU" sz="2000" dirty="0" err="1"/>
              <a:t>відповідають</a:t>
            </a:r>
            <a:r>
              <a:rPr lang="ru-RU" sz="2000" dirty="0"/>
              <a:t> </a:t>
            </a:r>
            <a:r>
              <a:rPr lang="ru-RU" sz="2000" dirty="0" err="1"/>
              <a:t>визначенню</a:t>
            </a:r>
            <a:r>
              <a:rPr lang="ru-RU" sz="2000" dirty="0"/>
              <a:t> </a:t>
            </a:r>
            <a:r>
              <a:rPr lang="ru-RU" sz="2000" dirty="0" err="1"/>
              <a:t>подібних</a:t>
            </a:r>
            <a:r>
              <a:rPr lang="ru-RU" sz="2000" dirty="0"/>
              <a:t> (</a:t>
            </a:r>
            <a:r>
              <a:rPr lang="ru-RU" sz="2000" dirty="0" err="1"/>
              <a:t>однорідних</a:t>
            </a:r>
            <a:r>
              <a:rPr lang="ru-RU" sz="2000" dirty="0"/>
              <a:t>), </a:t>
            </a:r>
            <a:r>
              <a:rPr lang="ru-RU" sz="2000" dirty="0" err="1"/>
              <a:t>наведеному</a:t>
            </a:r>
            <a:r>
              <a:rPr lang="ru-RU" sz="2000" dirty="0"/>
              <a:t> у п. 4 ПБО 7, то вони </a:t>
            </a:r>
            <a:r>
              <a:rPr lang="ru-RU" sz="2000" dirty="0" err="1"/>
              <a:t>вважаються</a:t>
            </a:r>
            <a:r>
              <a:rPr lang="ru-RU" sz="2000" dirty="0"/>
              <a:t> </a:t>
            </a:r>
            <a:r>
              <a:rPr lang="ru-RU" sz="2000" dirty="0" err="1"/>
              <a:t>неподіб­ними</a:t>
            </a:r>
            <a:r>
              <a:rPr lang="ru-RU" sz="2000" dirty="0"/>
              <a:t> (</a:t>
            </a:r>
            <a:r>
              <a:rPr lang="ru-RU" sz="2000" dirty="0" err="1"/>
              <a:t>неоднорідними</a:t>
            </a:r>
            <a:r>
              <a:rPr lang="ru-RU" sz="2000" dirty="0"/>
              <a:t>) </a:t>
            </a:r>
            <a:r>
              <a:rPr lang="ru-RU" sz="2000" dirty="0" err="1"/>
              <a:t>об’єктами</a:t>
            </a:r>
            <a:r>
              <a:rPr lang="ru-RU" sz="2000" dirty="0"/>
              <a:t>.</a:t>
            </a:r>
          </a:p>
          <a:p>
            <a:pPr marL="0" indent="0" fontAlgn="base">
              <a:buNone/>
            </a:pPr>
            <a:r>
              <a:rPr lang="ru-RU" sz="2000" b="1" dirty="0" err="1"/>
              <a:t>Відповідно</a:t>
            </a:r>
            <a:r>
              <a:rPr lang="ru-RU" sz="2000" b="1" dirty="0"/>
              <a:t> до п. 13 ПБО 7 </a:t>
            </a:r>
            <a:r>
              <a:rPr lang="ru-RU" sz="2000" b="1" dirty="0" err="1"/>
              <a:t>первісна</a:t>
            </a:r>
            <a:r>
              <a:rPr lang="ru-RU" sz="2000" b="1" dirty="0"/>
              <a:t> </a:t>
            </a:r>
            <a:r>
              <a:rPr lang="ru-RU" sz="2000" b="1" dirty="0" err="1"/>
              <a:t>вартість</a:t>
            </a:r>
            <a:r>
              <a:rPr lang="ru-RU" sz="2000" b="1" dirty="0"/>
              <a:t> </a:t>
            </a:r>
            <a:r>
              <a:rPr lang="ru-RU" sz="2000" b="1" dirty="0" err="1"/>
              <a:t>об’єкта</a:t>
            </a:r>
            <a:r>
              <a:rPr lang="ru-RU" sz="2000" b="1" dirty="0"/>
              <a:t> </a:t>
            </a:r>
            <a:r>
              <a:rPr lang="ru-RU" sz="2000" b="1" dirty="0" err="1"/>
              <a:t>основних</a:t>
            </a:r>
            <a:r>
              <a:rPr lang="ru-RU" sz="2000" b="1" dirty="0"/>
              <a:t> </a:t>
            </a:r>
            <a:r>
              <a:rPr lang="ru-RU" sz="2000" b="1" dirty="0" err="1"/>
              <a:t>засобів</a:t>
            </a:r>
            <a:r>
              <a:rPr lang="ru-RU" sz="2000" b="1" dirty="0"/>
              <a:t>, </a:t>
            </a:r>
            <a:r>
              <a:rPr lang="ru-RU" sz="2000" b="1" dirty="0" err="1"/>
              <a:t>придбаного</a:t>
            </a:r>
            <a:r>
              <a:rPr lang="ru-RU" sz="2000" b="1" dirty="0"/>
              <a:t> в </a:t>
            </a:r>
            <a:r>
              <a:rPr lang="ru-RU" sz="2000" b="1" dirty="0" err="1"/>
              <a:t>обмін</a:t>
            </a:r>
            <a:r>
              <a:rPr lang="ru-RU" sz="2000" b="1" dirty="0"/>
              <a:t> (</a:t>
            </a:r>
            <a:r>
              <a:rPr lang="ru-RU" sz="2000" b="1" dirty="0" err="1"/>
              <a:t>або</a:t>
            </a:r>
            <a:r>
              <a:rPr lang="ru-RU" sz="2000" b="1" dirty="0"/>
              <a:t> </a:t>
            </a:r>
            <a:r>
              <a:rPr lang="ru-RU" sz="2000" b="1" dirty="0" err="1"/>
              <a:t>частковий</a:t>
            </a:r>
            <a:r>
              <a:rPr lang="ru-RU" sz="2000" b="1" dirty="0"/>
              <a:t> </a:t>
            </a:r>
            <a:r>
              <a:rPr lang="ru-RU" sz="2000" b="1" dirty="0" err="1"/>
              <a:t>обмін</a:t>
            </a:r>
            <a:r>
              <a:rPr lang="ru-RU" sz="2000" b="1" dirty="0"/>
              <a:t>) на </a:t>
            </a:r>
            <a:r>
              <a:rPr lang="ru-RU" sz="2000" b="1" dirty="0" err="1"/>
              <a:t>неподібний</a:t>
            </a:r>
            <a:r>
              <a:rPr lang="ru-RU" sz="2000" b="1" dirty="0"/>
              <a:t> актив, </a:t>
            </a:r>
            <a:r>
              <a:rPr lang="ru-RU" sz="2000" b="1" dirty="0" err="1"/>
              <a:t>дорівнює</a:t>
            </a:r>
            <a:r>
              <a:rPr lang="ru-RU" sz="2000" b="1" dirty="0"/>
              <a:t> </a:t>
            </a:r>
            <a:r>
              <a:rPr lang="ru-RU" sz="2000" b="1" dirty="0" err="1"/>
              <a:t>справедливій</a:t>
            </a:r>
            <a:r>
              <a:rPr lang="ru-RU" sz="2000" b="1" dirty="0"/>
              <a:t> </a:t>
            </a:r>
            <a:r>
              <a:rPr lang="ru-RU" sz="2000" b="1" dirty="0" err="1"/>
              <a:t>вартості</a:t>
            </a:r>
            <a:r>
              <a:rPr lang="ru-RU" sz="2000" b="1" dirty="0"/>
              <a:t> </a:t>
            </a:r>
            <a:r>
              <a:rPr lang="ru-RU" sz="2000" b="1" dirty="0" err="1"/>
              <a:t>переданого</a:t>
            </a:r>
            <a:r>
              <a:rPr lang="ru-RU" sz="2000" b="1" dirty="0"/>
              <a:t> немонетарного активу, </a:t>
            </a:r>
            <a:r>
              <a:rPr lang="ru-RU" sz="2000" b="1" dirty="0" err="1"/>
              <a:t>збільшеній</a:t>
            </a:r>
            <a:r>
              <a:rPr lang="ru-RU" sz="2000" b="1" dirty="0"/>
              <a:t> (</a:t>
            </a:r>
            <a:r>
              <a:rPr lang="ru-RU" sz="2000" b="1" dirty="0" err="1"/>
              <a:t>зменшеній</a:t>
            </a:r>
            <a:r>
              <a:rPr lang="ru-RU" sz="2000" b="1" dirty="0"/>
              <a:t>) на суму </a:t>
            </a:r>
            <a:r>
              <a:rPr lang="ru-RU" sz="2000" b="1" dirty="0" err="1"/>
              <a:t>коштів</a:t>
            </a:r>
            <a:r>
              <a:rPr lang="ru-RU" sz="2000" b="1" dirty="0"/>
              <a:t> </a:t>
            </a:r>
            <a:r>
              <a:rPr lang="ru-RU" sz="2000" b="1" dirty="0" err="1"/>
              <a:t>чи</a:t>
            </a:r>
            <a:r>
              <a:rPr lang="ru-RU" sz="2000" b="1" dirty="0"/>
              <a:t> </a:t>
            </a:r>
            <a:r>
              <a:rPr lang="ru-RU" sz="2000" b="1" dirty="0" err="1"/>
              <a:t>їх</a:t>
            </a:r>
            <a:r>
              <a:rPr lang="ru-RU" sz="2000" b="1" dirty="0"/>
              <a:t> </a:t>
            </a:r>
            <a:r>
              <a:rPr lang="ru-RU" sz="2000" b="1" dirty="0" err="1"/>
              <a:t>еквівалентів</a:t>
            </a:r>
            <a:r>
              <a:rPr lang="ru-RU" sz="2000" b="1" dirty="0"/>
              <a:t>, </a:t>
            </a:r>
            <a:r>
              <a:rPr lang="ru-RU" sz="2000" b="1" dirty="0" err="1"/>
              <a:t>що</a:t>
            </a:r>
            <a:r>
              <a:rPr lang="ru-RU" sz="2000" b="1" dirty="0"/>
              <a:t> </a:t>
            </a:r>
            <a:r>
              <a:rPr lang="ru-RU" sz="2000" b="1" dirty="0" err="1"/>
              <a:t>була</a:t>
            </a:r>
            <a:r>
              <a:rPr lang="ru-RU" sz="2000" b="1" dirty="0"/>
              <a:t> передана (</a:t>
            </a:r>
            <a:r>
              <a:rPr lang="ru-RU" sz="2000" b="1" dirty="0" err="1"/>
              <a:t>отримана</a:t>
            </a:r>
            <a:r>
              <a:rPr lang="ru-RU" sz="2000" b="1" dirty="0"/>
              <a:t>) </a:t>
            </a:r>
            <a:r>
              <a:rPr lang="ru-RU" sz="2000" b="1" dirty="0" err="1"/>
              <a:t>під</a:t>
            </a:r>
            <a:r>
              <a:rPr lang="ru-RU" sz="2000" b="1" dirty="0"/>
              <a:t> час </a:t>
            </a:r>
            <a:r>
              <a:rPr lang="ru-RU" sz="2000" b="1" dirty="0" err="1"/>
              <a:t>обміну</a:t>
            </a:r>
            <a:r>
              <a:rPr lang="ru-RU" sz="2000" b="1" dirty="0"/>
              <a:t>.</a:t>
            </a:r>
            <a:endParaRPr lang="ru-RU" sz="2000" dirty="0"/>
          </a:p>
          <a:p>
            <a:pPr marL="0" indent="0" fontAlgn="base">
              <a:buNone/>
            </a:pPr>
            <a:r>
              <a:rPr lang="ru-RU" sz="2000" dirty="0"/>
              <a:t>Таким самим чином </a:t>
            </a:r>
            <a:r>
              <a:rPr lang="ru-RU" sz="2000" dirty="0" err="1"/>
              <a:t>визначається</a:t>
            </a:r>
            <a:r>
              <a:rPr lang="ru-RU" sz="2000" dirty="0"/>
              <a:t> </a:t>
            </a:r>
            <a:r>
              <a:rPr lang="ru-RU" sz="2000" dirty="0" err="1"/>
              <a:t>первісна</a:t>
            </a:r>
            <a:r>
              <a:rPr lang="ru-RU" sz="2000" dirty="0"/>
              <a:t> </a:t>
            </a:r>
            <a:r>
              <a:rPr lang="ru-RU" sz="2000" dirty="0" err="1"/>
              <a:t>вартість</a:t>
            </a:r>
            <a:r>
              <a:rPr lang="ru-RU" sz="2000" dirty="0"/>
              <a:t> </a:t>
            </a:r>
            <a:r>
              <a:rPr lang="ru-RU" sz="2000" dirty="0" err="1"/>
              <a:t>нематеріального</a:t>
            </a:r>
            <a:r>
              <a:rPr lang="ru-RU" sz="2000" dirty="0"/>
              <a:t> активу, </a:t>
            </a:r>
            <a:r>
              <a:rPr lang="ru-RU" sz="2000" dirty="0" err="1"/>
              <a:t>отриманого</a:t>
            </a:r>
            <a:r>
              <a:rPr lang="ru-RU" sz="2000" dirty="0"/>
              <a:t> в </a:t>
            </a:r>
            <a:r>
              <a:rPr lang="ru-RU" sz="2000" dirty="0" err="1"/>
              <a:t>обмін</a:t>
            </a:r>
            <a:r>
              <a:rPr lang="ru-RU" sz="2000" dirty="0"/>
              <a:t> на </a:t>
            </a:r>
            <a:r>
              <a:rPr lang="ru-RU" sz="2000" dirty="0" err="1"/>
              <a:t>неподібний</a:t>
            </a:r>
            <a:r>
              <a:rPr lang="ru-RU" sz="2000" dirty="0"/>
              <a:t> актив (п. 12 ПБО 8).</a:t>
            </a:r>
          </a:p>
          <a:p>
            <a:pPr marL="0" indent="0" fontAlgn="base">
              <a:buNone/>
            </a:pPr>
            <a:r>
              <a:rPr lang="ru-RU" sz="2000" dirty="0" err="1"/>
              <a:t>Визначення</a:t>
            </a:r>
            <a:r>
              <a:rPr lang="ru-RU" sz="2000" dirty="0"/>
              <a:t> </a:t>
            </a:r>
            <a:r>
              <a:rPr lang="ru-RU" sz="2000" dirty="0" err="1"/>
              <a:t>немонетарних</a:t>
            </a:r>
            <a:r>
              <a:rPr lang="ru-RU" sz="2000" dirty="0"/>
              <a:t> </a:t>
            </a:r>
            <a:r>
              <a:rPr lang="ru-RU" sz="2000" dirty="0" err="1"/>
              <a:t>активів</a:t>
            </a:r>
            <a:r>
              <a:rPr lang="ru-RU" sz="2000" dirty="0"/>
              <a:t> наведено у п. 4 ПБО 19 — </a:t>
            </a:r>
            <a:r>
              <a:rPr lang="ru-RU" sz="2000" dirty="0" err="1"/>
              <a:t>це</a:t>
            </a:r>
            <a:r>
              <a:rPr lang="ru-RU" sz="2000" dirty="0"/>
              <a:t> </a:t>
            </a:r>
            <a:r>
              <a:rPr lang="ru-RU" sz="2000" dirty="0" err="1"/>
              <a:t>всі</a:t>
            </a:r>
            <a:r>
              <a:rPr lang="ru-RU" sz="2000" dirty="0"/>
              <a:t> </a:t>
            </a:r>
            <a:r>
              <a:rPr lang="ru-RU" sz="2000" dirty="0" err="1" smtClean="0"/>
              <a:t>активи</a:t>
            </a:r>
            <a:r>
              <a:rPr lang="ru-RU" sz="2000" dirty="0" smtClean="0"/>
              <a:t>, </a:t>
            </a:r>
            <a:r>
              <a:rPr lang="ru-RU" sz="2000" dirty="0" err="1" smtClean="0"/>
              <a:t>крім</a:t>
            </a:r>
            <a:r>
              <a:rPr lang="ru-RU" sz="2000" dirty="0" smtClean="0"/>
              <a:t> </a:t>
            </a:r>
            <a:r>
              <a:rPr lang="ru-RU" sz="2000" dirty="0" err="1"/>
              <a:t>коштів</a:t>
            </a:r>
            <a:r>
              <a:rPr lang="ru-RU" sz="2000" dirty="0"/>
              <a:t>, </a:t>
            </a:r>
            <a:r>
              <a:rPr lang="ru-RU" sz="2000" dirty="0" err="1"/>
              <a:t>їх</a:t>
            </a:r>
            <a:r>
              <a:rPr lang="ru-RU" sz="2000" dirty="0"/>
              <a:t> </a:t>
            </a:r>
            <a:r>
              <a:rPr lang="ru-RU" sz="2000" dirty="0" err="1"/>
              <a:t>еквівалентів</a:t>
            </a:r>
            <a:r>
              <a:rPr lang="ru-RU" sz="2000" dirty="0"/>
              <a:t> та </a:t>
            </a:r>
            <a:r>
              <a:rPr lang="ru-RU" sz="2000" dirty="0" err="1"/>
              <a:t>дебіторської</a:t>
            </a:r>
            <a:r>
              <a:rPr lang="ru-RU" sz="2000" dirty="0"/>
              <a:t> </a:t>
            </a:r>
            <a:r>
              <a:rPr lang="ru-RU" sz="2000" dirty="0" err="1"/>
              <a:t>заборгованості</a:t>
            </a:r>
            <a:r>
              <a:rPr lang="ru-RU" sz="2000" dirty="0"/>
              <a:t> у </a:t>
            </a:r>
            <a:r>
              <a:rPr lang="ru-RU" sz="2000" dirty="0" err="1"/>
              <a:t>фіксованій</a:t>
            </a:r>
            <a:r>
              <a:rPr lang="ru-RU" sz="2000" dirty="0"/>
              <a:t> (</a:t>
            </a:r>
            <a:r>
              <a:rPr lang="ru-RU" sz="2000" dirty="0" err="1"/>
              <a:t>або</a:t>
            </a:r>
            <a:r>
              <a:rPr lang="ru-RU" sz="2000" dirty="0"/>
              <a:t> </a:t>
            </a:r>
            <a:r>
              <a:rPr lang="ru-RU" sz="2000" dirty="0" err="1"/>
              <a:t>визначеній</a:t>
            </a:r>
            <a:r>
              <a:rPr lang="ru-RU" sz="2000" dirty="0"/>
              <a:t>) </a:t>
            </a:r>
            <a:r>
              <a:rPr lang="ru-RU" sz="2000" dirty="0" err="1"/>
              <a:t>сумі</a:t>
            </a:r>
            <a:r>
              <a:rPr lang="ru-RU" sz="2000" dirty="0"/>
              <a:t> грошей.</a:t>
            </a:r>
          </a:p>
          <a:p>
            <a:pPr marL="0" indent="0">
              <a:buNone/>
            </a:pPr>
            <a:endParaRPr lang="uk-UA" dirty="0"/>
          </a:p>
        </p:txBody>
      </p:sp>
    </p:spTree>
    <p:extLst>
      <p:ext uri="{BB962C8B-B14F-4D97-AF65-F5344CB8AC3E}">
        <p14:creationId xmlns:p14="http://schemas.microsoft.com/office/powerpoint/2010/main" val="26552388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310896"/>
            <a:ext cx="8596668" cy="6254495"/>
          </a:xfrm>
        </p:spPr>
        <p:txBody>
          <a:bodyPr>
            <a:normAutofit/>
          </a:bodyPr>
          <a:lstStyle/>
          <a:p>
            <a:pPr marL="0" indent="0" fontAlgn="base">
              <a:buNone/>
            </a:pPr>
            <a:r>
              <a:rPr lang="ru-RU" sz="1900" dirty="0" err="1"/>
              <a:t>Відповідно</a:t>
            </a:r>
            <a:r>
              <a:rPr lang="ru-RU" sz="1900" dirty="0"/>
              <a:t> до </a:t>
            </a:r>
            <a:r>
              <a:rPr lang="ru-RU" sz="1900" dirty="0" err="1"/>
              <a:t>пунктів</a:t>
            </a:r>
            <a:r>
              <a:rPr lang="ru-RU" sz="1900" dirty="0"/>
              <a:t> 23 та 24 ПБО 15 сума доходу за </a:t>
            </a:r>
            <a:r>
              <a:rPr lang="ru-RU" sz="1900" dirty="0" err="1"/>
              <a:t>бартерним</a:t>
            </a:r>
            <a:r>
              <a:rPr lang="ru-RU" sz="1900" dirty="0"/>
              <a:t> контрактом </a:t>
            </a:r>
            <a:r>
              <a:rPr lang="ru-RU" sz="1900" dirty="0" err="1"/>
              <a:t>визначається</a:t>
            </a:r>
            <a:r>
              <a:rPr lang="ru-RU" sz="1900" dirty="0"/>
              <a:t> за справедливою </a:t>
            </a:r>
            <a:r>
              <a:rPr lang="ru-RU" sz="1900" dirty="0" err="1"/>
              <a:t>вартістю</a:t>
            </a:r>
            <a:r>
              <a:rPr lang="ru-RU" sz="1900" dirty="0"/>
              <a:t> </a:t>
            </a:r>
            <a:r>
              <a:rPr lang="ru-RU" sz="1900" dirty="0" err="1"/>
              <a:t>активів</a:t>
            </a:r>
            <a:r>
              <a:rPr lang="ru-RU" sz="1900" dirty="0"/>
              <a:t>, </a:t>
            </a:r>
            <a:r>
              <a:rPr lang="ru-RU" sz="1900" dirty="0" err="1"/>
              <a:t>робіт</a:t>
            </a:r>
            <a:r>
              <a:rPr lang="ru-RU" sz="1900" dirty="0"/>
              <a:t>, </a:t>
            </a:r>
            <a:r>
              <a:rPr lang="ru-RU" sz="1900" dirty="0" err="1"/>
              <a:t>послуг</a:t>
            </a:r>
            <a:r>
              <a:rPr lang="ru-RU" sz="1900" dirty="0"/>
              <a:t>, </a:t>
            </a:r>
            <a:r>
              <a:rPr lang="ru-RU" sz="1900" dirty="0" err="1"/>
              <a:t>що</a:t>
            </a:r>
            <a:r>
              <a:rPr lang="ru-RU" sz="1900" dirty="0"/>
              <a:t> </a:t>
            </a:r>
            <a:r>
              <a:rPr lang="ru-RU" sz="1900" dirty="0" err="1"/>
              <a:t>одержані</a:t>
            </a:r>
            <a:r>
              <a:rPr lang="ru-RU" sz="1900" dirty="0"/>
              <a:t> </a:t>
            </a:r>
            <a:r>
              <a:rPr lang="ru-RU" sz="1900" dirty="0" err="1"/>
              <a:t>або</a:t>
            </a:r>
            <a:r>
              <a:rPr lang="ru-RU" sz="1900" dirty="0"/>
              <a:t> </a:t>
            </a:r>
            <a:r>
              <a:rPr lang="ru-RU" sz="1900" dirty="0" err="1"/>
              <a:t>підлягають</a:t>
            </a:r>
            <a:r>
              <a:rPr lang="ru-RU" sz="1900" dirty="0"/>
              <a:t> </a:t>
            </a:r>
            <a:r>
              <a:rPr lang="ru-RU" sz="1900" dirty="0" err="1"/>
              <a:t>одержанню</a:t>
            </a:r>
            <a:r>
              <a:rPr lang="ru-RU" sz="1900" dirty="0"/>
              <a:t> </a:t>
            </a:r>
            <a:r>
              <a:rPr lang="ru-RU" sz="1900" dirty="0" err="1"/>
              <a:t>підприємством</a:t>
            </a:r>
            <a:r>
              <a:rPr lang="ru-RU" sz="1900" dirty="0"/>
              <a:t>, </a:t>
            </a:r>
            <a:r>
              <a:rPr lang="ru-RU" sz="1900" dirty="0" err="1"/>
              <a:t>зменшеною</a:t>
            </a:r>
            <a:r>
              <a:rPr lang="ru-RU" sz="1900" dirty="0"/>
              <a:t> </a:t>
            </a:r>
            <a:r>
              <a:rPr lang="ru-RU" sz="1900" dirty="0" err="1"/>
              <a:t>або</a:t>
            </a:r>
            <a:r>
              <a:rPr lang="ru-RU" sz="1900" dirty="0"/>
              <a:t> </a:t>
            </a:r>
            <a:r>
              <a:rPr lang="ru-RU" sz="1900" dirty="0" err="1"/>
              <a:t>збільшеною</a:t>
            </a:r>
            <a:r>
              <a:rPr lang="ru-RU" sz="1900" dirty="0"/>
              <a:t> </a:t>
            </a:r>
            <a:r>
              <a:rPr lang="ru-RU" sz="1900" dirty="0" err="1"/>
              <a:t>відповідно</a:t>
            </a:r>
            <a:r>
              <a:rPr lang="ru-RU" sz="1900" dirty="0"/>
              <a:t> на суму </a:t>
            </a:r>
            <a:r>
              <a:rPr lang="ru-RU" sz="1900" dirty="0" err="1"/>
              <a:t>переданих</a:t>
            </a:r>
            <a:r>
              <a:rPr lang="ru-RU" sz="1900" dirty="0"/>
              <a:t> </a:t>
            </a:r>
            <a:r>
              <a:rPr lang="ru-RU" sz="1900" dirty="0" err="1"/>
              <a:t>або</a:t>
            </a:r>
            <a:r>
              <a:rPr lang="ru-RU" sz="1900" dirty="0"/>
              <a:t> </a:t>
            </a:r>
            <a:r>
              <a:rPr lang="ru-RU" sz="1900" dirty="0" err="1"/>
              <a:t>одержаних</a:t>
            </a:r>
            <a:r>
              <a:rPr lang="ru-RU" sz="1900" dirty="0"/>
              <a:t> </a:t>
            </a:r>
            <a:r>
              <a:rPr lang="ru-RU" sz="1900" dirty="0" err="1"/>
              <a:t>коштів</a:t>
            </a:r>
            <a:r>
              <a:rPr lang="ru-RU" sz="1900" dirty="0"/>
              <a:t> та </a:t>
            </a:r>
            <a:r>
              <a:rPr lang="ru-RU" sz="1900" dirty="0" err="1"/>
              <a:t>їх</a:t>
            </a:r>
            <a:r>
              <a:rPr lang="ru-RU" sz="1900" dirty="0"/>
              <a:t> </a:t>
            </a:r>
            <a:r>
              <a:rPr lang="ru-RU" sz="1900" dirty="0" err="1"/>
              <a:t>еквівалентів</a:t>
            </a:r>
            <a:r>
              <a:rPr lang="ru-RU" sz="1900" dirty="0"/>
              <a:t>.</a:t>
            </a:r>
          </a:p>
          <a:p>
            <a:pPr marL="0" indent="0" fontAlgn="base">
              <a:buNone/>
            </a:pPr>
            <a:r>
              <a:rPr lang="ru-RU" sz="1900" dirty="0" err="1"/>
              <a:t>Якщо</a:t>
            </a:r>
            <a:r>
              <a:rPr lang="ru-RU" sz="1900" dirty="0"/>
              <a:t> </a:t>
            </a:r>
            <a:r>
              <a:rPr lang="ru-RU" sz="1900" dirty="0" err="1"/>
              <a:t>справедливу</a:t>
            </a:r>
            <a:r>
              <a:rPr lang="ru-RU" sz="1900" dirty="0"/>
              <a:t> </a:t>
            </a:r>
            <a:r>
              <a:rPr lang="ru-RU" sz="1900" dirty="0" err="1"/>
              <a:t>вартість</a:t>
            </a:r>
            <a:r>
              <a:rPr lang="ru-RU" sz="1900" dirty="0"/>
              <a:t> </a:t>
            </a:r>
            <a:r>
              <a:rPr lang="ru-RU" sz="1900" dirty="0" err="1"/>
              <a:t>активів</a:t>
            </a:r>
            <a:r>
              <a:rPr lang="ru-RU" sz="1900" dirty="0"/>
              <a:t>, </a:t>
            </a:r>
            <a:r>
              <a:rPr lang="ru-RU" sz="1900" dirty="0" err="1"/>
              <a:t>робіт</a:t>
            </a:r>
            <a:r>
              <a:rPr lang="ru-RU" sz="1900" dirty="0"/>
              <a:t>, </a:t>
            </a:r>
            <a:r>
              <a:rPr lang="ru-RU" sz="1900" dirty="0" err="1"/>
              <a:t>послуг</a:t>
            </a:r>
            <a:r>
              <a:rPr lang="ru-RU" sz="1900" dirty="0"/>
              <a:t>, </a:t>
            </a:r>
            <a:r>
              <a:rPr lang="ru-RU" sz="1900" dirty="0" err="1"/>
              <a:t>які</a:t>
            </a:r>
            <a:r>
              <a:rPr lang="ru-RU" sz="1900" dirty="0"/>
              <a:t> </a:t>
            </a:r>
            <a:r>
              <a:rPr lang="ru-RU" sz="1900" dirty="0" err="1"/>
              <a:t>отримано</a:t>
            </a:r>
            <a:r>
              <a:rPr lang="ru-RU" sz="1900" dirty="0"/>
              <a:t> </a:t>
            </a:r>
            <a:r>
              <a:rPr lang="ru-RU" sz="1900" dirty="0" err="1"/>
              <a:t>або</a:t>
            </a:r>
            <a:r>
              <a:rPr lang="ru-RU" sz="1900" dirty="0"/>
              <a:t> </a:t>
            </a:r>
            <a:r>
              <a:rPr lang="ru-RU" sz="1900" dirty="0" err="1"/>
              <a:t>підлягають</a:t>
            </a:r>
            <a:r>
              <a:rPr lang="ru-RU" sz="1900" dirty="0"/>
              <a:t> </a:t>
            </a:r>
            <a:r>
              <a:rPr lang="ru-RU" sz="1900" dirty="0" err="1"/>
              <a:t>отриманню</a:t>
            </a:r>
            <a:r>
              <a:rPr lang="ru-RU" sz="1900" dirty="0"/>
              <a:t> за </a:t>
            </a:r>
            <a:r>
              <a:rPr lang="ru-RU" sz="1900" dirty="0" err="1"/>
              <a:t>бартерним</a:t>
            </a:r>
            <a:r>
              <a:rPr lang="ru-RU" sz="1900" dirty="0"/>
              <a:t> контрактом, </a:t>
            </a:r>
            <a:r>
              <a:rPr lang="ru-RU" sz="1900" dirty="0" err="1"/>
              <a:t>достовірно</a:t>
            </a:r>
            <a:r>
              <a:rPr lang="ru-RU" sz="1900" dirty="0"/>
              <a:t> </a:t>
            </a:r>
            <a:r>
              <a:rPr lang="ru-RU" sz="1900" dirty="0" err="1"/>
              <a:t>визначити</a:t>
            </a:r>
            <a:r>
              <a:rPr lang="ru-RU" sz="1900" dirty="0"/>
              <a:t> </a:t>
            </a:r>
            <a:r>
              <a:rPr lang="ru-RU" sz="1900" dirty="0" err="1"/>
              <a:t>неможливо</a:t>
            </a:r>
            <a:r>
              <a:rPr lang="ru-RU" sz="1900" dirty="0"/>
              <a:t>, то </a:t>
            </a:r>
            <a:r>
              <a:rPr lang="ru-RU" sz="1900" dirty="0" err="1"/>
              <a:t>дохід</a:t>
            </a:r>
            <a:r>
              <a:rPr lang="ru-RU" sz="1900" dirty="0"/>
              <a:t> </a:t>
            </a:r>
            <a:r>
              <a:rPr lang="ru-RU" sz="1900" dirty="0" err="1"/>
              <a:t>визначається</a:t>
            </a:r>
            <a:r>
              <a:rPr lang="ru-RU" sz="1900" dirty="0"/>
              <a:t> за справедливою </a:t>
            </a:r>
            <a:r>
              <a:rPr lang="ru-RU" sz="1900" dirty="0" err="1"/>
              <a:t>вартістю</a:t>
            </a:r>
            <a:r>
              <a:rPr lang="ru-RU" sz="1900" dirty="0"/>
              <a:t> </a:t>
            </a:r>
            <a:r>
              <a:rPr lang="ru-RU" sz="1900" dirty="0" err="1"/>
              <a:t>активів</a:t>
            </a:r>
            <a:r>
              <a:rPr lang="ru-RU" sz="1900" dirty="0"/>
              <a:t>, </a:t>
            </a:r>
            <a:r>
              <a:rPr lang="ru-RU" sz="1900" dirty="0" err="1"/>
              <a:t>робіт</a:t>
            </a:r>
            <a:r>
              <a:rPr lang="ru-RU" sz="1900" dirty="0"/>
              <a:t>, </a:t>
            </a:r>
            <a:r>
              <a:rPr lang="ru-RU" sz="1900" dirty="0" err="1"/>
              <a:t>послуг</a:t>
            </a:r>
            <a:r>
              <a:rPr lang="ru-RU" sz="1900" dirty="0"/>
              <a:t> (</a:t>
            </a:r>
            <a:r>
              <a:rPr lang="ru-RU" sz="1900" dirty="0" err="1"/>
              <a:t>крім</a:t>
            </a:r>
            <a:r>
              <a:rPr lang="ru-RU" sz="1900" dirty="0"/>
              <a:t> </a:t>
            </a:r>
            <a:r>
              <a:rPr lang="ru-RU" sz="1900" dirty="0" err="1"/>
              <a:t>коштів</a:t>
            </a:r>
            <a:r>
              <a:rPr lang="ru-RU" sz="1900" dirty="0"/>
              <a:t> та </a:t>
            </a:r>
            <a:r>
              <a:rPr lang="ru-RU" sz="1900" dirty="0" err="1"/>
              <a:t>їх</a:t>
            </a:r>
            <a:r>
              <a:rPr lang="ru-RU" sz="1900" dirty="0"/>
              <a:t> </a:t>
            </a:r>
            <a:r>
              <a:rPr lang="ru-RU" sz="1900" dirty="0" err="1"/>
              <a:t>екві­валентів</a:t>
            </a:r>
            <a:r>
              <a:rPr lang="ru-RU" sz="1900" dirty="0"/>
              <a:t>), </a:t>
            </a:r>
            <a:r>
              <a:rPr lang="ru-RU" sz="1900" dirty="0" err="1"/>
              <a:t>що</a:t>
            </a:r>
            <a:r>
              <a:rPr lang="ru-RU" sz="1900" dirty="0"/>
              <a:t> </a:t>
            </a:r>
            <a:r>
              <a:rPr lang="ru-RU" sz="1900" dirty="0" err="1"/>
              <a:t>передані</a:t>
            </a:r>
            <a:r>
              <a:rPr lang="ru-RU" sz="1900" dirty="0"/>
              <a:t> за </a:t>
            </a:r>
            <a:r>
              <a:rPr lang="ru-RU" sz="1900" dirty="0" err="1"/>
              <a:t>цим</a:t>
            </a:r>
            <a:r>
              <a:rPr lang="ru-RU" sz="1900" dirty="0"/>
              <a:t> </a:t>
            </a:r>
            <a:r>
              <a:rPr lang="ru-RU" sz="1900" dirty="0" err="1"/>
              <a:t>бартерним</a:t>
            </a:r>
            <a:r>
              <a:rPr lang="ru-RU" sz="1900" dirty="0"/>
              <a:t> контрактом.</a:t>
            </a:r>
          </a:p>
          <a:p>
            <a:pPr marL="0" indent="0" fontAlgn="base">
              <a:buNone/>
            </a:pPr>
            <a:r>
              <a:rPr lang="ru-RU" sz="1900" dirty="0" err="1"/>
              <a:t>Операція</a:t>
            </a:r>
            <a:r>
              <a:rPr lang="ru-RU" sz="1900" dirty="0"/>
              <a:t> </a:t>
            </a:r>
            <a:r>
              <a:rPr lang="ru-RU" sz="1900" dirty="0" err="1"/>
              <a:t>обміну</a:t>
            </a:r>
            <a:r>
              <a:rPr lang="ru-RU" sz="1900" dirty="0"/>
              <a:t> </a:t>
            </a:r>
            <a:r>
              <a:rPr lang="ru-RU" sz="1900" dirty="0" err="1"/>
              <a:t>неподібними</a:t>
            </a:r>
            <a:r>
              <a:rPr lang="ru-RU" sz="1900" dirty="0"/>
              <a:t> </a:t>
            </a:r>
            <a:r>
              <a:rPr lang="ru-RU" sz="1900" dirty="0" err="1"/>
              <a:t>об’єктами</a:t>
            </a:r>
            <a:r>
              <a:rPr lang="ru-RU" sz="1900" dirty="0"/>
              <a:t> </a:t>
            </a:r>
            <a:r>
              <a:rPr lang="ru-RU" sz="1900" dirty="0" err="1"/>
              <a:t>відображається</a:t>
            </a:r>
            <a:r>
              <a:rPr lang="ru-RU" sz="1900" dirty="0"/>
              <a:t> в </a:t>
            </a:r>
            <a:r>
              <a:rPr lang="ru-RU" sz="1900" dirty="0" err="1"/>
              <a:t>бухгалтерському</a:t>
            </a:r>
            <a:r>
              <a:rPr lang="ru-RU" sz="1900" dirty="0"/>
              <a:t> </a:t>
            </a:r>
            <a:r>
              <a:rPr lang="ru-RU" sz="1900" dirty="0" err="1"/>
              <a:t>обліку</a:t>
            </a:r>
            <a:r>
              <a:rPr lang="ru-RU" sz="1900" dirty="0"/>
              <a:t> як </a:t>
            </a:r>
            <a:r>
              <a:rPr lang="ru-RU" sz="1900" dirty="0" err="1"/>
              <a:t>дві</a:t>
            </a:r>
            <a:r>
              <a:rPr lang="ru-RU" sz="1900" dirty="0"/>
              <a:t> </a:t>
            </a:r>
            <a:r>
              <a:rPr lang="ru-RU" sz="1900" dirty="0" err="1"/>
              <a:t>операції</a:t>
            </a:r>
            <a:r>
              <a:rPr lang="ru-RU" sz="1900" dirty="0"/>
              <a:t>:</a:t>
            </a:r>
          </a:p>
          <a:p>
            <a:pPr fontAlgn="base"/>
            <a:r>
              <a:rPr lang="ru-RU" sz="1900" dirty="0" err="1"/>
              <a:t>визнання</a:t>
            </a:r>
            <a:r>
              <a:rPr lang="ru-RU" sz="1900" dirty="0"/>
              <a:t> необоротного активу та </a:t>
            </a:r>
            <a:r>
              <a:rPr lang="ru-RU" sz="1900" dirty="0" err="1"/>
              <a:t>кредиторської</a:t>
            </a:r>
            <a:r>
              <a:rPr lang="ru-RU" sz="1900" dirty="0"/>
              <a:t> </a:t>
            </a:r>
            <a:r>
              <a:rPr lang="ru-RU" sz="1900" dirty="0" err="1"/>
              <a:t>заборгованості</a:t>
            </a:r>
            <a:r>
              <a:rPr lang="ru-RU" sz="1900" dirty="0"/>
              <a:t> за </a:t>
            </a:r>
            <a:r>
              <a:rPr lang="ru-RU" sz="1900" dirty="0" err="1"/>
              <a:t>нього</a:t>
            </a:r>
            <a:r>
              <a:rPr lang="ru-RU" sz="1900" dirty="0"/>
              <a:t>, а </a:t>
            </a:r>
            <a:r>
              <a:rPr lang="ru-RU" sz="1900" dirty="0" err="1"/>
              <a:t>також</a:t>
            </a:r>
            <a:r>
              <a:rPr lang="ru-RU" sz="1900" dirty="0"/>
              <a:t> </a:t>
            </a:r>
            <a:r>
              <a:rPr lang="ru-RU" sz="1900" dirty="0" err="1"/>
              <a:t>збільшення</a:t>
            </a:r>
            <a:r>
              <a:rPr lang="ru-RU" sz="1900" dirty="0"/>
              <a:t> </a:t>
            </a:r>
            <a:r>
              <a:rPr lang="ru-RU" sz="1900" dirty="0" err="1"/>
              <a:t>вартості</a:t>
            </a:r>
            <a:r>
              <a:rPr lang="ru-RU" sz="1900" dirty="0"/>
              <a:t> активу на суму </a:t>
            </a:r>
            <a:r>
              <a:rPr lang="ru-RU" sz="1900" dirty="0" err="1"/>
              <a:t>грошової</a:t>
            </a:r>
            <a:r>
              <a:rPr lang="ru-RU" sz="1900" dirty="0"/>
              <a:t> доплати (при </a:t>
            </a:r>
            <a:r>
              <a:rPr lang="ru-RU" sz="1900" dirty="0" err="1"/>
              <a:t>її</a:t>
            </a:r>
            <a:r>
              <a:rPr lang="ru-RU" sz="1900" dirty="0"/>
              <a:t> </a:t>
            </a:r>
            <a:r>
              <a:rPr lang="ru-RU" sz="1900" dirty="0" err="1"/>
              <a:t>наявності</a:t>
            </a:r>
            <a:r>
              <a:rPr lang="ru-RU" sz="1900" dirty="0"/>
              <a:t>);</a:t>
            </a:r>
          </a:p>
          <a:p>
            <a:pPr fontAlgn="base"/>
            <a:r>
              <a:rPr lang="ru-RU" sz="1900" dirty="0"/>
              <a:t>продажу </a:t>
            </a:r>
            <a:r>
              <a:rPr lang="ru-RU" sz="1900" dirty="0" err="1"/>
              <a:t>власного</a:t>
            </a:r>
            <a:r>
              <a:rPr lang="ru-RU" sz="1900" dirty="0"/>
              <a:t> необоротного активу (</a:t>
            </a:r>
            <a:r>
              <a:rPr lang="ru-RU" sz="1900" dirty="0" err="1"/>
              <a:t>або</a:t>
            </a:r>
            <a:r>
              <a:rPr lang="ru-RU" sz="1900" dirty="0"/>
              <a:t> </a:t>
            </a:r>
            <a:r>
              <a:rPr lang="ru-RU" sz="1900" dirty="0" err="1"/>
              <a:t>іншого</a:t>
            </a:r>
            <a:r>
              <a:rPr lang="ru-RU" sz="1900" dirty="0"/>
              <a:t> активу) та </a:t>
            </a:r>
            <a:r>
              <a:rPr lang="ru-RU" sz="1900" dirty="0" err="1"/>
              <a:t>визнання</a:t>
            </a:r>
            <a:r>
              <a:rPr lang="ru-RU" sz="1900" dirty="0"/>
              <a:t> </a:t>
            </a:r>
            <a:r>
              <a:rPr lang="ru-RU" sz="1900" dirty="0" err="1"/>
              <a:t>дебіторської</a:t>
            </a:r>
            <a:r>
              <a:rPr lang="ru-RU" sz="1900" dirty="0"/>
              <a:t> </a:t>
            </a:r>
            <a:r>
              <a:rPr lang="ru-RU" sz="1900" dirty="0" err="1"/>
              <a:t>заборгованості</a:t>
            </a:r>
            <a:r>
              <a:rPr lang="ru-RU" sz="1900" dirty="0"/>
              <a:t>, </a:t>
            </a:r>
            <a:r>
              <a:rPr lang="ru-RU" sz="1900" dirty="0" err="1"/>
              <a:t>що</a:t>
            </a:r>
            <a:r>
              <a:rPr lang="ru-RU" sz="1900" dirty="0"/>
              <a:t> </a:t>
            </a:r>
            <a:r>
              <a:rPr lang="ru-RU" sz="1900" dirty="0" err="1"/>
              <a:t>утворилася</a:t>
            </a:r>
            <a:r>
              <a:rPr lang="ru-RU" sz="1900" dirty="0"/>
              <a:t> в </a:t>
            </a:r>
            <a:r>
              <a:rPr lang="ru-RU" sz="1900" dirty="0" err="1"/>
              <a:t>результаті</a:t>
            </a:r>
            <a:r>
              <a:rPr lang="ru-RU" sz="1900" dirty="0"/>
              <a:t> такого продажу, а </a:t>
            </a:r>
            <a:r>
              <a:rPr lang="ru-RU" sz="1900" dirty="0" err="1"/>
              <a:t>також</a:t>
            </a:r>
            <a:r>
              <a:rPr lang="ru-RU" sz="1900" dirty="0"/>
              <a:t> </a:t>
            </a:r>
            <a:r>
              <a:rPr lang="ru-RU" sz="1900" dirty="0" err="1"/>
              <a:t>визнання</a:t>
            </a:r>
            <a:r>
              <a:rPr lang="ru-RU" sz="1900" dirty="0"/>
              <a:t> доходу на суму </a:t>
            </a:r>
            <a:r>
              <a:rPr lang="ru-RU" sz="1900" dirty="0" err="1"/>
              <a:t>отриманої</a:t>
            </a:r>
            <a:r>
              <a:rPr lang="ru-RU" sz="1900" dirty="0"/>
              <a:t> доплати (при </a:t>
            </a:r>
            <a:r>
              <a:rPr lang="ru-RU" sz="1900" dirty="0" err="1"/>
              <a:t>її</a:t>
            </a:r>
            <a:r>
              <a:rPr lang="ru-RU" sz="1900" dirty="0"/>
              <a:t> </a:t>
            </a:r>
            <a:r>
              <a:rPr lang="ru-RU" sz="1900" dirty="0" err="1"/>
              <a:t>наявності</a:t>
            </a:r>
            <a:r>
              <a:rPr lang="ru-RU" sz="1900" dirty="0"/>
              <a:t>).</a:t>
            </a:r>
          </a:p>
          <a:p>
            <a:endParaRPr lang="uk-UA" dirty="0"/>
          </a:p>
        </p:txBody>
      </p:sp>
    </p:spTree>
    <p:extLst>
      <p:ext uri="{BB962C8B-B14F-4D97-AF65-F5344CB8AC3E}">
        <p14:creationId xmlns:p14="http://schemas.microsoft.com/office/powerpoint/2010/main" val="148875079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8569" y="137825"/>
            <a:ext cx="9095607" cy="1122939"/>
          </a:xfrm>
        </p:spPr>
        <p:txBody>
          <a:bodyPr/>
          <a:lstStyle/>
          <a:p>
            <a:pPr marL="0" indent="0">
              <a:buNone/>
            </a:pPr>
            <a:r>
              <a:rPr lang="uk-UA" b="1" dirty="0"/>
              <a:t>Приклад</a:t>
            </a:r>
            <a:r>
              <a:rPr lang="uk-UA" dirty="0"/>
              <a:t>. За договором міни підприємство передає різальний станок вартістю 30000 грн. на пакувальний станок </a:t>
            </a:r>
            <a:r>
              <a:rPr lang="uk-UA" dirty="0" smtClean="0"/>
              <a:t>вартістю 20000 грн з доплатою. </a:t>
            </a:r>
            <a:endParaRPr lang="uk-UA" dirty="0"/>
          </a:p>
        </p:txBody>
      </p:sp>
      <p:graphicFrame>
        <p:nvGraphicFramePr>
          <p:cNvPr id="6" name="Объект 3"/>
          <p:cNvGraphicFramePr>
            <a:graphicFrameLocks/>
          </p:cNvGraphicFramePr>
          <p:nvPr>
            <p:extLst>
              <p:ext uri="{D42A27DB-BD31-4B8C-83A1-F6EECF244321}">
                <p14:modId xmlns:p14="http://schemas.microsoft.com/office/powerpoint/2010/main" val="2201744521"/>
              </p:ext>
            </p:extLst>
          </p:nvPr>
        </p:nvGraphicFramePr>
        <p:xfrm>
          <a:off x="1" y="1004732"/>
          <a:ext cx="12191999" cy="5285234"/>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1259871">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719926">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1259871">
                <a:tc>
                  <a:txBody>
                    <a:bodyPr/>
                    <a:lstStyle/>
                    <a:p>
                      <a:r>
                        <a:rPr lang="uk-UA" dirty="0" smtClean="0"/>
                        <a:t>1</a:t>
                      </a:r>
                      <a:endParaRPr lang="uk-UA" dirty="0"/>
                    </a:p>
                  </a:txBody>
                  <a:tcPr/>
                </a:tc>
                <a:tc>
                  <a:txBody>
                    <a:bodyPr/>
                    <a:lstStyle/>
                    <a:p>
                      <a:r>
                        <a:rPr lang="uk-UA" dirty="0" smtClean="0"/>
                        <a:t>Передано ОЗ до складу активів, призначених для продажу</a:t>
                      </a:r>
                      <a:endParaRPr lang="uk-UA" dirty="0"/>
                    </a:p>
                  </a:txBody>
                  <a:tcPr/>
                </a:tc>
                <a:tc>
                  <a:txBody>
                    <a:bodyPr/>
                    <a:lstStyle/>
                    <a:p>
                      <a:r>
                        <a:rPr lang="uk-UA" dirty="0" smtClean="0"/>
                        <a:t>286</a:t>
                      </a:r>
                      <a:endParaRPr lang="uk-UA" dirty="0"/>
                    </a:p>
                  </a:txBody>
                  <a:tcPr/>
                </a:tc>
                <a:tc>
                  <a:txBody>
                    <a:bodyPr/>
                    <a:lstStyle/>
                    <a:p>
                      <a:r>
                        <a:rPr lang="uk-UA" dirty="0" smtClean="0"/>
                        <a:t>103</a:t>
                      </a:r>
                      <a:endParaRPr lang="uk-UA" dirty="0"/>
                    </a:p>
                  </a:txBody>
                  <a:tcPr/>
                </a:tc>
                <a:tc>
                  <a:txBody>
                    <a:bodyPr/>
                    <a:lstStyle/>
                    <a:p>
                      <a:r>
                        <a:rPr lang="uk-UA" dirty="0" smtClean="0"/>
                        <a:t>30000,00</a:t>
                      </a:r>
                      <a:endParaRPr lang="uk-UA" dirty="0"/>
                    </a:p>
                  </a:txBody>
                  <a:tcPr/>
                </a:tc>
                <a:tc>
                  <a:txBody>
                    <a:bodyPr/>
                    <a:lstStyle/>
                    <a:p>
                      <a:r>
                        <a:rPr lang="uk-UA" dirty="0" smtClean="0"/>
                        <a:t>Облікові регістри, наказ керівника</a:t>
                      </a:r>
                      <a:endParaRPr lang="uk-UA" dirty="0"/>
                    </a:p>
                  </a:txBody>
                  <a:tcPr/>
                </a:tc>
                <a:extLst>
                  <a:ext uri="{0D108BD9-81ED-4DB2-BD59-A6C34878D82A}">
                    <a16:rowId xmlns:a16="http://schemas.microsoft.com/office/drawing/2014/main" xmlns="" val="3118587197"/>
                  </a:ext>
                </a:extLst>
              </a:tr>
              <a:tr h="1259871">
                <a:tc>
                  <a:txBody>
                    <a:bodyPr/>
                    <a:lstStyle/>
                    <a:p>
                      <a:r>
                        <a:rPr lang="uk-UA" dirty="0" smtClean="0"/>
                        <a:t>2</a:t>
                      </a:r>
                      <a:endParaRPr lang="uk-UA" dirty="0"/>
                    </a:p>
                  </a:txBody>
                  <a:tcPr/>
                </a:tc>
                <a:tc>
                  <a:txBody>
                    <a:bodyPr/>
                    <a:lstStyle/>
                    <a:p>
                      <a:r>
                        <a:rPr lang="uk-UA" dirty="0" smtClean="0"/>
                        <a:t>Відображена передача різального</a:t>
                      </a:r>
                      <a:r>
                        <a:rPr lang="uk-UA" baseline="0" dirty="0" smtClean="0"/>
                        <a:t> станка</a:t>
                      </a:r>
                      <a:endParaRPr lang="uk-UA" dirty="0"/>
                    </a:p>
                  </a:txBody>
                  <a:tcPr/>
                </a:tc>
                <a:tc>
                  <a:txBody>
                    <a:bodyPr/>
                    <a:lstStyle/>
                    <a:p>
                      <a:r>
                        <a:rPr lang="uk-UA" dirty="0" smtClean="0"/>
                        <a:t>361</a:t>
                      </a:r>
                      <a:endParaRPr lang="uk-UA" dirty="0"/>
                    </a:p>
                  </a:txBody>
                  <a:tcPr/>
                </a:tc>
                <a:tc>
                  <a:txBody>
                    <a:bodyPr/>
                    <a:lstStyle/>
                    <a:p>
                      <a:r>
                        <a:rPr lang="uk-UA" dirty="0" smtClean="0"/>
                        <a:t>712</a:t>
                      </a:r>
                      <a:endParaRPr lang="uk-UA" dirty="0"/>
                    </a:p>
                  </a:txBody>
                  <a:tcPr/>
                </a:tc>
                <a:tc>
                  <a:txBody>
                    <a:bodyPr/>
                    <a:lstStyle/>
                    <a:p>
                      <a:r>
                        <a:rPr lang="uk-UA" dirty="0" smtClean="0"/>
                        <a:t>30000,00</a:t>
                      </a:r>
                      <a:endParaRPr lang="uk-UA" dirty="0"/>
                    </a:p>
                  </a:txBody>
                  <a:tcPr/>
                </a:tc>
                <a:tc>
                  <a:txBody>
                    <a:bodyPr/>
                    <a:lstStyle/>
                    <a:p>
                      <a:r>
                        <a:rPr lang="uk-UA" dirty="0" smtClean="0"/>
                        <a:t>Акт приймання-передачі ОЗ-1, Договір міни</a:t>
                      </a:r>
                      <a:endParaRPr lang="uk-UA" dirty="0"/>
                    </a:p>
                  </a:txBody>
                  <a:tcPr/>
                </a:tc>
                <a:extLst>
                  <a:ext uri="{0D108BD9-81ED-4DB2-BD59-A6C34878D82A}">
                    <a16:rowId xmlns:a16="http://schemas.microsoft.com/office/drawing/2014/main" xmlns="" val="1790793331"/>
                  </a:ext>
                </a:extLst>
              </a:tr>
              <a:tr h="785695">
                <a:tc>
                  <a:txBody>
                    <a:bodyPr/>
                    <a:lstStyle/>
                    <a:p>
                      <a:r>
                        <a:rPr lang="uk-UA" dirty="0" smtClean="0"/>
                        <a:t>3</a:t>
                      </a:r>
                      <a:endParaRPr lang="uk-UA" dirty="0"/>
                    </a:p>
                  </a:txBody>
                  <a:tcPr/>
                </a:tc>
                <a:tc>
                  <a:txBody>
                    <a:bodyPr/>
                    <a:lstStyle/>
                    <a:p>
                      <a:r>
                        <a:rPr lang="uk-UA" dirty="0" smtClean="0"/>
                        <a:t>Відображено податкове зобов'язання </a:t>
                      </a:r>
                      <a:endParaRPr lang="uk-UA" dirty="0"/>
                    </a:p>
                  </a:txBody>
                  <a:tcPr/>
                </a:tc>
                <a:tc>
                  <a:txBody>
                    <a:bodyPr/>
                    <a:lstStyle/>
                    <a:p>
                      <a:r>
                        <a:rPr lang="uk-UA" dirty="0" smtClean="0"/>
                        <a:t>712</a:t>
                      </a:r>
                      <a:endParaRPr lang="uk-UA" dirty="0"/>
                    </a:p>
                  </a:txBody>
                  <a:tcPr/>
                </a:tc>
                <a:tc>
                  <a:txBody>
                    <a:bodyPr/>
                    <a:lstStyle/>
                    <a:p>
                      <a:r>
                        <a:rPr lang="uk-UA" dirty="0" smtClean="0"/>
                        <a:t>641</a:t>
                      </a:r>
                      <a:endParaRPr lang="uk-UA" dirty="0"/>
                    </a:p>
                  </a:txBody>
                  <a:tcPr/>
                </a:tc>
                <a:tc>
                  <a:txBody>
                    <a:bodyPr/>
                    <a:lstStyle/>
                    <a:p>
                      <a:r>
                        <a:rPr lang="uk-UA" dirty="0" smtClean="0"/>
                        <a:t>5000,00</a:t>
                      </a:r>
                      <a:endParaRPr lang="uk-UA" dirty="0"/>
                    </a:p>
                  </a:txBody>
                  <a:tcPr/>
                </a:tc>
                <a:tc>
                  <a:txBody>
                    <a:bodyPr/>
                    <a:lstStyle/>
                    <a:p>
                      <a:r>
                        <a:rPr lang="uk-UA" dirty="0" smtClean="0"/>
                        <a:t>Податкова накладна </a:t>
                      </a:r>
                      <a:endParaRPr lang="uk-UA" dirty="0"/>
                    </a:p>
                  </a:txBody>
                  <a:tcPr/>
                </a:tc>
                <a:extLst>
                  <a:ext uri="{0D108BD9-81ED-4DB2-BD59-A6C34878D82A}">
                    <a16:rowId xmlns:a16="http://schemas.microsoft.com/office/drawing/2014/main" xmlns="" val="3626414663"/>
                  </a:ext>
                </a:extLst>
              </a:tr>
            </a:tbl>
          </a:graphicData>
        </a:graphic>
      </p:graphicFrame>
    </p:spTree>
    <p:extLst>
      <p:ext uri="{BB962C8B-B14F-4D97-AF65-F5344CB8AC3E}">
        <p14:creationId xmlns:p14="http://schemas.microsoft.com/office/powerpoint/2010/main" val="219497156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3"/>
          <p:cNvGraphicFramePr>
            <a:graphicFrameLocks/>
          </p:cNvGraphicFramePr>
          <p:nvPr>
            <p:extLst>
              <p:ext uri="{D42A27DB-BD31-4B8C-83A1-F6EECF244321}">
                <p14:modId xmlns:p14="http://schemas.microsoft.com/office/powerpoint/2010/main" val="3656083585"/>
              </p:ext>
            </p:extLst>
          </p:nvPr>
        </p:nvGraphicFramePr>
        <p:xfrm>
          <a:off x="1" y="1"/>
          <a:ext cx="12191999" cy="6857997"/>
        </p:xfrm>
        <a:graphic>
          <a:graphicData uri="http://schemas.openxmlformats.org/drawingml/2006/table">
            <a:tbl>
              <a:tblPr firstRow="1" bandRow="1">
                <a:tableStyleId>{073A0DAA-6AF3-43AB-8588-CEC1D06C72B9}</a:tableStyleId>
              </a:tblPr>
              <a:tblGrid>
                <a:gridCol w="866769">
                  <a:extLst>
                    <a:ext uri="{9D8B030D-6E8A-4147-A177-3AD203B41FA5}">
                      <a16:colId xmlns:a16="http://schemas.microsoft.com/office/drawing/2014/main" xmlns="" val="2348107704"/>
                    </a:ext>
                  </a:extLst>
                </a:gridCol>
                <a:gridCol w="4435597">
                  <a:extLst>
                    <a:ext uri="{9D8B030D-6E8A-4147-A177-3AD203B41FA5}">
                      <a16:colId xmlns:a16="http://schemas.microsoft.com/office/drawing/2014/main" xmlns="" val="2417702870"/>
                    </a:ext>
                  </a:extLst>
                </a:gridCol>
                <a:gridCol w="1068596">
                  <a:extLst>
                    <a:ext uri="{9D8B030D-6E8A-4147-A177-3AD203B41FA5}">
                      <a16:colId xmlns:a16="http://schemas.microsoft.com/office/drawing/2014/main" xmlns="" val="2414354766"/>
                    </a:ext>
                  </a:extLst>
                </a:gridCol>
                <a:gridCol w="1026415">
                  <a:extLst>
                    <a:ext uri="{9D8B030D-6E8A-4147-A177-3AD203B41FA5}">
                      <a16:colId xmlns:a16="http://schemas.microsoft.com/office/drawing/2014/main" xmlns="" val="1774731246"/>
                    </a:ext>
                  </a:extLst>
                </a:gridCol>
                <a:gridCol w="1813801">
                  <a:extLst>
                    <a:ext uri="{9D8B030D-6E8A-4147-A177-3AD203B41FA5}">
                      <a16:colId xmlns:a16="http://schemas.microsoft.com/office/drawing/2014/main" xmlns="" val="267200781"/>
                    </a:ext>
                  </a:extLst>
                </a:gridCol>
                <a:gridCol w="2980821">
                  <a:extLst>
                    <a:ext uri="{9D8B030D-6E8A-4147-A177-3AD203B41FA5}">
                      <a16:colId xmlns:a16="http://schemas.microsoft.com/office/drawing/2014/main" xmlns="" val="288551754"/>
                    </a:ext>
                  </a:extLst>
                </a:gridCol>
              </a:tblGrid>
              <a:tr h="1200150">
                <a:tc rowSpan="2">
                  <a:txBody>
                    <a:bodyPr/>
                    <a:lstStyle/>
                    <a:p>
                      <a:r>
                        <a:rPr lang="uk-UA" dirty="0" smtClean="0"/>
                        <a:t>№ з/п</a:t>
                      </a:r>
                      <a:endParaRPr lang="uk-UA" dirty="0"/>
                    </a:p>
                  </a:txBody>
                  <a:tcPr/>
                </a:tc>
                <a:tc rowSpan="2">
                  <a:txBody>
                    <a:bodyPr/>
                    <a:lstStyle/>
                    <a:p>
                      <a:r>
                        <a:rPr lang="uk-UA" dirty="0" smtClean="0"/>
                        <a:t>Зміст господарської операції</a:t>
                      </a:r>
                      <a:endParaRPr lang="uk-UA" dirty="0"/>
                    </a:p>
                  </a:txBody>
                  <a:tcPr/>
                </a:tc>
                <a:tc gridSpan="2">
                  <a:txBody>
                    <a:bodyPr/>
                    <a:lstStyle/>
                    <a:p>
                      <a:r>
                        <a:rPr lang="uk-UA" dirty="0" smtClean="0"/>
                        <a:t>Кореспонденція рахунків</a:t>
                      </a:r>
                      <a:endParaRPr lang="uk-UA" dirty="0"/>
                    </a:p>
                  </a:txBody>
                  <a:tcPr/>
                </a:tc>
                <a:tc hMerge="1">
                  <a:txBody>
                    <a:bodyPr/>
                    <a:lstStyle/>
                    <a:p>
                      <a:endParaRPr lang="uk-UA" dirty="0"/>
                    </a:p>
                  </a:txBody>
                  <a:tcPr/>
                </a:tc>
                <a:tc rowSpan="2">
                  <a:txBody>
                    <a:bodyPr/>
                    <a:lstStyle/>
                    <a:p>
                      <a:r>
                        <a:rPr lang="uk-UA" dirty="0" smtClean="0"/>
                        <a:t>Сума, грн.</a:t>
                      </a:r>
                      <a:endParaRPr lang="uk-UA" dirty="0"/>
                    </a:p>
                  </a:txBody>
                  <a:tcPr/>
                </a:tc>
                <a:tc rowSpan="2">
                  <a:txBody>
                    <a:bodyPr/>
                    <a:lstStyle/>
                    <a:p>
                      <a:r>
                        <a:rPr lang="uk-UA" dirty="0" smtClean="0"/>
                        <a:t>Документ</a:t>
                      </a:r>
                      <a:endParaRPr lang="uk-UA" dirty="0"/>
                    </a:p>
                  </a:txBody>
                  <a:tcPr/>
                </a:tc>
                <a:extLst>
                  <a:ext uri="{0D108BD9-81ED-4DB2-BD59-A6C34878D82A}">
                    <a16:rowId xmlns:a16="http://schemas.microsoft.com/office/drawing/2014/main" xmlns="" val="61209808"/>
                  </a:ext>
                </a:extLst>
              </a:tr>
              <a:tr h="685799">
                <a:tc vMerge="1">
                  <a:txBody>
                    <a:bodyPr/>
                    <a:lstStyle/>
                    <a:p>
                      <a:endParaRPr lang="uk-UA" dirty="0"/>
                    </a:p>
                  </a:txBody>
                  <a:tcPr/>
                </a:tc>
                <a:tc vMerge="1">
                  <a:txBody>
                    <a:bodyPr/>
                    <a:lstStyle/>
                    <a:p>
                      <a:endParaRPr lang="uk-UA" dirty="0"/>
                    </a:p>
                  </a:txBody>
                  <a:tcPr/>
                </a:tc>
                <a:tc>
                  <a:txBody>
                    <a:bodyPr/>
                    <a:lstStyle/>
                    <a:p>
                      <a:r>
                        <a:rPr lang="uk-UA" dirty="0" err="1" smtClean="0">
                          <a:solidFill>
                            <a:schemeClr val="bg1"/>
                          </a:solidFill>
                        </a:rPr>
                        <a:t>Дт</a:t>
                      </a:r>
                      <a:endParaRPr lang="uk-UA" dirty="0">
                        <a:solidFill>
                          <a:schemeClr val="bg1"/>
                        </a:solidFill>
                      </a:endParaRPr>
                    </a:p>
                  </a:txBody>
                  <a:tcPr>
                    <a:solidFill>
                      <a:schemeClr val="tx1"/>
                    </a:solidFill>
                  </a:tcPr>
                </a:tc>
                <a:tc>
                  <a:txBody>
                    <a:bodyPr/>
                    <a:lstStyle/>
                    <a:p>
                      <a:r>
                        <a:rPr lang="uk-UA" dirty="0" err="1" smtClean="0">
                          <a:solidFill>
                            <a:schemeClr val="bg1"/>
                          </a:solidFill>
                        </a:rPr>
                        <a:t>Кт</a:t>
                      </a:r>
                      <a:endParaRPr lang="uk-UA" dirty="0">
                        <a:solidFill>
                          <a:schemeClr val="bg1"/>
                        </a:solidFill>
                      </a:endParaRPr>
                    </a:p>
                  </a:txBody>
                  <a:tcPr>
                    <a:solidFill>
                      <a:schemeClr val="tx1"/>
                    </a:solidFill>
                  </a:tcPr>
                </a:tc>
                <a:tc vMerge="1">
                  <a:txBody>
                    <a:bodyPr/>
                    <a:lstStyle/>
                    <a:p>
                      <a:endParaRPr lang="uk-UA" dirty="0"/>
                    </a:p>
                  </a:txBody>
                  <a:tcPr/>
                </a:tc>
                <a:tc vMerge="1">
                  <a:txBody>
                    <a:bodyPr/>
                    <a:lstStyle/>
                    <a:p>
                      <a:endParaRPr lang="uk-UA" dirty="0"/>
                    </a:p>
                  </a:txBody>
                  <a:tcPr/>
                </a:tc>
                <a:extLst>
                  <a:ext uri="{0D108BD9-81ED-4DB2-BD59-A6C34878D82A}">
                    <a16:rowId xmlns:a16="http://schemas.microsoft.com/office/drawing/2014/main" xmlns="" val="848735127"/>
                  </a:ext>
                </a:extLst>
              </a:tr>
              <a:tr h="1200150">
                <a:tc>
                  <a:txBody>
                    <a:bodyPr/>
                    <a:lstStyle/>
                    <a:p>
                      <a:r>
                        <a:rPr lang="uk-UA" dirty="0" smtClean="0"/>
                        <a:t>4</a:t>
                      </a:r>
                      <a:endParaRPr lang="uk-UA" dirty="0"/>
                    </a:p>
                  </a:txBody>
                  <a:tcPr/>
                </a:tc>
                <a:tc>
                  <a:txBody>
                    <a:bodyPr/>
                    <a:lstStyle/>
                    <a:p>
                      <a:r>
                        <a:rPr lang="uk-UA" dirty="0" smtClean="0"/>
                        <a:t>Списано собівартість переданого різального станка</a:t>
                      </a:r>
                      <a:endParaRPr lang="uk-UA" dirty="0"/>
                    </a:p>
                  </a:txBody>
                  <a:tcPr/>
                </a:tc>
                <a:tc>
                  <a:txBody>
                    <a:bodyPr/>
                    <a:lstStyle/>
                    <a:p>
                      <a:r>
                        <a:rPr lang="uk-UA" dirty="0" smtClean="0"/>
                        <a:t>943</a:t>
                      </a:r>
                      <a:endParaRPr lang="uk-UA" dirty="0"/>
                    </a:p>
                  </a:txBody>
                  <a:tcPr/>
                </a:tc>
                <a:tc>
                  <a:txBody>
                    <a:bodyPr/>
                    <a:lstStyle/>
                    <a:p>
                      <a:r>
                        <a:rPr lang="uk-UA" dirty="0" smtClean="0"/>
                        <a:t>286</a:t>
                      </a:r>
                      <a:endParaRPr lang="uk-UA" dirty="0"/>
                    </a:p>
                  </a:txBody>
                  <a:tcPr/>
                </a:tc>
                <a:tc>
                  <a:txBody>
                    <a:bodyPr/>
                    <a:lstStyle/>
                    <a:p>
                      <a:r>
                        <a:rPr lang="uk-UA" dirty="0" smtClean="0"/>
                        <a:t>30000,00</a:t>
                      </a:r>
                      <a:endParaRPr lang="uk-UA" dirty="0"/>
                    </a:p>
                  </a:txBody>
                  <a:tcPr/>
                </a:tc>
                <a:tc>
                  <a:txBody>
                    <a:bodyPr/>
                    <a:lstStyle/>
                    <a:p>
                      <a:r>
                        <a:rPr lang="uk-UA" dirty="0" smtClean="0"/>
                        <a:t>Розрахунок бухгалтерії</a:t>
                      </a:r>
                      <a:endParaRPr lang="uk-UA" dirty="0"/>
                    </a:p>
                  </a:txBody>
                  <a:tcPr/>
                </a:tc>
                <a:extLst>
                  <a:ext uri="{0D108BD9-81ED-4DB2-BD59-A6C34878D82A}">
                    <a16:rowId xmlns:a16="http://schemas.microsoft.com/office/drawing/2014/main" xmlns="" val="1416039629"/>
                  </a:ext>
                </a:extLst>
              </a:tr>
              <a:tr h="1200150">
                <a:tc>
                  <a:txBody>
                    <a:bodyPr/>
                    <a:lstStyle/>
                    <a:p>
                      <a:r>
                        <a:rPr lang="uk-UA" dirty="0" smtClean="0"/>
                        <a:t>5</a:t>
                      </a:r>
                      <a:endParaRPr lang="uk-UA" dirty="0"/>
                    </a:p>
                  </a:txBody>
                  <a:tcPr/>
                </a:tc>
                <a:tc>
                  <a:txBody>
                    <a:bodyPr/>
                    <a:lstStyle/>
                    <a:p>
                      <a:r>
                        <a:rPr lang="uk-UA" dirty="0" smtClean="0"/>
                        <a:t>Відображено отримання пакувального станка</a:t>
                      </a:r>
                      <a:endParaRPr lang="uk-UA" dirty="0"/>
                    </a:p>
                  </a:txBody>
                  <a:tcPr/>
                </a:tc>
                <a:tc>
                  <a:txBody>
                    <a:bodyPr/>
                    <a:lstStyle/>
                    <a:p>
                      <a:r>
                        <a:rPr lang="uk-UA" dirty="0" smtClean="0"/>
                        <a:t>104</a:t>
                      </a:r>
                      <a:endParaRPr lang="uk-UA" dirty="0"/>
                    </a:p>
                  </a:txBody>
                  <a:tcPr/>
                </a:tc>
                <a:tc>
                  <a:txBody>
                    <a:bodyPr/>
                    <a:lstStyle/>
                    <a:p>
                      <a:r>
                        <a:rPr lang="uk-UA" dirty="0" smtClean="0"/>
                        <a:t>631</a:t>
                      </a:r>
                      <a:endParaRPr lang="uk-UA" dirty="0"/>
                    </a:p>
                  </a:txBody>
                  <a:tcPr/>
                </a:tc>
                <a:tc>
                  <a:txBody>
                    <a:bodyPr/>
                    <a:lstStyle/>
                    <a:p>
                      <a:r>
                        <a:rPr lang="uk-UA" dirty="0" smtClean="0"/>
                        <a:t>20000,00</a:t>
                      </a:r>
                      <a:endParaRPr lang="uk-UA" dirty="0"/>
                    </a:p>
                  </a:txBody>
                  <a:tcPr/>
                </a:tc>
                <a:tc>
                  <a:txBody>
                    <a:bodyPr/>
                    <a:lstStyle/>
                    <a:p>
                      <a:r>
                        <a:rPr lang="uk-UA" dirty="0" smtClean="0"/>
                        <a:t>Акт приймання-передачі ОЗ-1, Договір міни</a:t>
                      </a:r>
                      <a:endParaRPr lang="uk-UA" dirty="0"/>
                    </a:p>
                  </a:txBody>
                  <a:tcPr/>
                </a:tc>
                <a:extLst>
                  <a:ext uri="{0D108BD9-81ED-4DB2-BD59-A6C34878D82A}">
                    <a16:rowId xmlns:a16="http://schemas.microsoft.com/office/drawing/2014/main" xmlns="" val="1867731900"/>
                  </a:ext>
                </a:extLst>
              </a:tr>
              <a:tr h="685799">
                <a:tc>
                  <a:txBody>
                    <a:bodyPr/>
                    <a:lstStyle/>
                    <a:p>
                      <a:r>
                        <a:rPr lang="uk-UA" dirty="0" smtClean="0"/>
                        <a:t>6</a:t>
                      </a:r>
                      <a:endParaRPr lang="uk-UA" dirty="0"/>
                    </a:p>
                  </a:txBody>
                  <a:tcPr/>
                </a:tc>
                <a:tc>
                  <a:txBody>
                    <a:bodyPr/>
                    <a:lstStyle/>
                    <a:p>
                      <a:r>
                        <a:rPr lang="uk-UA" dirty="0" smtClean="0"/>
                        <a:t>Відображено</a:t>
                      </a:r>
                      <a:r>
                        <a:rPr lang="uk-UA" baseline="0" dirty="0" smtClean="0"/>
                        <a:t> податковий кредит</a:t>
                      </a:r>
                      <a:endParaRPr lang="uk-UA" dirty="0"/>
                    </a:p>
                  </a:txBody>
                  <a:tcPr/>
                </a:tc>
                <a:tc>
                  <a:txBody>
                    <a:bodyPr/>
                    <a:lstStyle/>
                    <a:p>
                      <a:r>
                        <a:rPr lang="uk-UA" dirty="0" smtClean="0"/>
                        <a:t>641</a:t>
                      </a:r>
                      <a:endParaRPr lang="uk-UA" dirty="0"/>
                    </a:p>
                  </a:txBody>
                  <a:tcPr/>
                </a:tc>
                <a:tc>
                  <a:txBody>
                    <a:bodyPr/>
                    <a:lstStyle/>
                    <a:p>
                      <a:r>
                        <a:rPr lang="uk-UA" dirty="0" smtClean="0"/>
                        <a:t>631</a:t>
                      </a:r>
                      <a:endParaRPr lang="uk-UA" dirty="0"/>
                    </a:p>
                  </a:txBody>
                  <a:tcPr/>
                </a:tc>
                <a:tc>
                  <a:txBody>
                    <a:bodyPr/>
                    <a:lstStyle/>
                    <a:p>
                      <a:r>
                        <a:rPr lang="uk-UA" dirty="0" smtClean="0"/>
                        <a:t>4000,00</a:t>
                      </a:r>
                      <a:endParaRPr lang="uk-UA" dirty="0"/>
                    </a:p>
                  </a:txBody>
                  <a:tcPr/>
                </a:tc>
                <a:tc>
                  <a:txBody>
                    <a:bodyPr/>
                    <a:lstStyle/>
                    <a:p>
                      <a:r>
                        <a:rPr lang="uk-UA" dirty="0" smtClean="0"/>
                        <a:t>Податкова накладна </a:t>
                      </a:r>
                      <a:endParaRPr lang="uk-UA" dirty="0"/>
                    </a:p>
                  </a:txBody>
                  <a:tcPr/>
                </a:tc>
                <a:extLst>
                  <a:ext uri="{0D108BD9-81ED-4DB2-BD59-A6C34878D82A}">
                    <a16:rowId xmlns:a16="http://schemas.microsoft.com/office/drawing/2014/main" xmlns="" val="1523659521"/>
                  </a:ext>
                </a:extLst>
              </a:tr>
              <a:tr h="1200150">
                <a:tc>
                  <a:txBody>
                    <a:bodyPr/>
                    <a:lstStyle/>
                    <a:p>
                      <a:r>
                        <a:rPr lang="uk-UA" dirty="0" smtClean="0"/>
                        <a:t>7</a:t>
                      </a:r>
                      <a:endParaRPr lang="uk-UA" dirty="0"/>
                    </a:p>
                  </a:txBody>
                  <a:tcPr/>
                </a:tc>
                <a:tc>
                  <a:txBody>
                    <a:bodyPr/>
                    <a:lstStyle/>
                    <a:p>
                      <a:r>
                        <a:rPr lang="uk-UA" dirty="0" smtClean="0"/>
                        <a:t>Відображено взаємозалік заборгованостей</a:t>
                      </a:r>
                      <a:endParaRPr lang="uk-UA" dirty="0"/>
                    </a:p>
                  </a:txBody>
                  <a:tcPr/>
                </a:tc>
                <a:tc>
                  <a:txBody>
                    <a:bodyPr/>
                    <a:lstStyle/>
                    <a:p>
                      <a:r>
                        <a:rPr lang="uk-UA" dirty="0" smtClean="0"/>
                        <a:t>631</a:t>
                      </a:r>
                      <a:endParaRPr lang="uk-UA" dirty="0"/>
                    </a:p>
                  </a:txBody>
                  <a:tcPr/>
                </a:tc>
                <a:tc>
                  <a:txBody>
                    <a:bodyPr/>
                    <a:lstStyle/>
                    <a:p>
                      <a:r>
                        <a:rPr lang="uk-UA" dirty="0" smtClean="0"/>
                        <a:t>361</a:t>
                      </a:r>
                      <a:endParaRPr lang="uk-UA" dirty="0"/>
                    </a:p>
                  </a:txBody>
                  <a:tcPr/>
                </a:tc>
                <a:tc>
                  <a:txBody>
                    <a:bodyPr/>
                    <a:lstStyle/>
                    <a:p>
                      <a:r>
                        <a:rPr lang="uk-UA" dirty="0" smtClean="0"/>
                        <a:t>24000,00</a:t>
                      </a:r>
                      <a:endParaRPr lang="uk-UA" dirty="0"/>
                    </a:p>
                  </a:txBody>
                  <a:tcPr/>
                </a:tc>
                <a:tc>
                  <a:txBody>
                    <a:bodyPr/>
                    <a:lstStyle/>
                    <a:p>
                      <a:r>
                        <a:rPr lang="uk-UA" dirty="0" smtClean="0"/>
                        <a:t>Довідка бухгалтерії</a:t>
                      </a:r>
                      <a:endParaRPr lang="uk-UA" dirty="0"/>
                    </a:p>
                  </a:txBody>
                  <a:tcPr/>
                </a:tc>
                <a:extLst>
                  <a:ext uri="{0D108BD9-81ED-4DB2-BD59-A6C34878D82A}">
                    <a16:rowId xmlns:a16="http://schemas.microsoft.com/office/drawing/2014/main" xmlns="" val="1618509019"/>
                  </a:ext>
                </a:extLst>
              </a:tr>
              <a:tr h="685799">
                <a:tc>
                  <a:txBody>
                    <a:bodyPr/>
                    <a:lstStyle/>
                    <a:p>
                      <a:r>
                        <a:rPr lang="uk-UA" dirty="0" smtClean="0"/>
                        <a:t>8</a:t>
                      </a:r>
                      <a:endParaRPr lang="uk-UA" dirty="0"/>
                    </a:p>
                  </a:txBody>
                  <a:tcPr/>
                </a:tc>
                <a:tc>
                  <a:txBody>
                    <a:bodyPr/>
                    <a:lstStyle/>
                    <a:p>
                      <a:r>
                        <a:rPr lang="uk-UA" dirty="0" smtClean="0"/>
                        <a:t>Отримано кошти від різниці</a:t>
                      </a:r>
                      <a:endParaRPr lang="uk-UA" dirty="0"/>
                    </a:p>
                  </a:txBody>
                  <a:tcPr/>
                </a:tc>
                <a:tc>
                  <a:txBody>
                    <a:bodyPr/>
                    <a:lstStyle/>
                    <a:p>
                      <a:r>
                        <a:rPr lang="uk-UA" dirty="0" smtClean="0"/>
                        <a:t>311</a:t>
                      </a:r>
                      <a:endParaRPr lang="uk-UA" dirty="0"/>
                    </a:p>
                  </a:txBody>
                  <a:tcPr/>
                </a:tc>
                <a:tc>
                  <a:txBody>
                    <a:bodyPr/>
                    <a:lstStyle/>
                    <a:p>
                      <a:r>
                        <a:rPr lang="uk-UA" dirty="0" smtClean="0"/>
                        <a:t>361</a:t>
                      </a:r>
                      <a:endParaRPr lang="uk-UA" dirty="0"/>
                    </a:p>
                  </a:txBody>
                  <a:tcPr/>
                </a:tc>
                <a:tc>
                  <a:txBody>
                    <a:bodyPr/>
                    <a:lstStyle/>
                    <a:p>
                      <a:r>
                        <a:rPr lang="uk-UA" dirty="0" smtClean="0"/>
                        <a:t>6000,00</a:t>
                      </a:r>
                      <a:endParaRPr lang="uk-UA" dirty="0"/>
                    </a:p>
                  </a:txBody>
                  <a:tcPr/>
                </a:tc>
                <a:tc>
                  <a:txBody>
                    <a:bodyPr/>
                    <a:lstStyle/>
                    <a:p>
                      <a:r>
                        <a:rPr lang="uk-UA" dirty="0" smtClean="0"/>
                        <a:t>Виписка банку</a:t>
                      </a:r>
                      <a:endParaRPr lang="uk-UA" dirty="0"/>
                    </a:p>
                  </a:txBody>
                  <a:tcPr/>
                </a:tc>
                <a:extLst>
                  <a:ext uri="{0D108BD9-81ED-4DB2-BD59-A6C34878D82A}">
                    <a16:rowId xmlns:a16="http://schemas.microsoft.com/office/drawing/2014/main" xmlns="" val="273311341"/>
                  </a:ext>
                </a:extLst>
              </a:tr>
            </a:tbl>
          </a:graphicData>
        </a:graphic>
      </p:graphicFrame>
    </p:spTree>
    <p:extLst>
      <p:ext uri="{BB962C8B-B14F-4D97-AF65-F5344CB8AC3E}">
        <p14:creationId xmlns:p14="http://schemas.microsoft.com/office/powerpoint/2010/main" val="1866317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p:cNvSpPr>
          <p:nvPr/>
        </p:nvSpPr>
        <p:spPr bwMode="auto">
          <a:xfrm>
            <a:off x="457199" y="0"/>
            <a:ext cx="11914909" cy="857250"/>
          </a:xfrm>
          <a:prstGeom prst="rect">
            <a:avLst/>
          </a:prstGeom>
        </p:spPr>
        <p:txBody>
          <a:bodyPr vert="horz" wrap="square" lIns="91440" tIns="45720" rIns="91440" bIns="45720" numCol="1" rtlCol="0" anchor="ctr" anchorCtr="0" compatLnSpc="1">
            <a:prstTxWarp prst="textNoShape">
              <a:avLst/>
            </a:prstTxWarp>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defRPr/>
            </a:pPr>
            <a:r>
              <a:rPr lang="uk-UA" b="1" dirty="0" smtClean="0">
                <a:effectLst>
                  <a:outerShdw blurRad="38100" dist="38100" dir="2700000" algn="tl">
                    <a:srgbClr val="000000">
                      <a:alpha val="43137"/>
                    </a:srgbClr>
                  </a:outerShdw>
                </a:effectLst>
              </a:rPr>
              <a:t>Документальне відображення вибуття ОЗ</a:t>
            </a:r>
            <a:r>
              <a:rPr lang="en-US" b="1" dirty="0" smtClean="0">
                <a:effectLst>
                  <a:outerShdw blurRad="38100" dist="38100" dir="2700000" algn="tl">
                    <a:srgbClr val="000000">
                      <a:alpha val="43137"/>
                    </a:srgbClr>
                  </a:outerShdw>
                </a:effectLst>
              </a:rPr>
              <a:t>:</a:t>
            </a:r>
            <a:endParaRPr lang="ru-RU" b="1" dirty="0">
              <a:effectLst>
                <a:outerShdw blurRad="38100" dist="38100" dir="2700000" algn="tl">
                  <a:srgbClr val="000000">
                    <a:alpha val="43137"/>
                  </a:srgbClr>
                </a:outerShdw>
              </a:effectLst>
            </a:endParaRPr>
          </a:p>
        </p:txBody>
      </p:sp>
      <p:sp>
        <p:nvSpPr>
          <p:cNvPr id="5" name="Rectangle 3"/>
          <p:cNvSpPr txBox="1">
            <a:spLocks/>
          </p:cNvSpPr>
          <p:nvPr/>
        </p:nvSpPr>
        <p:spPr>
          <a:xfrm>
            <a:off x="0" y="1440873"/>
            <a:ext cx="9545782" cy="54171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defRPr/>
            </a:pPr>
            <a:r>
              <a:rPr lang="uk-UA" sz="3100" dirty="0" smtClean="0">
                <a:effectLst>
                  <a:outerShdw blurRad="38100" dist="38100" dir="2700000" algn="tl">
                    <a:srgbClr val="000000"/>
                  </a:outerShdw>
                </a:effectLst>
                <a:latin typeface="Arial" charset="0"/>
                <a:cs typeface="Arial" charset="0"/>
              </a:rPr>
              <a:t>Акт приймання-передачі (внутрішнього переміщення) основних засобів</a:t>
            </a: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 форма 03-1</a:t>
            </a:r>
            <a:endParaRPr lang="ru-RU" sz="3100" dirty="0" smtClean="0">
              <a:effectLst>
                <a:outerShdw blurRad="38100" dist="38100" dir="2700000" algn="tl">
                  <a:srgbClr val="000000"/>
                </a:outerShdw>
              </a:effectLst>
              <a:latin typeface="Arial" charset="0"/>
              <a:cs typeface="Arial" charset="0"/>
            </a:endParaRPr>
          </a:p>
          <a:p>
            <a:pPr algn="just">
              <a:defRPr/>
            </a:pP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Акт на списання основних засобів</a:t>
            </a: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  форма 03-3</a:t>
            </a:r>
            <a:endParaRPr lang="ru-RU" sz="3100" dirty="0" smtClean="0">
              <a:effectLst>
                <a:outerShdw blurRad="38100" dist="38100" dir="2700000" algn="tl">
                  <a:srgbClr val="000000"/>
                </a:outerShdw>
              </a:effectLst>
              <a:latin typeface="Arial" charset="0"/>
              <a:cs typeface="Arial" charset="0"/>
            </a:endParaRPr>
          </a:p>
          <a:p>
            <a:pPr algn="just">
              <a:defRPr/>
            </a:pP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Акт на списання автотранспортних засобів</a:t>
            </a: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 форма 03-4</a:t>
            </a:r>
            <a:endParaRPr lang="ru-RU" sz="3100" dirty="0" smtClean="0">
              <a:effectLst>
                <a:outerShdw blurRad="38100" dist="38100" dir="2700000" algn="tl">
                  <a:srgbClr val="000000"/>
                </a:outerShdw>
              </a:effectLst>
              <a:latin typeface="Arial" charset="0"/>
              <a:cs typeface="Arial" charset="0"/>
            </a:endParaRPr>
          </a:p>
          <a:p>
            <a:pPr algn="just">
              <a:defRPr/>
            </a:pP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Інвентарна картка обліку</a:t>
            </a: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 форма 03-6</a:t>
            </a:r>
            <a:endParaRPr lang="ru-RU" sz="3100" dirty="0" smtClean="0">
              <a:effectLst>
                <a:outerShdw blurRad="38100" dist="38100" dir="2700000" algn="tl">
                  <a:srgbClr val="000000"/>
                </a:outerShdw>
              </a:effectLst>
              <a:latin typeface="Arial" charset="0"/>
              <a:cs typeface="Arial" charset="0"/>
            </a:endParaRPr>
          </a:p>
          <a:p>
            <a:pPr algn="just">
              <a:defRPr/>
            </a:pP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Опис інвентарних карток з обліку основних засобів</a:t>
            </a: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 форма 03-7</a:t>
            </a:r>
            <a:endParaRPr lang="ru-RU" sz="3100" dirty="0" smtClean="0">
              <a:effectLst>
                <a:outerShdw blurRad="38100" dist="38100" dir="2700000" algn="tl">
                  <a:srgbClr val="000000"/>
                </a:outerShdw>
              </a:effectLst>
              <a:latin typeface="Arial" charset="0"/>
              <a:cs typeface="Arial" charset="0"/>
            </a:endParaRPr>
          </a:p>
          <a:p>
            <a:pPr algn="just">
              <a:defRPr/>
            </a:pP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Картка обліку руху основних засобів</a:t>
            </a:r>
            <a:r>
              <a:rPr lang="ru-RU" sz="3100" dirty="0" smtClean="0">
                <a:effectLst>
                  <a:outerShdw blurRad="38100" dist="38100" dir="2700000" algn="tl">
                    <a:srgbClr val="000000"/>
                  </a:outerShdw>
                </a:effectLst>
                <a:latin typeface="Arial" charset="0"/>
                <a:cs typeface="Arial" charset="0"/>
              </a:rPr>
              <a:t>”</a:t>
            </a:r>
            <a:r>
              <a:rPr lang="uk-UA" sz="3100" dirty="0" smtClean="0">
                <a:effectLst>
                  <a:outerShdw blurRad="38100" dist="38100" dir="2700000" algn="tl">
                    <a:srgbClr val="000000"/>
                  </a:outerShdw>
                </a:effectLst>
                <a:latin typeface="Arial" charset="0"/>
                <a:cs typeface="Arial" charset="0"/>
              </a:rPr>
              <a:t>, </a:t>
            </a:r>
            <a:r>
              <a:rPr lang="en-US" sz="3100" dirty="0" smtClean="0">
                <a:effectLst>
                  <a:outerShdw blurRad="38100" dist="38100" dir="2700000" algn="tl">
                    <a:srgbClr val="000000"/>
                  </a:outerShdw>
                </a:effectLst>
                <a:latin typeface="Arial" charset="0"/>
                <a:cs typeface="Arial" charset="0"/>
              </a:rPr>
              <a:t/>
            </a:r>
            <a:br>
              <a:rPr lang="en-US" sz="3100" dirty="0" smtClean="0">
                <a:effectLst>
                  <a:outerShdw blurRad="38100" dist="38100" dir="2700000" algn="tl">
                    <a:srgbClr val="000000"/>
                  </a:outerShdw>
                </a:effectLst>
                <a:latin typeface="Arial" charset="0"/>
                <a:cs typeface="Arial" charset="0"/>
              </a:rPr>
            </a:br>
            <a:r>
              <a:rPr lang="uk-UA" sz="3100" dirty="0" smtClean="0">
                <a:effectLst>
                  <a:outerShdw blurRad="38100" dist="38100" dir="2700000" algn="tl">
                    <a:srgbClr val="000000"/>
                  </a:outerShdw>
                </a:effectLst>
                <a:latin typeface="Arial" charset="0"/>
                <a:cs typeface="Arial" charset="0"/>
              </a:rPr>
              <a:t>форма 03-8</a:t>
            </a:r>
            <a:endParaRPr lang="ru-RU" sz="3100" dirty="0">
              <a:effectLst>
                <a:outerShdw blurRad="38100" dist="38100" dir="2700000" algn="tl">
                  <a:srgbClr val="000000"/>
                </a:outerShdw>
              </a:effectLst>
              <a:latin typeface="Arial" charset="0"/>
              <a:cs typeface="Arial" charset="0"/>
            </a:endParaRPr>
          </a:p>
        </p:txBody>
      </p:sp>
    </p:spTree>
    <p:extLst>
      <p:ext uri="{BB962C8B-B14F-4D97-AF65-F5344CB8AC3E}">
        <p14:creationId xmlns:p14="http://schemas.microsoft.com/office/powerpoint/2010/main" val="1902340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dirty="0" smtClean="0"/>
              <a:t>1. </a:t>
            </a:r>
            <a:r>
              <a:rPr lang="uk-UA" dirty="0"/>
              <a:t>Списання (ліквідація) основних </a:t>
            </a:r>
            <a:r>
              <a:rPr lang="uk-UA" dirty="0" smtClean="0"/>
              <a:t>засобів</a:t>
            </a:r>
            <a:endParaRPr lang="uk-UA" dirty="0"/>
          </a:p>
        </p:txBody>
      </p:sp>
      <p:sp>
        <p:nvSpPr>
          <p:cNvPr id="3" name="Объект 2"/>
          <p:cNvSpPr>
            <a:spLocks noGrp="1"/>
          </p:cNvSpPr>
          <p:nvPr>
            <p:ph idx="1"/>
          </p:nvPr>
        </p:nvSpPr>
        <p:spPr>
          <a:xfrm>
            <a:off x="677334" y="2160589"/>
            <a:ext cx="8596668" cy="4551107"/>
          </a:xfrm>
        </p:spPr>
        <p:txBody>
          <a:bodyPr>
            <a:normAutofit/>
          </a:bodyPr>
          <a:lstStyle/>
          <a:p>
            <a:pPr marL="0" indent="0">
              <a:buNone/>
            </a:pPr>
            <a:r>
              <a:rPr lang="ru-RU" sz="2400" dirty="0" err="1">
                <a:solidFill>
                  <a:schemeClr val="tx1"/>
                </a:solidFill>
              </a:rPr>
              <a:t>Списання</a:t>
            </a:r>
            <a:r>
              <a:rPr lang="ru-RU" sz="2400" dirty="0">
                <a:solidFill>
                  <a:schemeClr val="tx1"/>
                </a:solidFill>
              </a:rPr>
              <a:t> (</a:t>
            </a:r>
            <a:r>
              <a:rPr lang="ru-RU" sz="2400" dirty="0" err="1">
                <a:solidFill>
                  <a:schemeClr val="tx1"/>
                </a:solidFill>
              </a:rPr>
              <a:t>ліквідація</a:t>
            </a:r>
            <a:r>
              <a:rPr lang="ru-RU" sz="2400" dirty="0">
                <a:solidFill>
                  <a:schemeClr val="tx1"/>
                </a:solidFill>
              </a:rPr>
              <a:t>) </a:t>
            </a:r>
            <a:r>
              <a:rPr lang="ru-RU" sz="2400" dirty="0" err="1">
                <a:solidFill>
                  <a:schemeClr val="tx1"/>
                </a:solidFill>
              </a:rPr>
              <a:t>основних</a:t>
            </a:r>
            <a:r>
              <a:rPr lang="ru-RU" sz="2400" dirty="0">
                <a:solidFill>
                  <a:schemeClr val="tx1"/>
                </a:solidFill>
              </a:rPr>
              <a:t> </a:t>
            </a:r>
            <a:r>
              <a:rPr lang="ru-RU" sz="2400" dirty="0" err="1">
                <a:solidFill>
                  <a:schemeClr val="tx1"/>
                </a:solidFill>
              </a:rPr>
              <a:t>засобів</a:t>
            </a:r>
            <a:r>
              <a:rPr lang="ru-RU" sz="2400" dirty="0">
                <a:solidFill>
                  <a:schemeClr val="tx1"/>
                </a:solidFill>
              </a:rPr>
              <a:t> </a:t>
            </a:r>
            <a:r>
              <a:rPr lang="ru-RU" sz="2400" dirty="0" err="1">
                <a:solidFill>
                  <a:schemeClr val="tx1"/>
                </a:solidFill>
              </a:rPr>
              <a:t>може</a:t>
            </a:r>
            <a:r>
              <a:rPr lang="ru-RU" sz="2400" dirty="0">
                <a:solidFill>
                  <a:schemeClr val="tx1"/>
                </a:solidFill>
              </a:rPr>
              <a:t> </a:t>
            </a:r>
            <a:r>
              <a:rPr lang="ru-RU" sz="2400" dirty="0" err="1">
                <a:solidFill>
                  <a:schemeClr val="tx1"/>
                </a:solidFill>
              </a:rPr>
              <a:t>відбутися</a:t>
            </a:r>
            <a:r>
              <a:rPr lang="ru-RU" sz="2400" dirty="0">
                <a:solidFill>
                  <a:schemeClr val="tx1"/>
                </a:solidFill>
              </a:rPr>
              <a:t> за </a:t>
            </a:r>
            <a:r>
              <a:rPr lang="ru-RU" sz="2400" dirty="0" err="1">
                <a:solidFill>
                  <a:schemeClr val="tx1"/>
                </a:solidFill>
              </a:rPr>
              <a:t>двох</a:t>
            </a:r>
            <a:r>
              <a:rPr lang="ru-RU" sz="2400" dirty="0">
                <a:solidFill>
                  <a:schemeClr val="tx1"/>
                </a:solidFill>
              </a:rPr>
              <a:t> причин: </a:t>
            </a:r>
            <a:endParaRPr lang="ru-RU" sz="2400" dirty="0" smtClean="0">
              <a:solidFill>
                <a:schemeClr val="tx1"/>
              </a:solidFill>
            </a:endParaRPr>
          </a:p>
          <a:p>
            <a:pPr>
              <a:buFontTx/>
              <a:buChar char="-"/>
            </a:pPr>
            <a:r>
              <a:rPr lang="ru-RU" sz="2400" dirty="0" err="1" smtClean="0">
                <a:solidFill>
                  <a:schemeClr val="tx1"/>
                </a:solidFill>
              </a:rPr>
              <a:t>самостійне</a:t>
            </a:r>
            <a:r>
              <a:rPr lang="ru-RU" sz="2400" dirty="0" smtClean="0">
                <a:solidFill>
                  <a:schemeClr val="tx1"/>
                </a:solidFill>
              </a:rPr>
              <a:t> </a:t>
            </a:r>
            <a:r>
              <a:rPr lang="ru-RU" sz="2400" dirty="0" err="1">
                <a:solidFill>
                  <a:schemeClr val="tx1"/>
                </a:solidFill>
              </a:rPr>
              <a:t>рішення</a:t>
            </a:r>
            <a:r>
              <a:rPr lang="ru-RU" sz="2400" dirty="0">
                <a:solidFill>
                  <a:schemeClr val="tx1"/>
                </a:solidFill>
              </a:rPr>
              <a:t> </a:t>
            </a:r>
            <a:r>
              <a:rPr lang="ru-RU" sz="2400" dirty="0" err="1" smtClean="0">
                <a:solidFill>
                  <a:schemeClr val="tx1"/>
                </a:solidFill>
              </a:rPr>
              <a:t>власника</a:t>
            </a:r>
            <a:r>
              <a:rPr lang="ru-RU" sz="2400" dirty="0" smtClean="0">
                <a:solidFill>
                  <a:schemeClr val="tx1"/>
                </a:solidFill>
              </a:rPr>
              <a:t>; </a:t>
            </a:r>
          </a:p>
          <a:p>
            <a:pPr>
              <a:buFontTx/>
              <a:buChar char="-"/>
            </a:pPr>
            <a:r>
              <a:rPr lang="ru-RU" sz="2400" dirty="0" err="1" smtClean="0">
                <a:solidFill>
                  <a:schemeClr val="tx1"/>
                </a:solidFill>
              </a:rPr>
              <a:t>незалежні</a:t>
            </a:r>
            <a:r>
              <a:rPr lang="ru-RU" sz="2400" dirty="0" smtClean="0">
                <a:solidFill>
                  <a:schemeClr val="tx1"/>
                </a:solidFill>
              </a:rPr>
              <a:t> </a:t>
            </a:r>
            <a:r>
              <a:rPr lang="ru-RU" sz="2400" dirty="0" err="1">
                <a:solidFill>
                  <a:schemeClr val="tx1"/>
                </a:solidFill>
              </a:rPr>
              <a:t>від</a:t>
            </a:r>
            <a:r>
              <a:rPr lang="ru-RU" sz="2400" dirty="0">
                <a:solidFill>
                  <a:schemeClr val="tx1"/>
                </a:solidFill>
              </a:rPr>
              <a:t> </a:t>
            </a:r>
            <a:r>
              <a:rPr lang="ru-RU" sz="2400" dirty="0" err="1">
                <a:solidFill>
                  <a:schemeClr val="tx1"/>
                </a:solidFill>
              </a:rPr>
              <a:t>власника</a:t>
            </a:r>
            <a:r>
              <a:rPr lang="ru-RU" sz="2400" dirty="0">
                <a:solidFill>
                  <a:schemeClr val="tx1"/>
                </a:solidFill>
              </a:rPr>
              <a:t> </a:t>
            </a:r>
            <a:r>
              <a:rPr lang="ru-RU" sz="2400" dirty="0" err="1">
                <a:solidFill>
                  <a:schemeClr val="tx1"/>
                </a:solidFill>
              </a:rPr>
              <a:t>обставини</a:t>
            </a:r>
            <a:r>
              <a:rPr lang="ru-RU" sz="2400" dirty="0">
                <a:solidFill>
                  <a:schemeClr val="tx1"/>
                </a:solidFill>
              </a:rPr>
              <a:t> (</a:t>
            </a:r>
            <a:r>
              <a:rPr lang="ru-RU" sz="2400" dirty="0" err="1">
                <a:solidFill>
                  <a:schemeClr val="tx1"/>
                </a:solidFill>
              </a:rPr>
              <a:t>викрадення</a:t>
            </a:r>
            <a:r>
              <a:rPr lang="ru-RU" sz="2400" dirty="0">
                <a:solidFill>
                  <a:schemeClr val="tx1"/>
                </a:solidFill>
              </a:rPr>
              <a:t>, </a:t>
            </a:r>
            <a:r>
              <a:rPr lang="ru-RU" sz="2400" dirty="0" err="1">
                <a:solidFill>
                  <a:schemeClr val="tx1"/>
                </a:solidFill>
              </a:rPr>
              <a:t>зруйнування</a:t>
            </a:r>
            <a:r>
              <a:rPr lang="ru-RU" sz="2400" dirty="0">
                <a:solidFill>
                  <a:schemeClr val="tx1"/>
                </a:solidFill>
              </a:rPr>
              <a:t>, </a:t>
            </a:r>
            <a:r>
              <a:rPr lang="ru-RU" sz="2400" dirty="0" err="1">
                <a:solidFill>
                  <a:schemeClr val="tx1"/>
                </a:solidFill>
              </a:rPr>
              <a:t>пожежа</a:t>
            </a:r>
            <a:r>
              <a:rPr lang="ru-RU" sz="2400" dirty="0">
                <a:solidFill>
                  <a:schemeClr val="tx1"/>
                </a:solidFill>
              </a:rPr>
              <a:t>, </a:t>
            </a:r>
            <a:r>
              <a:rPr lang="ru-RU" sz="2400" dirty="0" err="1">
                <a:solidFill>
                  <a:schemeClr val="tx1"/>
                </a:solidFill>
              </a:rPr>
              <a:t>стихійне</a:t>
            </a:r>
            <a:r>
              <a:rPr lang="ru-RU" sz="2400" dirty="0">
                <a:solidFill>
                  <a:schemeClr val="tx1"/>
                </a:solidFill>
              </a:rPr>
              <a:t> лихо, </a:t>
            </a:r>
            <a:r>
              <a:rPr lang="ru-RU" sz="2400" dirty="0" err="1">
                <a:solidFill>
                  <a:schemeClr val="tx1"/>
                </a:solidFill>
              </a:rPr>
              <a:t>об’єкт</a:t>
            </a:r>
            <a:r>
              <a:rPr lang="ru-RU" sz="2400" dirty="0">
                <a:solidFill>
                  <a:schemeClr val="tx1"/>
                </a:solidFill>
              </a:rPr>
              <a:t> не </a:t>
            </a:r>
            <a:r>
              <a:rPr lang="ru-RU" sz="2400" dirty="0" err="1">
                <a:solidFill>
                  <a:schemeClr val="tx1"/>
                </a:solidFill>
              </a:rPr>
              <a:t>може</a:t>
            </a:r>
            <a:r>
              <a:rPr lang="ru-RU" sz="2400" dirty="0">
                <a:solidFill>
                  <a:schemeClr val="tx1"/>
                </a:solidFill>
              </a:rPr>
              <a:t> </a:t>
            </a:r>
            <a:r>
              <a:rPr lang="ru-RU" sz="2400" dirty="0" err="1">
                <a:solidFill>
                  <a:schemeClr val="tx1"/>
                </a:solidFill>
              </a:rPr>
              <a:t>використовуватися</a:t>
            </a:r>
            <a:r>
              <a:rPr lang="ru-RU" sz="2400" dirty="0">
                <a:solidFill>
                  <a:schemeClr val="tx1"/>
                </a:solidFill>
              </a:rPr>
              <a:t> за </a:t>
            </a:r>
            <a:r>
              <a:rPr lang="ru-RU" sz="2400" dirty="0" err="1">
                <a:solidFill>
                  <a:schemeClr val="tx1"/>
                </a:solidFill>
              </a:rPr>
              <a:t>первісним</a:t>
            </a:r>
            <a:r>
              <a:rPr lang="ru-RU" sz="2400" dirty="0">
                <a:solidFill>
                  <a:schemeClr val="tx1"/>
                </a:solidFill>
              </a:rPr>
              <a:t> </a:t>
            </a:r>
            <a:r>
              <a:rPr lang="ru-RU" sz="2400" dirty="0" err="1">
                <a:solidFill>
                  <a:schemeClr val="tx1"/>
                </a:solidFill>
              </a:rPr>
              <a:t>призначенням</a:t>
            </a:r>
            <a:r>
              <a:rPr lang="ru-RU" sz="2400" dirty="0">
                <a:solidFill>
                  <a:schemeClr val="tx1"/>
                </a:solidFill>
              </a:rPr>
              <a:t>). </a:t>
            </a:r>
            <a:endParaRPr lang="ru-RU" sz="2400" dirty="0" smtClean="0">
              <a:solidFill>
                <a:schemeClr val="tx1"/>
              </a:solidFill>
            </a:endParaRPr>
          </a:p>
          <a:p>
            <a:pPr marL="0" indent="0">
              <a:buNone/>
            </a:pPr>
            <a:r>
              <a:rPr lang="ru-RU" sz="2400" dirty="0" err="1" smtClean="0">
                <a:solidFill>
                  <a:schemeClr val="tx1"/>
                </a:solidFill>
              </a:rPr>
              <a:t>Кожна</a:t>
            </a:r>
            <a:r>
              <a:rPr lang="ru-RU" sz="2400" dirty="0" smtClean="0">
                <a:solidFill>
                  <a:schemeClr val="tx1"/>
                </a:solidFill>
              </a:rPr>
              <a:t> </a:t>
            </a:r>
            <a:r>
              <a:rPr lang="ru-RU" sz="2400" dirty="0">
                <a:solidFill>
                  <a:schemeClr val="tx1"/>
                </a:solidFill>
              </a:rPr>
              <a:t>з </a:t>
            </a:r>
            <a:r>
              <a:rPr lang="ru-RU" sz="2400" dirty="0" err="1">
                <a:solidFill>
                  <a:schemeClr val="tx1"/>
                </a:solidFill>
              </a:rPr>
              <a:t>цих</a:t>
            </a:r>
            <a:r>
              <a:rPr lang="ru-RU" sz="2400" dirty="0">
                <a:solidFill>
                  <a:schemeClr val="tx1"/>
                </a:solidFill>
              </a:rPr>
              <a:t> причин </a:t>
            </a:r>
            <a:r>
              <a:rPr lang="ru-RU" sz="2400" dirty="0" err="1">
                <a:solidFill>
                  <a:schemeClr val="tx1"/>
                </a:solidFill>
              </a:rPr>
              <a:t>викликає</a:t>
            </a:r>
            <a:r>
              <a:rPr lang="ru-RU" sz="2400" dirty="0">
                <a:solidFill>
                  <a:schemeClr val="tx1"/>
                </a:solidFill>
              </a:rPr>
              <a:t> </a:t>
            </a:r>
            <a:r>
              <a:rPr lang="ru-RU" sz="2400" dirty="0" err="1">
                <a:solidFill>
                  <a:schemeClr val="tx1"/>
                </a:solidFill>
              </a:rPr>
              <a:t>певні</a:t>
            </a:r>
            <a:r>
              <a:rPr lang="ru-RU" sz="2400" dirty="0">
                <a:solidFill>
                  <a:schemeClr val="tx1"/>
                </a:solidFill>
              </a:rPr>
              <a:t> </a:t>
            </a:r>
            <a:r>
              <a:rPr lang="ru-RU" sz="2400" dirty="0" err="1">
                <a:solidFill>
                  <a:schemeClr val="tx1"/>
                </a:solidFill>
              </a:rPr>
              <a:t>нюанси</a:t>
            </a:r>
            <a:r>
              <a:rPr lang="ru-RU" sz="2400" dirty="0">
                <a:solidFill>
                  <a:schemeClr val="tx1"/>
                </a:solidFill>
              </a:rPr>
              <a:t>, особливо в </a:t>
            </a:r>
            <a:r>
              <a:rPr lang="ru-RU" sz="2400" dirty="0" err="1">
                <a:solidFill>
                  <a:schemeClr val="tx1"/>
                </a:solidFill>
              </a:rPr>
              <a:t>податковому</a:t>
            </a:r>
            <a:r>
              <a:rPr lang="ru-RU" sz="2400" dirty="0">
                <a:solidFill>
                  <a:schemeClr val="tx1"/>
                </a:solidFill>
              </a:rPr>
              <a:t> </a:t>
            </a:r>
            <a:r>
              <a:rPr lang="ru-RU" sz="2400" dirty="0" err="1" smtClean="0">
                <a:solidFill>
                  <a:schemeClr val="tx1"/>
                </a:solidFill>
              </a:rPr>
              <a:t>обліку</a:t>
            </a:r>
            <a:r>
              <a:rPr lang="ru-RU" sz="2400" dirty="0" smtClean="0">
                <a:solidFill>
                  <a:schemeClr val="tx1"/>
                </a:solidFill>
              </a:rPr>
              <a:t>.</a:t>
            </a:r>
            <a:endParaRPr lang="uk-UA" sz="2400" dirty="0">
              <a:solidFill>
                <a:schemeClr val="tx1"/>
              </a:solidFill>
            </a:endParaRPr>
          </a:p>
        </p:txBody>
      </p:sp>
    </p:spTree>
    <p:extLst>
      <p:ext uri="{BB962C8B-B14F-4D97-AF65-F5344CB8AC3E}">
        <p14:creationId xmlns:p14="http://schemas.microsoft.com/office/powerpoint/2010/main" val="2499091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235527"/>
            <a:ext cx="8596668" cy="6456218"/>
          </a:xfrm>
        </p:spPr>
        <p:txBody>
          <a:bodyPr/>
          <a:lstStyle/>
          <a:p>
            <a:pPr marL="0" indent="0">
              <a:buNone/>
            </a:pPr>
            <a:r>
              <a:rPr lang="uk-UA" sz="2400" dirty="0">
                <a:solidFill>
                  <a:schemeClr val="tx1"/>
                </a:solidFill>
              </a:rPr>
              <a:t>Списанню підлягають основні засоби, що не можуть бути в установленому порядку відчужені чи безоплатно передані, оскільки щодо них не можуть бути застосовані інші способи управління через економічну недоцільність. </a:t>
            </a:r>
            <a:endParaRPr lang="uk-UA" sz="2400" dirty="0" smtClean="0">
              <a:solidFill>
                <a:schemeClr val="tx1"/>
              </a:solidFill>
            </a:endParaRPr>
          </a:p>
          <a:p>
            <a:pPr marL="0" indent="0">
              <a:buNone/>
            </a:pPr>
            <a:endParaRPr lang="uk-UA" sz="2400" dirty="0" smtClean="0">
              <a:solidFill>
                <a:schemeClr val="tx1"/>
              </a:solidFill>
            </a:endParaRPr>
          </a:p>
          <a:p>
            <a:pPr marL="0" indent="0">
              <a:buNone/>
            </a:pPr>
            <a:r>
              <a:rPr lang="uk-UA" sz="2400" dirty="0" smtClean="0">
                <a:solidFill>
                  <a:schemeClr val="tx1"/>
                </a:solidFill>
              </a:rPr>
              <a:t>Тобто </a:t>
            </a:r>
            <a:r>
              <a:rPr lang="uk-UA" sz="2400" dirty="0">
                <a:solidFill>
                  <a:schemeClr val="tx1"/>
                </a:solidFill>
              </a:rPr>
              <a:t>списання основних засобів можливе, коли вони: </a:t>
            </a:r>
            <a:endParaRPr lang="uk-UA" sz="2400" dirty="0" smtClean="0">
              <a:solidFill>
                <a:schemeClr val="tx1"/>
              </a:solidFill>
            </a:endParaRPr>
          </a:p>
          <a:p>
            <a:pPr marL="0" indent="0">
              <a:buNone/>
            </a:pPr>
            <a:r>
              <a:rPr lang="uk-UA" sz="2400" dirty="0" smtClean="0">
                <a:solidFill>
                  <a:schemeClr val="tx1"/>
                </a:solidFill>
              </a:rPr>
              <a:t>а</a:t>
            </a:r>
            <a:r>
              <a:rPr lang="uk-UA" sz="2400" dirty="0">
                <a:solidFill>
                  <a:schemeClr val="tx1"/>
                </a:solidFill>
              </a:rPr>
              <a:t>) морально чи фізично зношені, </a:t>
            </a:r>
            <a:endParaRPr lang="uk-UA" sz="2400" dirty="0" smtClean="0">
              <a:solidFill>
                <a:schemeClr val="tx1"/>
              </a:solidFill>
            </a:endParaRPr>
          </a:p>
          <a:p>
            <a:pPr marL="0" indent="0">
              <a:buNone/>
            </a:pPr>
            <a:r>
              <a:rPr lang="uk-UA" sz="2400" dirty="0" smtClean="0">
                <a:solidFill>
                  <a:schemeClr val="tx1"/>
                </a:solidFill>
              </a:rPr>
              <a:t>б</a:t>
            </a:r>
            <a:r>
              <a:rPr lang="uk-UA" sz="2400" dirty="0">
                <a:solidFill>
                  <a:schemeClr val="tx1"/>
                </a:solidFill>
              </a:rPr>
              <a:t>) непридатні для подальшого використання, зокрема у зв'язку з: будівництвом; розширенням; реконструкцією і технічним переоснащенням; </a:t>
            </a:r>
            <a:endParaRPr lang="uk-UA" sz="2400" dirty="0" smtClean="0">
              <a:solidFill>
                <a:schemeClr val="tx1"/>
              </a:solidFill>
            </a:endParaRPr>
          </a:p>
          <a:p>
            <a:pPr marL="0" indent="0">
              <a:buNone/>
            </a:pPr>
            <a:r>
              <a:rPr lang="uk-UA" sz="2400" dirty="0" smtClean="0">
                <a:solidFill>
                  <a:schemeClr val="tx1"/>
                </a:solidFill>
              </a:rPr>
              <a:t>в</a:t>
            </a:r>
            <a:r>
              <a:rPr lang="uk-UA" sz="2400" dirty="0">
                <a:solidFill>
                  <a:schemeClr val="tx1"/>
                </a:solidFill>
              </a:rPr>
              <a:t>) пошкоджені внаслідок аварії чи стихійного лиха та відновленню не підлягають; </a:t>
            </a:r>
            <a:endParaRPr lang="uk-UA" sz="2400" dirty="0" smtClean="0">
              <a:solidFill>
                <a:schemeClr val="tx1"/>
              </a:solidFill>
            </a:endParaRPr>
          </a:p>
          <a:p>
            <a:pPr marL="0" indent="0">
              <a:buNone/>
            </a:pPr>
            <a:r>
              <a:rPr lang="uk-UA" sz="2400" dirty="0" smtClean="0">
                <a:solidFill>
                  <a:schemeClr val="tx1"/>
                </a:solidFill>
              </a:rPr>
              <a:t>г</a:t>
            </a:r>
            <a:r>
              <a:rPr lang="uk-UA" sz="2400" dirty="0">
                <a:solidFill>
                  <a:schemeClr val="tx1"/>
                </a:solidFill>
              </a:rPr>
              <a:t>) виявлені в результаті інвентаризації як </a:t>
            </a:r>
            <a:r>
              <a:rPr lang="uk-UA" sz="2400" dirty="0" smtClean="0">
                <a:solidFill>
                  <a:schemeClr val="tx1"/>
                </a:solidFill>
              </a:rPr>
              <a:t>нестача.</a:t>
            </a:r>
            <a:endParaRPr lang="uk-UA" sz="2400" dirty="0">
              <a:solidFill>
                <a:schemeClr val="tx1"/>
              </a:solidFill>
            </a:endParaRPr>
          </a:p>
          <a:p>
            <a:endParaRPr lang="uk-UA" dirty="0"/>
          </a:p>
        </p:txBody>
      </p:sp>
    </p:spTree>
    <p:extLst>
      <p:ext uri="{BB962C8B-B14F-4D97-AF65-F5344CB8AC3E}">
        <p14:creationId xmlns:p14="http://schemas.microsoft.com/office/powerpoint/2010/main" val="3673017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595745"/>
            <a:ext cx="8596668" cy="5445617"/>
          </a:xfrm>
        </p:spPr>
        <p:txBody>
          <a:bodyPr>
            <a:normAutofit/>
          </a:bodyPr>
          <a:lstStyle/>
          <a:p>
            <a:pPr marL="0" indent="0">
              <a:buNone/>
            </a:pPr>
            <a:r>
              <a:rPr lang="uk-UA" sz="2400" b="1" dirty="0">
                <a:solidFill>
                  <a:schemeClr val="tx1"/>
                </a:solidFill>
              </a:rPr>
              <a:t>Фізичний знос</a:t>
            </a:r>
            <a:r>
              <a:rPr lang="uk-UA" sz="2400" dirty="0">
                <a:solidFill>
                  <a:schemeClr val="tx1"/>
                </a:solidFill>
              </a:rPr>
              <a:t> — це втрата основними фондами їх споживчих якостей, що є проявом впливу на основні фонди природно-кліматичних (атмосферні опади, сонце, мороз і т. д.) і технічних (змінність, експлуатаційні навантаження, якість технічного обслуговування і т. д.) умов.</a:t>
            </a:r>
            <a:endParaRPr lang="uk-UA" sz="2400" b="1" dirty="0" smtClean="0">
              <a:solidFill>
                <a:schemeClr val="tx1"/>
              </a:solidFill>
            </a:endParaRPr>
          </a:p>
          <a:p>
            <a:pPr marL="0" indent="0">
              <a:buNone/>
            </a:pPr>
            <a:r>
              <a:rPr lang="uk-UA" sz="2400" b="1" dirty="0" err="1" smtClean="0">
                <a:solidFill>
                  <a:schemeClr val="tx1"/>
                </a:solidFill>
              </a:rPr>
              <a:t>Мора́льний</a:t>
            </a:r>
            <a:r>
              <a:rPr lang="uk-UA" sz="2400" b="1" dirty="0" smtClean="0">
                <a:solidFill>
                  <a:schemeClr val="tx1"/>
                </a:solidFill>
              </a:rPr>
              <a:t> </a:t>
            </a:r>
            <a:r>
              <a:rPr lang="uk-UA" sz="2400" b="1" dirty="0">
                <a:solidFill>
                  <a:schemeClr val="tx1"/>
                </a:solidFill>
              </a:rPr>
              <a:t>знос</a:t>
            </a:r>
            <a:r>
              <a:rPr lang="uk-UA" sz="2400" dirty="0">
                <a:solidFill>
                  <a:schemeClr val="tx1"/>
                </a:solidFill>
              </a:rPr>
              <a:t> — це </a:t>
            </a:r>
            <a:r>
              <a:rPr lang="uk-UA" sz="2400" dirty="0" smtClean="0">
                <a:solidFill>
                  <a:schemeClr val="tx1"/>
                </a:solidFill>
              </a:rPr>
              <a:t>знос основних засобів</a:t>
            </a:r>
            <a:r>
              <a:rPr lang="uk-UA" sz="2400" dirty="0">
                <a:solidFill>
                  <a:schemeClr val="tx1"/>
                </a:solidFill>
              </a:rPr>
              <a:t> внаслідок створення нових, прогресивніших і економічно ефективніших машин та устаткування. Поява досконаліших видів устаткування з підвищеною продуктивністю робить економічно доцільною заміну діючих основних засобів ще до </a:t>
            </a:r>
            <a:r>
              <a:rPr lang="uk-UA" sz="2400" dirty="0" smtClean="0">
                <a:solidFill>
                  <a:schemeClr val="tx1"/>
                </a:solidFill>
              </a:rPr>
              <a:t>їхнього фізичного зносу.</a:t>
            </a:r>
            <a:endParaRPr lang="uk-UA" sz="2400" dirty="0">
              <a:solidFill>
                <a:schemeClr val="tx1"/>
              </a:solidFill>
            </a:endParaRPr>
          </a:p>
        </p:txBody>
      </p:sp>
    </p:spTree>
    <p:extLst>
      <p:ext uri="{BB962C8B-B14F-4D97-AF65-F5344CB8AC3E}">
        <p14:creationId xmlns:p14="http://schemas.microsoft.com/office/powerpoint/2010/main" val="3971453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24761" y="458501"/>
            <a:ext cx="4607898" cy="454595"/>
          </a:xfrm>
          <a:ln>
            <a:solidFill>
              <a:schemeClr val="tx1"/>
            </a:solidFill>
          </a:ln>
        </p:spPr>
        <p:txBody>
          <a:bodyPr/>
          <a:lstStyle/>
          <a:p>
            <a:pPr marL="0" indent="0" algn="ctr">
              <a:buNone/>
            </a:pPr>
            <a:r>
              <a:rPr lang="uk-UA" dirty="0" smtClean="0"/>
              <a:t>Знос основних засобі</a:t>
            </a:r>
            <a:endParaRPr lang="uk-UA" dirty="0"/>
          </a:p>
        </p:txBody>
      </p:sp>
      <p:sp>
        <p:nvSpPr>
          <p:cNvPr id="4" name="Объект 2"/>
          <p:cNvSpPr txBox="1">
            <a:spLocks/>
          </p:cNvSpPr>
          <p:nvPr/>
        </p:nvSpPr>
        <p:spPr>
          <a:xfrm>
            <a:off x="1097958" y="1429069"/>
            <a:ext cx="3291162" cy="1350707"/>
          </a:xfrm>
          <a:prstGeom prst="rect">
            <a:avLst/>
          </a:prstGeom>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b="1" dirty="0" smtClean="0"/>
              <a:t>Фізичний знос </a:t>
            </a:r>
            <a:r>
              <a:rPr lang="uk-UA" dirty="0" smtClean="0"/>
              <a:t>– це поступова втрата основних засобів споживчої вартості у процесі експлуатації</a:t>
            </a:r>
            <a:endParaRPr lang="uk-UA" dirty="0"/>
          </a:p>
        </p:txBody>
      </p:sp>
      <p:sp>
        <p:nvSpPr>
          <p:cNvPr id="5" name="Объект 2"/>
          <p:cNvSpPr txBox="1">
            <a:spLocks/>
          </p:cNvSpPr>
          <p:nvPr/>
        </p:nvSpPr>
        <p:spPr>
          <a:xfrm>
            <a:off x="5212758" y="1429068"/>
            <a:ext cx="4297002" cy="1350707"/>
          </a:xfrm>
          <a:prstGeom prst="rect">
            <a:avLst/>
          </a:prstGeom>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b="1" dirty="0" smtClean="0"/>
              <a:t>Моральний знос </a:t>
            </a:r>
            <a:r>
              <a:rPr lang="uk-UA" dirty="0" smtClean="0"/>
              <a:t>– це знос основних засобів внаслідок створення нових, більш прогресивних і економічно ефективних машин та устаткування</a:t>
            </a:r>
            <a:endParaRPr lang="uk-UA" dirty="0"/>
          </a:p>
        </p:txBody>
      </p:sp>
      <p:sp>
        <p:nvSpPr>
          <p:cNvPr id="6" name="Объект 2"/>
          <p:cNvSpPr txBox="1">
            <a:spLocks/>
          </p:cNvSpPr>
          <p:nvPr/>
        </p:nvSpPr>
        <p:spPr>
          <a:xfrm>
            <a:off x="550674" y="3268966"/>
            <a:ext cx="2668014" cy="2071130"/>
          </a:xfrm>
          <a:prstGeom prst="rect">
            <a:avLst/>
          </a:prstGeom>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b="1" dirty="0" smtClean="0"/>
              <a:t>Повний знос </a:t>
            </a:r>
            <a:r>
              <a:rPr lang="uk-UA" dirty="0" smtClean="0"/>
              <a:t>передбачає повну заміну зношених основних засобів через нове будівництво або придбання нових основних засобів</a:t>
            </a:r>
            <a:endParaRPr lang="uk-UA" dirty="0"/>
          </a:p>
        </p:txBody>
      </p:sp>
      <p:sp>
        <p:nvSpPr>
          <p:cNvPr id="7" name="Объект 2"/>
          <p:cNvSpPr txBox="1">
            <a:spLocks/>
          </p:cNvSpPr>
          <p:nvPr/>
        </p:nvSpPr>
        <p:spPr>
          <a:xfrm>
            <a:off x="3640329" y="3268966"/>
            <a:ext cx="1919223" cy="2071130"/>
          </a:xfrm>
          <a:prstGeom prst="rect">
            <a:avLst/>
          </a:prstGeom>
          <a:ln>
            <a:solidFill>
              <a:schemeClr val="tx1"/>
            </a:solid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b="1" dirty="0" smtClean="0"/>
              <a:t>Частковий знос </a:t>
            </a:r>
            <a:r>
              <a:rPr lang="uk-UA" dirty="0" smtClean="0"/>
              <a:t>компенсується здійсненням капітального ремонту основних засобів</a:t>
            </a:r>
            <a:endParaRPr lang="uk-UA" b="1" dirty="0"/>
          </a:p>
        </p:txBody>
      </p:sp>
      <p:cxnSp>
        <p:nvCxnSpPr>
          <p:cNvPr id="9" name="Прямая со стрелкой 8"/>
          <p:cNvCxnSpPr/>
          <p:nvPr/>
        </p:nvCxnSpPr>
        <p:spPr>
          <a:xfrm flipH="1">
            <a:off x="2524761" y="913096"/>
            <a:ext cx="693927" cy="51597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Прямая со стрелкой 9"/>
          <p:cNvCxnSpPr/>
          <p:nvPr/>
        </p:nvCxnSpPr>
        <p:spPr>
          <a:xfrm>
            <a:off x="5559552" y="922239"/>
            <a:ext cx="658368" cy="48004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Прямая со стрелкой 12"/>
          <p:cNvCxnSpPr/>
          <p:nvPr/>
        </p:nvCxnSpPr>
        <p:spPr>
          <a:xfrm>
            <a:off x="3640329" y="2761488"/>
            <a:ext cx="658368" cy="48004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4" name="Прямая со стрелкой 13"/>
          <p:cNvCxnSpPr>
            <a:endCxn id="6" idx="0"/>
          </p:cNvCxnSpPr>
          <p:nvPr/>
        </p:nvCxnSpPr>
        <p:spPr>
          <a:xfrm flipH="1">
            <a:off x="1884681" y="2761488"/>
            <a:ext cx="602826" cy="507478"/>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Объект 2"/>
          <p:cNvSpPr txBox="1">
            <a:spLocks/>
          </p:cNvSpPr>
          <p:nvPr/>
        </p:nvSpPr>
        <p:spPr>
          <a:xfrm>
            <a:off x="951654" y="5981477"/>
            <a:ext cx="6400122" cy="454595"/>
          </a:xfrm>
          <a:prstGeom prst="rect">
            <a:avLst/>
          </a:prstGeom>
          <a:ln>
            <a:noFill/>
          </a:ln>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lgn="ctr">
              <a:buFont typeface="Wingdings 3" charset="2"/>
              <a:buNone/>
            </a:pPr>
            <a:r>
              <a:rPr lang="uk-UA" dirty="0" smtClean="0"/>
              <a:t>Рис. Виду зносу основних засобів</a:t>
            </a:r>
            <a:endParaRPr lang="uk-UA" dirty="0"/>
          </a:p>
        </p:txBody>
      </p:sp>
    </p:spTree>
    <p:extLst>
      <p:ext uri="{BB962C8B-B14F-4D97-AF65-F5344CB8AC3E}">
        <p14:creationId xmlns:p14="http://schemas.microsoft.com/office/powerpoint/2010/main" val="1595835165"/>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Аспект">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436</TotalTime>
  <Words>3111</Words>
  <Application>Microsoft Office PowerPoint</Application>
  <PresentationFormat>Широкоэкранный</PresentationFormat>
  <Paragraphs>585</Paragraphs>
  <Slides>44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44</vt:i4>
      </vt:variant>
    </vt:vector>
  </HeadingPairs>
  <TitlesOfParts>
    <vt:vector size="49" baseType="lpstr">
      <vt:lpstr>Arial</vt:lpstr>
      <vt:lpstr>Calibri</vt:lpstr>
      <vt:lpstr>Trebuchet MS</vt:lpstr>
      <vt:lpstr>Wingdings 3</vt:lpstr>
      <vt:lpstr>Аспект</vt:lpstr>
      <vt:lpstr>Облік шляхів вибуття основних засобів</vt:lpstr>
      <vt:lpstr>План</vt:lpstr>
      <vt:lpstr>Презентация PowerPoint</vt:lpstr>
      <vt:lpstr>Презентация PowerPoint</vt:lpstr>
      <vt:lpstr>Презентация PowerPoint</vt:lpstr>
      <vt:lpstr>1. Списання (ліквідація) основних засобів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2. Реалізація основних засобів</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 Безоплатна передача основних засобів</vt:lpstr>
      <vt:lpstr>Презентация PowerPoint</vt:lpstr>
      <vt:lpstr>Презентация PowerPoint</vt:lpstr>
      <vt:lpstr>Презентация PowerPoint</vt:lpstr>
      <vt:lpstr>Презентация PowerPoint</vt:lpstr>
      <vt:lpstr>Презентация PowerPoint</vt:lpstr>
      <vt:lpstr>4. Внесення основних засобів до статутного капіталу інших підприємств</vt:lpstr>
      <vt:lpstr>Презентация PowerPoint</vt:lpstr>
      <vt:lpstr>Презентация PowerPoint</vt:lpstr>
      <vt:lpstr>5. Звернення стягнення на предмет застави</vt:lpstr>
      <vt:lpstr>Презентация PowerPoint</vt:lpstr>
      <vt:lpstr>Презентация PowerPoint</vt:lpstr>
      <vt:lpstr>Презентация PowerPoint</vt:lpstr>
      <vt:lpstr>6. Обмін на подібні/неподібні основні засоби</vt:lpstr>
      <vt:lpstr>Обмін подібними товарами</vt:lpstr>
      <vt:lpstr>Презентация PowerPoint</vt:lpstr>
      <vt:lpstr>Презентация PowerPoint</vt:lpstr>
      <vt:lpstr>Обмін неподібними товарами</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dc:creator>
  <cp:lastModifiedBy>Учетная запись Майкрософт</cp:lastModifiedBy>
  <cp:revision>38</cp:revision>
  <cp:lastPrinted>2019-09-27T06:59:14Z</cp:lastPrinted>
  <dcterms:created xsi:type="dcterms:W3CDTF">2018-10-18T08:46:29Z</dcterms:created>
  <dcterms:modified xsi:type="dcterms:W3CDTF">2022-10-05T08:23:40Z</dcterms:modified>
</cp:coreProperties>
</file>