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60" r:id="rId4"/>
    <p:sldId id="312" r:id="rId5"/>
    <p:sldId id="361" r:id="rId6"/>
    <p:sldId id="362" r:id="rId7"/>
    <p:sldId id="363" r:id="rId8"/>
    <p:sldId id="365" r:id="rId9"/>
    <p:sldId id="364" r:id="rId10"/>
    <p:sldId id="313" r:id="rId11"/>
    <p:sldId id="314" r:id="rId12"/>
    <p:sldId id="315" r:id="rId13"/>
    <p:sldId id="316" r:id="rId14"/>
    <p:sldId id="317" r:id="rId15"/>
    <p:sldId id="318" r:id="rId16"/>
    <p:sldId id="319" r:id="rId17"/>
    <p:sldId id="320" r:id="rId18"/>
    <p:sldId id="321" r:id="rId19"/>
    <p:sldId id="324" r:id="rId20"/>
    <p:sldId id="322" r:id="rId21"/>
    <p:sldId id="323" r:id="rId22"/>
    <p:sldId id="325" r:id="rId23"/>
    <p:sldId id="326" r:id="rId24"/>
    <p:sldId id="327" r:id="rId25"/>
    <p:sldId id="328" r:id="rId26"/>
    <p:sldId id="330" r:id="rId27"/>
    <p:sldId id="331" r:id="rId28"/>
    <p:sldId id="329" r:id="rId29"/>
    <p:sldId id="332" r:id="rId30"/>
    <p:sldId id="333" r:id="rId31"/>
    <p:sldId id="334" r:id="rId32"/>
    <p:sldId id="335" r:id="rId33"/>
    <p:sldId id="336" r:id="rId34"/>
    <p:sldId id="337" r:id="rId35"/>
    <p:sldId id="366" r:id="rId36"/>
    <p:sldId id="367" r:id="rId37"/>
    <p:sldId id="368" r:id="rId38"/>
    <p:sldId id="369" r:id="rId39"/>
    <p:sldId id="370" r:id="rId40"/>
    <p:sldId id="371" r:id="rId41"/>
    <p:sldId id="372" r:id="rId42"/>
    <p:sldId id="373" r:id="rId43"/>
    <p:sldId id="374" r:id="rId44"/>
    <p:sldId id="375" r:id="rId45"/>
    <p:sldId id="376" r:id="rId46"/>
    <p:sldId id="377" r:id="rId47"/>
    <p:sldId id="378" r:id="rId48"/>
    <p:sldId id="379" r:id="rId49"/>
    <p:sldId id="380" r:id="rId50"/>
    <p:sldId id="381" r:id="rId51"/>
    <p:sldId id="382" r:id="rId52"/>
    <p:sldId id="383" r:id="rId53"/>
    <p:sldId id="384" r:id="rId54"/>
    <p:sldId id="385" r:id="rId55"/>
    <p:sldId id="386" r:id="rId56"/>
    <p:sldId id="387" r:id="rId57"/>
    <p:sldId id="388" r:id="rId58"/>
    <p:sldId id="389" r:id="rId59"/>
    <p:sldId id="390" r:id="rId60"/>
    <p:sldId id="391" r:id="rId61"/>
    <p:sldId id="392" r:id="rId62"/>
    <p:sldId id="393" r:id="rId63"/>
    <p:sldId id="394" r:id="rId64"/>
    <p:sldId id="395" r:id="rId65"/>
    <p:sldId id="396" r:id="rId66"/>
    <p:sldId id="311" r:id="rId67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E:\&#1083;&#1077;&#1082;&#1094;&#1080;&#1080;\&#1041;&#1080;&#1075;&#1044;&#1072;&#1090;&#1072;\&#1083;&#1077;&#1082;&#1094;&#1080;&#1080;\&#1051;&#1077;&#1082;&#1094;&#1080;&#1103;2\&#1050;&#1085;&#1080;&#1075;&#1072;_&#1090;&#1072;&#1073;&#1083;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6227980790664869E-2"/>
          <c:y val="2.3909985493981243E-2"/>
          <c:w val="0.86212307444219338"/>
          <c:h val="0.78407965225718734"/>
        </c:manualLayout>
      </c:layout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diamond"/>
            <c:size val="6"/>
            <c:spPr>
              <a:solidFill>
                <a:schemeClr val="accent1"/>
              </a:solidFill>
              <a:ln w="9525">
                <a:solidFill>
                  <a:schemeClr val="accent1"/>
                </a:solidFill>
                <a:round/>
              </a:ln>
              <a:effectLst/>
            </c:spPr>
          </c:marker>
          <c:xVal>
            <c:numRef>
              <c:f>Лист2!$A$1:$A$10</c:f>
              <c:numCache>
                <c:formatCode>General</c:formatCode>
                <c:ptCount val="10"/>
                <c:pt idx="0">
                  <c:v>3</c:v>
                </c:pt>
                <c:pt idx="1">
                  <c:v>2</c:v>
                </c:pt>
                <c:pt idx="2">
                  <c:v>4</c:v>
                </c:pt>
                <c:pt idx="3">
                  <c:v>5</c:v>
                </c:pt>
                <c:pt idx="4">
                  <c:v>6</c:v>
                </c:pt>
                <c:pt idx="5">
                  <c:v>7</c:v>
                </c:pt>
                <c:pt idx="6">
                  <c:v>8</c:v>
                </c:pt>
                <c:pt idx="7">
                  <c:v>9</c:v>
                </c:pt>
                <c:pt idx="8">
                  <c:v>10</c:v>
                </c:pt>
                <c:pt idx="9">
                  <c:v>11</c:v>
                </c:pt>
              </c:numCache>
            </c:numRef>
          </c:xVal>
          <c:yVal>
            <c:numRef>
              <c:f>Лист2!$B$1:$B$10</c:f>
              <c:numCache>
                <c:formatCode>General</c:formatCode>
                <c:ptCount val="10"/>
                <c:pt idx="0">
                  <c:v>9</c:v>
                </c:pt>
                <c:pt idx="1">
                  <c:v>7</c:v>
                </c:pt>
                <c:pt idx="2">
                  <c:v>12</c:v>
                </c:pt>
                <c:pt idx="3">
                  <c:v>15</c:v>
                </c:pt>
                <c:pt idx="4">
                  <c:v>17</c:v>
                </c:pt>
                <c:pt idx="5">
                  <c:v>19</c:v>
                </c:pt>
                <c:pt idx="6">
                  <c:v>21</c:v>
                </c:pt>
                <c:pt idx="7">
                  <c:v>23.4</c:v>
                </c:pt>
                <c:pt idx="8">
                  <c:v>25.6</c:v>
                </c:pt>
                <c:pt idx="9">
                  <c:v>27.8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22DE-4F67-8011-EA06DB22E7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55064208"/>
        <c:axId val="255063032"/>
      </c:scatterChart>
      <c:valAx>
        <c:axId val="2550642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x</a:t>
                </a:r>
                <a:endParaRPr lang="uk-UA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900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55063032"/>
        <c:crosses val="autoZero"/>
        <c:crossBetween val="midCat"/>
      </c:valAx>
      <c:valAx>
        <c:axId val="2550630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y</a:t>
                </a:r>
                <a:endParaRPr lang="uk-UA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5506420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CD3B8-29EC-4CCC-8C3D-C97CDF9B9D7C}" type="datetimeFigureOut">
              <a:rPr lang="uk-UA" smtClean="0"/>
              <a:t>26.03.2025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71195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CD3B8-29EC-4CCC-8C3D-C97CDF9B9D7C}" type="datetimeFigureOut">
              <a:rPr lang="uk-UA" smtClean="0"/>
              <a:t>26.03.2025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437301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CD3B8-29EC-4CCC-8C3D-C97CDF9B9D7C}" type="datetimeFigureOut">
              <a:rPr lang="uk-UA" smtClean="0"/>
              <a:t>26.03.2025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04384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CD3B8-29EC-4CCC-8C3D-C97CDF9B9D7C}" type="datetimeFigureOut">
              <a:rPr lang="uk-UA" smtClean="0"/>
              <a:t>26.03.2025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84257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CD3B8-29EC-4CCC-8C3D-C97CDF9B9D7C}" type="datetimeFigureOut">
              <a:rPr lang="uk-UA" smtClean="0"/>
              <a:t>26.03.2025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37218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CD3B8-29EC-4CCC-8C3D-C97CDF9B9D7C}" type="datetimeFigureOut">
              <a:rPr lang="uk-UA" smtClean="0"/>
              <a:t>26.03.2025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36007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CD3B8-29EC-4CCC-8C3D-C97CDF9B9D7C}" type="datetimeFigureOut">
              <a:rPr lang="uk-UA" smtClean="0"/>
              <a:t>26.03.2025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33171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CD3B8-29EC-4CCC-8C3D-C97CDF9B9D7C}" type="datetimeFigureOut">
              <a:rPr lang="uk-UA" smtClean="0"/>
              <a:t>26.03.2025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11230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CD3B8-29EC-4CCC-8C3D-C97CDF9B9D7C}" type="datetimeFigureOut">
              <a:rPr lang="uk-UA" smtClean="0"/>
              <a:t>26.03.2025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0703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CD3B8-29EC-4CCC-8C3D-C97CDF9B9D7C}" type="datetimeFigureOut">
              <a:rPr lang="uk-UA" smtClean="0"/>
              <a:t>26.03.2025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70885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4CD3B8-29EC-4CCC-8C3D-C97CDF9B9D7C}" type="datetimeFigureOut">
              <a:rPr lang="uk-UA" smtClean="0"/>
              <a:t>26.03.2025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70251-7275-4612-886E-7D866A363F0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60633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4CD3B8-29EC-4CCC-8C3D-C97CDF9B9D7C}" type="datetimeFigureOut">
              <a:rPr lang="uk-UA" smtClean="0"/>
              <a:t>26.03.2025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170251-7275-4612-886E-7D866A363F0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24379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emf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uk.wikipedia.org/wiki/%D0%90%D0%BD%D0%B3%D0%BB%D1%96%D0%B9%D1%81%D1%8C%D0%BA%D0%B0_%D0%BC%D0%BE%D0%B2%D0%B0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dirty="0" smtClean="0"/>
              <a:t>Статистичний аналіз </a:t>
            </a:r>
            <a:r>
              <a:rPr lang="uk-UA" b="1" dirty="0"/>
              <a:t>даних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 smtClean="0"/>
              <a:t>Лекція </a:t>
            </a:r>
            <a:r>
              <a:rPr lang="en-US" dirty="0" smtClean="0"/>
              <a:t>3</a:t>
            </a:r>
            <a:endParaRPr lang="uk-UA" dirty="0"/>
          </a:p>
          <a:p>
            <a:r>
              <a:rPr lang="uk-UA" dirty="0" smtClean="0"/>
              <a:t>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272873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</a:t>
            </a:r>
            <a:r>
              <a:rPr lang="uk-UA" dirty="0" smtClean="0"/>
              <a:t>і</a:t>
            </a:r>
            <a:r>
              <a:rPr lang="ru-RU" dirty="0" err="1" smtClean="0"/>
              <a:t>дключення</a:t>
            </a:r>
            <a:r>
              <a:rPr lang="ru-RU" dirty="0" smtClean="0"/>
              <a:t> в </a:t>
            </a:r>
            <a:r>
              <a:rPr lang="en-US" dirty="0" smtClean="0"/>
              <a:t>Excel</a:t>
            </a:r>
            <a:endParaRPr lang="uk-UA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857328"/>
            <a:ext cx="3076575" cy="38576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9208" y="1567375"/>
            <a:ext cx="7377072" cy="4147578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6831402" y="1629032"/>
            <a:ext cx="416859" cy="28995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273553" y="1690688"/>
            <a:ext cx="779929" cy="43394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408170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Описова статистика (</a:t>
            </a:r>
            <a:r>
              <a:rPr lang="uk-UA" dirty="0" err="1"/>
              <a:t>Descriptive</a:t>
            </a:r>
            <a:r>
              <a:rPr lang="uk-UA" dirty="0"/>
              <a:t> </a:t>
            </a:r>
            <a:r>
              <a:rPr lang="uk-UA" dirty="0" err="1"/>
              <a:t>statistics</a:t>
            </a:r>
            <a:r>
              <a:rPr lang="uk-UA" dirty="0"/>
              <a:t>)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техніка </a:t>
            </a:r>
            <a:r>
              <a:rPr lang="uk-UA" dirty="0"/>
              <a:t>збору і підсумовування кількісних даних, яка використовується для перетворення </a:t>
            </a:r>
            <a:r>
              <a:rPr lang="uk-UA" dirty="0" smtClean="0"/>
              <a:t>цифрових </a:t>
            </a:r>
            <a:r>
              <a:rPr lang="uk-UA" dirty="0"/>
              <a:t>даних в форму, зручну для сприйняття і обговорення</a:t>
            </a:r>
            <a:r>
              <a:rPr lang="uk-UA" dirty="0" smtClean="0"/>
              <a:t>.</a:t>
            </a:r>
            <a:endParaRPr lang="en-US" dirty="0" smtClean="0"/>
          </a:p>
          <a:p>
            <a:r>
              <a:rPr lang="uk-UA" dirty="0"/>
              <a:t>Мета описової статистики - узагальнити первинні результати, отримані в результаті спостережень і експериментів</a:t>
            </a:r>
            <a:r>
              <a:rPr lang="uk-UA" dirty="0" smtClean="0"/>
              <a:t>.</a:t>
            </a:r>
            <a:endParaRPr lang="en-US" dirty="0" smtClean="0"/>
          </a:p>
          <a:p>
            <a:r>
              <a:rPr lang="ru-RU" dirty="0" smtClean="0"/>
              <a:t>Приклад</a:t>
            </a:r>
          </a:p>
          <a:p>
            <a:endParaRPr lang="uk-UA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0045689"/>
              </p:ext>
            </p:extLst>
          </p:nvPr>
        </p:nvGraphicFramePr>
        <p:xfrm>
          <a:off x="1434902" y="4790324"/>
          <a:ext cx="7976383" cy="10899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23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5916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7977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8063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8063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8063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8063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78063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80634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780634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780634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</a:tblGrid>
              <a:tr h="54498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</a:rPr>
                        <a:t>x</a:t>
                      </a:r>
                      <a:endParaRPr lang="uk-UA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3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2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4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5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6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</a:rPr>
                        <a:t>7</a:t>
                      </a:r>
                      <a:endParaRPr lang="uk-UA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8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9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10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</a:rPr>
                        <a:t>11</a:t>
                      </a:r>
                      <a:endParaRPr lang="uk-UA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4498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y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9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7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12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15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17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</a:rPr>
                        <a:t>19</a:t>
                      </a:r>
                      <a:endParaRPr lang="uk-UA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21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23,4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>
                          <a:effectLst/>
                        </a:rPr>
                        <a:t>25,6</a:t>
                      </a:r>
                      <a:endParaRPr lang="uk-UA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2400" dirty="0">
                          <a:effectLst/>
                        </a:rPr>
                        <a:t>27,8</a:t>
                      </a:r>
                      <a:endParaRPr lang="uk-UA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04442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Результат </a:t>
            </a:r>
            <a:endParaRPr lang="uk-UA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0197202"/>
              </p:ext>
            </p:extLst>
          </p:nvPr>
        </p:nvGraphicFramePr>
        <p:xfrm>
          <a:off x="2658794" y="2180488"/>
          <a:ext cx="6668085" cy="374200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5735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7748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5304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8019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35940"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u="none" strike="noStrike">
                          <a:effectLst/>
                        </a:rPr>
                        <a:t>Столбец1</a:t>
                      </a:r>
                      <a:endParaRPr lang="uk-UA" sz="11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u="none" strike="noStrike">
                          <a:effectLst/>
                        </a:rPr>
                        <a:t> </a:t>
                      </a:r>
                      <a:endParaRPr lang="uk-UA" sz="11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u="none" strike="noStrike">
                          <a:effectLst/>
                        </a:rPr>
                        <a:t>Столбец2</a:t>
                      </a:r>
                      <a:endParaRPr lang="uk-UA" sz="11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u="none" strike="noStrike">
                          <a:effectLst/>
                        </a:rPr>
                        <a:t> </a:t>
                      </a:r>
                      <a:endParaRPr lang="uk-UA" sz="11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5940">
                <a:tc>
                  <a:txBody>
                    <a:bodyPr/>
                    <a:lstStyle/>
                    <a:p>
                      <a:pPr algn="l" fontAlgn="b"/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35940">
                <a:tc>
                  <a:txBody>
                    <a:bodyPr/>
                    <a:lstStyle/>
                    <a:p>
                      <a:pPr algn="l" fontAlgn="b"/>
                      <a:r>
                        <a:rPr lang="uk-UA" sz="1100" u="none" strike="noStrike">
                          <a:effectLst/>
                        </a:rPr>
                        <a:t>Среднее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100" u="none" strike="noStrike">
                          <a:effectLst/>
                        </a:rPr>
                        <a:t>6,5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1100" u="none" strike="noStrike">
                          <a:effectLst/>
                        </a:rPr>
                        <a:t>Среднее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100" u="none" strike="noStrike">
                          <a:effectLst/>
                        </a:rPr>
                        <a:t>17,68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35940">
                <a:tc>
                  <a:txBody>
                    <a:bodyPr/>
                    <a:lstStyle/>
                    <a:p>
                      <a:pPr algn="l" fontAlgn="b"/>
                      <a:r>
                        <a:rPr lang="uk-UA" sz="1100" u="none" strike="noStrike">
                          <a:effectLst/>
                        </a:rPr>
                        <a:t>Стандартная ошибка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100" u="none" strike="noStrike">
                          <a:effectLst/>
                        </a:rPr>
                        <a:t>0,957427108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1100" u="none" strike="noStrike">
                          <a:effectLst/>
                        </a:rPr>
                        <a:t>Стандартная ошибка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100" u="none" strike="noStrike">
                          <a:effectLst/>
                        </a:rPr>
                        <a:t>2,210922382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35940">
                <a:tc>
                  <a:txBody>
                    <a:bodyPr/>
                    <a:lstStyle/>
                    <a:p>
                      <a:pPr algn="l" fontAlgn="b"/>
                      <a:r>
                        <a:rPr lang="uk-UA" sz="1100" u="none" strike="noStrike">
                          <a:effectLst/>
                        </a:rPr>
                        <a:t>Медиана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100" u="none" strike="noStrike">
                          <a:effectLst/>
                        </a:rPr>
                        <a:t>6,5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1100" u="none" strike="noStrike">
                          <a:effectLst/>
                        </a:rPr>
                        <a:t>Медиана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100" u="none" strike="noStrike">
                          <a:effectLst/>
                        </a:rPr>
                        <a:t>18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35940">
                <a:tc>
                  <a:txBody>
                    <a:bodyPr/>
                    <a:lstStyle/>
                    <a:p>
                      <a:pPr algn="l" fontAlgn="b"/>
                      <a:r>
                        <a:rPr lang="uk-UA" sz="1100" u="none" strike="noStrike">
                          <a:effectLst/>
                        </a:rPr>
                        <a:t>Мода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u="none" strike="noStrike">
                          <a:effectLst/>
                        </a:rPr>
                        <a:t>#Н/Д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1100" u="none" strike="noStrike">
                          <a:effectLst/>
                        </a:rPr>
                        <a:t>Мода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100" u="none" strike="noStrike">
                          <a:effectLst/>
                        </a:rPr>
                        <a:t>#Н/Д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27051">
                <a:tc>
                  <a:txBody>
                    <a:bodyPr/>
                    <a:lstStyle/>
                    <a:p>
                      <a:pPr algn="l" fontAlgn="b"/>
                      <a:r>
                        <a:rPr lang="uk-UA" sz="1100" u="none" strike="noStrike">
                          <a:effectLst/>
                        </a:rPr>
                        <a:t>Стандартное отклонение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100" u="none" strike="noStrike">
                          <a:effectLst/>
                        </a:rPr>
                        <a:t>3,027650354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1100" u="none" strike="noStrike">
                          <a:effectLst/>
                        </a:rPr>
                        <a:t>Стандартное отклонение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100" u="none" strike="noStrike">
                          <a:effectLst/>
                        </a:rPr>
                        <a:t>6,991550456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35940">
                <a:tc>
                  <a:txBody>
                    <a:bodyPr/>
                    <a:lstStyle/>
                    <a:p>
                      <a:pPr algn="l" fontAlgn="b"/>
                      <a:r>
                        <a:rPr lang="uk-UA" sz="1100" u="none" strike="noStrike">
                          <a:effectLst/>
                        </a:rPr>
                        <a:t>Дисперсия выборки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100" u="none" strike="noStrike">
                          <a:effectLst/>
                        </a:rPr>
                        <a:t>9,166666667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1100" u="none" strike="noStrike">
                          <a:effectLst/>
                        </a:rPr>
                        <a:t>Дисперсия выборки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100" u="none" strike="noStrike">
                          <a:effectLst/>
                        </a:rPr>
                        <a:t>48,88177778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35940">
                <a:tc>
                  <a:txBody>
                    <a:bodyPr/>
                    <a:lstStyle/>
                    <a:p>
                      <a:pPr algn="l" fontAlgn="b"/>
                      <a:r>
                        <a:rPr lang="uk-UA" sz="1100" u="none" strike="noStrike">
                          <a:effectLst/>
                        </a:rPr>
                        <a:t>Эксцесс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100" u="none" strike="noStrike">
                          <a:effectLst/>
                        </a:rPr>
                        <a:t>-1,2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1100" u="none" strike="noStrike">
                          <a:effectLst/>
                        </a:rPr>
                        <a:t>Эксцесс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100" u="none" strike="noStrike">
                          <a:effectLst/>
                        </a:rPr>
                        <a:t>-1,106006058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35940">
                <a:tc>
                  <a:txBody>
                    <a:bodyPr/>
                    <a:lstStyle/>
                    <a:p>
                      <a:pPr algn="l" fontAlgn="b"/>
                      <a:r>
                        <a:rPr lang="uk-UA" sz="1100" u="none" strike="noStrike">
                          <a:effectLst/>
                        </a:rPr>
                        <a:t>Асимметричность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100" u="none" strike="noStrike">
                          <a:effectLst/>
                        </a:rPr>
                        <a:t>0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1100" u="none" strike="noStrike">
                          <a:effectLst/>
                        </a:rPr>
                        <a:t>Асимметричность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100" u="none" strike="noStrike">
                          <a:effectLst/>
                        </a:rPr>
                        <a:t>-0,128299221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35940">
                <a:tc>
                  <a:txBody>
                    <a:bodyPr/>
                    <a:lstStyle/>
                    <a:p>
                      <a:pPr algn="l" fontAlgn="b"/>
                      <a:r>
                        <a:rPr lang="uk-UA" sz="1100" u="none" strike="noStrike">
                          <a:effectLst/>
                        </a:rPr>
                        <a:t>Интервал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100" u="none" strike="noStrike">
                          <a:effectLst/>
                        </a:rPr>
                        <a:t>9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1100" u="none" strike="noStrike">
                          <a:effectLst/>
                        </a:rPr>
                        <a:t>Интервал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100" u="none" strike="noStrike">
                          <a:effectLst/>
                        </a:rPr>
                        <a:t>20,8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35940">
                <a:tc>
                  <a:txBody>
                    <a:bodyPr/>
                    <a:lstStyle/>
                    <a:p>
                      <a:pPr algn="l" fontAlgn="b"/>
                      <a:r>
                        <a:rPr lang="uk-UA" sz="1100" u="none" strike="noStrike">
                          <a:effectLst/>
                        </a:rPr>
                        <a:t>Минимум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100" u="none" strike="noStrike">
                          <a:effectLst/>
                        </a:rPr>
                        <a:t>2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1100" u="none" strike="noStrike">
                          <a:effectLst/>
                        </a:rPr>
                        <a:t>Минимум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100" u="none" strike="noStrike">
                          <a:effectLst/>
                        </a:rPr>
                        <a:t>7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35940">
                <a:tc>
                  <a:txBody>
                    <a:bodyPr/>
                    <a:lstStyle/>
                    <a:p>
                      <a:pPr algn="l" fontAlgn="b"/>
                      <a:r>
                        <a:rPr lang="uk-UA" sz="1100" u="none" strike="noStrike">
                          <a:effectLst/>
                        </a:rPr>
                        <a:t>Максимум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100" u="none" strike="noStrike">
                          <a:effectLst/>
                        </a:rPr>
                        <a:t>11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1100" u="none" strike="noStrike">
                          <a:effectLst/>
                        </a:rPr>
                        <a:t>Максимум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100" u="none" strike="noStrike">
                          <a:effectLst/>
                        </a:rPr>
                        <a:t>27,8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35940">
                <a:tc>
                  <a:txBody>
                    <a:bodyPr/>
                    <a:lstStyle/>
                    <a:p>
                      <a:pPr algn="l" fontAlgn="b"/>
                      <a:r>
                        <a:rPr lang="uk-UA" sz="1100" u="none" strike="noStrike">
                          <a:effectLst/>
                        </a:rPr>
                        <a:t>Сумма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100" u="none" strike="noStrike">
                          <a:effectLst/>
                        </a:rPr>
                        <a:t>65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1100" u="none" strike="noStrike">
                          <a:effectLst/>
                        </a:rPr>
                        <a:t>Сумма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100" u="none" strike="noStrike">
                          <a:effectLst/>
                        </a:rPr>
                        <a:t>176,8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47736">
                <a:tc>
                  <a:txBody>
                    <a:bodyPr/>
                    <a:lstStyle/>
                    <a:p>
                      <a:pPr algn="l" fontAlgn="b"/>
                      <a:r>
                        <a:rPr lang="uk-UA" sz="1100" u="none" strike="noStrike">
                          <a:effectLst/>
                        </a:rPr>
                        <a:t>Счет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100" u="none" strike="noStrike">
                          <a:effectLst/>
                        </a:rPr>
                        <a:t>10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uk-UA" sz="1100" u="none" strike="noStrike">
                          <a:effectLst/>
                        </a:rPr>
                        <a:t>Счет</a:t>
                      </a:r>
                      <a:endParaRPr lang="uk-UA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100" u="none" strike="noStrike" dirty="0">
                          <a:effectLst/>
                        </a:rPr>
                        <a:t>10</a:t>
                      </a:r>
                      <a:endParaRPr lang="uk-UA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45152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характеристики описової </a:t>
            </a:r>
            <a:r>
              <a:rPr lang="uk-UA" dirty="0" smtClean="0"/>
              <a:t>статистики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b="1" i="1" dirty="0"/>
              <a:t>Центральна тенденція</a:t>
            </a:r>
            <a:r>
              <a:rPr lang="uk-UA" dirty="0"/>
              <a:t> </a:t>
            </a:r>
          </a:p>
          <a:p>
            <a:r>
              <a:rPr lang="uk-UA" dirty="0"/>
              <a:t>Вимірювання центральної тенденції полягає у виборі числа, яке найкращим способом описує всі значення ознаки набору даних</a:t>
            </a:r>
            <a:r>
              <a:rPr lang="uk-UA" dirty="0" smtClean="0"/>
              <a:t>.</a:t>
            </a:r>
          </a:p>
          <a:p>
            <a:r>
              <a:rPr lang="uk-UA" dirty="0"/>
              <a:t>розглянемо дві характеристики цього виміру, а саме: </a:t>
            </a:r>
            <a:endParaRPr lang="uk-UA" dirty="0" smtClean="0"/>
          </a:p>
          <a:p>
            <a:r>
              <a:rPr lang="uk-UA" dirty="0" smtClean="0"/>
              <a:t>середнє </a:t>
            </a:r>
            <a:r>
              <a:rPr lang="uk-UA" dirty="0"/>
              <a:t>значення і </a:t>
            </a:r>
            <a:r>
              <a:rPr lang="uk-UA" dirty="0" smtClean="0"/>
              <a:t>медіану</a:t>
            </a:r>
          </a:p>
          <a:p>
            <a:r>
              <a:rPr lang="uk-UA" dirty="0"/>
              <a:t>мета середнього - представлення набору даних для подальшого аналізу, зіставлення і порівняння</a:t>
            </a:r>
            <a:r>
              <a:rPr lang="uk-UA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18601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Середнє значення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розраховується </a:t>
            </a:r>
            <a:r>
              <a:rPr lang="uk-UA" dirty="0"/>
              <a:t>як середнє арифметичне набору даних: сума всіх значень вибірки, поділена на обсяг вибірки.</a:t>
            </a:r>
          </a:p>
          <a:p>
            <a:r>
              <a:rPr lang="uk-UA" dirty="0" smtClean="0"/>
              <a:t>Властивості </a:t>
            </a:r>
            <a:r>
              <a:rPr lang="uk-UA" dirty="0"/>
              <a:t>середнього </a:t>
            </a:r>
          </a:p>
          <a:p>
            <a:pPr marL="457200" lvl="1" indent="0">
              <a:buNone/>
            </a:pPr>
            <a:r>
              <a:rPr lang="uk-UA" dirty="0"/>
              <a:t>• При розрахунку середнього не допускаються </a:t>
            </a:r>
            <a:r>
              <a:rPr lang="uk-UA" dirty="0" smtClean="0"/>
              <a:t>пропущень значень </a:t>
            </a:r>
            <a:r>
              <a:rPr lang="uk-UA" dirty="0"/>
              <a:t>даних. </a:t>
            </a:r>
          </a:p>
          <a:p>
            <a:pPr marL="457200" lvl="1" indent="0">
              <a:buNone/>
            </a:pPr>
            <a:r>
              <a:rPr lang="uk-UA" dirty="0"/>
              <a:t>• Середнє може обчислюватися тільки для числових даних і для дихотомічних шкал. </a:t>
            </a:r>
          </a:p>
          <a:p>
            <a:pPr marL="457200" lvl="1" indent="0">
              <a:buNone/>
            </a:pPr>
            <a:r>
              <a:rPr lang="uk-UA" dirty="0"/>
              <a:t>• Для одного набору даних може бути розраховане одне і тільки одне значення середнього.</a:t>
            </a:r>
          </a:p>
        </p:txBody>
      </p:sp>
    </p:spTree>
    <p:extLst>
      <p:ext uri="{BB962C8B-B14F-4D97-AF65-F5344CB8AC3E}">
        <p14:creationId xmlns:p14="http://schemas.microsoft.com/office/powerpoint/2010/main" val="26315465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Довірчий інтервал </a:t>
            </a:r>
            <a:r>
              <a:rPr lang="uk-UA" dirty="0"/>
              <a:t>для середнього значення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uk-UA" dirty="0" smtClean="0"/>
              <a:t>є </a:t>
            </a:r>
            <a:r>
              <a:rPr lang="uk-UA" dirty="0"/>
              <a:t>інтервал значень навколо оцінки, де з даним рівнем довіри знаходиться "справжнє" середнє популяції. </a:t>
            </a:r>
            <a:endParaRPr lang="uk-UA" dirty="0" smtClean="0"/>
          </a:p>
          <a:p>
            <a:r>
              <a:rPr lang="uk-UA" dirty="0" smtClean="0"/>
              <a:t>Обчислення </a:t>
            </a:r>
            <a:r>
              <a:rPr lang="uk-UA" dirty="0"/>
              <a:t>довірчих інтервалів ґрунтується на припущенні нормальності спостережуваних величин. </a:t>
            </a:r>
            <a:endParaRPr lang="uk-UA" dirty="0" smtClean="0"/>
          </a:p>
          <a:p>
            <a:r>
              <a:rPr lang="uk-UA" dirty="0"/>
              <a:t>Ширина довірчого інтервалу залежить від розміру вибірки і від розкиду даних. </a:t>
            </a:r>
            <a:endParaRPr lang="uk-UA" dirty="0" smtClean="0"/>
          </a:p>
          <a:p>
            <a:r>
              <a:rPr lang="uk-UA" dirty="0" smtClean="0"/>
              <a:t>Зі </a:t>
            </a:r>
            <a:r>
              <a:rPr lang="uk-UA" dirty="0"/>
              <a:t>збільшенням розміру вибірки точність оцінки середнього зростає. </a:t>
            </a:r>
            <a:endParaRPr lang="uk-UA" dirty="0" smtClean="0"/>
          </a:p>
          <a:p>
            <a:r>
              <a:rPr lang="uk-UA" dirty="0" smtClean="0"/>
              <a:t>Зі </a:t>
            </a:r>
            <a:r>
              <a:rPr lang="uk-UA" dirty="0"/>
              <a:t>збільшенням розкиду значень вибірки надійність середнього падає. </a:t>
            </a:r>
            <a:endParaRPr lang="uk-UA" dirty="0" smtClean="0"/>
          </a:p>
          <a:p>
            <a:r>
              <a:rPr lang="uk-UA" dirty="0" smtClean="0"/>
              <a:t>Якщо </a:t>
            </a:r>
            <a:r>
              <a:rPr lang="uk-UA" dirty="0"/>
              <a:t>розмір вибірки досить великий, якість середньої збільшується незалежно від виконання припущення нормальності вибірки. </a:t>
            </a:r>
          </a:p>
        </p:txBody>
      </p:sp>
    </p:spTree>
    <p:extLst>
      <p:ext uri="{BB962C8B-B14F-4D97-AF65-F5344CB8AC3E}">
        <p14:creationId xmlns:p14="http://schemas.microsoft.com/office/powerpoint/2010/main" val="20806814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Медіана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dirty="0" smtClean="0"/>
              <a:t>точна </a:t>
            </a:r>
            <a:r>
              <a:rPr lang="uk-UA" dirty="0"/>
              <a:t>середина вибірки, яка ділить її на дві рівні частини по числу спостережень. Обов'язковою умовою знаходження медіани є упорядкованість вибірки</a:t>
            </a:r>
            <a:r>
              <a:rPr lang="uk-UA" dirty="0" smtClean="0"/>
              <a:t>.</a:t>
            </a:r>
          </a:p>
          <a:p>
            <a:pPr lvl="1"/>
            <a:r>
              <a:rPr lang="uk-UA" dirty="0"/>
              <a:t>для непарної кількості спостережень медіаною виступає спостереження з номером </a:t>
            </a:r>
            <a:r>
              <a:rPr lang="uk-UA" cap="small" dirty="0"/>
              <a:t>(</a:t>
            </a:r>
            <a:r>
              <a:rPr lang="uk-UA" i="1" dirty="0"/>
              <a:t>n</a:t>
            </a:r>
            <a:r>
              <a:rPr lang="uk-UA" cap="small" dirty="0"/>
              <a:t> + 1) / 2,</a:t>
            </a:r>
            <a:r>
              <a:rPr lang="uk-UA" dirty="0"/>
              <a:t> де </a:t>
            </a:r>
            <a:r>
              <a:rPr lang="uk-UA" i="1" dirty="0"/>
              <a:t>n</a:t>
            </a:r>
            <a:r>
              <a:rPr lang="uk-UA" dirty="0"/>
              <a:t> - кількість спостережень у вибірці. </a:t>
            </a:r>
            <a:endParaRPr lang="uk-UA" dirty="0" smtClean="0"/>
          </a:p>
          <a:p>
            <a:pPr lvl="1"/>
            <a:r>
              <a:rPr lang="uk-UA" dirty="0" smtClean="0"/>
              <a:t>Для </a:t>
            </a:r>
            <a:r>
              <a:rPr lang="uk-UA" dirty="0"/>
              <a:t>парного числа спостережень медіаною є середнє значення спостережень </a:t>
            </a:r>
            <a:r>
              <a:rPr lang="uk-UA" i="1" dirty="0"/>
              <a:t>n</a:t>
            </a:r>
            <a:r>
              <a:rPr lang="uk-UA" dirty="0"/>
              <a:t> / 2 і </a:t>
            </a:r>
            <a:r>
              <a:rPr lang="uk-UA" cap="small" dirty="0"/>
              <a:t>(</a:t>
            </a:r>
            <a:r>
              <a:rPr lang="uk-UA" i="1" dirty="0"/>
              <a:t>n</a:t>
            </a:r>
            <a:r>
              <a:rPr lang="uk-UA" i="1" cap="small" dirty="0"/>
              <a:t> </a:t>
            </a:r>
            <a:r>
              <a:rPr lang="uk-UA" cap="small" dirty="0"/>
              <a:t>+ 2) / 2</a:t>
            </a:r>
            <a:r>
              <a:rPr lang="uk-UA" cap="small" dirty="0" smtClean="0"/>
              <a:t>.</a:t>
            </a:r>
          </a:p>
          <a:p>
            <a:r>
              <a:rPr lang="uk-UA" dirty="0"/>
              <a:t>властивості медіани </a:t>
            </a:r>
          </a:p>
          <a:p>
            <a:pPr marL="457200" lvl="1" indent="0">
              <a:buNone/>
            </a:pPr>
            <a:r>
              <a:rPr lang="uk-UA" dirty="0"/>
              <a:t>• Для одного набору даних може бути розраховане одне і тільки одне значення медіани. </a:t>
            </a:r>
          </a:p>
          <a:p>
            <a:pPr marL="457200" lvl="1" indent="0">
              <a:buNone/>
            </a:pPr>
            <a:r>
              <a:rPr lang="uk-UA" dirty="0"/>
              <a:t>• Медіана може бути розрахована для неповного набору даних, для цього необхідно знати номери спостережень по порядку, загальна кількість спостережень і кілька значень в середині набору даних. </a:t>
            </a:r>
            <a:r>
              <a:rPr lang="uk-UA" dirty="0" smtClean="0"/>
              <a:t>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534815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/>
              <a:t>Характеристики варіації даних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28083"/>
            <a:ext cx="10515600" cy="5395446"/>
          </a:xfrm>
        </p:spPr>
        <p:txBody>
          <a:bodyPr>
            <a:normAutofit fontScale="70000" lnSpcReduction="20000"/>
          </a:bodyPr>
          <a:lstStyle/>
          <a:p>
            <a:r>
              <a:rPr lang="uk-UA" dirty="0"/>
              <a:t>Мінімум - найменше значення вибірки. </a:t>
            </a:r>
            <a:endParaRPr lang="uk-UA" dirty="0" smtClean="0"/>
          </a:p>
          <a:p>
            <a:r>
              <a:rPr lang="uk-UA" dirty="0" smtClean="0"/>
              <a:t>Максимум </a:t>
            </a:r>
            <a:r>
              <a:rPr lang="uk-UA" dirty="0"/>
              <a:t>- найбільше значення вибірки. </a:t>
            </a:r>
          </a:p>
          <a:p>
            <a:r>
              <a:rPr lang="uk-UA" dirty="0"/>
              <a:t>Розмах - різниця між найбільшим і найменшим значеннями вибірки</a:t>
            </a:r>
            <a:r>
              <a:rPr lang="uk-UA" dirty="0" smtClean="0"/>
              <a:t>.</a:t>
            </a:r>
          </a:p>
          <a:p>
            <a:r>
              <a:rPr lang="uk-UA" dirty="0" smtClean="0"/>
              <a:t>Дисперсія </a:t>
            </a:r>
            <a:r>
              <a:rPr lang="uk-UA" dirty="0"/>
              <a:t>- це середнє арифметичне квадратів відхилень значень від їх середнього. </a:t>
            </a:r>
          </a:p>
          <a:p>
            <a:r>
              <a:rPr lang="uk-UA" dirty="0"/>
              <a:t>Стандартне відхилення - квадратний корінь з дисперсії вибірки - міра того, наскільки широко розкидані точки даних відносно свого середнього. </a:t>
            </a:r>
          </a:p>
          <a:p>
            <a:r>
              <a:rPr lang="uk-UA" dirty="0"/>
              <a:t>Ексцес показує "гостроту піку" розподілу, характеризує відносну загостреними або згладжена розподілу в порівнянні з нормальним розподілом. </a:t>
            </a:r>
            <a:endParaRPr lang="uk-UA" dirty="0" smtClean="0"/>
          </a:p>
          <a:p>
            <a:pPr lvl="1"/>
            <a:r>
              <a:rPr lang="uk-UA" dirty="0" smtClean="0"/>
              <a:t>Позитивний </a:t>
            </a:r>
            <a:r>
              <a:rPr lang="uk-UA" dirty="0"/>
              <a:t>ексцес позначає </a:t>
            </a:r>
            <a:r>
              <a:rPr lang="uk-UA" dirty="0" smtClean="0"/>
              <a:t>гострий </a:t>
            </a:r>
            <a:r>
              <a:rPr lang="uk-UA" dirty="0"/>
              <a:t>розподіл (пік загострений). </a:t>
            </a:r>
            <a:endParaRPr lang="uk-UA" dirty="0" smtClean="0"/>
          </a:p>
          <a:p>
            <a:pPr lvl="1"/>
            <a:r>
              <a:rPr lang="uk-UA" dirty="0" smtClean="0"/>
              <a:t>Негативний </a:t>
            </a:r>
            <a:r>
              <a:rPr lang="uk-UA" dirty="0"/>
              <a:t>ексцес позначає </a:t>
            </a:r>
            <a:r>
              <a:rPr lang="uk-UA" dirty="0" smtClean="0"/>
              <a:t>згладжений </a:t>
            </a:r>
            <a:r>
              <a:rPr lang="uk-UA" dirty="0"/>
              <a:t>розподіл (пік закруглений). </a:t>
            </a:r>
            <a:endParaRPr lang="uk-UA" dirty="0" smtClean="0"/>
          </a:p>
          <a:p>
            <a:pPr lvl="1"/>
            <a:r>
              <a:rPr lang="uk-UA" dirty="0" smtClean="0"/>
              <a:t>Якщо </a:t>
            </a:r>
            <a:r>
              <a:rPr lang="uk-UA" dirty="0"/>
              <a:t>ексцес істотно відрізняється від нуля, то розподіл має або більш закруглений пік, ніж нормальне, або, навпаки, має більш гострий пік (можливо, є кілька піків). </a:t>
            </a:r>
            <a:endParaRPr lang="uk-UA" dirty="0" smtClean="0"/>
          </a:p>
          <a:p>
            <a:pPr lvl="1"/>
            <a:r>
              <a:rPr lang="uk-UA" dirty="0" smtClean="0"/>
              <a:t>Ексцес </a:t>
            </a:r>
            <a:r>
              <a:rPr lang="uk-UA" dirty="0"/>
              <a:t>нормального розподілу дорівнює нулю. </a:t>
            </a:r>
          </a:p>
          <a:p>
            <a:r>
              <a:rPr lang="uk-UA" dirty="0"/>
              <a:t>Асиметрія або асиметричність показує відхилення розподілу від симетричного. </a:t>
            </a:r>
            <a:endParaRPr lang="uk-UA" dirty="0" smtClean="0"/>
          </a:p>
          <a:p>
            <a:pPr lvl="1"/>
            <a:r>
              <a:rPr lang="uk-UA" dirty="0" smtClean="0"/>
              <a:t>Якщо </a:t>
            </a:r>
            <a:r>
              <a:rPr lang="uk-UA" dirty="0"/>
              <a:t>асиметрія істотно відрізняється від нуля, то розподіл </a:t>
            </a:r>
            <a:r>
              <a:rPr lang="uk-UA" dirty="0" smtClean="0"/>
              <a:t>несиметричний, </a:t>
            </a:r>
          </a:p>
          <a:p>
            <a:pPr lvl="1"/>
            <a:r>
              <a:rPr lang="uk-UA" dirty="0" smtClean="0"/>
              <a:t>нормальний </a:t>
            </a:r>
            <a:r>
              <a:rPr lang="uk-UA" dirty="0"/>
              <a:t>розподіл абсолютно симетрично. </a:t>
            </a:r>
            <a:endParaRPr lang="uk-UA" dirty="0" smtClean="0"/>
          </a:p>
          <a:p>
            <a:pPr lvl="1"/>
            <a:r>
              <a:rPr lang="uk-UA" dirty="0" smtClean="0"/>
              <a:t>Якщо </a:t>
            </a:r>
            <a:r>
              <a:rPr lang="uk-UA" dirty="0"/>
              <a:t>розподіл має довгий правий хвіст, асиметрія позитивна; </a:t>
            </a:r>
            <a:endParaRPr lang="uk-UA" dirty="0" smtClean="0"/>
          </a:p>
          <a:p>
            <a:pPr lvl="1"/>
            <a:r>
              <a:rPr lang="uk-UA" dirty="0" smtClean="0"/>
              <a:t>якщо </a:t>
            </a:r>
            <a:r>
              <a:rPr lang="uk-UA" dirty="0"/>
              <a:t>довгий лівий хвіст - негативна</a:t>
            </a:r>
            <a:r>
              <a:rPr lang="uk-UA" dirty="0" smtClean="0"/>
              <a:t>.</a:t>
            </a:r>
          </a:p>
          <a:p>
            <a:r>
              <a:rPr lang="uk-UA" dirty="0"/>
              <a:t>Викиди (</a:t>
            </a:r>
            <a:r>
              <a:rPr lang="uk-UA" dirty="0" err="1"/>
              <a:t>outliers</a:t>
            </a:r>
            <a:r>
              <a:rPr lang="uk-UA" dirty="0"/>
              <a:t>) - дані, що різко відрізняються від основного числа даних.</a:t>
            </a:r>
          </a:p>
        </p:txBody>
      </p:sp>
    </p:spTree>
    <p:extLst>
      <p:ext uri="{BB962C8B-B14F-4D97-AF65-F5344CB8AC3E}">
        <p14:creationId xmlns:p14="http://schemas.microsoft.com/office/powerpoint/2010/main" val="41534612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Кореляційний аналіз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застосовується </a:t>
            </a:r>
            <a:r>
              <a:rPr lang="uk-UA" dirty="0"/>
              <a:t>для кількісної оцінки взаємозв'язку двох наборів даних, представлених в безрозмірному вигляді. </a:t>
            </a:r>
            <a:endParaRPr lang="en-US" dirty="0" smtClean="0"/>
          </a:p>
          <a:p>
            <a:r>
              <a:rPr lang="uk-UA" dirty="0"/>
              <a:t>Коефіцієнт кореляції, </a:t>
            </a:r>
            <a:r>
              <a:rPr lang="uk-UA" dirty="0" smtClean="0"/>
              <a:t>позначається </a:t>
            </a:r>
            <a:r>
              <a:rPr lang="uk-UA" dirty="0"/>
              <a:t>латинською літерою </a:t>
            </a:r>
            <a:r>
              <a:rPr lang="en-US" dirty="0"/>
              <a:t>r</a:t>
            </a:r>
            <a:r>
              <a:rPr lang="uk-UA" cap="small" dirty="0"/>
              <a:t>,</a:t>
            </a:r>
            <a:r>
              <a:rPr lang="uk-UA" dirty="0"/>
              <a:t> використовується для визначення наявності взаємозв'язку між двома властивостями. </a:t>
            </a:r>
            <a:endParaRPr lang="uk-UA" dirty="0" smtClean="0"/>
          </a:p>
          <a:p>
            <a:r>
              <a:rPr lang="uk-UA" dirty="0"/>
              <a:t>Зв'язок між ознаками (за шкалою </a:t>
            </a:r>
            <a:r>
              <a:rPr lang="uk-UA" dirty="0" err="1"/>
              <a:t>Чеддока</a:t>
            </a:r>
            <a:r>
              <a:rPr lang="uk-UA" dirty="0"/>
              <a:t>) може бути сильним, середнім і слабким. Тісноту зв'язку визначають за величиною коефіцієнта кореляції, який може приймати значення від -1 до +1 включно.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9747034"/>
              </p:ext>
            </p:extLst>
          </p:nvPr>
        </p:nvGraphicFramePr>
        <p:xfrm>
          <a:off x="2597578" y="5525260"/>
          <a:ext cx="7487715" cy="13327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386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8104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5417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5806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3975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316051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825636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величина коефіцієнта кореляції 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spc="100">
                          <a:effectLst/>
                        </a:rPr>
                        <a:t>0.1 -0.3</a:t>
                      </a:r>
                      <a:r>
                        <a:rPr lang="uk-UA" sz="1400">
                          <a:effectLst/>
                        </a:rPr>
                        <a:t> 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spc="100">
                          <a:effectLst/>
                        </a:rPr>
                        <a:t>0.3 -0.5</a:t>
                      </a:r>
                      <a:r>
                        <a:rPr lang="uk-UA" sz="1400">
                          <a:effectLst/>
                        </a:rPr>
                        <a:t> 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spc="100">
                          <a:effectLst/>
                        </a:rPr>
                        <a:t>0.5 -0.7</a:t>
                      </a:r>
                      <a:r>
                        <a:rPr lang="uk-UA" sz="1400">
                          <a:effectLst/>
                        </a:rPr>
                        <a:t> 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spc="100">
                          <a:effectLst/>
                        </a:rPr>
                        <a:t>0.7-0.9</a:t>
                      </a:r>
                      <a:r>
                        <a:rPr lang="uk-UA" sz="1400">
                          <a:effectLst/>
                        </a:rPr>
                        <a:t> 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spc="100" dirty="0">
                          <a:effectLst/>
                        </a:rPr>
                        <a:t>0.9-1.0</a:t>
                      </a:r>
                      <a:r>
                        <a:rPr lang="uk-UA" sz="1400" dirty="0">
                          <a:effectLst/>
                        </a:rPr>
                        <a:t> 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47185"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Характеристика сили зв'язку 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слабкий 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помірний 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помітний 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високий 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вельми високий 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59919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середній</a:t>
                      </a:r>
                      <a:endParaRPr lang="uk-U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високий</a:t>
                      </a:r>
                      <a:endParaRPr lang="uk-U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69643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діаграма </a:t>
            </a:r>
            <a:r>
              <a:rPr lang="uk-UA" dirty="0"/>
              <a:t>розсіювання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8150496"/>
              </p:ext>
            </p:extLst>
          </p:nvPr>
        </p:nvGraphicFramePr>
        <p:xfrm>
          <a:off x="1694329" y="2259106"/>
          <a:ext cx="5481918" cy="31869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960810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Зміст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uk-UA" dirty="0"/>
              <a:t>Аналіз даних </a:t>
            </a:r>
            <a:r>
              <a:rPr lang="uk-UA" dirty="0" smtClean="0"/>
              <a:t>з </a:t>
            </a:r>
            <a:r>
              <a:rPr lang="uk-UA" dirty="0"/>
              <a:t>Microsoft </a:t>
            </a:r>
            <a:r>
              <a:rPr lang="uk-UA" dirty="0" err="1"/>
              <a:t>Exсel</a:t>
            </a:r>
            <a:r>
              <a:rPr lang="uk-UA" dirty="0"/>
              <a:t> </a:t>
            </a:r>
          </a:p>
          <a:p>
            <a:pPr marL="514350" lvl="0" indent="-514350">
              <a:buFont typeface="+mj-lt"/>
              <a:buAutoNum type="arabicPeriod"/>
            </a:pPr>
            <a:r>
              <a:rPr lang="uk-UA" dirty="0"/>
              <a:t>Описова статистика</a:t>
            </a:r>
          </a:p>
          <a:p>
            <a:pPr marL="514350" lvl="0" indent="-514350">
              <a:buFont typeface="+mj-lt"/>
              <a:buAutoNum type="arabicPeriod"/>
            </a:pPr>
            <a:r>
              <a:rPr lang="uk-UA" dirty="0"/>
              <a:t>Кореляційній аналіз </a:t>
            </a:r>
          </a:p>
          <a:p>
            <a:pPr marL="514350" lvl="0" indent="-514350">
              <a:buFont typeface="+mj-lt"/>
              <a:buAutoNum type="arabicPeriod"/>
            </a:pPr>
            <a:r>
              <a:rPr lang="uk-UA" dirty="0"/>
              <a:t>Регресійній </a:t>
            </a:r>
            <a:r>
              <a:rPr lang="uk-UA" dirty="0" smtClean="0"/>
              <a:t>аналіз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042282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/>
              <a:t>Коефіцієнт кореляції </a:t>
            </a:r>
            <a:r>
              <a:rPr lang="uk-UA" b="1" i="1" dirty="0" err="1"/>
              <a:t>Пірсона</a:t>
            </a:r>
            <a:r>
              <a:rPr lang="uk-UA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i="1" dirty="0" smtClean="0"/>
              <a:t>Нехай x</a:t>
            </a:r>
            <a:r>
              <a:rPr lang="uk-UA" dirty="0" smtClean="0"/>
              <a:t> </a:t>
            </a:r>
            <a:r>
              <a:rPr lang="uk-UA" dirty="0"/>
              <a:t>- значення факторної ознаки; </a:t>
            </a:r>
            <a:r>
              <a:rPr lang="uk-UA" cap="small" dirty="0"/>
              <a:t>у</a:t>
            </a:r>
            <a:r>
              <a:rPr lang="uk-UA" dirty="0"/>
              <a:t> - значення результативної ознаки; </a:t>
            </a:r>
            <a:r>
              <a:rPr lang="en-US" i="1" dirty="0"/>
              <a:t>n</a:t>
            </a:r>
            <a:r>
              <a:rPr lang="uk-UA" dirty="0"/>
              <a:t> - число пар </a:t>
            </a:r>
            <a:r>
              <a:rPr lang="uk-UA" dirty="0" smtClean="0"/>
              <a:t>даних, тоді </a:t>
            </a:r>
            <a:r>
              <a:rPr lang="uk-UA" dirty="0"/>
              <a:t>п</a:t>
            </a:r>
            <a:r>
              <a:rPr lang="uk-UA" dirty="0" smtClean="0"/>
              <a:t>оказник </a:t>
            </a:r>
            <a:r>
              <a:rPr lang="uk-UA" dirty="0"/>
              <a:t>тісноти зв'язку між двома ознаками визначається за формулою лінійного коефіцієнта кореляції</a:t>
            </a:r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2741" y="3614261"/>
            <a:ext cx="4771671" cy="11997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45682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Парна кореляція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dirty="0" smtClean="0"/>
              <a:t> </a:t>
            </a:r>
            <a:r>
              <a:rPr lang="uk-UA" dirty="0"/>
              <a:t>це зв'язок між двома ознаками: результативним і факторним або двома факторними. Варіанти зв'язку, що характеризують наявність або відсутність лінійного зв'язку між ознаками: </a:t>
            </a:r>
          </a:p>
          <a:p>
            <a:pPr lvl="0"/>
            <a:r>
              <a:rPr lang="uk-UA" dirty="0"/>
              <a:t>великі значення з одного набору даних пов'язані з великими значеннями іншого набору (позитивна кореляція) - наявність прямої лінійної зв'язку; </a:t>
            </a:r>
          </a:p>
          <a:p>
            <a:pPr marL="0" indent="0">
              <a:buNone/>
            </a:pPr>
            <a:r>
              <a:rPr lang="uk-UA" dirty="0"/>
              <a:t>• малі значення одного набору пов'язані з великими значеннями іншого (негативна кореляція) - наявність негативної лінійного зв'язку; </a:t>
            </a:r>
          </a:p>
          <a:p>
            <a:pPr marL="0" indent="0">
              <a:buNone/>
            </a:pPr>
            <a:r>
              <a:rPr lang="uk-UA" dirty="0"/>
              <a:t>• дані двох діапазонів ніяк не пов'язані (нульова кореляція) - відсутність лінійного зв'язку.</a:t>
            </a:r>
          </a:p>
        </p:txBody>
      </p:sp>
    </p:spTree>
    <p:extLst>
      <p:ext uri="{BB962C8B-B14F-4D97-AF65-F5344CB8AC3E}">
        <p14:creationId xmlns:p14="http://schemas.microsoft.com/office/powerpoint/2010/main" val="13890146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Функц</a:t>
            </a:r>
            <a:r>
              <a:rPr lang="uk-UA" dirty="0" err="1" smtClean="0"/>
              <a:t>ія</a:t>
            </a:r>
            <a:r>
              <a:rPr lang="uk-UA" dirty="0" smtClean="0"/>
              <a:t> </a:t>
            </a:r>
            <a:r>
              <a:rPr lang="uk-UA" dirty="0" err="1" smtClean="0"/>
              <a:t>Пірсона</a:t>
            </a:r>
            <a:r>
              <a:rPr lang="uk-UA" dirty="0" smtClean="0"/>
              <a:t>, кореляційна матриця</a:t>
            </a:r>
            <a:endParaRPr lang="uk-UA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3041009"/>
              </p:ext>
            </p:extLst>
          </p:nvPr>
        </p:nvGraphicFramePr>
        <p:xfrm>
          <a:off x="8418286" y="2394857"/>
          <a:ext cx="3390255" cy="128240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3008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3008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3008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27469">
                <a:tc>
                  <a:txBody>
                    <a:bodyPr/>
                    <a:lstStyle/>
                    <a:p>
                      <a:pPr algn="ctr" fontAlgn="b"/>
                      <a:r>
                        <a:rPr lang="uk-UA" sz="1600" u="none" strike="noStrike" dirty="0">
                          <a:effectLst/>
                        </a:rPr>
                        <a:t> </a:t>
                      </a:r>
                      <a:endParaRPr lang="uk-UA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600" u="none" strike="noStrike" dirty="0" err="1">
                          <a:effectLst/>
                        </a:rPr>
                        <a:t>Столбец</a:t>
                      </a:r>
                      <a:r>
                        <a:rPr lang="uk-UA" sz="1600" u="none" strike="noStrike" dirty="0">
                          <a:effectLst/>
                        </a:rPr>
                        <a:t> 1</a:t>
                      </a:r>
                      <a:endParaRPr lang="uk-UA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600" u="none" strike="noStrike" dirty="0" err="1">
                          <a:effectLst/>
                        </a:rPr>
                        <a:t>Столбец</a:t>
                      </a:r>
                      <a:r>
                        <a:rPr lang="uk-UA" sz="1600" u="none" strike="noStrike" dirty="0">
                          <a:effectLst/>
                        </a:rPr>
                        <a:t> 2</a:t>
                      </a:r>
                      <a:endParaRPr lang="uk-UA" sz="16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7469">
                <a:tc>
                  <a:txBody>
                    <a:bodyPr/>
                    <a:lstStyle/>
                    <a:p>
                      <a:pPr algn="l" fontAlgn="b"/>
                      <a:r>
                        <a:rPr lang="uk-UA" sz="1600" u="none" strike="noStrike">
                          <a:effectLst/>
                        </a:rPr>
                        <a:t>Столбец 1</a:t>
                      </a:r>
                      <a:endParaRPr lang="uk-U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600" u="none" strike="noStrike">
                          <a:effectLst/>
                        </a:rPr>
                        <a:t>1</a:t>
                      </a:r>
                      <a:endParaRPr lang="uk-U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uk-UA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27469">
                <a:tc>
                  <a:txBody>
                    <a:bodyPr/>
                    <a:lstStyle/>
                    <a:p>
                      <a:pPr algn="l" fontAlgn="b"/>
                      <a:r>
                        <a:rPr lang="uk-UA" sz="1600" u="none" strike="noStrike">
                          <a:effectLst/>
                        </a:rPr>
                        <a:t>Столбец 2</a:t>
                      </a:r>
                      <a:endParaRPr lang="uk-U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600" u="none" strike="noStrike">
                          <a:effectLst/>
                        </a:rPr>
                        <a:t>0,998364</a:t>
                      </a:r>
                      <a:endParaRPr lang="uk-U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600" u="none" strike="noStrike" dirty="0">
                          <a:effectLst/>
                        </a:rPr>
                        <a:t>1</a:t>
                      </a:r>
                      <a:endParaRPr lang="uk-UA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335" y="1566052"/>
            <a:ext cx="8851280" cy="4976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5699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регресійний аналіз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46652"/>
            <a:ext cx="10515600" cy="521380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uk-UA" dirty="0" smtClean="0"/>
              <a:t>Дає конкретні </a:t>
            </a:r>
            <a:r>
              <a:rPr lang="uk-UA" dirty="0"/>
              <a:t>відомості про </a:t>
            </a:r>
            <a:r>
              <a:rPr lang="uk-UA" dirty="0" smtClean="0"/>
              <a:t>форму </a:t>
            </a:r>
            <a:r>
              <a:rPr lang="uk-UA" dirty="0"/>
              <a:t>і характер </a:t>
            </a:r>
            <a:r>
              <a:rPr lang="uk-UA" dirty="0" smtClean="0"/>
              <a:t>залежності </a:t>
            </a:r>
            <a:r>
              <a:rPr lang="uk-UA" dirty="0"/>
              <a:t>між досліджуваними </a:t>
            </a:r>
            <a:r>
              <a:rPr lang="uk-UA" dirty="0" smtClean="0"/>
              <a:t>змінними. Етапи</a:t>
            </a:r>
          </a:p>
          <a:p>
            <a:pPr marL="0" indent="0">
              <a:buNone/>
            </a:pPr>
            <a:r>
              <a:rPr lang="uk-UA" dirty="0"/>
              <a:t>1. Формулювання завдання. На цьому етапі формуються попередні гіпотези про залежність досліджуваних явищ. </a:t>
            </a:r>
          </a:p>
          <a:p>
            <a:pPr marL="0" indent="0">
              <a:buNone/>
            </a:pPr>
            <a:r>
              <a:rPr lang="uk-UA" dirty="0"/>
              <a:t>2. Визначення залежних і незалежних (пояснюють) змінних. </a:t>
            </a:r>
          </a:p>
          <a:p>
            <a:pPr marL="0" indent="0">
              <a:buNone/>
            </a:pPr>
            <a:r>
              <a:rPr lang="uk-UA" dirty="0"/>
              <a:t>3. Збір статистичних даних. Дані повинні бути зібрані для кожної з змінних, включених в регресійну модель. </a:t>
            </a:r>
          </a:p>
          <a:p>
            <a:pPr marL="0" indent="0">
              <a:buNone/>
            </a:pPr>
            <a:r>
              <a:rPr lang="uk-UA" dirty="0"/>
              <a:t>4. Формулювання гіпотези про форму зв'язку (проста або множинна, лінійна або нелінійна). </a:t>
            </a:r>
          </a:p>
          <a:p>
            <a:pPr marL="0" indent="0">
              <a:buNone/>
            </a:pPr>
            <a:r>
              <a:rPr lang="uk-UA" dirty="0"/>
              <a:t>5. Визначення функції регресії (полягає в розрахунку чисельних значень параметрів рівняння регресії) </a:t>
            </a:r>
          </a:p>
          <a:p>
            <a:pPr marL="0" indent="0">
              <a:buNone/>
            </a:pPr>
            <a:r>
              <a:rPr lang="uk-UA" dirty="0"/>
              <a:t>6. Оцінка точності регресійного аналізу. </a:t>
            </a:r>
          </a:p>
          <a:p>
            <a:pPr marL="0" indent="0">
              <a:buNone/>
            </a:pPr>
            <a:r>
              <a:rPr lang="uk-UA" dirty="0"/>
              <a:t>7. Інтерпретація отриманих результатів. Отримані результати регресійного аналізу порівнюються з попередніми гіпотезами. Оцінюється коректність і правдоподібність отриманих результатів. </a:t>
            </a:r>
          </a:p>
          <a:p>
            <a:pPr marL="0" indent="0">
              <a:buNone/>
            </a:pPr>
            <a:r>
              <a:rPr lang="uk-UA" dirty="0"/>
              <a:t>8.  Передбачення невідомих значень залежної змінної.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1451467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/>
              <a:t>Завдання регресійного аналізу</a:t>
            </a:r>
            <a:r>
              <a:rPr lang="uk-UA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встановлення </a:t>
            </a:r>
            <a:r>
              <a:rPr lang="uk-UA" dirty="0"/>
              <a:t>форми </a:t>
            </a:r>
            <a:r>
              <a:rPr lang="uk-UA" dirty="0" smtClean="0"/>
              <a:t>залежності </a:t>
            </a:r>
          </a:p>
          <a:p>
            <a:r>
              <a:rPr lang="uk-UA" dirty="0" smtClean="0"/>
              <a:t>визначення </a:t>
            </a:r>
            <a:r>
              <a:rPr lang="uk-UA" dirty="0"/>
              <a:t>функції </a:t>
            </a:r>
            <a:r>
              <a:rPr lang="uk-UA" dirty="0" smtClean="0"/>
              <a:t>регресії </a:t>
            </a:r>
          </a:p>
          <a:p>
            <a:r>
              <a:rPr lang="uk-UA" dirty="0" smtClean="0"/>
              <a:t>оцінка </a:t>
            </a:r>
            <a:r>
              <a:rPr lang="uk-UA" dirty="0"/>
              <a:t>невідомих значень залежної </a:t>
            </a:r>
            <a:r>
              <a:rPr lang="uk-UA" dirty="0" smtClean="0"/>
              <a:t>змінної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168092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Встановлення форми залежності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 smtClean="0"/>
              <a:t>Характер </a:t>
            </a:r>
            <a:r>
              <a:rPr lang="uk-UA" dirty="0"/>
              <a:t>і форма залежності між змінними можуть утворювати такі різновиди регресії: </a:t>
            </a:r>
          </a:p>
          <a:p>
            <a:pPr marL="457200" lvl="1" indent="0">
              <a:buNone/>
            </a:pPr>
            <a:r>
              <a:rPr lang="uk-UA" dirty="0"/>
              <a:t>• позитивна лінійна регресія (виражається в рівномірному зростанні функції); </a:t>
            </a:r>
          </a:p>
          <a:p>
            <a:pPr marL="457200" lvl="1" indent="0">
              <a:buNone/>
            </a:pPr>
            <a:r>
              <a:rPr lang="uk-UA" dirty="0"/>
              <a:t>• позитивна </a:t>
            </a:r>
            <a:r>
              <a:rPr lang="uk-UA" dirty="0" err="1" smtClean="0"/>
              <a:t>равноприскоренно</a:t>
            </a:r>
            <a:r>
              <a:rPr lang="uk-UA" dirty="0" smtClean="0"/>
              <a:t> </a:t>
            </a:r>
            <a:r>
              <a:rPr lang="uk-UA" dirty="0"/>
              <a:t>зростаюча регресія; </a:t>
            </a:r>
          </a:p>
          <a:p>
            <a:pPr marL="457200" lvl="1" indent="0">
              <a:buNone/>
            </a:pPr>
            <a:r>
              <a:rPr lang="uk-UA" dirty="0"/>
              <a:t>• позитивна </a:t>
            </a:r>
            <a:r>
              <a:rPr lang="uk-UA" dirty="0" err="1" smtClean="0"/>
              <a:t>равнозатриманно</a:t>
            </a:r>
            <a:r>
              <a:rPr lang="uk-UA" dirty="0" smtClean="0"/>
              <a:t> </a:t>
            </a:r>
            <a:r>
              <a:rPr lang="uk-UA" dirty="0"/>
              <a:t>зростаюча регресія; </a:t>
            </a:r>
          </a:p>
          <a:p>
            <a:pPr marL="457200" lvl="1" indent="0">
              <a:buNone/>
            </a:pPr>
            <a:r>
              <a:rPr lang="uk-UA" dirty="0"/>
              <a:t>•  негативна лінійна регресія (виражається в рівномірному падінні функції); </a:t>
            </a:r>
          </a:p>
          <a:p>
            <a:pPr marL="457200" lvl="1" indent="0">
              <a:buNone/>
            </a:pPr>
            <a:r>
              <a:rPr lang="uk-UA" dirty="0"/>
              <a:t>• негативна </a:t>
            </a:r>
            <a:r>
              <a:rPr lang="uk-UA" dirty="0" err="1" smtClean="0"/>
              <a:t>равноприскоренно</a:t>
            </a:r>
            <a:r>
              <a:rPr lang="uk-UA" dirty="0" smtClean="0"/>
              <a:t> </a:t>
            </a:r>
            <a:r>
              <a:rPr lang="uk-UA" dirty="0"/>
              <a:t>спадна регресія; </a:t>
            </a:r>
          </a:p>
          <a:p>
            <a:pPr marL="457200" lvl="1" indent="0">
              <a:buNone/>
            </a:pPr>
            <a:r>
              <a:rPr lang="uk-UA" dirty="0"/>
              <a:t>• негативна </a:t>
            </a:r>
            <a:r>
              <a:rPr lang="uk-UA" dirty="0" err="1" smtClean="0"/>
              <a:t>равнозатриманно</a:t>
            </a:r>
            <a:r>
              <a:rPr lang="uk-UA" dirty="0" smtClean="0"/>
              <a:t> </a:t>
            </a:r>
            <a:r>
              <a:rPr lang="uk-UA" dirty="0"/>
              <a:t>спадна регресія. </a:t>
            </a:r>
          </a:p>
        </p:txBody>
      </p:sp>
    </p:spTree>
    <p:extLst>
      <p:ext uri="{BB962C8B-B14F-4D97-AF65-F5344CB8AC3E}">
        <p14:creationId xmlns:p14="http://schemas.microsoft.com/office/powerpoint/2010/main" val="34253099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Оцінка невідомих значень залежної змінної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 smtClean="0"/>
              <a:t>• </a:t>
            </a:r>
            <a:r>
              <a:rPr lang="uk-UA" dirty="0"/>
              <a:t>Оцінка значень залежної змінної всередині розглянутого інтервалу вихідних даних, тобто пропущених значень; при цьому вирішується завдання інтерполяції. </a:t>
            </a:r>
          </a:p>
          <a:p>
            <a:pPr marL="0" indent="0">
              <a:buNone/>
            </a:pPr>
            <a:r>
              <a:rPr lang="uk-UA" dirty="0"/>
              <a:t>• Оцінка майбутніх значень залежної змінної, тобто знаходження значень поза заданого інтервалу вихідних даних; при цьому вирішується завдання екстраполяції. </a:t>
            </a:r>
          </a:p>
        </p:txBody>
      </p:sp>
    </p:spTree>
    <p:extLst>
      <p:ext uri="{BB962C8B-B14F-4D97-AF65-F5344CB8AC3E}">
        <p14:creationId xmlns:p14="http://schemas.microsoft.com/office/powerpoint/2010/main" val="13835477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Припущення регресійного аналізу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Припущення </a:t>
            </a:r>
            <a:r>
              <a:rPr lang="uk-UA" dirty="0"/>
              <a:t>лінійності, тобто передбачається, що зв'язок між розглянутими змінними є </a:t>
            </a:r>
            <a:r>
              <a:rPr lang="uk-UA" dirty="0" smtClean="0"/>
              <a:t>лінійним. </a:t>
            </a:r>
          </a:p>
          <a:p>
            <a:r>
              <a:rPr lang="uk-UA" dirty="0" smtClean="0"/>
              <a:t>Припущення </a:t>
            </a:r>
            <a:r>
              <a:rPr lang="uk-UA" dirty="0"/>
              <a:t>про нормальність залишків. </a:t>
            </a:r>
            <a:endParaRPr lang="uk-UA" dirty="0" smtClean="0"/>
          </a:p>
          <a:p>
            <a:r>
              <a:rPr lang="uk-UA" dirty="0" smtClean="0"/>
              <a:t>При </a:t>
            </a:r>
            <a:r>
              <a:rPr lang="uk-UA" dirty="0"/>
              <a:t>використанні регресійного аналізу слід враховувати його основне обмеження. Воно полягає в тому, що регресійний аналіз дозволяє виявити лише залежності, а не зв'язки, що лежать в основі цих </a:t>
            </a:r>
            <a:r>
              <a:rPr lang="uk-UA" dirty="0" err="1"/>
              <a:t>залежностів</a:t>
            </a:r>
            <a:r>
              <a:rPr lang="uk-UA" dirty="0"/>
              <a:t>. </a:t>
            </a:r>
          </a:p>
          <a:p>
            <a:r>
              <a:rPr lang="uk-UA" dirty="0"/>
              <a:t>Регресійний аналіз дає можливість оцінити ступінь зв'язку між змінними шляхом обчислення передбачуваного значення змінної на підставі кількох відомих значень. </a:t>
            </a:r>
          </a:p>
        </p:txBody>
      </p:sp>
    </p:spTree>
    <p:extLst>
      <p:ext uri="{BB962C8B-B14F-4D97-AF65-F5344CB8AC3E}">
        <p14:creationId xmlns:p14="http://schemas.microsoft.com/office/powerpoint/2010/main" val="31073949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Визначення функції регресії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 smtClean="0"/>
              <a:t>Функція </a:t>
            </a:r>
            <a:r>
              <a:rPr lang="uk-UA" dirty="0"/>
              <a:t>регресії визначається у вигляді математичного рівняння того або іншого типу.</a:t>
            </a:r>
          </a:p>
        </p:txBody>
      </p:sp>
    </p:spTree>
    <p:extLst>
      <p:ext uri="{BB962C8B-B14F-4D97-AF65-F5344CB8AC3E}">
        <p14:creationId xmlns:p14="http://schemas.microsoft.com/office/powerpoint/2010/main" val="6670174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Рівняння регресії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має </a:t>
            </a:r>
            <a:r>
              <a:rPr lang="uk-UA" dirty="0" smtClean="0"/>
              <a:t>вигляд</a:t>
            </a:r>
            <a:r>
              <a:rPr lang="uk-UA" dirty="0"/>
              <a:t>: Y = a + b * X </a:t>
            </a:r>
          </a:p>
          <a:p>
            <a:r>
              <a:rPr lang="uk-UA" dirty="0"/>
              <a:t>За допомогою цього рівняння змінна Y виражається через константу </a:t>
            </a:r>
            <a:r>
              <a:rPr lang="uk-UA" i="1" dirty="0"/>
              <a:t>a</a:t>
            </a:r>
            <a:r>
              <a:rPr lang="uk-UA" dirty="0"/>
              <a:t> і кут нахилу прямої (або кутовий коефіцієнт) b, помножений на значення змінної X. Константу </a:t>
            </a:r>
            <a:r>
              <a:rPr lang="uk-UA" i="1" dirty="0"/>
              <a:t>a</a:t>
            </a:r>
            <a:r>
              <a:rPr lang="uk-UA" dirty="0"/>
              <a:t> також називають вільним членом, а кутовий коефіцієнт - коефіцієнтом регресії або </a:t>
            </a:r>
            <a:r>
              <a:rPr lang="uk-UA" dirty="0" smtClean="0"/>
              <a:t> коефіцієнт </a:t>
            </a:r>
            <a:r>
              <a:rPr lang="en-US" i="1" dirty="0" smtClean="0"/>
              <a:t>b</a:t>
            </a:r>
            <a:r>
              <a:rPr lang="uk-UA" dirty="0" smtClean="0"/>
              <a:t>. </a:t>
            </a:r>
            <a:endParaRPr lang="uk-UA" dirty="0"/>
          </a:p>
          <a:p>
            <a:r>
              <a:rPr lang="uk-UA" dirty="0"/>
              <a:t>У більшості випадків (якщо не завжди) спостерігається певний розкид спостережень щодо регресійної прямої. </a:t>
            </a:r>
          </a:p>
          <a:p>
            <a:r>
              <a:rPr lang="uk-UA" dirty="0" smtClean="0"/>
              <a:t>Залишк</a:t>
            </a:r>
            <a:r>
              <a:rPr lang="uk-UA" dirty="0"/>
              <a:t>и</a:t>
            </a:r>
            <a:r>
              <a:rPr lang="uk-UA" dirty="0" smtClean="0"/>
              <a:t> </a:t>
            </a:r>
            <a:r>
              <a:rPr lang="uk-UA" dirty="0"/>
              <a:t>- це відхилення окремої точки (спостереження) від лінії регресії (передбаченого значення).</a:t>
            </a:r>
          </a:p>
        </p:txBody>
      </p:sp>
    </p:spTree>
    <p:extLst>
      <p:ext uri="{BB962C8B-B14F-4D97-AF65-F5344CB8AC3E}">
        <p14:creationId xmlns:p14="http://schemas.microsoft.com/office/powerpoint/2010/main" val="24511722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Література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lvl="0" indent="-514350">
              <a:buFont typeface="+mj-lt"/>
              <a:buAutoNum type="arabicPeriod"/>
            </a:pPr>
            <a:r>
              <a:rPr lang="uk-UA" dirty="0" err="1" smtClean="0"/>
              <a:t>Гмурман</a:t>
            </a:r>
            <a:r>
              <a:rPr lang="uk-UA" dirty="0" smtClean="0"/>
              <a:t> </a:t>
            </a:r>
            <a:r>
              <a:rPr lang="uk-UA" dirty="0"/>
              <a:t>В. Е. (2003). </a:t>
            </a:r>
            <a:r>
              <a:rPr lang="uk-UA" i="1" dirty="0" err="1"/>
              <a:t>Теория</a:t>
            </a:r>
            <a:r>
              <a:rPr lang="uk-UA" i="1" dirty="0"/>
              <a:t> </a:t>
            </a:r>
            <a:r>
              <a:rPr lang="uk-UA" i="1" dirty="0" err="1"/>
              <a:t>вероятностей</a:t>
            </a:r>
            <a:r>
              <a:rPr lang="uk-UA" i="1" dirty="0"/>
              <a:t> и </a:t>
            </a:r>
            <a:r>
              <a:rPr lang="uk-UA" i="1" dirty="0" err="1"/>
              <a:t>математическая</a:t>
            </a:r>
            <a:r>
              <a:rPr lang="uk-UA" i="1" dirty="0"/>
              <a:t> статистика</a:t>
            </a:r>
            <a:r>
              <a:rPr lang="uk-UA" dirty="0"/>
              <a:t> (вид. 9-те). </a:t>
            </a:r>
            <a:r>
              <a:rPr lang="uk-UA" dirty="0" err="1"/>
              <a:t>Высшая</a:t>
            </a:r>
            <a:r>
              <a:rPr lang="uk-UA" dirty="0"/>
              <a:t> школа.</a:t>
            </a:r>
            <a:endParaRPr lang="ru-RU" dirty="0"/>
          </a:p>
          <a:p>
            <a:pPr marL="514350" lvl="0" indent="-514350">
              <a:buFont typeface="+mj-lt"/>
              <a:buAutoNum type="arabicPeriod"/>
            </a:pPr>
            <a:r>
              <a:rPr lang="uk-UA" dirty="0"/>
              <a:t>Корн Г., Корн Т. </a:t>
            </a:r>
            <a:r>
              <a:rPr lang="uk-UA" dirty="0" err="1"/>
              <a:t>Справочник</a:t>
            </a:r>
            <a:r>
              <a:rPr lang="uk-UA" dirty="0"/>
              <a:t> по </a:t>
            </a:r>
            <a:r>
              <a:rPr lang="uk-UA" dirty="0" err="1"/>
              <a:t>математике</a:t>
            </a:r>
            <a:r>
              <a:rPr lang="uk-UA" dirty="0"/>
              <a:t> для </a:t>
            </a:r>
            <a:r>
              <a:rPr lang="uk-UA" dirty="0" err="1"/>
              <a:t>научных</a:t>
            </a:r>
            <a:r>
              <a:rPr lang="uk-UA" dirty="0"/>
              <a:t> </a:t>
            </a:r>
            <a:r>
              <a:rPr lang="uk-UA" dirty="0" err="1"/>
              <a:t>работников</a:t>
            </a:r>
            <a:r>
              <a:rPr lang="uk-UA" dirty="0"/>
              <a:t> и </a:t>
            </a:r>
            <a:r>
              <a:rPr lang="uk-UA" dirty="0" err="1"/>
              <a:t>инженеров</a:t>
            </a:r>
            <a:r>
              <a:rPr lang="uk-UA" dirty="0"/>
              <a:t>, М., 1968. — С. 538-539.</a:t>
            </a:r>
            <a:endParaRPr lang="ru-RU" dirty="0"/>
          </a:p>
          <a:p>
            <a:pPr marL="514350" lvl="0" indent="-514350">
              <a:buFont typeface="+mj-lt"/>
              <a:buAutoNum type="arabicPeriod"/>
            </a:pPr>
            <a:r>
              <a:rPr lang="uk-UA" dirty="0" err="1"/>
              <a:t>Сеньо</a:t>
            </a:r>
            <a:r>
              <a:rPr lang="uk-UA" dirty="0"/>
              <a:t> П.С. Теорія ймовірностей та математична статистика: Підручник. — 2-ге вид., перероб. і </a:t>
            </a:r>
            <a:r>
              <a:rPr lang="uk-UA" dirty="0" err="1"/>
              <a:t>доп</a:t>
            </a:r>
            <a:r>
              <a:rPr lang="uk-UA" dirty="0"/>
              <a:t>. — К.: Знання, 2007. — 556 с.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53834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результат</a:t>
            </a:r>
            <a:endParaRPr lang="uk-UA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46738852"/>
              </p:ext>
            </p:extLst>
          </p:nvPr>
        </p:nvGraphicFramePr>
        <p:xfrm>
          <a:off x="3715657" y="2656116"/>
          <a:ext cx="5283200" cy="26125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5046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3273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80841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uk-UA" sz="2400" u="none" strike="noStrike" dirty="0" err="1">
                          <a:effectLst/>
                        </a:rPr>
                        <a:t>Регрессионная</a:t>
                      </a:r>
                      <a:r>
                        <a:rPr lang="uk-UA" sz="2400" u="none" strike="noStrike" dirty="0">
                          <a:effectLst/>
                        </a:rPr>
                        <a:t> статистика</a:t>
                      </a:r>
                      <a:endParaRPr lang="uk-UA" sz="24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0841">
                <a:tc>
                  <a:txBody>
                    <a:bodyPr/>
                    <a:lstStyle/>
                    <a:p>
                      <a:pPr algn="l" fontAlgn="b"/>
                      <a:r>
                        <a:rPr lang="uk-UA" sz="2400" u="none" strike="noStrike" dirty="0" err="1">
                          <a:effectLst/>
                        </a:rPr>
                        <a:t>Множественный</a:t>
                      </a:r>
                      <a:r>
                        <a:rPr lang="uk-UA" sz="2400" u="none" strike="noStrike" dirty="0">
                          <a:effectLst/>
                        </a:rPr>
                        <a:t> </a:t>
                      </a:r>
                      <a:r>
                        <a:rPr lang="en-GB" sz="2400" u="none" strike="noStrike" dirty="0">
                          <a:effectLst/>
                        </a:rPr>
                        <a:t>R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2400" u="none" strike="noStrike">
                          <a:effectLst/>
                        </a:rPr>
                        <a:t>0,998364</a:t>
                      </a:r>
                      <a:endParaRPr lang="uk-UA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80841">
                <a:tc>
                  <a:txBody>
                    <a:bodyPr/>
                    <a:lstStyle/>
                    <a:p>
                      <a:pPr algn="l" fontAlgn="b"/>
                      <a:r>
                        <a:rPr lang="en-GB" sz="2400" u="none" strike="noStrike">
                          <a:effectLst/>
                        </a:rPr>
                        <a:t>R-</a:t>
                      </a:r>
                      <a:r>
                        <a:rPr lang="uk-UA" sz="2400" u="none" strike="noStrike">
                          <a:effectLst/>
                        </a:rPr>
                        <a:t>квадрат</a:t>
                      </a:r>
                      <a:endParaRPr lang="uk-UA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2400" u="none" strike="noStrike" dirty="0">
                          <a:effectLst/>
                        </a:rPr>
                        <a:t>0,99673</a:t>
                      </a:r>
                      <a:endParaRPr lang="uk-UA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89323">
                <a:tc>
                  <a:txBody>
                    <a:bodyPr/>
                    <a:lstStyle/>
                    <a:p>
                      <a:pPr algn="l" fontAlgn="b"/>
                      <a:r>
                        <a:rPr lang="uk-UA" sz="2400" u="none" strike="noStrike">
                          <a:effectLst/>
                        </a:rPr>
                        <a:t>Нормированный </a:t>
                      </a:r>
                      <a:r>
                        <a:rPr lang="en-GB" sz="2400" u="none" strike="noStrike">
                          <a:effectLst/>
                        </a:rPr>
                        <a:t>R-</a:t>
                      </a:r>
                      <a:r>
                        <a:rPr lang="uk-UA" sz="2400" u="none" strike="noStrike">
                          <a:effectLst/>
                        </a:rPr>
                        <a:t>квадрат</a:t>
                      </a:r>
                      <a:endParaRPr lang="uk-UA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2400" u="none" strike="noStrike" dirty="0">
                          <a:effectLst/>
                        </a:rPr>
                        <a:t>0,996321</a:t>
                      </a:r>
                      <a:endParaRPr lang="uk-UA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80841">
                <a:tc>
                  <a:txBody>
                    <a:bodyPr/>
                    <a:lstStyle/>
                    <a:p>
                      <a:pPr algn="l" fontAlgn="b"/>
                      <a:r>
                        <a:rPr lang="uk-UA" sz="2400" u="none" strike="noStrike">
                          <a:effectLst/>
                        </a:rPr>
                        <a:t>Стандартная ошибка</a:t>
                      </a:r>
                      <a:endParaRPr lang="uk-UA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2400" u="none" strike="noStrike" dirty="0">
                          <a:effectLst/>
                        </a:rPr>
                        <a:t>0,42405</a:t>
                      </a:r>
                      <a:endParaRPr lang="uk-UA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99883">
                <a:tc>
                  <a:txBody>
                    <a:bodyPr/>
                    <a:lstStyle/>
                    <a:p>
                      <a:pPr algn="l" fontAlgn="b"/>
                      <a:r>
                        <a:rPr lang="uk-UA" sz="2400" u="none" strike="noStrike">
                          <a:effectLst/>
                        </a:rPr>
                        <a:t>Наблюдения</a:t>
                      </a:r>
                      <a:endParaRPr lang="uk-UA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2400" u="none" strike="noStrike" dirty="0">
                          <a:effectLst/>
                        </a:rPr>
                        <a:t>10</a:t>
                      </a:r>
                      <a:endParaRPr lang="uk-UA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73621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Множинний R - коефіцієнт множинної кореляції R - висловлює ступінь залежності незалежних змінних (X) і залежною змінною (У). </a:t>
            </a:r>
          </a:p>
          <a:p>
            <a:r>
              <a:rPr lang="uk-UA" dirty="0"/>
              <a:t>Множинний R дорівнює квадратному кореню з коефіцієнта детермінації, ця величина приймає значення в інтервалі від нуля до одиниці.</a:t>
            </a:r>
          </a:p>
        </p:txBody>
      </p:sp>
    </p:spTree>
    <p:extLst>
      <p:ext uri="{BB962C8B-B14F-4D97-AF65-F5344CB8AC3E}">
        <p14:creationId xmlns:p14="http://schemas.microsoft.com/office/powerpoint/2010/main" val="7373152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коефіцієнти регресії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7540728"/>
              </p:ext>
            </p:extLst>
          </p:nvPr>
        </p:nvGraphicFramePr>
        <p:xfrm>
          <a:off x="1045029" y="2844800"/>
          <a:ext cx="8752115" cy="152415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0337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6702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40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4171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714696">
                <a:tc>
                  <a:txBody>
                    <a:bodyPr/>
                    <a:lstStyle/>
                    <a:p>
                      <a:pPr algn="ctr" fontAlgn="b"/>
                      <a:r>
                        <a:rPr lang="uk-UA" sz="2000" u="none" strike="noStrike" dirty="0">
                          <a:effectLst/>
                        </a:rPr>
                        <a:t> </a:t>
                      </a:r>
                      <a:endParaRPr lang="uk-UA" sz="20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2000" u="none" strike="noStrike" dirty="0" err="1">
                          <a:effectLst/>
                        </a:rPr>
                        <a:t>Коэффициенты</a:t>
                      </a:r>
                      <a:endParaRPr lang="uk-UA" sz="20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2000" u="none" strike="noStrike" dirty="0" err="1">
                          <a:effectLst/>
                        </a:rPr>
                        <a:t>Стандартная</a:t>
                      </a:r>
                      <a:r>
                        <a:rPr lang="uk-UA" sz="2000" u="none" strike="noStrike" dirty="0">
                          <a:effectLst/>
                        </a:rPr>
                        <a:t> </a:t>
                      </a:r>
                      <a:r>
                        <a:rPr lang="uk-UA" sz="2000" u="none" strike="noStrike" dirty="0" err="1">
                          <a:effectLst/>
                        </a:rPr>
                        <a:t>ошибка</a:t>
                      </a:r>
                      <a:endParaRPr lang="uk-UA" sz="20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000" u="none" strike="noStrike" dirty="0">
                          <a:effectLst/>
                        </a:rPr>
                        <a:t>t-</a:t>
                      </a:r>
                      <a:r>
                        <a:rPr lang="uk-UA" sz="2000" u="none" strike="noStrike" dirty="0">
                          <a:effectLst/>
                        </a:rPr>
                        <a:t>статистика</a:t>
                      </a:r>
                      <a:endParaRPr lang="uk-UA" sz="20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4860">
                <a:tc>
                  <a:txBody>
                    <a:bodyPr/>
                    <a:lstStyle/>
                    <a:p>
                      <a:pPr algn="l" fontAlgn="b"/>
                      <a:r>
                        <a:rPr lang="en-GB" sz="2000" u="none" strike="noStrike">
                          <a:effectLst/>
                        </a:rPr>
                        <a:t>Y-</a:t>
                      </a:r>
                      <a:r>
                        <a:rPr lang="uk-UA" sz="2000" u="none" strike="noStrike">
                          <a:effectLst/>
                        </a:rPr>
                        <a:t>пересечение</a:t>
                      </a:r>
                      <a:endParaRPr lang="uk-UA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2000" u="none" strike="noStrike">
                          <a:effectLst/>
                        </a:rPr>
                        <a:t>2,694545455</a:t>
                      </a:r>
                      <a:endParaRPr lang="uk-UA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2000" u="none" strike="noStrike">
                          <a:effectLst/>
                        </a:rPr>
                        <a:t>0,33176878</a:t>
                      </a:r>
                      <a:endParaRPr lang="uk-UA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2000" u="none" strike="noStrike" dirty="0">
                          <a:effectLst/>
                        </a:rPr>
                        <a:t>8,121757129</a:t>
                      </a:r>
                      <a:endParaRPr lang="uk-UA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14603">
                <a:tc>
                  <a:txBody>
                    <a:bodyPr/>
                    <a:lstStyle/>
                    <a:p>
                      <a:pPr algn="l" fontAlgn="b"/>
                      <a:r>
                        <a:rPr lang="uk-UA" sz="2000" u="none" strike="noStrike">
                          <a:effectLst/>
                        </a:rPr>
                        <a:t>Переменная </a:t>
                      </a:r>
                      <a:r>
                        <a:rPr lang="en-GB" sz="2000" u="none" strike="noStrike">
                          <a:effectLst/>
                        </a:rPr>
                        <a:t>X 1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2000" u="none" strike="noStrike">
                          <a:effectLst/>
                        </a:rPr>
                        <a:t>2,305454545</a:t>
                      </a:r>
                      <a:endParaRPr lang="uk-UA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2000" u="none" strike="noStrike">
                          <a:effectLst/>
                        </a:rPr>
                        <a:t>0,04668634</a:t>
                      </a:r>
                      <a:endParaRPr lang="uk-UA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2000" u="none" strike="noStrike" dirty="0">
                          <a:effectLst/>
                        </a:rPr>
                        <a:t>49,38177965</a:t>
                      </a:r>
                      <a:endParaRPr lang="uk-UA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78360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запис </a:t>
            </a:r>
            <a:r>
              <a:rPr lang="uk-UA" dirty="0"/>
              <a:t>рівняння регресії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Y </a:t>
            </a:r>
            <a:r>
              <a:rPr lang="uk-UA" dirty="0"/>
              <a:t>= х * 2,305454545 + 2,694545455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2094548"/>
              </p:ext>
            </p:extLst>
          </p:nvPr>
        </p:nvGraphicFramePr>
        <p:xfrm>
          <a:off x="2191657" y="2699659"/>
          <a:ext cx="4644572" cy="36899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1588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6912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5956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45967">
                <a:tc gridSpan="2">
                  <a:txBody>
                    <a:bodyPr/>
                    <a:lstStyle/>
                    <a:p>
                      <a:pPr algn="l" fontAlgn="b"/>
                      <a:r>
                        <a:rPr lang="uk-UA" sz="1800" u="none" strike="noStrike">
                          <a:effectLst/>
                        </a:rPr>
                        <a:t>ВЫВОД ОСТАТКА</a:t>
                      </a:r>
                      <a:endParaRPr lang="uk-UA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uk-U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8266">
                <a:tc>
                  <a:txBody>
                    <a:bodyPr/>
                    <a:lstStyle/>
                    <a:p>
                      <a:pPr algn="l" fontAlgn="b"/>
                      <a:endParaRPr lang="uk-UA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uk-UA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uk-U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45967">
                <a:tc>
                  <a:txBody>
                    <a:bodyPr/>
                    <a:lstStyle/>
                    <a:p>
                      <a:pPr algn="ctr" fontAlgn="b"/>
                      <a:r>
                        <a:rPr lang="uk-UA" sz="1800" u="none" strike="noStrike">
                          <a:effectLst/>
                        </a:rPr>
                        <a:t>Наблюдение</a:t>
                      </a:r>
                      <a:endParaRPr lang="uk-UA" sz="1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800" u="none" strike="noStrike">
                          <a:effectLst/>
                        </a:rPr>
                        <a:t>Предсказанное </a:t>
                      </a:r>
                      <a:r>
                        <a:rPr lang="en-GB" sz="1800" u="none" strike="noStrike">
                          <a:effectLst/>
                        </a:rPr>
                        <a:t>Y</a:t>
                      </a:r>
                      <a:endParaRPr lang="en-GB" sz="1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800" u="none" strike="noStrike" dirty="0">
                          <a:effectLst/>
                        </a:rPr>
                        <a:t>Остатки</a:t>
                      </a:r>
                      <a:endParaRPr lang="uk-UA" sz="1800" b="0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45967">
                <a:tc>
                  <a:txBody>
                    <a:bodyPr/>
                    <a:lstStyle/>
                    <a:p>
                      <a:pPr algn="r" fontAlgn="b"/>
                      <a:r>
                        <a:rPr lang="uk-UA" sz="1800" u="none" strike="noStrike">
                          <a:effectLst/>
                        </a:rPr>
                        <a:t>1</a:t>
                      </a:r>
                      <a:endParaRPr lang="uk-UA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800" u="none" strike="noStrike">
                          <a:effectLst/>
                        </a:rPr>
                        <a:t>9,610909091</a:t>
                      </a:r>
                      <a:endParaRPr lang="uk-UA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800" u="none" strike="noStrike" dirty="0">
                          <a:effectLst/>
                        </a:rPr>
                        <a:t>-0,610909091</a:t>
                      </a:r>
                      <a:endParaRPr lang="uk-U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45967">
                <a:tc>
                  <a:txBody>
                    <a:bodyPr/>
                    <a:lstStyle/>
                    <a:p>
                      <a:pPr algn="r" fontAlgn="b"/>
                      <a:r>
                        <a:rPr lang="uk-UA" sz="1800" u="none" strike="noStrike">
                          <a:effectLst/>
                        </a:rPr>
                        <a:t>2</a:t>
                      </a:r>
                      <a:endParaRPr lang="uk-UA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800" u="none" strike="noStrike">
                          <a:effectLst/>
                        </a:rPr>
                        <a:t>7,305454545</a:t>
                      </a:r>
                      <a:endParaRPr lang="uk-UA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800" u="none" strike="noStrike" dirty="0">
                          <a:effectLst/>
                        </a:rPr>
                        <a:t>-0,305454545</a:t>
                      </a:r>
                      <a:endParaRPr lang="uk-U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45967">
                <a:tc>
                  <a:txBody>
                    <a:bodyPr/>
                    <a:lstStyle/>
                    <a:p>
                      <a:pPr algn="r" fontAlgn="b"/>
                      <a:r>
                        <a:rPr lang="uk-UA" sz="1800" u="none" strike="noStrike">
                          <a:effectLst/>
                        </a:rPr>
                        <a:t>3</a:t>
                      </a:r>
                      <a:endParaRPr lang="uk-UA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800" u="none" strike="noStrike">
                          <a:effectLst/>
                        </a:rPr>
                        <a:t>11,91636364</a:t>
                      </a:r>
                      <a:endParaRPr lang="uk-UA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800" u="none" strike="noStrike" dirty="0">
                          <a:effectLst/>
                        </a:rPr>
                        <a:t>0,083636364</a:t>
                      </a:r>
                      <a:endParaRPr lang="uk-U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45967">
                <a:tc>
                  <a:txBody>
                    <a:bodyPr/>
                    <a:lstStyle/>
                    <a:p>
                      <a:pPr algn="r" fontAlgn="b"/>
                      <a:r>
                        <a:rPr lang="uk-UA" sz="1800" u="none" strike="noStrike">
                          <a:effectLst/>
                        </a:rPr>
                        <a:t>4</a:t>
                      </a:r>
                      <a:endParaRPr lang="uk-UA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800" u="none" strike="noStrike">
                          <a:effectLst/>
                        </a:rPr>
                        <a:t>14,22181818</a:t>
                      </a:r>
                      <a:endParaRPr lang="uk-UA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800" u="none" strike="noStrike" dirty="0">
                          <a:effectLst/>
                        </a:rPr>
                        <a:t>0,778181818</a:t>
                      </a:r>
                      <a:endParaRPr lang="uk-U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45967">
                <a:tc>
                  <a:txBody>
                    <a:bodyPr/>
                    <a:lstStyle/>
                    <a:p>
                      <a:pPr algn="r" fontAlgn="b"/>
                      <a:r>
                        <a:rPr lang="uk-UA" sz="1800" u="none" strike="noStrike">
                          <a:effectLst/>
                        </a:rPr>
                        <a:t>5</a:t>
                      </a:r>
                      <a:endParaRPr lang="uk-UA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800" u="none" strike="noStrike">
                          <a:effectLst/>
                        </a:rPr>
                        <a:t>16,52727273</a:t>
                      </a:r>
                      <a:endParaRPr lang="uk-UA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800" u="none" strike="noStrike" dirty="0">
                          <a:effectLst/>
                        </a:rPr>
                        <a:t>0,472727273</a:t>
                      </a:r>
                      <a:endParaRPr lang="uk-U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45967">
                <a:tc>
                  <a:txBody>
                    <a:bodyPr/>
                    <a:lstStyle/>
                    <a:p>
                      <a:pPr algn="r" fontAlgn="b"/>
                      <a:r>
                        <a:rPr lang="uk-UA" sz="1800" u="none" strike="noStrike">
                          <a:effectLst/>
                        </a:rPr>
                        <a:t>6</a:t>
                      </a:r>
                      <a:endParaRPr lang="uk-UA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800" u="none" strike="noStrike">
                          <a:effectLst/>
                        </a:rPr>
                        <a:t>18,83272727</a:t>
                      </a:r>
                      <a:endParaRPr lang="uk-UA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800" u="none" strike="noStrike" dirty="0">
                          <a:effectLst/>
                        </a:rPr>
                        <a:t>0,167272727</a:t>
                      </a:r>
                      <a:endParaRPr lang="uk-U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45967">
                <a:tc>
                  <a:txBody>
                    <a:bodyPr/>
                    <a:lstStyle/>
                    <a:p>
                      <a:pPr algn="r" fontAlgn="b"/>
                      <a:r>
                        <a:rPr lang="uk-UA" sz="1800" u="none" strike="noStrike">
                          <a:effectLst/>
                        </a:rPr>
                        <a:t>7</a:t>
                      </a:r>
                      <a:endParaRPr lang="uk-UA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800" u="none" strike="noStrike">
                          <a:effectLst/>
                        </a:rPr>
                        <a:t>21,13818182</a:t>
                      </a:r>
                      <a:endParaRPr lang="uk-UA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800" u="none" strike="noStrike" dirty="0">
                          <a:effectLst/>
                        </a:rPr>
                        <a:t>-0,138181818</a:t>
                      </a:r>
                      <a:endParaRPr lang="uk-U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45967">
                <a:tc>
                  <a:txBody>
                    <a:bodyPr/>
                    <a:lstStyle/>
                    <a:p>
                      <a:pPr algn="r" fontAlgn="b"/>
                      <a:r>
                        <a:rPr lang="uk-UA" sz="1800" u="none" strike="noStrike">
                          <a:effectLst/>
                        </a:rPr>
                        <a:t>8</a:t>
                      </a:r>
                      <a:endParaRPr lang="uk-UA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800" u="none" strike="noStrike">
                          <a:effectLst/>
                        </a:rPr>
                        <a:t>23,44363636</a:t>
                      </a:r>
                      <a:endParaRPr lang="uk-UA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800" u="none" strike="noStrike" dirty="0">
                          <a:effectLst/>
                        </a:rPr>
                        <a:t>-0,043636364</a:t>
                      </a:r>
                      <a:endParaRPr lang="uk-U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45967">
                <a:tc>
                  <a:txBody>
                    <a:bodyPr/>
                    <a:lstStyle/>
                    <a:p>
                      <a:pPr algn="r" fontAlgn="b"/>
                      <a:r>
                        <a:rPr lang="uk-UA" sz="1800" u="none" strike="noStrike">
                          <a:effectLst/>
                        </a:rPr>
                        <a:t>9</a:t>
                      </a:r>
                      <a:endParaRPr lang="uk-UA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800" u="none" strike="noStrike">
                          <a:effectLst/>
                        </a:rPr>
                        <a:t>25,74909091</a:t>
                      </a:r>
                      <a:endParaRPr lang="uk-UA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800" u="none" strike="noStrike" dirty="0">
                          <a:effectLst/>
                        </a:rPr>
                        <a:t>-0,149090909</a:t>
                      </a:r>
                      <a:endParaRPr lang="uk-U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58266">
                <a:tc>
                  <a:txBody>
                    <a:bodyPr/>
                    <a:lstStyle/>
                    <a:p>
                      <a:pPr algn="r" fontAlgn="b"/>
                      <a:r>
                        <a:rPr lang="uk-UA" sz="1800" u="none" strike="noStrike">
                          <a:effectLst/>
                        </a:rPr>
                        <a:t>10</a:t>
                      </a:r>
                      <a:endParaRPr lang="uk-UA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800" u="none" strike="noStrike">
                          <a:effectLst/>
                        </a:rPr>
                        <a:t>28,05454545</a:t>
                      </a:r>
                      <a:endParaRPr lang="uk-UA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1800" u="none" strike="noStrike" dirty="0">
                          <a:effectLst/>
                        </a:rPr>
                        <a:t>-0,254545455</a:t>
                      </a:r>
                      <a:endParaRPr lang="uk-UA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42867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завдання прогнозування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 smtClean="0"/>
              <a:t>зводиться </a:t>
            </a:r>
            <a:r>
              <a:rPr lang="uk-UA" dirty="0"/>
              <a:t>до вирішення рівняння </a:t>
            </a:r>
          </a:p>
          <a:p>
            <a:r>
              <a:rPr lang="uk-UA" dirty="0"/>
              <a:t>Y = x * 2,305454545 + 2,694545455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7410846"/>
              </p:ext>
            </p:extLst>
          </p:nvPr>
        </p:nvGraphicFramePr>
        <p:xfrm>
          <a:off x="2336799" y="3193143"/>
          <a:ext cx="4528457" cy="26269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7036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5809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19314">
                <a:tc>
                  <a:txBody>
                    <a:bodyPr/>
                    <a:lstStyle/>
                    <a:p>
                      <a:pPr algn="r" fontAlgn="b"/>
                      <a:r>
                        <a:rPr lang="uk-UA" sz="2400" u="none" strike="noStrike" dirty="0">
                          <a:effectLst/>
                        </a:rPr>
                        <a:t>11</a:t>
                      </a:r>
                      <a:endParaRPr lang="uk-UA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2400" u="none" strike="noStrike">
                          <a:effectLst/>
                        </a:rPr>
                        <a:t>28,05454545</a:t>
                      </a:r>
                      <a:endParaRPr lang="uk-UA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9314">
                <a:tc>
                  <a:txBody>
                    <a:bodyPr/>
                    <a:lstStyle/>
                    <a:p>
                      <a:pPr algn="r" fontAlgn="b"/>
                      <a:r>
                        <a:rPr lang="uk-UA" sz="2400" u="none" strike="noStrike">
                          <a:effectLst/>
                        </a:rPr>
                        <a:t>12</a:t>
                      </a:r>
                      <a:endParaRPr lang="uk-UA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2400" u="none" strike="noStrike" dirty="0">
                          <a:effectLst/>
                        </a:rPr>
                        <a:t>30,36</a:t>
                      </a:r>
                      <a:endParaRPr lang="uk-UA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19314">
                <a:tc>
                  <a:txBody>
                    <a:bodyPr/>
                    <a:lstStyle/>
                    <a:p>
                      <a:pPr algn="r" fontAlgn="b"/>
                      <a:r>
                        <a:rPr lang="uk-UA" sz="2400" u="none" strike="noStrike">
                          <a:effectLst/>
                        </a:rPr>
                        <a:t>13</a:t>
                      </a:r>
                      <a:endParaRPr lang="uk-UA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2400" u="none" strike="noStrike" dirty="0">
                          <a:effectLst/>
                        </a:rPr>
                        <a:t>32,66545455</a:t>
                      </a:r>
                      <a:endParaRPr lang="uk-UA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19314">
                <a:tc>
                  <a:txBody>
                    <a:bodyPr/>
                    <a:lstStyle/>
                    <a:p>
                      <a:pPr algn="r" fontAlgn="b"/>
                      <a:r>
                        <a:rPr lang="uk-UA" sz="2400" u="none" strike="noStrike">
                          <a:effectLst/>
                        </a:rPr>
                        <a:t>14</a:t>
                      </a:r>
                      <a:endParaRPr lang="uk-UA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2400" u="none" strike="noStrike" dirty="0">
                          <a:effectLst/>
                        </a:rPr>
                        <a:t>34,97090909</a:t>
                      </a:r>
                      <a:endParaRPr lang="uk-UA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19314">
                <a:tc>
                  <a:txBody>
                    <a:bodyPr/>
                    <a:lstStyle/>
                    <a:p>
                      <a:pPr algn="r" fontAlgn="b"/>
                      <a:r>
                        <a:rPr lang="uk-UA" sz="2400" u="none" strike="noStrike">
                          <a:effectLst/>
                        </a:rPr>
                        <a:t>15</a:t>
                      </a:r>
                      <a:endParaRPr lang="uk-UA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2400" u="none" strike="noStrike" dirty="0">
                          <a:effectLst/>
                        </a:rPr>
                        <a:t>37,27636364</a:t>
                      </a:r>
                      <a:endParaRPr lang="uk-UA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19314">
                <a:tc>
                  <a:txBody>
                    <a:bodyPr/>
                    <a:lstStyle/>
                    <a:p>
                      <a:pPr algn="r" fontAlgn="b"/>
                      <a:r>
                        <a:rPr lang="uk-UA" sz="2400" u="none" strike="noStrike">
                          <a:effectLst/>
                        </a:rPr>
                        <a:t>16</a:t>
                      </a:r>
                      <a:endParaRPr lang="uk-UA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2400" u="none" strike="noStrike" dirty="0">
                          <a:effectLst/>
                        </a:rPr>
                        <a:t>39,58181818</a:t>
                      </a:r>
                      <a:endParaRPr lang="uk-UA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19314">
                <a:tc>
                  <a:txBody>
                    <a:bodyPr/>
                    <a:lstStyle/>
                    <a:p>
                      <a:pPr algn="r" fontAlgn="b"/>
                      <a:r>
                        <a:rPr lang="uk-UA" sz="2400" u="none" strike="noStrike">
                          <a:effectLst/>
                        </a:rPr>
                        <a:t>17</a:t>
                      </a:r>
                      <a:endParaRPr lang="uk-UA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2400" u="none" strike="noStrike" dirty="0">
                          <a:effectLst/>
                        </a:rPr>
                        <a:t>41,88727273</a:t>
                      </a:r>
                      <a:endParaRPr lang="uk-UA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41284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Графік функції регресії</a:t>
            </a:r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7057" y="1986115"/>
            <a:ext cx="5840361" cy="36772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9328633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Факторний </a:t>
            </a:r>
            <a:r>
              <a:rPr lang="uk-UA" b="1" dirty="0" smtClean="0"/>
              <a:t>аналіз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dirty="0" err="1"/>
              <a:t>Фа́кторний</a:t>
            </a:r>
            <a:r>
              <a:rPr lang="uk-UA" b="1" dirty="0"/>
              <a:t> </a:t>
            </a:r>
            <a:r>
              <a:rPr lang="uk-UA" b="1" dirty="0" err="1"/>
              <a:t>ана́ліз</a:t>
            </a:r>
            <a:r>
              <a:rPr lang="uk-UA" b="1" dirty="0"/>
              <a:t> –</a:t>
            </a:r>
            <a:r>
              <a:rPr lang="uk-UA" dirty="0"/>
              <a:t> статистичний метод аналізу впливу окремих факторів </a:t>
            </a:r>
            <a:r>
              <a:rPr lang="uk-UA" dirty="0" smtClean="0"/>
              <a:t>на </a:t>
            </a:r>
            <a:r>
              <a:rPr lang="uk-UA" dirty="0"/>
              <a:t>результативний показник, використовується для комплексного аналізу господарської діяльності, пошуку і класифікації факторів, що впливають на економічні явища і процеси, з виявленням причинно-наслідкових </a:t>
            </a:r>
            <a:r>
              <a:rPr lang="uk-UA" dirty="0" err="1"/>
              <a:t>зв’язків</a:t>
            </a:r>
            <a:r>
              <a:rPr lang="uk-UA" dirty="0"/>
              <a:t>, що впливають на зміну конкретних показників господарської діяльності.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490950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Методи факторного аналізу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 </a:t>
            </a:r>
            <a:r>
              <a:rPr lang="uk-UA" dirty="0"/>
              <a:t>метод головних компонент, </a:t>
            </a:r>
            <a:endParaRPr lang="uk-UA" dirty="0" smtClean="0"/>
          </a:p>
          <a:p>
            <a:r>
              <a:rPr lang="uk-UA" dirty="0" smtClean="0"/>
              <a:t>кореляційний </a:t>
            </a:r>
            <a:r>
              <a:rPr lang="uk-UA" dirty="0"/>
              <a:t>аналіз, </a:t>
            </a:r>
            <a:endParaRPr lang="uk-UA" dirty="0" smtClean="0"/>
          </a:p>
          <a:p>
            <a:r>
              <a:rPr lang="uk-UA" dirty="0" smtClean="0"/>
              <a:t>метод </a:t>
            </a:r>
            <a:r>
              <a:rPr lang="uk-UA" dirty="0"/>
              <a:t>максимальної правдоподібності. </a:t>
            </a:r>
            <a:endParaRPr lang="uk-UA" dirty="0" smtClean="0"/>
          </a:p>
          <a:p>
            <a:r>
              <a:rPr lang="uk-UA" dirty="0" smtClean="0"/>
              <a:t>нечіткий </a:t>
            </a:r>
            <a:r>
              <a:rPr lang="uk-UA" dirty="0"/>
              <a:t>факторний аналіз.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99858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Техн</a:t>
            </a:r>
            <a:r>
              <a:rPr lang="uk-UA" dirty="0" err="1" smtClean="0"/>
              <a:t>іка</a:t>
            </a:r>
            <a:r>
              <a:rPr lang="uk-UA" dirty="0" smtClean="0"/>
              <a:t> візуалізації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Нормальний</a:t>
            </a:r>
            <a:r>
              <a:rPr lang="ru-RU" b="1" dirty="0"/>
              <a:t> </a:t>
            </a:r>
            <a:r>
              <a:rPr lang="ru-RU" b="1" dirty="0" err="1"/>
              <a:t>розподіл</a:t>
            </a:r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1375" y="2493327"/>
            <a:ext cx="6400799" cy="39332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0741110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Z-</a:t>
            </a:r>
            <a:r>
              <a:rPr lang="ru-RU" b="1" dirty="0" err="1"/>
              <a:t>розподіл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err="1"/>
              <a:t>Нормальний</a:t>
            </a:r>
            <a:r>
              <a:rPr lang="ru-RU" dirty="0"/>
              <a:t> </a:t>
            </a:r>
            <a:r>
              <a:rPr lang="ru-RU" dirty="0" err="1"/>
              <a:t>розподіл</a:t>
            </a:r>
            <a:r>
              <a:rPr lang="ru-RU" dirty="0"/>
              <a:t> з </a:t>
            </a:r>
            <a:r>
              <a:rPr lang="ru-RU" dirty="0" err="1"/>
              <a:t>середнім</a:t>
            </a:r>
            <a:r>
              <a:rPr lang="ru-RU" dirty="0"/>
              <a:t> </a:t>
            </a:r>
            <a:r>
              <a:rPr lang="ru-RU" dirty="0" err="1"/>
              <a:t>значенням</a:t>
            </a:r>
            <a:r>
              <a:rPr lang="ru-RU" dirty="0"/>
              <a:t> μ = 0 та σ = 1 </a:t>
            </a:r>
            <a:r>
              <a:rPr lang="ru-RU" dirty="0" err="1"/>
              <a:t>має</a:t>
            </a:r>
            <a:endParaRPr lang="ru-RU" dirty="0"/>
          </a:p>
          <a:p>
            <a:pPr marL="0" indent="0">
              <a:buNone/>
            </a:pPr>
            <a:r>
              <a:rPr lang="ru-RU" dirty="0" err="1"/>
              <a:t>назву</a:t>
            </a:r>
            <a:r>
              <a:rPr lang="ru-RU" dirty="0"/>
              <a:t> </a:t>
            </a:r>
            <a:r>
              <a:rPr lang="ru-RU" b="1" dirty="0" err="1"/>
              <a:t>стандартний</a:t>
            </a:r>
            <a:r>
              <a:rPr lang="ru-RU" b="1" dirty="0"/>
              <a:t> </a:t>
            </a:r>
            <a:r>
              <a:rPr lang="ru-RU" b="1" dirty="0" err="1"/>
              <a:t>нормальний</a:t>
            </a:r>
            <a:r>
              <a:rPr lang="ru-RU" b="1" dirty="0"/>
              <a:t> </a:t>
            </a:r>
            <a:r>
              <a:rPr lang="ru-RU" b="1" dirty="0" err="1"/>
              <a:t>розподіл</a:t>
            </a:r>
            <a:r>
              <a:rPr lang="ru-RU" b="1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b="1" dirty="0" smtClean="0"/>
              <a:t>Z-</a:t>
            </a:r>
            <a:r>
              <a:rPr lang="ru-RU" b="1" dirty="0" err="1" smtClean="0"/>
              <a:t>розподіл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Будь-</a:t>
            </a:r>
            <a:r>
              <a:rPr lang="ru-RU" dirty="0" err="1" smtClean="0"/>
              <a:t>який</a:t>
            </a:r>
            <a:r>
              <a:rPr lang="ru-RU" dirty="0" smtClean="0"/>
              <a:t> </a:t>
            </a:r>
            <a:r>
              <a:rPr lang="ru-RU" dirty="0" err="1"/>
              <a:t>нормальний</a:t>
            </a:r>
            <a:r>
              <a:rPr lang="ru-RU" dirty="0"/>
              <a:t> </a:t>
            </a:r>
            <a:r>
              <a:rPr lang="ru-RU" dirty="0" err="1"/>
              <a:t>розподіл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зведений</a:t>
            </a:r>
            <a:r>
              <a:rPr lang="ru-RU" dirty="0"/>
              <a:t> </a:t>
            </a:r>
            <a:r>
              <a:rPr lang="ru-RU" dirty="0" smtClean="0"/>
              <a:t>до стандартного </a:t>
            </a:r>
            <a:r>
              <a:rPr lang="ru-RU" dirty="0"/>
              <a:t>нормального </a:t>
            </a:r>
            <a:r>
              <a:rPr lang="ru-RU" dirty="0" err="1"/>
              <a:t>розподілу</a:t>
            </a:r>
            <a:r>
              <a:rPr lang="ru-RU" dirty="0"/>
              <a:t> шляхом Z-</a:t>
            </a:r>
            <a:r>
              <a:rPr lang="ru-RU" dirty="0" err="1"/>
              <a:t>стандартизації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Формула для </a:t>
            </a:r>
            <a:r>
              <a:rPr lang="ru-RU" dirty="0" err="1"/>
              <a:t>обчислення</a:t>
            </a:r>
            <a:r>
              <a:rPr lang="ru-RU" dirty="0"/>
              <a:t> </a:t>
            </a:r>
            <a:r>
              <a:rPr lang="ru-RU" dirty="0" smtClean="0"/>
              <a:t>z-</a:t>
            </a:r>
            <a:r>
              <a:rPr lang="ru-RU" dirty="0" err="1" smtClean="0"/>
              <a:t>значень</a:t>
            </a:r>
            <a:r>
              <a:rPr lang="ru-RU" dirty="0" smtClean="0"/>
              <a:t>:</a:t>
            </a:r>
            <a:endParaRPr lang="pl-PL" dirty="0" smtClean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 smtClean="0"/>
          </a:p>
          <a:p>
            <a:r>
              <a:rPr lang="ru-RU" dirty="0"/>
              <a:t>В </a:t>
            </a:r>
            <a:r>
              <a:rPr lang="ru-RU" dirty="0" err="1"/>
              <a:t>процесі</a:t>
            </a:r>
            <a:r>
              <a:rPr lang="ru-RU" dirty="0"/>
              <a:t> </a:t>
            </a:r>
            <a:r>
              <a:rPr lang="en-US" dirty="0"/>
              <a:t>z-</a:t>
            </a:r>
            <a:r>
              <a:rPr lang="ru-RU" dirty="0" err="1"/>
              <a:t>стандартазиції</a:t>
            </a:r>
            <a:r>
              <a:rPr lang="ru-RU" dirty="0"/>
              <a:t> (</a:t>
            </a:r>
            <a:r>
              <a:rPr lang="ru-RU" dirty="0" err="1"/>
              <a:t>нормалізації</a:t>
            </a:r>
            <a:r>
              <a:rPr lang="ru-RU" dirty="0"/>
              <a:t>):</a:t>
            </a:r>
          </a:p>
          <a:p>
            <a:pPr marL="457200" lvl="1" indent="0">
              <a:buNone/>
            </a:pPr>
            <a:r>
              <a:rPr lang="ru-RU" dirty="0"/>
              <a:t>• Форма </a:t>
            </a:r>
            <a:r>
              <a:rPr lang="ru-RU" dirty="0" err="1"/>
              <a:t>розподілу</a:t>
            </a:r>
            <a:r>
              <a:rPr lang="ru-RU" dirty="0"/>
              <a:t> не </a:t>
            </a:r>
            <a:r>
              <a:rPr lang="ru-RU" dirty="0" err="1"/>
              <a:t>змінюється</a:t>
            </a:r>
            <a:endParaRPr lang="ru-RU" dirty="0"/>
          </a:p>
          <a:p>
            <a:pPr marL="457200" lvl="1" indent="0">
              <a:buNone/>
            </a:pPr>
            <a:r>
              <a:rPr lang="ru-RU" dirty="0"/>
              <a:t>• </a:t>
            </a:r>
            <a:r>
              <a:rPr lang="ru-RU" dirty="0" err="1"/>
              <a:t>Середнє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</a:t>
            </a:r>
            <a:r>
              <a:rPr lang="ru-RU" dirty="0" err="1"/>
              <a:t>стає</a:t>
            </a:r>
            <a:r>
              <a:rPr lang="ru-RU" dirty="0"/>
              <a:t> нулем</a:t>
            </a:r>
          </a:p>
          <a:p>
            <a:pPr marL="457200" lvl="1" indent="0">
              <a:buNone/>
            </a:pPr>
            <a:r>
              <a:rPr lang="ru-RU" dirty="0"/>
              <a:t>• </a:t>
            </a:r>
            <a:r>
              <a:rPr lang="ru-RU" dirty="0" err="1"/>
              <a:t>Середньоквадратичне</a:t>
            </a:r>
            <a:r>
              <a:rPr lang="ru-RU" dirty="0"/>
              <a:t> </a:t>
            </a:r>
            <a:r>
              <a:rPr lang="ru-RU" dirty="0" err="1"/>
              <a:t>відхилення</a:t>
            </a:r>
            <a:r>
              <a:rPr lang="ru-RU" dirty="0"/>
              <a:t> </a:t>
            </a:r>
            <a:r>
              <a:rPr lang="ru-RU" dirty="0" err="1"/>
              <a:t>стає</a:t>
            </a:r>
            <a:r>
              <a:rPr lang="ru-RU" dirty="0"/>
              <a:t> </a:t>
            </a:r>
            <a:r>
              <a:rPr lang="ru-RU" dirty="0" err="1"/>
              <a:t>одиницею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4713336" y="3596382"/>
                <a:ext cx="1648828" cy="5667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ru-RU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ru-RU" i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ru-RU" i="1">
                              <a:latin typeface="Cambria Math" panose="02040503050406030204" pitchFamily="18" charset="0"/>
                            </a:rPr>
                            <m:t>𝜇</m:t>
                          </m:r>
                        </m:num>
                        <m:den>
                          <m:r>
                            <a:rPr lang="ru-RU" i="1">
                              <a:latin typeface="Cambria Math" panose="02040503050406030204" pitchFamily="18" charset="0"/>
                            </a:rPr>
                            <m:t>𝜎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3336" y="3596382"/>
                <a:ext cx="1648828" cy="566758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191632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 smtClean="0"/>
              <a:t>Основи аналізу </a:t>
            </a:r>
            <a:r>
              <a:rPr lang="uk-UA" b="1" i="1" dirty="0"/>
              <a:t>даних</a:t>
            </a:r>
            <a:r>
              <a:rPr lang="uk-UA" dirty="0"/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описова </a:t>
            </a:r>
            <a:r>
              <a:rPr lang="uk-UA" dirty="0" smtClean="0"/>
              <a:t>статистика</a:t>
            </a:r>
          </a:p>
          <a:p>
            <a:r>
              <a:rPr lang="uk-UA" dirty="0" smtClean="0"/>
              <a:t>кореляційний аналіз</a:t>
            </a:r>
          </a:p>
          <a:p>
            <a:r>
              <a:rPr lang="uk-UA" dirty="0" smtClean="0"/>
              <a:t>регресійний аналіз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9784928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Властивості</a:t>
            </a:r>
            <a:r>
              <a:rPr lang="ru-RU" dirty="0"/>
              <a:t> нормального </a:t>
            </a:r>
            <a:r>
              <a:rPr lang="ru-RU" dirty="0" err="1"/>
              <a:t>розподілу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err="1" smtClean="0"/>
              <a:t>основн</a:t>
            </a:r>
            <a:r>
              <a:rPr lang="uk-UA" dirty="0" smtClean="0"/>
              <a:t>і</a:t>
            </a:r>
            <a:r>
              <a:rPr lang="ru-RU" dirty="0" smtClean="0"/>
              <a:t>:</a:t>
            </a:r>
            <a:endParaRPr lang="ru-RU" dirty="0"/>
          </a:p>
          <a:p>
            <a:pPr marL="457200" lvl="1" indent="0">
              <a:buNone/>
            </a:pPr>
            <a:r>
              <a:rPr lang="ru-RU" dirty="0"/>
              <a:t>• </a:t>
            </a:r>
            <a:r>
              <a:rPr lang="ru-RU" dirty="0" err="1"/>
              <a:t>Симетричність</a:t>
            </a:r>
            <a:endParaRPr lang="ru-RU" dirty="0"/>
          </a:p>
          <a:p>
            <a:pPr marL="457200" lvl="1" indent="0">
              <a:buNone/>
            </a:pPr>
            <a:r>
              <a:rPr lang="ru-RU" dirty="0"/>
              <a:t>• </a:t>
            </a:r>
            <a:r>
              <a:rPr lang="ru-RU" dirty="0" err="1"/>
              <a:t>Юнімодальність</a:t>
            </a:r>
            <a:r>
              <a:rPr lang="ru-RU" dirty="0"/>
              <a:t>(</a:t>
            </a:r>
            <a:r>
              <a:rPr lang="ru-RU" dirty="0" err="1"/>
              <a:t>лише</a:t>
            </a:r>
            <a:r>
              <a:rPr lang="ru-RU" dirty="0"/>
              <a:t> одна мода)</a:t>
            </a:r>
          </a:p>
          <a:p>
            <a:pPr marL="457200" lvl="1" indent="0">
              <a:buNone/>
            </a:pPr>
            <a:r>
              <a:rPr lang="ru-RU" dirty="0"/>
              <a:t>• </a:t>
            </a:r>
            <a:r>
              <a:rPr lang="ru-RU" dirty="0" err="1"/>
              <a:t>Набирає</a:t>
            </a:r>
            <a:r>
              <a:rPr lang="ru-RU" dirty="0"/>
              <a:t> </a:t>
            </a:r>
            <a:r>
              <a:rPr lang="ru-RU" dirty="0" err="1"/>
              <a:t>значень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-∞ до +∞</a:t>
            </a:r>
          </a:p>
          <a:p>
            <a:pPr marL="457200" lvl="1" indent="0">
              <a:buNone/>
            </a:pPr>
            <a:r>
              <a:rPr lang="ru-RU" dirty="0"/>
              <a:t>• </a:t>
            </a:r>
            <a:r>
              <a:rPr lang="ru-RU" dirty="0" err="1"/>
              <a:t>Загальна</a:t>
            </a:r>
            <a:r>
              <a:rPr lang="ru-RU" dirty="0"/>
              <a:t> </a:t>
            </a:r>
            <a:r>
              <a:rPr lang="ru-RU" dirty="0" err="1"/>
              <a:t>площа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кривою </a:t>
            </a:r>
            <a:r>
              <a:rPr lang="ru-RU" dirty="0" err="1"/>
              <a:t>дорівноює</a:t>
            </a:r>
            <a:r>
              <a:rPr lang="ru-RU" dirty="0"/>
              <a:t> 1</a:t>
            </a:r>
          </a:p>
          <a:p>
            <a:pPr marL="457200" lvl="1" indent="0">
              <a:buNone/>
            </a:pPr>
            <a:r>
              <a:rPr lang="ru-RU" dirty="0"/>
              <a:t>• </a:t>
            </a:r>
            <a:r>
              <a:rPr lang="ru-RU" dirty="0" err="1"/>
              <a:t>Однакове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</a:t>
            </a:r>
            <a:r>
              <a:rPr lang="ru-RU" dirty="0" err="1"/>
              <a:t>медіани</a:t>
            </a:r>
            <a:r>
              <a:rPr lang="ru-RU" dirty="0"/>
              <a:t>, </a:t>
            </a:r>
            <a:r>
              <a:rPr lang="ru-RU" dirty="0" err="1"/>
              <a:t>моди</a:t>
            </a:r>
            <a:r>
              <a:rPr lang="ru-RU" dirty="0"/>
              <a:t> та </a:t>
            </a:r>
            <a:r>
              <a:rPr lang="ru-RU" dirty="0" err="1"/>
              <a:t>середнього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.</a:t>
            </a:r>
          </a:p>
          <a:p>
            <a:r>
              <a:rPr lang="ru-RU" dirty="0" err="1"/>
              <a:t>Також</a:t>
            </a:r>
            <a:r>
              <a:rPr lang="ru-RU" dirty="0"/>
              <a:t> для нормального </a:t>
            </a:r>
            <a:r>
              <a:rPr lang="ru-RU" dirty="0" err="1"/>
              <a:t>розподілу</a:t>
            </a:r>
            <a:r>
              <a:rPr lang="ru-RU" dirty="0"/>
              <a:t> </a:t>
            </a:r>
            <a:r>
              <a:rPr lang="ru-RU" dirty="0" err="1"/>
              <a:t>відомо</a:t>
            </a:r>
            <a:r>
              <a:rPr lang="ru-RU" dirty="0"/>
              <a:t>, </a:t>
            </a:r>
            <a:r>
              <a:rPr lang="ru-RU" dirty="0" err="1"/>
              <a:t>що</a:t>
            </a:r>
            <a:endParaRPr lang="ru-RU" dirty="0"/>
          </a:p>
          <a:p>
            <a:pPr marL="457200" lvl="1" indent="0">
              <a:buNone/>
            </a:pPr>
            <a:r>
              <a:rPr lang="ru-RU" dirty="0"/>
              <a:t>• </a:t>
            </a:r>
            <a:r>
              <a:rPr lang="ru-RU" dirty="0" err="1"/>
              <a:t>близько</a:t>
            </a:r>
            <a:r>
              <a:rPr lang="ru-RU" dirty="0"/>
              <a:t> 68% </a:t>
            </a:r>
            <a:r>
              <a:rPr lang="ru-RU" dirty="0" err="1"/>
              <a:t>значень</a:t>
            </a:r>
            <a:r>
              <a:rPr lang="ru-RU" dirty="0"/>
              <a:t> </a:t>
            </a:r>
            <a:r>
              <a:rPr lang="ru-RU" dirty="0" err="1"/>
              <a:t>знаходяться</a:t>
            </a:r>
            <a:r>
              <a:rPr lang="ru-RU" dirty="0"/>
              <a:t> в межах </a:t>
            </a:r>
            <a:r>
              <a:rPr lang="ru-RU" dirty="0" err="1" smtClean="0"/>
              <a:t>однього</a:t>
            </a:r>
            <a:r>
              <a:rPr lang="pl-PL" dirty="0" smtClean="0"/>
              <a:t> </a:t>
            </a:r>
            <a:r>
              <a:rPr lang="ru-RU" dirty="0" err="1" smtClean="0"/>
              <a:t>середньоквадратичиного</a:t>
            </a:r>
            <a:r>
              <a:rPr lang="ru-RU" dirty="0" smtClean="0"/>
              <a:t> </a:t>
            </a:r>
            <a:r>
              <a:rPr lang="ru-RU" dirty="0" err="1"/>
              <a:t>відхилення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 smtClean="0"/>
              <a:t>середнього</a:t>
            </a:r>
            <a:r>
              <a:rPr lang="pl-PL" dirty="0" smtClean="0"/>
              <a:t> </a:t>
            </a:r>
            <a:r>
              <a:rPr lang="ru-RU" dirty="0" err="1" smtClean="0"/>
              <a:t>значення</a:t>
            </a:r>
            <a:endParaRPr lang="ru-RU" dirty="0"/>
          </a:p>
          <a:p>
            <a:pPr marL="457200" lvl="1" indent="0">
              <a:buNone/>
            </a:pPr>
            <a:r>
              <a:rPr lang="ru-RU" dirty="0"/>
              <a:t>• </a:t>
            </a:r>
            <a:r>
              <a:rPr lang="ru-RU" dirty="0" err="1"/>
              <a:t>близько</a:t>
            </a:r>
            <a:r>
              <a:rPr lang="ru-RU" dirty="0"/>
              <a:t> 95% </a:t>
            </a:r>
            <a:r>
              <a:rPr lang="ru-RU" dirty="0" err="1"/>
              <a:t>значень</a:t>
            </a:r>
            <a:r>
              <a:rPr lang="ru-RU" dirty="0"/>
              <a:t> </a:t>
            </a:r>
            <a:r>
              <a:rPr lang="ru-RU" dirty="0" err="1"/>
              <a:t>знаходяться</a:t>
            </a:r>
            <a:r>
              <a:rPr lang="ru-RU" dirty="0"/>
              <a:t> в межах </a:t>
            </a:r>
            <a:r>
              <a:rPr lang="ru-RU" dirty="0" err="1" smtClean="0"/>
              <a:t>двох</a:t>
            </a:r>
            <a:r>
              <a:rPr lang="pl-PL" dirty="0" smtClean="0"/>
              <a:t> </a:t>
            </a:r>
            <a:r>
              <a:rPr lang="ru-RU" dirty="0" err="1" smtClean="0"/>
              <a:t>середньоквадратичиного</a:t>
            </a:r>
            <a:r>
              <a:rPr lang="ru-RU" dirty="0" smtClean="0"/>
              <a:t> </a:t>
            </a:r>
            <a:r>
              <a:rPr lang="ru-RU" dirty="0" err="1"/>
              <a:t>відхилення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 smtClean="0"/>
              <a:t>середнього</a:t>
            </a:r>
            <a:r>
              <a:rPr lang="pl-PL" dirty="0" smtClean="0"/>
              <a:t> </a:t>
            </a:r>
            <a:r>
              <a:rPr lang="ru-RU" dirty="0" err="1" smtClean="0"/>
              <a:t>значення</a:t>
            </a:r>
            <a:endParaRPr lang="ru-RU" dirty="0"/>
          </a:p>
          <a:p>
            <a:pPr marL="457200" lvl="1" indent="0">
              <a:buNone/>
            </a:pPr>
            <a:r>
              <a:rPr lang="ru-RU" dirty="0"/>
              <a:t>• </a:t>
            </a:r>
            <a:r>
              <a:rPr lang="ru-RU" dirty="0" err="1"/>
              <a:t>близько</a:t>
            </a:r>
            <a:r>
              <a:rPr lang="ru-RU" dirty="0"/>
              <a:t> 99% </a:t>
            </a:r>
            <a:r>
              <a:rPr lang="ru-RU" dirty="0" err="1"/>
              <a:t>значень</a:t>
            </a:r>
            <a:r>
              <a:rPr lang="ru-RU" dirty="0"/>
              <a:t> </a:t>
            </a:r>
            <a:r>
              <a:rPr lang="ru-RU" dirty="0" err="1"/>
              <a:t>знаходяться</a:t>
            </a:r>
            <a:r>
              <a:rPr lang="ru-RU" dirty="0"/>
              <a:t> в межах </a:t>
            </a:r>
            <a:r>
              <a:rPr lang="ru-RU" dirty="0" err="1" smtClean="0"/>
              <a:t>трьох</a:t>
            </a:r>
            <a:r>
              <a:rPr lang="pl-PL" dirty="0" smtClean="0"/>
              <a:t> </a:t>
            </a:r>
            <a:r>
              <a:rPr lang="ru-RU" dirty="0" err="1" smtClean="0"/>
              <a:t>середньоквадратичиного</a:t>
            </a:r>
            <a:r>
              <a:rPr lang="ru-RU" dirty="0" smtClean="0"/>
              <a:t> </a:t>
            </a:r>
            <a:r>
              <a:rPr lang="ru-RU" dirty="0" err="1"/>
              <a:t>відхилення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 smtClean="0"/>
              <a:t>середнього</a:t>
            </a:r>
            <a:r>
              <a:rPr lang="pl-PL" dirty="0" smtClean="0"/>
              <a:t> </a:t>
            </a:r>
            <a:r>
              <a:rPr lang="ru-RU" dirty="0" err="1" smtClean="0"/>
              <a:t>значення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0721" y="1690688"/>
            <a:ext cx="3626355" cy="181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50497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Ймовірність</a:t>
            </a:r>
            <a:r>
              <a:rPr lang="ru-RU" b="1" dirty="0"/>
              <a:t> </a:t>
            </a:r>
            <a:r>
              <a:rPr lang="ru-RU" b="1" dirty="0" err="1"/>
              <a:t>отримати</a:t>
            </a:r>
            <a:r>
              <a:rPr lang="ru-RU" b="1" dirty="0"/>
              <a:t> </a:t>
            </a:r>
            <a:r>
              <a:rPr lang="ru-RU" b="1" dirty="0" err="1"/>
              <a:t>конкретне</a:t>
            </a:r>
            <a:r>
              <a:rPr lang="ru-RU" b="1" dirty="0"/>
              <a:t> </a:t>
            </a:r>
            <a:r>
              <a:rPr lang="en-US" b="1" dirty="0"/>
              <a:t>z-</a:t>
            </a:r>
            <a:r>
              <a:rPr lang="ru-RU" b="1" dirty="0" err="1"/>
              <a:t>значення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• </a:t>
            </a:r>
            <a:r>
              <a:rPr lang="ru-RU" dirty="0" err="1"/>
              <a:t>Робимо</a:t>
            </a:r>
            <a:r>
              <a:rPr lang="ru-RU" dirty="0"/>
              <a:t> </a:t>
            </a:r>
            <a:r>
              <a:rPr lang="en-US" dirty="0"/>
              <a:t>z- </a:t>
            </a:r>
            <a:r>
              <a:rPr lang="ru-RU" dirty="0" err="1"/>
              <a:t>стандартизацію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• </a:t>
            </a:r>
            <a:r>
              <a:rPr lang="ru-RU" dirty="0" err="1"/>
              <a:t>Зображаємо</a:t>
            </a:r>
            <a:r>
              <a:rPr lang="ru-RU" dirty="0"/>
              <a:t> наш </a:t>
            </a:r>
            <a:r>
              <a:rPr lang="ru-RU" dirty="0" err="1"/>
              <a:t>розподіл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• </a:t>
            </a:r>
            <a:r>
              <a:rPr lang="ru-RU" dirty="0" err="1"/>
              <a:t>Визначаємо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саме</a:t>
            </a:r>
            <a:r>
              <a:rPr lang="ru-RU" dirty="0"/>
              <a:t> </a:t>
            </a:r>
            <a:r>
              <a:rPr lang="ru-RU" dirty="0" err="1"/>
              <a:t>відрізок</a:t>
            </a:r>
            <a:r>
              <a:rPr lang="ru-RU" dirty="0"/>
              <a:t> </a:t>
            </a:r>
            <a:r>
              <a:rPr lang="ru-RU" dirty="0" err="1"/>
              <a:t>площі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кривою </a:t>
            </a:r>
            <a:r>
              <a:rPr lang="ru-RU" dirty="0" smtClean="0"/>
              <a:t>нас </a:t>
            </a:r>
            <a:r>
              <a:rPr lang="ru-RU" dirty="0" err="1" smtClean="0"/>
              <a:t>цікавить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• </a:t>
            </a:r>
            <a:r>
              <a:rPr lang="ru-RU" dirty="0" err="1"/>
              <a:t>Знаходимо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в z-</a:t>
            </a:r>
            <a:r>
              <a:rPr lang="ru-RU" dirty="0" err="1"/>
              <a:t>таблицях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з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 smtClean="0"/>
              <a:t>функції</a:t>
            </a:r>
            <a:r>
              <a:rPr lang="ru-RU" dirty="0" smtClean="0"/>
              <a:t> </a:t>
            </a:r>
            <a:r>
              <a:rPr lang="en-US" dirty="0" err="1" smtClean="0"/>
              <a:t>pnorm</a:t>
            </a:r>
            <a:r>
              <a:rPr lang="en-US" dirty="0" smtClean="0"/>
              <a:t> </a:t>
            </a:r>
            <a:r>
              <a:rPr lang="ru-RU" dirty="0"/>
              <a:t>в </a:t>
            </a:r>
            <a:r>
              <a:rPr lang="en-US" dirty="0"/>
              <a:t>R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224845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приклад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Виробник</a:t>
            </a:r>
            <a:r>
              <a:rPr lang="ru-RU" dirty="0" smtClean="0"/>
              <a:t> </a:t>
            </a:r>
            <a:r>
              <a:rPr lang="ru-RU" dirty="0" err="1"/>
              <a:t>зимових</a:t>
            </a:r>
            <a:r>
              <a:rPr lang="ru-RU" dirty="0"/>
              <a:t> </a:t>
            </a:r>
            <a:r>
              <a:rPr lang="ru-RU" dirty="0" smtClean="0"/>
              <a:t>шин </a:t>
            </a:r>
            <a:r>
              <a:rPr lang="ru-RU" dirty="0" err="1" smtClean="0"/>
              <a:t>декларує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вони </a:t>
            </a:r>
            <a:r>
              <a:rPr lang="ru-RU" dirty="0" err="1"/>
              <a:t>прослужать</a:t>
            </a:r>
            <a:r>
              <a:rPr lang="ru-RU" dirty="0"/>
              <a:t> в </a:t>
            </a:r>
            <a:r>
              <a:rPr lang="ru-RU" dirty="0" err="1"/>
              <a:t>середньому</a:t>
            </a:r>
            <a:r>
              <a:rPr lang="ru-RU" dirty="0"/>
              <a:t> 51500 </a:t>
            </a:r>
            <a:r>
              <a:rPr lang="ru-RU" dirty="0" err="1" smtClean="0"/>
              <a:t>кілометрів</a:t>
            </a:r>
            <a:r>
              <a:rPr lang="ru-RU" dirty="0" smtClean="0"/>
              <a:t> та </a:t>
            </a:r>
            <a:r>
              <a:rPr lang="ru-RU" dirty="0" err="1"/>
              <a:t>середньоквадратичне</a:t>
            </a:r>
            <a:r>
              <a:rPr lang="ru-RU" dirty="0"/>
              <a:t> </a:t>
            </a:r>
            <a:r>
              <a:rPr lang="ru-RU" dirty="0" err="1"/>
              <a:t>відхилення</a:t>
            </a:r>
            <a:r>
              <a:rPr lang="ru-RU" dirty="0"/>
              <a:t> в 4000 </a:t>
            </a:r>
            <a:r>
              <a:rPr lang="ru-RU" dirty="0" err="1"/>
              <a:t>кілометрів</a:t>
            </a:r>
            <a:r>
              <a:rPr lang="ru-RU" dirty="0"/>
              <a:t>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 smtClean="0"/>
              <a:t>ви</a:t>
            </a:r>
            <a:r>
              <a:rPr lang="ru-RU" dirty="0" smtClean="0"/>
              <a:t> </a:t>
            </a:r>
            <a:r>
              <a:rPr lang="ru-RU" dirty="0" err="1" smtClean="0"/>
              <a:t>придбаєте</a:t>
            </a:r>
            <a:r>
              <a:rPr lang="ru-RU" dirty="0" smtClean="0"/>
              <a:t> </a:t>
            </a:r>
            <a:r>
              <a:rPr lang="ru-RU" dirty="0"/>
              <a:t>комплект таких шин, яка </a:t>
            </a:r>
            <a:r>
              <a:rPr lang="ru-RU" dirty="0" err="1"/>
              <a:t>ймовірність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smtClean="0"/>
              <a:t>вони </a:t>
            </a:r>
            <a:r>
              <a:rPr lang="ru-RU" dirty="0" err="1" smtClean="0"/>
              <a:t>служитимуть</a:t>
            </a:r>
            <a:r>
              <a:rPr lang="ru-RU" dirty="0" smtClean="0"/>
              <a:t> </a:t>
            </a:r>
            <a:r>
              <a:rPr lang="ru-RU" dirty="0" err="1"/>
              <a:t>принаймі</a:t>
            </a:r>
            <a:r>
              <a:rPr lang="ru-RU" dirty="0"/>
              <a:t> 63 000 </a:t>
            </a:r>
            <a:r>
              <a:rPr lang="ru-RU" dirty="0" err="1"/>
              <a:t>кілометрів</a:t>
            </a:r>
            <a:r>
              <a:rPr lang="ru-RU" dirty="0"/>
              <a:t>?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відсоток</a:t>
            </a:r>
            <a:r>
              <a:rPr lang="ru-RU" dirty="0"/>
              <a:t> </a:t>
            </a:r>
            <a:r>
              <a:rPr lang="ru-RU" dirty="0" err="1" smtClean="0"/>
              <a:t>цих</a:t>
            </a:r>
            <a:r>
              <a:rPr lang="ru-RU" dirty="0" smtClean="0"/>
              <a:t> шин </a:t>
            </a:r>
            <a:r>
              <a:rPr lang="ru-RU" dirty="0"/>
              <a:t>прослужить </a:t>
            </a:r>
            <a:r>
              <a:rPr lang="ru-RU" dirty="0" err="1"/>
              <a:t>менше</a:t>
            </a:r>
            <a:r>
              <a:rPr lang="ru-RU" dirty="0"/>
              <a:t> </a:t>
            </a:r>
            <a:r>
              <a:rPr lang="ru-RU" dirty="0" err="1"/>
              <a:t>ніж</a:t>
            </a:r>
            <a:r>
              <a:rPr lang="ru-RU" dirty="0"/>
              <a:t> 45000? </a:t>
            </a:r>
            <a:r>
              <a:rPr lang="ru-RU" dirty="0" err="1"/>
              <a:t>Між</a:t>
            </a:r>
            <a:r>
              <a:rPr lang="ru-RU" dirty="0"/>
              <a:t> 45000 і 55000</a:t>
            </a:r>
            <a:r>
              <a:rPr lang="ru-RU" dirty="0" smtClean="0"/>
              <a:t>?</a:t>
            </a:r>
          </a:p>
          <a:p>
            <a:r>
              <a:rPr lang="ru-RU" dirty="0"/>
              <a:t>1.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ви</a:t>
            </a:r>
            <a:r>
              <a:rPr lang="ru-RU" dirty="0"/>
              <a:t> </a:t>
            </a:r>
            <a:r>
              <a:rPr lang="ru-RU" dirty="0" err="1"/>
              <a:t>придбаєте</a:t>
            </a:r>
            <a:r>
              <a:rPr lang="ru-RU" dirty="0"/>
              <a:t> комплект таких шин, яка </a:t>
            </a:r>
            <a:r>
              <a:rPr lang="ru-RU" dirty="0" err="1"/>
              <a:t>ймовірність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/>
              <a:t>вони </a:t>
            </a:r>
            <a:r>
              <a:rPr lang="ru-RU" dirty="0" err="1"/>
              <a:t>служитимуть</a:t>
            </a:r>
            <a:r>
              <a:rPr lang="ru-RU" dirty="0"/>
              <a:t> </a:t>
            </a:r>
            <a:r>
              <a:rPr lang="ru-RU" dirty="0" err="1"/>
              <a:t>принаймі</a:t>
            </a:r>
            <a:r>
              <a:rPr lang="ru-RU" dirty="0"/>
              <a:t> 63 000 </a:t>
            </a:r>
            <a:r>
              <a:rPr lang="ru-RU" dirty="0" err="1"/>
              <a:t>кілометрів</a:t>
            </a:r>
            <a:r>
              <a:rPr lang="ru-RU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04789678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Зобразимо</a:t>
            </a:r>
            <a:r>
              <a:rPr lang="ru-RU" dirty="0"/>
              <a:t> </a:t>
            </a:r>
            <a:r>
              <a:rPr lang="ru-RU" dirty="0" err="1" smtClean="0"/>
              <a:t>розподіл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39258"/>
            <a:ext cx="10515600" cy="4351338"/>
          </a:xfrm>
        </p:spPr>
        <p:txBody>
          <a:bodyPr/>
          <a:lstStyle/>
          <a:p>
            <a:r>
              <a:rPr lang="en-US" b="1" dirty="0" err="1" smtClean="0"/>
              <a:t>ggplot</a:t>
            </a:r>
            <a:r>
              <a:rPr lang="en-US" dirty="0" smtClean="0"/>
              <a:t>(</a:t>
            </a:r>
            <a:r>
              <a:rPr lang="en-US" b="1" dirty="0" err="1" smtClean="0"/>
              <a:t>data.frame</a:t>
            </a:r>
            <a:r>
              <a:rPr lang="en-US" dirty="0" smtClean="0"/>
              <a:t>(x </a:t>
            </a:r>
            <a:r>
              <a:rPr lang="en-US" dirty="0"/>
              <a:t>= </a:t>
            </a:r>
            <a:r>
              <a:rPr lang="en-US" b="1" dirty="0"/>
              <a:t>c</a:t>
            </a:r>
            <a:r>
              <a:rPr lang="en-US" dirty="0"/>
              <a:t>(30000,70000)), </a:t>
            </a:r>
            <a:r>
              <a:rPr lang="en-US" b="1" dirty="0" err="1"/>
              <a:t>aes</a:t>
            </a:r>
            <a:r>
              <a:rPr lang="en-US" dirty="0"/>
              <a:t>(x)) +</a:t>
            </a:r>
          </a:p>
          <a:p>
            <a:pPr marL="0" indent="0">
              <a:buNone/>
            </a:pPr>
            <a:r>
              <a:rPr lang="en-US" b="1" dirty="0" err="1"/>
              <a:t>stat_function</a:t>
            </a:r>
            <a:r>
              <a:rPr lang="en-US" dirty="0"/>
              <a:t>(fun = </a:t>
            </a:r>
            <a:r>
              <a:rPr lang="en-US" dirty="0" err="1"/>
              <a:t>dnorm</a:t>
            </a:r>
            <a:r>
              <a:rPr lang="en-US" dirty="0"/>
              <a:t>, </a:t>
            </a:r>
            <a:r>
              <a:rPr lang="en-US" dirty="0" err="1"/>
              <a:t>colour</a:t>
            </a:r>
            <a:r>
              <a:rPr lang="en-US" dirty="0"/>
              <a:t>="blue", </a:t>
            </a:r>
            <a:r>
              <a:rPr lang="en-US" dirty="0" err="1"/>
              <a:t>args</a:t>
            </a:r>
            <a:r>
              <a:rPr lang="en-US" dirty="0"/>
              <a:t> = </a:t>
            </a:r>
            <a:r>
              <a:rPr lang="en-US" b="1" dirty="0" smtClean="0"/>
              <a:t>list</a:t>
            </a:r>
            <a:r>
              <a:rPr lang="en-US" dirty="0" smtClean="0"/>
              <a:t>(mean </a:t>
            </a:r>
            <a:r>
              <a:rPr lang="en-US" dirty="0"/>
              <a:t>= 51500, </a:t>
            </a:r>
            <a:r>
              <a:rPr lang="en-US" dirty="0" err="1"/>
              <a:t>sd</a:t>
            </a:r>
            <a:r>
              <a:rPr lang="en-US" dirty="0"/>
              <a:t> = 4000</a:t>
            </a:r>
            <a:r>
              <a:rPr lang="en-US" dirty="0" smtClean="0"/>
              <a:t>))</a:t>
            </a:r>
            <a:endParaRPr lang="pl-PL" dirty="0" smtClean="0"/>
          </a:p>
          <a:p>
            <a:r>
              <a:rPr lang="en-US" dirty="0" err="1"/>
              <a:t>ggplot</a:t>
            </a:r>
            <a:r>
              <a:rPr lang="en-US" dirty="0"/>
              <a:t>(</a:t>
            </a:r>
            <a:r>
              <a:rPr lang="en-US" dirty="0" err="1"/>
              <a:t>data.frame</a:t>
            </a:r>
            <a:r>
              <a:rPr lang="en-US" dirty="0"/>
              <a:t>(x = c(30000,70000)), </a:t>
            </a:r>
            <a:r>
              <a:rPr lang="en-US" dirty="0" err="1"/>
              <a:t>aes</a:t>
            </a:r>
            <a:r>
              <a:rPr lang="en-US" dirty="0"/>
              <a:t>(x)) +  </a:t>
            </a:r>
            <a:r>
              <a:rPr lang="en-US" dirty="0" err="1"/>
              <a:t>geom_vline</a:t>
            </a:r>
            <a:r>
              <a:rPr lang="en-US" dirty="0"/>
              <a:t>(</a:t>
            </a:r>
            <a:r>
              <a:rPr lang="en-US" dirty="0" err="1"/>
              <a:t>xintercept</a:t>
            </a:r>
            <a:r>
              <a:rPr lang="en-US" dirty="0"/>
              <a:t> = 63000, </a:t>
            </a:r>
            <a:r>
              <a:rPr lang="en-US" dirty="0" err="1"/>
              <a:t>linetype</a:t>
            </a:r>
            <a:r>
              <a:rPr lang="en-US" dirty="0"/>
              <a:t>=2, </a:t>
            </a:r>
            <a:r>
              <a:rPr lang="en-US" dirty="0" err="1"/>
              <a:t>colour</a:t>
            </a:r>
            <a:r>
              <a:rPr lang="en-US" dirty="0"/>
              <a:t>="blue") + </a:t>
            </a:r>
            <a:r>
              <a:rPr lang="en-US" dirty="0" err="1"/>
              <a:t>stat_function</a:t>
            </a:r>
            <a:r>
              <a:rPr lang="en-US" dirty="0"/>
              <a:t>(fun = </a:t>
            </a:r>
            <a:r>
              <a:rPr lang="en-US" dirty="0" err="1"/>
              <a:t>dnorm</a:t>
            </a:r>
            <a:r>
              <a:rPr lang="en-US" dirty="0"/>
              <a:t>, </a:t>
            </a:r>
            <a:r>
              <a:rPr lang="en-US" dirty="0" err="1"/>
              <a:t>colour</a:t>
            </a:r>
            <a:r>
              <a:rPr lang="en-US" dirty="0"/>
              <a:t>="blue", </a:t>
            </a:r>
            <a:r>
              <a:rPr lang="en-US" dirty="0" err="1" smtClean="0"/>
              <a:t>args</a:t>
            </a:r>
            <a:r>
              <a:rPr lang="en-US" dirty="0" smtClean="0"/>
              <a:t> </a:t>
            </a:r>
            <a:r>
              <a:rPr lang="en-US" dirty="0"/>
              <a:t>= list(mean = 51500, </a:t>
            </a:r>
            <a:r>
              <a:rPr lang="en-US" dirty="0" err="1"/>
              <a:t>sd</a:t>
            </a:r>
            <a:r>
              <a:rPr lang="en-US" dirty="0"/>
              <a:t> = 4000))</a:t>
            </a:r>
            <a:endParaRPr lang="ru-RU" dirty="0"/>
          </a:p>
        </p:txBody>
      </p:sp>
      <p:sp>
        <p:nvSpPr>
          <p:cNvPr id="7" name="AutoShape 4" descr="http://127.0.0.1:32663/graphics/plot.png?width=612&amp;height=353&amp;randomizer=-27094395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75" y="4573520"/>
            <a:ext cx="4220115" cy="243415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0223" y="4430138"/>
            <a:ext cx="3390721" cy="272091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4146" y="4324925"/>
            <a:ext cx="3165028" cy="2539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40989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ggplot</a:t>
            </a:r>
            <a:r>
              <a:rPr lang="en-US" dirty="0"/>
              <a:t>(</a:t>
            </a:r>
            <a:r>
              <a:rPr lang="en-US" dirty="0" err="1"/>
              <a:t>data.frame</a:t>
            </a:r>
            <a:r>
              <a:rPr lang="en-US" dirty="0"/>
              <a:t>(x = c(30000,70000)), </a:t>
            </a:r>
            <a:r>
              <a:rPr lang="en-US" dirty="0" err="1"/>
              <a:t>aes</a:t>
            </a:r>
            <a:r>
              <a:rPr lang="en-US" dirty="0"/>
              <a:t>(x)) +  </a:t>
            </a:r>
            <a:r>
              <a:rPr lang="en-US" dirty="0" err="1"/>
              <a:t>geom_vline</a:t>
            </a:r>
            <a:r>
              <a:rPr lang="en-US" dirty="0"/>
              <a:t>(</a:t>
            </a:r>
            <a:r>
              <a:rPr lang="en-US" dirty="0" err="1"/>
              <a:t>xintercept</a:t>
            </a:r>
            <a:r>
              <a:rPr lang="en-US" dirty="0"/>
              <a:t> = 63000, </a:t>
            </a:r>
            <a:r>
              <a:rPr lang="en-US" dirty="0" err="1"/>
              <a:t>linetype</a:t>
            </a:r>
            <a:r>
              <a:rPr lang="en-US" dirty="0"/>
              <a:t>=2, </a:t>
            </a:r>
            <a:r>
              <a:rPr lang="en-US" dirty="0" err="1"/>
              <a:t>colour</a:t>
            </a:r>
            <a:r>
              <a:rPr lang="en-US" dirty="0"/>
              <a:t>="blue") + </a:t>
            </a:r>
            <a:r>
              <a:rPr lang="en-US" dirty="0" err="1"/>
              <a:t>stat_function</a:t>
            </a:r>
            <a:r>
              <a:rPr lang="en-US" dirty="0"/>
              <a:t>(fun = </a:t>
            </a:r>
            <a:r>
              <a:rPr lang="en-US" dirty="0" err="1"/>
              <a:t>dnorm</a:t>
            </a:r>
            <a:r>
              <a:rPr lang="en-US" dirty="0"/>
              <a:t>, </a:t>
            </a:r>
            <a:r>
              <a:rPr lang="en-US" dirty="0" err="1"/>
              <a:t>colour</a:t>
            </a:r>
            <a:r>
              <a:rPr lang="en-US" dirty="0"/>
              <a:t>="blue", </a:t>
            </a:r>
            <a:r>
              <a:rPr lang="en-US" dirty="0" err="1"/>
              <a:t>args</a:t>
            </a:r>
            <a:r>
              <a:rPr lang="en-US" dirty="0"/>
              <a:t> = list(mean = 51500, </a:t>
            </a:r>
            <a:r>
              <a:rPr lang="en-US" dirty="0" err="1"/>
              <a:t>sd</a:t>
            </a:r>
            <a:r>
              <a:rPr lang="en-US" dirty="0"/>
              <a:t> = 4000)) +  </a:t>
            </a:r>
            <a:r>
              <a:rPr lang="en-US" dirty="0" err="1"/>
              <a:t>geom_area</a:t>
            </a:r>
            <a:r>
              <a:rPr lang="en-US" dirty="0"/>
              <a:t>(stat = "function", fun = </a:t>
            </a:r>
            <a:r>
              <a:rPr lang="en-US" dirty="0" err="1"/>
              <a:t>dnorm</a:t>
            </a:r>
            <a:r>
              <a:rPr lang="en-US" dirty="0"/>
              <a:t>, fill = "red", </a:t>
            </a:r>
            <a:r>
              <a:rPr lang="en-US" dirty="0" err="1"/>
              <a:t>xlim</a:t>
            </a:r>
            <a:r>
              <a:rPr lang="en-US" dirty="0"/>
              <a:t> = c(63000,70000), </a:t>
            </a:r>
            <a:r>
              <a:rPr lang="en-US" dirty="0" err="1"/>
              <a:t>args</a:t>
            </a:r>
            <a:r>
              <a:rPr lang="en-US" dirty="0"/>
              <a:t> = list(mean = 51500,sd = 4000))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3486" y="4183258"/>
            <a:ext cx="3165028" cy="2539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30763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Знайти</a:t>
            </a:r>
            <a:r>
              <a:rPr lang="ru-RU" dirty="0"/>
              <a:t> </a:t>
            </a:r>
            <a:r>
              <a:rPr lang="ru-RU" dirty="0" smtClean="0"/>
              <a:t>z-</a:t>
            </a:r>
            <a:r>
              <a:rPr lang="ru-RU" dirty="0" err="1" smtClean="0"/>
              <a:t>значення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ru-RU" i="1" dirty="0" smtClean="0">
                        <a:latin typeface="Cambria Math" panose="02040503050406030204" pitchFamily="18" charset="0"/>
                      </a:rPr>
                      <m:t>для </m:t>
                    </m:r>
                    <m:r>
                      <a:rPr lang="ru-RU" i="1" dirty="0" smtClean="0">
                        <a:latin typeface="Cambria Math" panose="02040503050406030204" pitchFamily="18" charset="0"/>
                      </a:rPr>
                      <m:t>63000</m:t>
                    </m:r>
                    <m:r>
                      <a:rPr lang="ru-RU" i="1" dirty="0" smtClean="0">
                        <a:latin typeface="Cambria Math" panose="02040503050406030204" pitchFamily="18" charset="0"/>
                      </a:rPr>
                      <m:t> за формулою</m:t>
                    </m:r>
                  </m:oMath>
                </a14:m>
                <a:endParaRPr lang="pl-PL" dirty="0" smtClean="0"/>
              </a:p>
              <a:p>
                <a:endParaRPr lang="pl-PL" dirty="0" smtClean="0"/>
              </a:p>
              <a:p>
                <a:endParaRPr lang="pl-PL" dirty="0"/>
              </a:p>
              <a:p>
                <a:endParaRPr lang="pl-PL" dirty="0" smtClean="0"/>
              </a:p>
              <a:p>
                <a:r>
                  <a:rPr lang="ru-RU" dirty="0"/>
                  <a:t>Для </a:t>
                </a:r>
                <a:r>
                  <a:rPr lang="ru-RU" dirty="0" err="1"/>
                  <a:t>значення</a:t>
                </a:r>
                <a:r>
                  <a:rPr lang="ru-RU" dirty="0"/>
                  <a:t> z=2.875 </a:t>
                </a:r>
                <a:r>
                  <a:rPr lang="ru-RU" dirty="0" err="1"/>
                  <a:t>знайти</a:t>
                </a:r>
                <a:r>
                  <a:rPr lang="ru-RU" dirty="0"/>
                  <a:t> </a:t>
                </a:r>
                <a:r>
                  <a:rPr lang="ru-RU" dirty="0" err="1"/>
                  <a:t>ймовірність</a:t>
                </a:r>
                <a:r>
                  <a:rPr lang="ru-RU" dirty="0"/>
                  <a:t> </a:t>
                </a:r>
                <a:r>
                  <a:rPr lang="ru-RU" dirty="0" err="1"/>
                  <a:t>отримати</a:t>
                </a:r>
                <a:r>
                  <a:rPr lang="ru-RU" dirty="0"/>
                  <a:t> </a:t>
                </a:r>
                <a:r>
                  <a:rPr lang="ru-RU" dirty="0" err="1"/>
                  <a:t>таке</a:t>
                </a:r>
                <a:r>
                  <a:rPr lang="ru-RU" dirty="0"/>
                  <a:t> </a:t>
                </a:r>
                <a:r>
                  <a:rPr lang="ru-RU" dirty="0" smtClean="0"/>
                  <a:t>ж </a:t>
                </a:r>
                <a:r>
                  <a:rPr lang="ru-RU" dirty="0" err="1" smtClean="0"/>
                  <a:t>значення</a:t>
                </a:r>
                <a:r>
                  <a:rPr lang="ru-RU" dirty="0" smtClean="0"/>
                  <a:t> </a:t>
                </a:r>
                <a:r>
                  <a:rPr lang="ru-RU" dirty="0" err="1"/>
                  <a:t>або</a:t>
                </a:r>
                <a:r>
                  <a:rPr lang="ru-RU" dirty="0"/>
                  <a:t> </a:t>
                </a:r>
                <a:r>
                  <a:rPr lang="ru-RU" dirty="0" err="1"/>
                  <a:t>більше</a:t>
                </a:r>
                <a:r>
                  <a:rPr lang="ru-RU" dirty="0"/>
                  <a:t> з </a:t>
                </a:r>
                <a:r>
                  <a:rPr lang="ru-RU" dirty="0" err="1"/>
                  <a:t>допомогою</a:t>
                </a:r>
                <a:r>
                  <a:rPr lang="ru-RU" dirty="0"/>
                  <a:t> </a:t>
                </a:r>
                <a:r>
                  <a:rPr lang="ru-RU" dirty="0" smtClean="0"/>
                  <a:t>z-</a:t>
                </a:r>
                <a:r>
                  <a:rPr lang="ru-RU" dirty="0" err="1" smtClean="0"/>
                  <a:t>таблиць</a:t>
                </a:r>
                <a:r>
                  <a:rPr lang="pl-PL" dirty="0" smtClean="0"/>
                  <a:t>  </a:t>
                </a:r>
                <a:r>
                  <a:rPr lang="ru-RU" dirty="0" err="1" smtClean="0"/>
                  <a:t>або</a:t>
                </a:r>
                <a:r>
                  <a:rPr lang="ru-RU" dirty="0" smtClean="0"/>
                  <a:t> </a:t>
                </a:r>
                <a:r>
                  <a:rPr lang="ru-RU" dirty="0" err="1"/>
                  <a:t>скористатися</a:t>
                </a:r>
                <a:r>
                  <a:rPr lang="ru-RU" dirty="0"/>
                  <a:t> </a:t>
                </a:r>
                <a:r>
                  <a:rPr lang="ru-RU" dirty="0" err="1"/>
                  <a:t>функцією</a:t>
                </a:r>
                <a:r>
                  <a:rPr lang="ru-RU" dirty="0"/>
                  <a:t> </a:t>
                </a:r>
                <a:r>
                  <a:rPr lang="ru-RU" dirty="0" err="1"/>
                  <a:t>pnorm</a:t>
                </a:r>
                <a:r>
                  <a:rPr lang="ru-RU" dirty="0"/>
                  <a:t> в R</a:t>
                </a:r>
                <a:r>
                  <a:rPr lang="ru-RU" dirty="0" smtClean="0"/>
                  <a:t>:</a:t>
                </a:r>
              </a:p>
              <a:p>
                <a:r>
                  <a:rPr lang="en-US" dirty="0" err="1"/>
                  <a:t>pnorm</a:t>
                </a:r>
                <a:r>
                  <a:rPr lang="en-US" dirty="0"/>
                  <a:t>(2.875, </a:t>
                </a:r>
                <a:r>
                  <a:rPr lang="en-US" dirty="0" err="1"/>
                  <a:t>lower.tail</a:t>
                </a:r>
                <a:r>
                  <a:rPr lang="en-US" dirty="0"/>
                  <a:t> = FALSE)</a:t>
                </a: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3455524" y="2604658"/>
                <a:ext cx="3967305" cy="6183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ru-RU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ru-RU" i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ru-RU" i="1">
                              <a:latin typeface="Cambria Math" panose="02040503050406030204" pitchFamily="18" charset="0"/>
                            </a:rPr>
                            <m:t>𝜇</m:t>
                          </m:r>
                        </m:num>
                        <m:den>
                          <m:r>
                            <a:rPr lang="ru-RU" i="1">
                              <a:latin typeface="Cambria Math" panose="02040503050406030204" pitchFamily="18" charset="0"/>
                            </a:rPr>
                            <m:t>𝜎</m:t>
                          </m:r>
                        </m:den>
                      </m:f>
                      <m:r>
                        <a:rPr lang="ru-RU" i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i="0">
                              <a:latin typeface="Cambria Math" panose="02040503050406030204" pitchFamily="18" charset="0"/>
                            </a:rPr>
                            <m:t>63000</m:t>
                          </m:r>
                          <m:r>
                            <a:rPr lang="ru-RU" i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ru-RU" i="0">
                              <a:latin typeface="Cambria Math" panose="02040503050406030204" pitchFamily="18" charset="0"/>
                            </a:rPr>
                            <m:t>51500</m:t>
                          </m:r>
                        </m:num>
                        <m:den>
                          <m:r>
                            <a:rPr lang="ru-RU" i="0">
                              <a:latin typeface="Cambria Math" panose="02040503050406030204" pitchFamily="18" charset="0"/>
                            </a:rPr>
                            <m:t>4000</m:t>
                          </m:r>
                        </m:den>
                      </m:f>
                      <m:r>
                        <a:rPr lang="ru-RU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i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ru-RU" i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ru-RU" i="0">
                          <a:latin typeface="Cambria Math" panose="02040503050406030204" pitchFamily="18" charset="0"/>
                        </a:rPr>
                        <m:t>875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5524" y="2604658"/>
                <a:ext cx="3967305" cy="61837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9868506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Параметр </a:t>
            </a:r>
            <a:r>
              <a:rPr lang="en-US" dirty="0" err="1"/>
              <a:t>lower.tail</a:t>
            </a:r>
            <a:r>
              <a:rPr lang="en-US" dirty="0"/>
              <a:t> </a:t>
            </a:r>
            <a:r>
              <a:rPr lang="ru-RU" dirty="0" err="1"/>
              <a:t>означає</a:t>
            </a:r>
            <a:r>
              <a:rPr lang="ru-RU" dirty="0"/>
              <a:t> </a:t>
            </a:r>
            <a:r>
              <a:rPr lang="ru-RU" dirty="0" err="1"/>
              <a:t>що</a:t>
            </a:r>
            <a:r>
              <a:rPr lang="ru-RU" dirty="0"/>
              <a:t> нас </a:t>
            </a:r>
            <a:r>
              <a:rPr lang="ru-RU" dirty="0" err="1"/>
              <a:t>цікавить</a:t>
            </a:r>
            <a:r>
              <a:rPr lang="ru-RU" dirty="0"/>
              <a:t> </a:t>
            </a:r>
            <a:r>
              <a:rPr lang="ru-RU" dirty="0" err="1" smtClean="0"/>
              <a:t>ймовірність</a:t>
            </a:r>
            <a:r>
              <a:rPr lang="ru-RU" dirty="0" smtClean="0"/>
              <a:t> </a:t>
            </a:r>
            <a:r>
              <a:rPr lang="ru-RU" dirty="0" err="1" smtClean="0"/>
              <a:t>отримати</a:t>
            </a:r>
            <a:r>
              <a:rPr lang="ru-RU" dirty="0" smtClean="0"/>
              <a:t> </a:t>
            </a:r>
            <a:r>
              <a:rPr lang="ru-RU" dirty="0" err="1"/>
              <a:t>значення</a:t>
            </a:r>
            <a:r>
              <a:rPr lang="ru-RU" dirty="0"/>
              <a:t> </a:t>
            </a:r>
            <a:r>
              <a:rPr lang="ru-RU" dirty="0" err="1"/>
              <a:t>більші</a:t>
            </a:r>
            <a:r>
              <a:rPr lang="ru-RU" dirty="0"/>
              <a:t>, </a:t>
            </a:r>
            <a:r>
              <a:rPr lang="ru-RU" dirty="0" err="1"/>
              <a:t>ніж</a:t>
            </a:r>
            <a:r>
              <a:rPr lang="ru-RU" dirty="0"/>
              <a:t> 2.875.</a:t>
            </a:r>
          </a:p>
          <a:p>
            <a:r>
              <a:rPr lang="ru-RU" dirty="0" err="1"/>
              <a:t>Також</a:t>
            </a:r>
            <a:r>
              <a:rPr lang="ru-RU" dirty="0"/>
              <a:t> для </a:t>
            </a:r>
            <a:r>
              <a:rPr lang="ru-RU" dirty="0" err="1"/>
              <a:t>функції</a:t>
            </a:r>
            <a:r>
              <a:rPr lang="ru-RU" dirty="0"/>
              <a:t> </a:t>
            </a:r>
            <a:r>
              <a:rPr lang="ru-RU" dirty="0" err="1"/>
              <a:t>pnorm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не </a:t>
            </a:r>
            <a:r>
              <a:rPr lang="ru-RU" dirty="0" err="1"/>
              <a:t>виконувати</a:t>
            </a:r>
            <a:r>
              <a:rPr lang="ru-RU" dirty="0"/>
              <a:t> </a:t>
            </a:r>
            <a:r>
              <a:rPr lang="ru-RU" dirty="0" smtClean="0"/>
              <a:t>z-</a:t>
            </a:r>
            <a:r>
              <a:rPr lang="ru-RU" dirty="0" err="1" smtClean="0"/>
              <a:t>стандартизацію</a:t>
            </a:r>
            <a:r>
              <a:rPr lang="ru-RU" dirty="0"/>
              <a:t>, а </a:t>
            </a:r>
            <a:r>
              <a:rPr lang="ru-RU" dirty="0" err="1"/>
              <a:t>вказати</a:t>
            </a:r>
            <a:r>
              <a:rPr lang="ru-RU" dirty="0"/>
              <a:t> </a:t>
            </a:r>
            <a:r>
              <a:rPr lang="ru-RU" dirty="0" err="1"/>
              <a:t>параметри</a:t>
            </a:r>
            <a:r>
              <a:rPr lang="ru-RU" dirty="0"/>
              <a:t> </a:t>
            </a:r>
            <a:r>
              <a:rPr lang="ru-RU" dirty="0" err="1"/>
              <a:t>вашого</a:t>
            </a:r>
            <a:r>
              <a:rPr lang="ru-RU" dirty="0"/>
              <a:t> </a:t>
            </a:r>
            <a:r>
              <a:rPr lang="ru-RU" dirty="0" err="1"/>
              <a:t>розподілу</a:t>
            </a:r>
            <a:r>
              <a:rPr lang="ru-RU" dirty="0" smtClean="0"/>
              <a:t>:</a:t>
            </a:r>
          </a:p>
          <a:p>
            <a:r>
              <a:rPr lang="en-US" b="1" dirty="0" err="1"/>
              <a:t>pnorm</a:t>
            </a:r>
            <a:r>
              <a:rPr lang="en-US" dirty="0"/>
              <a:t>(63000, mean=51500, </a:t>
            </a:r>
            <a:r>
              <a:rPr lang="en-US" dirty="0" err="1"/>
              <a:t>sd</a:t>
            </a:r>
            <a:r>
              <a:rPr lang="en-US" dirty="0"/>
              <a:t>=4000, </a:t>
            </a:r>
            <a:r>
              <a:rPr lang="en-US" dirty="0" err="1"/>
              <a:t>lower.tail</a:t>
            </a:r>
            <a:r>
              <a:rPr lang="en-US" dirty="0"/>
              <a:t> = FALSE)</a:t>
            </a:r>
            <a:endParaRPr lang="ru-RU" dirty="0"/>
          </a:p>
          <a:p>
            <a:r>
              <a:rPr lang="ru-RU" dirty="0"/>
              <a:t>## [1] 0.002020137</a:t>
            </a:r>
          </a:p>
        </p:txBody>
      </p:sp>
    </p:spTree>
    <p:extLst>
      <p:ext uri="{BB962C8B-B14F-4D97-AF65-F5344CB8AC3E}">
        <p14:creationId xmlns:p14="http://schemas.microsoft.com/office/powerpoint/2010/main" val="42728263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Як </a:t>
            </a:r>
            <a:r>
              <a:rPr lang="ru-RU" dirty="0" err="1"/>
              <a:t>перевірити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розподіл</a:t>
            </a:r>
            <a:r>
              <a:rPr lang="ru-RU" dirty="0"/>
              <a:t> є </a:t>
            </a:r>
            <a:r>
              <a:rPr lang="ru-RU" dirty="0" err="1"/>
              <a:t>нормальним</a:t>
            </a:r>
            <a:r>
              <a:rPr lang="ru-RU" dirty="0"/>
              <a:t>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побудувати</a:t>
            </a:r>
            <a:r>
              <a:rPr lang="ru-RU" dirty="0"/>
              <a:t> </a:t>
            </a:r>
            <a:r>
              <a:rPr lang="ru-RU" dirty="0" err="1"/>
              <a:t>гістограму</a:t>
            </a:r>
            <a:r>
              <a:rPr lang="ru-RU" dirty="0"/>
              <a:t>, для </a:t>
            </a:r>
            <a:r>
              <a:rPr lang="ru-RU" dirty="0" err="1"/>
              <a:t>оцінки</a:t>
            </a:r>
            <a:r>
              <a:rPr lang="ru-RU" dirty="0"/>
              <a:t> </a:t>
            </a:r>
            <a:r>
              <a:rPr lang="ru-RU" dirty="0" err="1"/>
              <a:t>форми</a:t>
            </a:r>
            <a:r>
              <a:rPr lang="ru-RU" dirty="0"/>
              <a:t> </a:t>
            </a:r>
            <a:r>
              <a:rPr lang="ru-RU" dirty="0" err="1"/>
              <a:t>розподілу</a:t>
            </a:r>
            <a:r>
              <a:rPr lang="ru-RU" dirty="0"/>
              <a:t>.</a:t>
            </a:r>
          </a:p>
          <a:p>
            <a:r>
              <a:rPr lang="ru-RU" dirty="0" err="1"/>
              <a:t>Згенеруємо</a:t>
            </a:r>
            <a:r>
              <a:rPr lang="ru-RU" dirty="0"/>
              <a:t> 1000 </a:t>
            </a:r>
            <a:r>
              <a:rPr lang="ru-RU" dirty="0" err="1"/>
              <a:t>випадкових</a:t>
            </a:r>
            <a:r>
              <a:rPr lang="ru-RU" dirty="0"/>
              <a:t> чисел,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 smtClean="0"/>
              <a:t>нормальний</a:t>
            </a:r>
            <a:r>
              <a:rPr lang="ru-RU" dirty="0" smtClean="0"/>
              <a:t> </a:t>
            </a:r>
            <a:r>
              <a:rPr lang="ru-RU" dirty="0" err="1" smtClean="0"/>
              <a:t>розподіл</a:t>
            </a:r>
            <a:r>
              <a:rPr lang="ru-RU" dirty="0"/>
              <a:t>. Для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скористаємося</a:t>
            </a:r>
            <a:r>
              <a:rPr lang="ru-RU" dirty="0"/>
              <a:t> </a:t>
            </a:r>
            <a:r>
              <a:rPr lang="ru-RU" dirty="0" err="1"/>
              <a:t>функцією</a:t>
            </a:r>
            <a:r>
              <a:rPr lang="ru-RU" dirty="0"/>
              <a:t> </a:t>
            </a:r>
            <a:r>
              <a:rPr lang="ru-RU" dirty="0" err="1"/>
              <a:t>rnorm</a:t>
            </a:r>
            <a:r>
              <a:rPr lang="ru-RU" dirty="0"/>
              <a:t> (</a:t>
            </a:r>
            <a:r>
              <a:rPr lang="ru-RU" dirty="0" smtClean="0"/>
              <a:t>по </a:t>
            </a:r>
            <a:r>
              <a:rPr lang="ru-RU" dirty="0" err="1" smtClean="0"/>
              <a:t>замовчуванню</a:t>
            </a:r>
            <a:r>
              <a:rPr lang="ru-RU" dirty="0" smtClean="0"/>
              <a:t> </a:t>
            </a:r>
            <a:r>
              <a:rPr lang="ru-RU" dirty="0"/>
              <a:t>μ = 0, σ = 1</a:t>
            </a:r>
            <a:r>
              <a:rPr lang="ru-RU" dirty="0" smtClean="0"/>
              <a:t>)</a:t>
            </a:r>
          </a:p>
          <a:p>
            <a:r>
              <a:rPr lang="en-US" dirty="0"/>
              <a:t>x &lt;- </a:t>
            </a:r>
            <a:r>
              <a:rPr lang="en-US" b="1" dirty="0" err="1"/>
              <a:t>rnorm</a:t>
            </a:r>
            <a:r>
              <a:rPr lang="en-US" dirty="0"/>
              <a:t>(1000</a:t>
            </a:r>
            <a:r>
              <a:rPr lang="en-US" dirty="0" smtClean="0"/>
              <a:t>)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03878062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Побудуємо</a:t>
            </a:r>
            <a:r>
              <a:rPr lang="ru-RU" dirty="0"/>
              <a:t> </a:t>
            </a:r>
            <a:r>
              <a:rPr lang="ru-RU" dirty="0" err="1"/>
              <a:t>гістограму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err="1" smtClean="0"/>
              <a:t>ggplot</a:t>
            </a:r>
            <a:r>
              <a:rPr lang="en-US" dirty="0" smtClean="0"/>
              <a:t>(</a:t>
            </a:r>
            <a:r>
              <a:rPr lang="en-US" b="1" dirty="0" err="1" smtClean="0"/>
              <a:t>data.frame</a:t>
            </a:r>
            <a:r>
              <a:rPr lang="en-US" dirty="0" smtClean="0"/>
              <a:t>(x</a:t>
            </a:r>
            <a:r>
              <a:rPr lang="en-US" dirty="0"/>
              <a:t>), </a:t>
            </a:r>
            <a:r>
              <a:rPr lang="en-US" b="1" dirty="0" err="1"/>
              <a:t>aes</a:t>
            </a:r>
            <a:r>
              <a:rPr lang="en-US" dirty="0"/>
              <a:t>(x)) +</a:t>
            </a:r>
            <a:r>
              <a:rPr lang="ru-RU" dirty="0"/>
              <a:t> </a:t>
            </a:r>
            <a:r>
              <a:rPr lang="en-US" b="1" dirty="0" err="1"/>
              <a:t>geom_histogram</a:t>
            </a:r>
            <a:r>
              <a:rPr lang="en-US" dirty="0"/>
              <a:t>(bins=20, color="grey", fill="</a:t>
            </a:r>
            <a:r>
              <a:rPr lang="en-US" dirty="0" err="1"/>
              <a:t>lightblue</a:t>
            </a:r>
            <a:r>
              <a:rPr lang="en-US" dirty="0" smtClean="0"/>
              <a:t>")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6586" y="2949106"/>
            <a:ext cx="5830114" cy="3362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16052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для </a:t>
            </a:r>
            <a:r>
              <a:rPr lang="ru-RU" dirty="0" err="1"/>
              <a:t>оцінки</a:t>
            </a:r>
            <a:r>
              <a:rPr lang="ru-RU" dirty="0"/>
              <a:t> </a:t>
            </a:r>
            <a:r>
              <a:rPr lang="ru-RU" dirty="0" err="1" smtClean="0"/>
              <a:t>форми</a:t>
            </a:r>
            <a:r>
              <a:rPr lang="ru-RU" dirty="0" smtClean="0"/>
              <a:t> </a:t>
            </a:r>
            <a:r>
              <a:rPr lang="ru-RU" dirty="0" err="1"/>
              <a:t>розподілу</a:t>
            </a:r>
            <a:r>
              <a:rPr lang="ru-RU" dirty="0"/>
              <a:t> </a:t>
            </a:r>
            <a:r>
              <a:rPr lang="ru-RU" dirty="0" err="1" smtClean="0"/>
              <a:t>можна</a:t>
            </a:r>
            <a:r>
              <a:rPr lang="ru-RU" dirty="0" smtClean="0"/>
              <a:t> </a:t>
            </a:r>
            <a:r>
              <a:rPr lang="ru-RU" dirty="0" err="1"/>
              <a:t>використовувати</a:t>
            </a:r>
            <a:r>
              <a:rPr lang="ru-RU" dirty="0"/>
              <a:t> </a:t>
            </a:r>
            <a:r>
              <a:rPr lang="ru-RU" dirty="0" smtClean="0"/>
              <a:t>так званий </a:t>
            </a:r>
            <a:r>
              <a:rPr lang="en-US" i="1" dirty="0" smtClean="0"/>
              <a:t>density </a:t>
            </a:r>
            <a:r>
              <a:rPr lang="en-US" i="1" dirty="0"/>
              <a:t>plot </a:t>
            </a:r>
            <a:r>
              <a:rPr lang="en-US" dirty="0" smtClean="0"/>
              <a:t>(</a:t>
            </a:r>
            <a:r>
              <a:rPr lang="ru-RU" dirty="0" err="1"/>
              <a:t>відображає</a:t>
            </a:r>
            <a:r>
              <a:rPr lang="ru-RU" dirty="0"/>
              <a:t> </a:t>
            </a:r>
            <a:r>
              <a:rPr lang="ru-RU" dirty="0" err="1"/>
              <a:t>густину</a:t>
            </a:r>
            <a:r>
              <a:rPr lang="ru-RU" dirty="0"/>
              <a:t> </a:t>
            </a:r>
            <a:r>
              <a:rPr lang="ru-RU" dirty="0" err="1"/>
              <a:t>ймовірності</a:t>
            </a:r>
            <a:r>
              <a:rPr lang="ru-RU" dirty="0" smtClean="0"/>
              <a:t>):</a:t>
            </a:r>
          </a:p>
          <a:p>
            <a:pPr marL="0" indent="0">
              <a:buNone/>
            </a:pPr>
            <a:r>
              <a:rPr lang="en-US" dirty="0" err="1"/>
              <a:t>ggplot</a:t>
            </a:r>
            <a:r>
              <a:rPr lang="en-US" dirty="0"/>
              <a:t>(</a:t>
            </a:r>
            <a:r>
              <a:rPr lang="en-US" dirty="0" err="1"/>
              <a:t>data.frame</a:t>
            </a:r>
            <a:r>
              <a:rPr lang="en-US" dirty="0"/>
              <a:t>(x), </a:t>
            </a:r>
            <a:r>
              <a:rPr lang="en-US" dirty="0" err="1"/>
              <a:t>aes</a:t>
            </a:r>
            <a:r>
              <a:rPr lang="en-US" dirty="0"/>
              <a:t>(x)) + </a:t>
            </a:r>
            <a:r>
              <a:rPr lang="en-US" dirty="0" err="1"/>
              <a:t>geom_density</a:t>
            </a:r>
            <a:r>
              <a:rPr lang="en-US" dirty="0"/>
              <a:t>(color = "blue")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1710" y="3293069"/>
            <a:ext cx="5830114" cy="3362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969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uk-UA" b="1" dirty="0"/>
                  <a:t>Середнє</a:t>
                </a:r>
                <a:r>
                  <a:rPr lang="uk-UA" dirty="0"/>
                  <a:t> </a:t>
                </a:r>
                <a:r>
                  <a:rPr lang="ru-RU" dirty="0"/>
                  <a:t>- </a:t>
                </a:r>
                <a:r>
                  <a:rPr lang="uk-UA" dirty="0"/>
                  <a:t>характеристика положення для вибіркового розподілу. Нехай </a:t>
                </a:r>
                <a:r>
                  <a:rPr lang="en-US" i="1" dirty="0"/>
                  <a:t>x</a:t>
                </a:r>
                <a:r>
                  <a:rPr lang="uk-UA" baseline="-25000" dirty="0"/>
                  <a:t>1</a:t>
                </a:r>
                <a:r>
                  <a:rPr lang="uk-UA" dirty="0"/>
                  <a:t>, </a:t>
                </a:r>
                <a:r>
                  <a:rPr lang="en-US" i="1" dirty="0"/>
                  <a:t>x</a:t>
                </a:r>
                <a:r>
                  <a:rPr lang="uk-UA" baseline="-25000" dirty="0"/>
                  <a:t>2</a:t>
                </a:r>
                <a:r>
                  <a:rPr lang="uk-UA" dirty="0"/>
                  <a:t>, …, </a:t>
                </a:r>
                <a:r>
                  <a:rPr lang="en-US" i="1" dirty="0" err="1"/>
                  <a:t>x</a:t>
                </a:r>
                <a:r>
                  <a:rPr lang="en-US" i="1" baseline="-25000" dirty="0" err="1"/>
                  <a:t>n</a:t>
                </a:r>
                <a:r>
                  <a:rPr lang="ru-RU" dirty="0"/>
                  <a:t> –</a:t>
                </a:r>
                <a:r>
                  <a:rPr lang="uk-UA" dirty="0"/>
                  <a:t> випадкова вибірка. Вибірковим середнім називається середнє арифметичне елементів даної вибірки: </a:t>
                </a:r>
                <a:endParaRPr lang="ru-RU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uk-UA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uk-UA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k-UA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uk-UA" i="1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nary>
                        <m:naryPr>
                          <m:chr m:val="∑"/>
                          <m:limLoc m:val="undOvr"/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uk-UA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uk-UA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uk-UA" i="1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r>
                        <a:rPr lang="uk-UA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uk-UA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uk-UA" i="1">
                              <a:latin typeface="Cambria Math" panose="02040503050406030204" pitchFamily="18" charset="0"/>
                            </a:rPr>
                            <m:t>+…+</m:t>
                          </m:r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uk-UA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num>
                        <m:den>
                          <m:r>
                            <a:rPr lang="uk-UA" i="1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</m:oMath>
                  </m:oMathPara>
                </a14:m>
                <a:endParaRPr lang="ru-RU" dirty="0" smtClean="0"/>
              </a:p>
              <a:p>
                <a:r>
                  <a:rPr lang="uk-UA" b="1" dirty="0"/>
                  <a:t>Стандартна помилка</a:t>
                </a:r>
                <a:r>
                  <a:rPr lang="uk-UA" dirty="0"/>
                  <a:t> - повертає стандартну помилку передбачених значень </a:t>
                </a:r>
                <a:r>
                  <a:rPr lang="uk-UA" i="1" dirty="0"/>
                  <a:t>y</a:t>
                </a:r>
                <a:r>
                  <a:rPr lang="uk-UA" dirty="0"/>
                  <a:t> для кожного значення </a:t>
                </a:r>
                <a:r>
                  <a:rPr lang="uk-UA" i="1" dirty="0"/>
                  <a:t>x</a:t>
                </a:r>
                <a:r>
                  <a:rPr lang="uk-UA" dirty="0"/>
                  <a:t> в регресії. Стандартна помилка - це міра помилки передбаченого значення y для окремого значення x.</a:t>
                </a:r>
                <a:endParaRPr lang="ru-RU" dirty="0"/>
              </a:p>
              <a:p>
                <a:pPr marL="0" indent="0">
                  <a:buNone/>
                </a:pPr>
                <a:endParaRPr lang="ru-RU" dirty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043" t="-2241" r="-16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 descr="Уравнение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6150" y="5740688"/>
            <a:ext cx="3565814" cy="9741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9245288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Ще</a:t>
            </a:r>
            <a:r>
              <a:rPr lang="ru-RU" dirty="0"/>
              <a:t> одна з </a:t>
            </a:r>
            <a:r>
              <a:rPr lang="ru-RU" dirty="0" err="1"/>
              <a:t>технік</a:t>
            </a:r>
            <a:r>
              <a:rPr lang="ru-RU" dirty="0"/>
              <a:t> </a:t>
            </a:r>
            <a:r>
              <a:rPr lang="ru-RU" dirty="0" err="1"/>
              <a:t>візуального</a:t>
            </a:r>
            <a:r>
              <a:rPr lang="ru-RU" dirty="0"/>
              <a:t> </a:t>
            </a:r>
            <a:r>
              <a:rPr lang="ru-RU" dirty="0" err="1"/>
              <a:t>аналізу</a:t>
            </a:r>
            <a:r>
              <a:rPr lang="ru-RU" dirty="0"/>
              <a:t> - </a:t>
            </a:r>
            <a:r>
              <a:rPr lang="en-US" dirty="0" err="1" smtClean="0"/>
              <a:t>quantile-quantile</a:t>
            </a:r>
            <a:r>
              <a:rPr lang="ru-RU" dirty="0" smtClean="0"/>
              <a:t> </a:t>
            </a:r>
            <a:r>
              <a:rPr lang="ru-RU" dirty="0" err="1" smtClean="0"/>
              <a:t>plot</a:t>
            </a:r>
            <a:r>
              <a:rPr lang="ru-RU" dirty="0" smtClean="0"/>
              <a:t>(</a:t>
            </a:r>
            <a:r>
              <a:rPr lang="ru-RU" dirty="0" err="1" smtClean="0"/>
              <a:t>qqplot</a:t>
            </a:r>
            <a:r>
              <a:rPr lang="ru-RU" dirty="0"/>
              <a:t>). </a:t>
            </a:r>
            <a:endParaRPr lang="ru-RU" dirty="0" smtClean="0"/>
          </a:p>
          <a:p>
            <a:r>
              <a:rPr lang="ru-RU" i="1" dirty="0" err="1" smtClean="0"/>
              <a:t>квартилі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ділять</a:t>
            </a:r>
            <a:r>
              <a:rPr lang="ru-RU" dirty="0"/>
              <a:t> </a:t>
            </a:r>
            <a:r>
              <a:rPr lang="ru-RU" dirty="0" err="1"/>
              <a:t>дані</a:t>
            </a:r>
            <a:r>
              <a:rPr lang="ru-RU" dirty="0"/>
              <a:t> на </a:t>
            </a:r>
            <a:r>
              <a:rPr lang="ru-RU" dirty="0" err="1"/>
              <a:t>чотири</a:t>
            </a:r>
            <a:r>
              <a:rPr lang="ru-RU" dirty="0"/>
              <a:t> </a:t>
            </a:r>
            <a:r>
              <a:rPr lang="ru-RU" dirty="0" err="1"/>
              <a:t>частини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i="1" dirty="0" err="1" smtClean="0"/>
              <a:t>децилі</a:t>
            </a:r>
            <a:r>
              <a:rPr lang="ru-RU" i="1" dirty="0" smtClean="0"/>
              <a:t> </a:t>
            </a:r>
            <a:r>
              <a:rPr lang="ru-RU" dirty="0" smtClean="0"/>
              <a:t>- </a:t>
            </a:r>
            <a:r>
              <a:rPr lang="ru-RU" dirty="0" err="1" smtClean="0"/>
              <a:t>ділять</a:t>
            </a:r>
            <a:r>
              <a:rPr lang="ru-RU" dirty="0" smtClean="0"/>
              <a:t> </a:t>
            </a:r>
            <a:r>
              <a:rPr lang="ru-RU" dirty="0" err="1"/>
              <a:t>дані</a:t>
            </a:r>
            <a:r>
              <a:rPr lang="ru-RU" dirty="0"/>
              <a:t> на десять </a:t>
            </a:r>
            <a:r>
              <a:rPr lang="ru-RU" dirty="0" err="1"/>
              <a:t>частин</a:t>
            </a:r>
            <a:r>
              <a:rPr lang="ru-RU" dirty="0"/>
              <a:t> (перший дециль </a:t>
            </a:r>
            <a:r>
              <a:rPr lang="ru-RU" dirty="0" err="1"/>
              <a:t>відокремлює</a:t>
            </a:r>
            <a:r>
              <a:rPr lang="ru-RU" dirty="0"/>
              <a:t> 10</a:t>
            </a:r>
            <a:r>
              <a:rPr lang="ru-RU" dirty="0" smtClean="0"/>
              <a:t>% </a:t>
            </a:r>
            <a:r>
              <a:rPr lang="ru-RU" dirty="0" err="1" smtClean="0"/>
              <a:t>найменших</a:t>
            </a:r>
            <a:r>
              <a:rPr lang="ru-RU" dirty="0" smtClean="0"/>
              <a:t> </a:t>
            </a:r>
            <a:r>
              <a:rPr lang="ru-RU" dirty="0"/>
              <a:t>величин, </a:t>
            </a:r>
            <a:r>
              <a:rPr lang="ru-RU" dirty="0" err="1"/>
              <a:t>другий</a:t>
            </a:r>
            <a:r>
              <a:rPr lang="ru-RU" dirty="0"/>
              <a:t> 20% і т д) та </a:t>
            </a:r>
            <a:r>
              <a:rPr lang="ru-RU" i="1" dirty="0" err="1"/>
              <a:t>персентилі</a:t>
            </a:r>
            <a:r>
              <a:rPr lang="ru-RU" dirty="0"/>
              <a:t>, де </a:t>
            </a:r>
            <a:r>
              <a:rPr lang="ru-RU" dirty="0" err="1" smtClean="0"/>
              <a:t>дані</a:t>
            </a:r>
            <a:r>
              <a:rPr lang="ru-RU" dirty="0" smtClean="0"/>
              <a:t> </a:t>
            </a:r>
            <a:r>
              <a:rPr lang="ru-RU" dirty="0" err="1" smtClean="0"/>
              <a:t>поділені</a:t>
            </a:r>
            <a:r>
              <a:rPr lang="ru-RU" dirty="0" smtClean="0"/>
              <a:t> </a:t>
            </a:r>
            <a:r>
              <a:rPr lang="ru-RU" dirty="0"/>
              <a:t>на сто </a:t>
            </a:r>
            <a:r>
              <a:rPr lang="ru-RU" dirty="0" err="1"/>
              <a:t>частин</a:t>
            </a:r>
            <a:r>
              <a:rPr lang="ru-RU" dirty="0"/>
              <a:t> (25 </a:t>
            </a:r>
            <a:r>
              <a:rPr lang="ru-RU" dirty="0" err="1"/>
              <a:t>персентиль</a:t>
            </a:r>
            <a:r>
              <a:rPr lang="ru-RU" dirty="0"/>
              <a:t> </a:t>
            </a:r>
            <a:r>
              <a:rPr lang="ru-RU" dirty="0" err="1"/>
              <a:t>співпадає</a:t>
            </a:r>
            <a:r>
              <a:rPr lang="ru-RU" dirty="0"/>
              <a:t> з </a:t>
            </a:r>
            <a:r>
              <a:rPr lang="ru-RU" dirty="0" smtClean="0"/>
              <a:t>першим квартилем</a:t>
            </a:r>
            <a:r>
              <a:rPr lang="ru-RU" dirty="0"/>
              <a:t>, 50 з </a:t>
            </a:r>
            <a:r>
              <a:rPr lang="ru-RU" dirty="0" err="1"/>
              <a:t>медіаною</a:t>
            </a:r>
            <a:r>
              <a:rPr lang="ru-RU" dirty="0"/>
              <a:t>, 75 з </a:t>
            </a:r>
            <a:r>
              <a:rPr lang="ru-RU" dirty="0" err="1"/>
              <a:t>третім</a:t>
            </a:r>
            <a:r>
              <a:rPr lang="ru-RU" dirty="0"/>
              <a:t> квартилем).</a:t>
            </a:r>
          </a:p>
        </p:txBody>
      </p:sp>
    </p:spTree>
    <p:extLst>
      <p:ext uri="{BB962C8B-B14F-4D97-AF65-F5344CB8AC3E}">
        <p14:creationId xmlns:p14="http://schemas.microsoft.com/office/powerpoint/2010/main" val="152240604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qqnorm</a:t>
            </a:r>
            <a:r>
              <a:rPr lang="en-US" dirty="0"/>
              <a:t>(x</a:t>
            </a:r>
            <a:r>
              <a:rPr lang="en-US" dirty="0" smtClean="0"/>
              <a:t>)</a:t>
            </a:r>
            <a:endParaRPr lang="ru-RU" dirty="0" smtClean="0"/>
          </a:p>
          <a:p>
            <a:r>
              <a:rPr lang="en-US" dirty="0" err="1" smtClean="0"/>
              <a:t>qqline</a:t>
            </a:r>
            <a:r>
              <a:rPr lang="en-US" dirty="0" smtClean="0"/>
              <a:t>(x</a:t>
            </a:r>
            <a:r>
              <a:rPr lang="en-US" dirty="0"/>
              <a:t>, col='red')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0943" y="2949106"/>
            <a:ext cx="5830114" cy="3362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26512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41231" y="782436"/>
            <a:ext cx="10515600" cy="4351338"/>
          </a:xfrm>
        </p:spPr>
        <p:txBody>
          <a:bodyPr/>
          <a:lstStyle/>
          <a:p>
            <a:r>
              <a:rPr lang="en-US" dirty="0"/>
              <a:t>y1 &lt;- </a:t>
            </a:r>
            <a:r>
              <a:rPr lang="en-US" b="1" dirty="0" err="1"/>
              <a:t>quantile</a:t>
            </a:r>
            <a:r>
              <a:rPr lang="en-US" dirty="0"/>
              <a:t>(x, </a:t>
            </a:r>
            <a:r>
              <a:rPr lang="en-US" b="1" dirty="0"/>
              <a:t>c</a:t>
            </a:r>
            <a:r>
              <a:rPr lang="en-US" dirty="0"/>
              <a:t>(0.25, 0.75)) </a:t>
            </a:r>
            <a:r>
              <a:rPr lang="en-US" i="1" dirty="0"/>
              <a:t># Find the 1st and </a:t>
            </a:r>
            <a:r>
              <a:rPr lang="en-US" i="1" dirty="0" smtClean="0"/>
              <a:t>3rd </a:t>
            </a:r>
            <a:r>
              <a:rPr lang="en-US" i="1" dirty="0"/>
              <a:t>quartiles</a:t>
            </a:r>
          </a:p>
          <a:p>
            <a:r>
              <a:rPr lang="en-US" dirty="0"/>
              <a:t>x1 &lt;- </a:t>
            </a:r>
            <a:r>
              <a:rPr lang="en-US" b="1" dirty="0" err="1"/>
              <a:t>qnorm</a:t>
            </a:r>
            <a:r>
              <a:rPr lang="en-US" dirty="0"/>
              <a:t>(</a:t>
            </a:r>
            <a:r>
              <a:rPr lang="en-US" b="1" dirty="0"/>
              <a:t>c</a:t>
            </a:r>
            <a:r>
              <a:rPr lang="en-US" dirty="0"/>
              <a:t>(0.25, 0.75)) </a:t>
            </a:r>
            <a:r>
              <a:rPr lang="en-US" i="1" dirty="0"/>
              <a:t># Find the </a:t>
            </a:r>
            <a:r>
              <a:rPr lang="en-US" i="1" dirty="0" smtClean="0"/>
              <a:t>matching </a:t>
            </a:r>
            <a:r>
              <a:rPr lang="en-US" i="1" dirty="0"/>
              <a:t>normal values on the x-axis</a:t>
            </a:r>
          </a:p>
          <a:p>
            <a:r>
              <a:rPr lang="en-US" dirty="0"/>
              <a:t>slope &lt;- </a:t>
            </a:r>
            <a:r>
              <a:rPr lang="en-US" b="1" dirty="0"/>
              <a:t>diff</a:t>
            </a:r>
            <a:r>
              <a:rPr lang="en-US" dirty="0"/>
              <a:t>(y1) / </a:t>
            </a:r>
            <a:r>
              <a:rPr lang="en-US" b="1" dirty="0"/>
              <a:t>diff</a:t>
            </a:r>
            <a:r>
              <a:rPr lang="en-US" dirty="0"/>
              <a:t>(x1) </a:t>
            </a:r>
            <a:r>
              <a:rPr lang="en-US" i="1" dirty="0"/>
              <a:t># Compute </a:t>
            </a:r>
            <a:r>
              <a:rPr lang="en-US" i="1" dirty="0" smtClean="0"/>
              <a:t>the </a:t>
            </a:r>
            <a:r>
              <a:rPr lang="en-US" i="1" dirty="0"/>
              <a:t>line slope</a:t>
            </a:r>
          </a:p>
          <a:p>
            <a:r>
              <a:rPr lang="en-US" dirty="0" err="1"/>
              <a:t>int</a:t>
            </a:r>
            <a:r>
              <a:rPr lang="en-US" dirty="0"/>
              <a:t> &lt;- y1[1] - slope * x1[1] </a:t>
            </a:r>
            <a:r>
              <a:rPr lang="en-US" i="1" dirty="0"/>
              <a:t># Compute </a:t>
            </a:r>
            <a:r>
              <a:rPr lang="en-US" i="1" dirty="0" smtClean="0"/>
              <a:t>the</a:t>
            </a:r>
            <a:r>
              <a:rPr lang="ru-RU" i="1" dirty="0" smtClean="0"/>
              <a:t> </a:t>
            </a:r>
            <a:r>
              <a:rPr lang="en-US" i="1" dirty="0" smtClean="0"/>
              <a:t>line </a:t>
            </a:r>
            <a:r>
              <a:rPr lang="en-US" i="1" dirty="0"/>
              <a:t>intercept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3974" y="3280190"/>
            <a:ext cx="5830114" cy="3362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43793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Ще</a:t>
            </a:r>
            <a:r>
              <a:rPr lang="ru-RU" dirty="0"/>
              <a:t> одна </a:t>
            </a:r>
            <a:r>
              <a:rPr lang="ru-RU" dirty="0" err="1"/>
              <a:t>корисна</a:t>
            </a:r>
            <a:r>
              <a:rPr lang="ru-RU" dirty="0"/>
              <a:t> </a:t>
            </a:r>
            <a:r>
              <a:rPr lang="ru-RU" dirty="0" err="1"/>
              <a:t>властивість</a:t>
            </a:r>
            <a:r>
              <a:rPr lang="ru-RU" dirty="0"/>
              <a:t>: </a:t>
            </a:r>
            <a:r>
              <a:rPr lang="ru-RU" dirty="0" err="1"/>
              <a:t>біноміальний</a:t>
            </a:r>
            <a:r>
              <a:rPr lang="ru-RU" dirty="0"/>
              <a:t> </a:t>
            </a:r>
            <a:r>
              <a:rPr lang="ru-RU" dirty="0" err="1"/>
              <a:t>розподіл</a:t>
            </a:r>
            <a:r>
              <a:rPr lang="ru-RU" dirty="0"/>
              <a:t>, </a:t>
            </a:r>
            <a:r>
              <a:rPr lang="ru-RU" dirty="0" smtClean="0"/>
              <a:t>де </a:t>
            </a:r>
            <a:r>
              <a:rPr lang="ru-RU" dirty="0" err="1" smtClean="0"/>
              <a:t>очікується</a:t>
            </a:r>
            <a:r>
              <a:rPr lang="ru-RU" dirty="0" smtClean="0"/>
              <a:t> </a:t>
            </a:r>
            <a:r>
              <a:rPr lang="ru-RU" dirty="0" err="1"/>
              <a:t>принаймі</a:t>
            </a:r>
            <a:r>
              <a:rPr lang="ru-RU" dirty="0"/>
              <a:t> 15 </a:t>
            </a:r>
            <a:r>
              <a:rPr lang="ru-RU" dirty="0" err="1"/>
              <a:t>успіхів</a:t>
            </a:r>
            <a:r>
              <a:rPr lang="ru-RU" dirty="0"/>
              <a:t> та 15 </a:t>
            </a:r>
            <a:r>
              <a:rPr lang="ru-RU" dirty="0" err="1"/>
              <a:t>невдач</a:t>
            </a:r>
            <a:r>
              <a:rPr lang="ru-RU" dirty="0"/>
              <a:t>, поводить себе </a:t>
            </a:r>
            <a:r>
              <a:rPr lang="ru-RU" dirty="0" smtClean="0"/>
              <a:t>як </a:t>
            </a:r>
            <a:r>
              <a:rPr lang="ru-RU" dirty="0" err="1" smtClean="0"/>
              <a:t>нормальний</a:t>
            </a:r>
            <a:r>
              <a:rPr lang="ru-RU" dirty="0" smtClean="0"/>
              <a:t> </a:t>
            </a:r>
            <a:r>
              <a:rPr lang="ru-RU" dirty="0" err="1"/>
              <a:t>розподіл</a:t>
            </a:r>
            <a:r>
              <a:rPr lang="ru-RU" dirty="0"/>
              <a:t>, де μ = </a:t>
            </a:r>
            <a:r>
              <a:rPr lang="ru-RU" dirty="0" err="1"/>
              <a:t>np</a:t>
            </a:r>
            <a:r>
              <a:rPr lang="ru-RU" dirty="0"/>
              <a:t>, σ = </a:t>
            </a:r>
            <a:r>
              <a:rPr lang="ru-RU" dirty="0" err="1"/>
              <a:t>np</a:t>
            </a:r>
            <a:r>
              <a:rPr lang="ru-RU" dirty="0"/>
              <a:t>(1 − p)</a:t>
            </a:r>
          </a:p>
          <a:p>
            <a:r>
              <a:rPr lang="pt-BR" dirty="0"/>
              <a:t>Binomial (n, p) ~ Normal(μ, σ)</a:t>
            </a:r>
          </a:p>
          <a:p>
            <a:r>
              <a:rPr lang="en-US" dirty="0"/>
              <a:t>np ≥ 15</a:t>
            </a:r>
          </a:p>
          <a:p>
            <a:r>
              <a:rPr lang="en-US" dirty="0"/>
              <a:t>n(1-p) ≥ 15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252673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Коваріація</a:t>
            </a:r>
            <a:r>
              <a:rPr lang="ru-RU" b="1" dirty="0"/>
              <a:t> та </a:t>
            </a:r>
            <a:r>
              <a:rPr lang="ru-RU" b="1" dirty="0" err="1"/>
              <a:t>кореляція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err="1"/>
              <a:t>Коваріація</a:t>
            </a:r>
            <a:r>
              <a:rPr lang="ru-RU" b="1" dirty="0"/>
              <a:t> </a:t>
            </a:r>
            <a:r>
              <a:rPr lang="ru-RU" dirty="0"/>
              <a:t>– </a:t>
            </a:r>
            <a:r>
              <a:rPr lang="ru-RU" dirty="0" err="1"/>
              <a:t>міра</a:t>
            </a:r>
            <a:r>
              <a:rPr lang="ru-RU" dirty="0"/>
              <a:t> </a:t>
            </a:r>
            <a:r>
              <a:rPr lang="ru-RU" dirty="0" err="1"/>
              <a:t>лінійної</a:t>
            </a:r>
            <a:r>
              <a:rPr lang="ru-RU" dirty="0"/>
              <a:t> </a:t>
            </a:r>
            <a:r>
              <a:rPr lang="ru-RU" dirty="0" err="1"/>
              <a:t>залежності</a:t>
            </a:r>
            <a:r>
              <a:rPr lang="ru-RU" dirty="0"/>
              <a:t> </a:t>
            </a:r>
            <a:r>
              <a:rPr lang="ru-RU" dirty="0" err="1"/>
              <a:t>двох</a:t>
            </a:r>
            <a:r>
              <a:rPr lang="ru-RU" dirty="0"/>
              <a:t> </a:t>
            </a:r>
            <a:r>
              <a:rPr lang="ru-RU" dirty="0" err="1" smtClean="0"/>
              <a:t>випадкових</a:t>
            </a:r>
            <a:r>
              <a:rPr lang="ru-RU" dirty="0" smtClean="0"/>
              <a:t> величин </a:t>
            </a:r>
            <a:r>
              <a:rPr lang="ru-RU" dirty="0"/>
              <a:t>одна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одної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b="1" dirty="0" err="1" smtClean="0"/>
              <a:t>Кореляція</a:t>
            </a:r>
            <a:r>
              <a:rPr lang="ru-RU" b="1" dirty="0" smtClean="0"/>
              <a:t> </a:t>
            </a:r>
            <a:r>
              <a:rPr lang="ru-RU" dirty="0"/>
              <a:t>– </a:t>
            </a:r>
            <a:r>
              <a:rPr lang="ru-RU" dirty="0" err="1"/>
              <a:t>зважена</a:t>
            </a:r>
            <a:r>
              <a:rPr lang="ru-RU" dirty="0"/>
              <a:t> </a:t>
            </a:r>
            <a:r>
              <a:rPr lang="ru-RU" dirty="0" err="1"/>
              <a:t>версія</a:t>
            </a:r>
            <a:r>
              <a:rPr lang="ru-RU" dirty="0"/>
              <a:t> </a:t>
            </a:r>
            <a:r>
              <a:rPr lang="ru-RU" dirty="0" err="1"/>
              <a:t>коваріації</a:t>
            </a:r>
            <a:r>
              <a:rPr lang="ru-RU" dirty="0"/>
              <a:t>.</a:t>
            </a:r>
          </a:p>
          <a:p>
            <a:r>
              <a:rPr lang="ru-RU" dirty="0" err="1"/>
              <a:t>Коефіцієнт</a:t>
            </a:r>
            <a:r>
              <a:rPr lang="ru-RU" dirty="0"/>
              <a:t> </a:t>
            </a:r>
            <a:r>
              <a:rPr lang="ru-RU" dirty="0" err="1"/>
              <a:t>кореляції</a:t>
            </a:r>
            <a:r>
              <a:rPr lang="ru-RU" dirty="0"/>
              <a:t> (</a:t>
            </a:r>
            <a:r>
              <a:rPr lang="ru-RU" dirty="0" err="1"/>
              <a:t>ще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назву</a:t>
            </a:r>
            <a:r>
              <a:rPr lang="ru-RU" dirty="0"/>
              <a:t> </a:t>
            </a:r>
            <a:r>
              <a:rPr lang="ru-RU" dirty="0" err="1"/>
              <a:t>коефіцієнт</a:t>
            </a:r>
            <a:r>
              <a:rPr lang="ru-RU" dirty="0"/>
              <a:t> </a:t>
            </a:r>
            <a:r>
              <a:rPr lang="ru-RU" dirty="0" err="1"/>
              <a:t>Пірсона</a:t>
            </a:r>
            <a:r>
              <a:rPr lang="ru-RU" dirty="0" smtClean="0"/>
              <a:t>) </a:t>
            </a:r>
            <a:r>
              <a:rPr lang="ru-RU" dirty="0" err="1" smtClean="0"/>
              <a:t>обчислюється</a:t>
            </a:r>
            <a:r>
              <a:rPr lang="ru-RU" dirty="0" smtClean="0"/>
              <a:t> </a:t>
            </a:r>
            <a:r>
              <a:rPr lang="ru-RU" dirty="0"/>
              <a:t>за </a:t>
            </a:r>
            <a:r>
              <a:rPr lang="ru-RU" dirty="0" smtClean="0"/>
              <a:t>формулою </a:t>
            </a:r>
            <a:r>
              <a:rPr lang="ru-RU" dirty="0" err="1" smtClean="0"/>
              <a:t>Пірсона</a:t>
            </a:r>
            <a:endParaRPr lang="ru-RU" dirty="0" smtClean="0"/>
          </a:p>
          <a:p>
            <a:r>
              <a:rPr lang="ru-RU" dirty="0" err="1"/>
              <a:t>Властивості</a:t>
            </a:r>
            <a:r>
              <a:rPr lang="ru-RU" dirty="0"/>
              <a:t> </a:t>
            </a:r>
            <a:r>
              <a:rPr lang="ru-RU" dirty="0" err="1"/>
              <a:t>коефіцієнта</a:t>
            </a:r>
            <a:r>
              <a:rPr lang="ru-RU" dirty="0"/>
              <a:t> </a:t>
            </a:r>
            <a:r>
              <a:rPr lang="ru-RU" dirty="0" err="1"/>
              <a:t>кореляції</a:t>
            </a:r>
            <a:r>
              <a:rPr lang="ru-RU" dirty="0"/>
              <a:t>:</a:t>
            </a:r>
          </a:p>
          <a:p>
            <a:pPr marL="457200" lvl="1" indent="0">
              <a:buNone/>
            </a:pPr>
            <a:r>
              <a:rPr lang="ru-RU" dirty="0"/>
              <a:t>• </a:t>
            </a:r>
            <a:r>
              <a:rPr lang="ru-RU" dirty="0" err="1"/>
              <a:t>коефіцієнт</a:t>
            </a:r>
            <a:r>
              <a:rPr lang="ru-RU" dirty="0"/>
              <a:t> </a:t>
            </a:r>
            <a:r>
              <a:rPr lang="ru-RU" dirty="0" err="1"/>
              <a:t>кореляції</a:t>
            </a:r>
            <a:r>
              <a:rPr lang="ru-RU" dirty="0"/>
              <a:t> не </a:t>
            </a:r>
            <a:r>
              <a:rPr lang="ru-RU" dirty="0" err="1"/>
              <a:t>змінюється</a:t>
            </a:r>
            <a:r>
              <a:rPr lang="ru-RU" dirty="0"/>
              <a:t> при </a:t>
            </a:r>
            <a:r>
              <a:rPr lang="ru-RU" dirty="0" err="1"/>
              <a:t>зміні</a:t>
            </a:r>
            <a:r>
              <a:rPr lang="ru-RU" dirty="0"/>
              <a:t> </a:t>
            </a:r>
            <a:r>
              <a:rPr lang="ru-RU" dirty="0" err="1" smtClean="0"/>
              <a:t>одиниць</a:t>
            </a:r>
            <a:r>
              <a:rPr lang="ru-RU" dirty="0" smtClean="0"/>
              <a:t> </a:t>
            </a:r>
            <a:r>
              <a:rPr lang="ru-RU" dirty="0" err="1" smtClean="0"/>
              <a:t>виміру</a:t>
            </a:r>
            <a:r>
              <a:rPr lang="ru-RU" dirty="0" smtClean="0"/>
              <a:t> (</a:t>
            </a:r>
            <a:r>
              <a:rPr lang="ru-RU" dirty="0" err="1" smtClean="0"/>
              <a:t>наприклад</a:t>
            </a:r>
            <a:r>
              <a:rPr lang="ru-RU" dirty="0" smtClean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кілограм</a:t>
            </a:r>
            <a:r>
              <a:rPr lang="ru-RU" dirty="0"/>
              <a:t> до </a:t>
            </a:r>
            <a:r>
              <a:rPr lang="ru-RU" dirty="0" err="1"/>
              <a:t>грам</a:t>
            </a:r>
            <a:r>
              <a:rPr lang="ru-RU" dirty="0"/>
              <a:t>)</a:t>
            </a:r>
          </a:p>
          <a:p>
            <a:pPr marL="457200" lvl="1" indent="0">
              <a:buNone/>
            </a:pPr>
            <a:r>
              <a:rPr lang="ru-RU" dirty="0"/>
              <a:t>• </a:t>
            </a:r>
            <a:r>
              <a:rPr lang="ru-RU" dirty="0" err="1"/>
              <a:t>коефіцієнт</a:t>
            </a:r>
            <a:r>
              <a:rPr lang="ru-RU" dirty="0"/>
              <a:t> </a:t>
            </a:r>
            <a:r>
              <a:rPr lang="ru-RU" dirty="0" err="1"/>
              <a:t>кореляції</a:t>
            </a:r>
            <a:r>
              <a:rPr lang="ru-RU" dirty="0"/>
              <a:t> є </a:t>
            </a:r>
            <a:r>
              <a:rPr lang="ru-RU" dirty="0" err="1"/>
              <a:t>симетричним</a:t>
            </a:r>
            <a:r>
              <a:rPr lang="ru-RU" dirty="0"/>
              <a:t> </a:t>
            </a:r>
            <a:r>
              <a:rPr lang="en-US" dirty="0"/>
              <a:t>r(x, y) = r(y, x)</a:t>
            </a:r>
          </a:p>
          <a:p>
            <a:pPr marL="457200" lvl="1" indent="0">
              <a:buNone/>
            </a:pPr>
            <a:r>
              <a:rPr lang="ru-RU" dirty="0"/>
              <a:t>• </a:t>
            </a:r>
            <a:r>
              <a:rPr lang="ru-RU" dirty="0" err="1"/>
              <a:t>коефіцієнт</a:t>
            </a:r>
            <a:r>
              <a:rPr lang="ru-RU" dirty="0"/>
              <a:t> </a:t>
            </a:r>
            <a:r>
              <a:rPr lang="ru-RU" dirty="0" err="1"/>
              <a:t>кореляції</a:t>
            </a:r>
            <a:r>
              <a:rPr lang="ru-RU" dirty="0"/>
              <a:t> </a:t>
            </a:r>
            <a:r>
              <a:rPr lang="ru-RU" dirty="0" err="1"/>
              <a:t>чутливий</a:t>
            </a:r>
            <a:r>
              <a:rPr lang="ru-RU" dirty="0"/>
              <a:t> до </a:t>
            </a:r>
            <a:r>
              <a:rPr lang="ru-RU" dirty="0" err="1"/>
              <a:t>викидів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852183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Лінійна</a:t>
            </a:r>
            <a:r>
              <a:rPr lang="ru-RU" b="1" dirty="0"/>
              <a:t> </a:t>
            </a:r>
            <a:r>
              <a:rPr lang="ru-RU" b="1" dirty="0" err="1"/>
              <a:t>регресія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err="1"/>
              <a:t>дає</a:t>
            </a:r>
            <a:r>
              <a:rPr lang="ru-RU" dirty="0"/>
              <a:t> </a:t>
            </a:r>
            <a:r>
              <a:rPr lang="ru-RU" dirty="0" smtClean="0"/>
              <a:t>модель </a:t>
            </a:r>
            <a:r>
              <a:rPr lang="ru-RU" dirty="0" err="1" smtClean="0"/>
              <a:t>оцінки</a:t>
            </a:r>
            <a:r>
              <a:rPr lang="ru-RU" dirty="0" smtClean="0"/>
              <a:t> </a:t>
            </a:r>
            <a:r>
              <a:rPr lang="ru-RU" dirty="0" err="1" smtClean="0"/>
              <a:t>зміни</a:t>
            </a:r>
            <a:r>
              <a:rPr lang="ru-RU" dirty="0" smtClean="0"/>
              <a:t> </a:t>
            </a:r>
            <a:r>
              <a:rPr lang="ru-RU" dirty="0" err="1" smtClean="0"/>
              <a:t>одн</a:t>
            </a:r>
            <a:r>
              <a:rPr lang="uk-UA" dirty="0" err="1" smtClean="0"/>
              <a:t>ієї</a:t>
            </a:r>
            <a:r>
              <a:rPr lang="ru-RU" dirty="0" smtClean="0"/>
              <a:t> </a:t>
            </a:r>
            <a:r>
              <a:rPr lang="ru-RU" dirty="0" err="1" smtClean="0"/>
              <a:t>змінної</a:t>
            </a:r>
            <a:r>
              <a:rPr lang="ru-RU" dirty="0" smtClean="0"/>
              <a:t> </a:t>
            </a:r>
            <a:r>
              <a:rPr lang="ru-RU" dirty="0"/>
              <a:t>при </a:t>
            </a:r>
            <a:r>
              <a:rPr lang="ru-RU" dirty="0" err="1"/>
              <a:t>зміні</a:t>
            </a:r>
            <a:r>
              <a:rPr lang="ru-RU" dirty="0"/>
              <a:t> </a:t>
            </a:r>
            <a:r>
              <a:rPr lang="ru-RU" dirty="0" err="1"/>
              <a:t>іншої</a:t>
            </a:r>
            <a:r>
              <a:rPr lang="ru-RU" dirty="0"/>
              <a:t>.</a:t>
            </a:r>
          </a:p>
          <a:p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визначити</a:t>
            </a:r>
            <a:r>
              <a:rPr lang="ru-RU" dirty="0"/>
              <a:t>, як вага </a:t>
            </a:r>
            <a:r>
              <a:rPr lang="ru-RU" dirty="0" err="1"/>
              <a:t>дорослої</a:t>
            </a:r>
            <a:r>
              <a:rPr lang="ru-RU" dirty="0"/>
              <a:t> </a:t>
            </a:r>
            <a:r>
              <a:rPr lang="ru-RU" dirty="0" err="1"/>
              <a:t>анаконди</a:t>
            </a:r>
            <a:r>
              <a:rPr lang="ru-RU" dirty="0"/>
              <a:t> </a:t>
            </a:r>
            <a:r>
              <a:rPr lang="ru-RU" dirty="0" smtClean="0"/>
              <a:t>при </a:t>
            </a:r>
            <a:r>
              <a:rPr lang="ru-RU" dirty="0" err="1" smtClean="0"/>
              <a:t>зміні</a:t>
            </a:r>
            <a:r>
              <a:rPr lang="ru-RU" dirty="0" smtClean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довжини</a:t>
            </a:r>
            <a:r>
              <a:rPr lang="ru-RU" dirty="0"/>
              <a:t>.</a:t>
            </a:r>
          </a:p>
          <a:p>
            <a:r>
              <a:rPr lang="en-US" dirty="0"/>
              <a:t>anaconda &lt;- </a:t>
            </a:r>
            <a:r>
              <a:rPr lang="en-US" b="1" dirty="0"/>
              <a:t>read.csv</a:t>
            </a:r>
            <a:r>
              <a:rPr lang="en-US" dirty="0"/>
              <a:t>("anaconda.dat", </a:t>
            </a:r>
            <a:r>
              <a:rPr lang="en-US" dirty="0" err="1"/>
              <a:t>sep</a:t>
            </a:r>
            <a:r>
              <a:rPr lang="en-US" dirty="0"/>
              <a:t>="", header </a:t>
            </a:r>
            <a:r>
              <a:rPr lang="en-US" dirty="0" smtClean="0"/>
              <a:t>=</a:t>
            </a:r>
            <a:r>
              <a:rPr lang="uk-UA" dirty="0" smtClean="0"/>
              <a:t> </a:t>
            </a:r>
            <a:r>
              <a:rPr lang="en-US" dirty="0" smtClean="0"/>
              <a:t>FALSE)</a:t>
            </a:r>
            <a:r>
              <a:rPr lang="uk-UA" dirty="0" smtClean="0"/>
              <a:t> </a:t>
            </a:r>
          </a:p>
          <a:p>
            <a:r>
              <a:rPr lang="en-US" b="1" dirty="0" err="1" smtClean="0"/>
              <a:t>colnames</a:t>
            </a:r>
            <a:r>
              <a:rPr lang="en-US" dirty="0" smtClean="0"/>
              <a:t>(anaconda</a:t>
            </a:r>
            <a:r>
              <a:rPr lang="en-US" dirty="0"/>
              <a:t>) &lt;- </a:t>
            </a:r>
            <a:r>
              <a:rPr lang="en-US" b="1" dirty="0"/>
              <a:t>c</a:t>
            </a:r>
            <a:r>
              <a:rPr lang="en-US" dirty="0"/>
              <a:t>("Height", "Weight", "Sex</a:t>
            </a:r>
            <a:r>
              <a:rPr lang="en-US" dirty="0" smtClean="0"/>
              <a:t>")</a:t>
            </a:r>
            <a:endParaRPr lang="pl-PL" dirty="0" smtClean="0"/>
          </a:p>
          <a:p>
            <a:endParaRPr lang="pl-PL" dirty="0"/>
          </a:p>
          <a:p>
            <a:r>
              <a:rPr lang="ru-RU" dirty="0" err="1"/>
              <a:t>Побудуємо</a:t>
            </a:r>
            <a:r>
              <a:rPr lang="ru-RU" dirty="0"/>
              <a:t> </a:t>
            </a:r>
            <a:r>
              <a:rPr lang="ru-RU" dirty="0" err="1"/>
              <a:t>графік</a:t>
            </a:r>
            <a:r>
              <a:rPr lang="ru-RU" dirty="0"/>
              <a:t> </a:t>
            </a:r>
            <a:r>
              <a:rPr lang="ru-RU" dirty="0" err="1"/>
              <a:t>розсіювання</a:t>
            </a:r>
            <a:r>
              <a:rPr lang="ru-RU" dirty="0"/>
              <a:t> для наших </a:t>
            </a:r>
            <a:r>
              <a:rPr lang="ru-RU" dirty="0" err="1"/>
              <a:t>даних</a:t>
            </a:r>
            <a:r>
              <a:rPr lang="ru-RU" dirty="0"/>
              <a:t>:</a:t>
            </a:r>
          </a:p>
          <a:p>
            <a:r>
              <a:rPr lang="en-US" b="1" dirty="0" err="1"/>
              <a:t>ggplot</a:t>
            </a:r>
            <a:r>
              <a:rPr lang="en-US" dirty="0"/>
              <a:t>(anaconda, </a:t>
            </a:r>
            <a:r>
              <a:rPr lang="en-US" b="1" dirty="0" err="1"/>
              <a:t>aes</a:t>
            </a:r>
            <a:r>
              <a:rPr lang="en-US" dirty="0"/>
              <a:t>(x=Height, y=Weight)) </a:t>
            </a:r>
            <a:r>
              <a:rPr lang="en-US" dirty="0" smtClean="0"/>
              <a:t>+</a:t>
            </a:r>
            <a:r>
              <a:rPr lang="pl-PL" dirty="0" smtClean="0"/>
              <a:t> </a:t>
            </a:r>
            <a:r>
              <a:rPr lang="en-US" b="1" dirty="0" err="1" smtClean="0"/>
              <a:t>geom_point</a:t>
            </a:r>
            <a:r>
              <a:rPr lang="en-US" dirty="0" smtClean="0"/>
              <a:t>(col</a:t>
            </a:r>
            <a:r>
              <a:rPr lang="en-US" dirty="0"/>
              <a:t>="blue")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889377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ggplot</a:t>
            </a:r>
            <a:r>
              <a:rPr lang="en-US" dirty="0"/>
              <a:t>(anaconda, </a:t>
            </a:r>
            <a:r>
              <a:rPr lang="en-US" b="1" dirty="0" err="1"/>
              <a:t>aes</a:t>
            </a:r>
            <a:r>
              <a:rPr lang="en-US" dirty="0"/>
              <a:t>(x=Height, y=Weight)) </a:t>
            </a:r>
            <a:r>
              <a:rPr lang="en-US" dirty="0" smtClean="0"/>
              <a:t>+</a:t>
            </a:r>
            <a:r>
              <a:rPr lang="pl-PL" dirty="0" smtClean="0"/>
              <a:t> g</a:t>
            </a:r>
            <a:r>
              <a:rPr lang="en-US" b="1" dirty="0" err="1" smtClean="0"/>
              <a:t>eom_point</a:t>
            </a:r>
            <a:r>
              <a:rPr lang="en-US" dirty="0" smtClean="0"/>
              <a:t>(col</a:t>
            </a:r>
            <a:r>
              <a:rPr lang="en-US" dirty="0"/>
              <a:t>="blue</a:t>
            </a:r>
            <a:r>
              <a:rPr lang="en-US" dirty="0" smtClean="0"/>
              <a:t>")</a:t>
            </a:r>
            <a:endParaRPr lang="pl-PL" dirty="0" smtClean="0"/>
          </a:p>
          <a:p>
            <a:endParaRPr lang="pl-PL" dirty="0"/>
          </a:p>
          <a:p>
            <a:r>
              <a:rPr lang="ru-RU" dirty="0" err="1"/>
              <a:t>Знайдемо</a:t>
            </a:r>
            <a:r>
              <a:rPr lang="ru-RU" dirty="0"/>
              <a:t> </a:t>
            </a:r>
            <a:r>
              <a:rPr lang="ru-RU" dirty="0" err="1"/>
              <a:t>коефіцієнт</a:t>
            </a:r>
            <a:r>
              <a:rPr lang="ru-RU" dirty="0"/>
              <a:t> </a:t>
            </a:r>
            <a:r>
              <a:rPr lang="ru-RU" dirty="0" err="1"/>
              <a:t>кореляції</a:t>
            </a:r>
            <a:r>
              <a:rPr lang="ru-RU" dirty="0"/>
              <a:t>:</a:t>
            </a:r>
          </a:p>
          <a:p>
            <a:r>
              <a:rPr lang="en-US" b="1" dirty="0" err="1"/>
              <a:t>cor</a:t>
            </a:r>
            <a:r>
              <a:rPr lang="en-US" dirty="0"/>
              <a:t>(</a:t>
            </a:r>
            <a:r>
              <a:rPr lang="en-US" dirty="0" err="1"/>
              <a:t>anaconda$Height</a:t>
            </a:r>
            <a:r>
              <a:rPr lang="en-US" dirty="0"/>
              <a:t>, </a:t>
            </a:r>
            <a:r>
              <a:rPr lang="en-US" dirty="0" err="1"/>
              <a:t>anaconda$Weight</a:t>
            </a:r>
            <a:r>
              <a:rPr lang="en-US" dirty="0" smtClean="0"/>
              <a:t>)</a:t>
            </a:r>
            <a:endParaRPr lang="pl-PL" dirty="0" smtClean="0"/>
          </a:p>
          <a:p>
            <a:r>
              <a:rPr lang="ru-RU" dirty="0"/>
              <a:t>## [1] 0.9613875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1161" y="2255294"/>
            <a:ext cx="4351626" cy="34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79612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Формула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лінії</a:t>
            </a:r>
            <a:r>
              <a:rPr lang="ru-RU" dirty="0"/>
              <a:t>:</a:t>
            </a:r>
          </a:p>
          <a:p>
            <a:pPr algn="ctr"/>
            <a:r>
              <a:rPr lang="en-US" dirty="0"/>
              <a:t>y = ax + b</a:t>
            </a:r>
          </a:p>
          <a:p>
            <a:r>
              <a:rPr lang="ru-RU" dirty="0"/>
              <a:t>де x - </a:t>
            </a:r>
            <a:r>
              <a:rPr lang="ru-RU" i="1" dirty="0" err="1"/>
              <a:t>незалежна</a:t>
            </a:r>
            <a:r>
              <a:rPr lang="ru-RU" i="1" dirty="0"/>
              <a:t> </a:t>
            </a:r>
            <a:r>
              <a:rPr lang="ru-RU" i="1" dirty="0" err="1"/>
              <a:t>змінна</a:t>
            </a:r>
            <a:r>
              <a:rPr lang="ru-RU" i="1" dirty="0"/>
              <a:t> </a:t>
            </a:r>
            <a:r>
              <a:rPr lang="ru-RU" dirty="0"/>
              <a:t>(в </a:t>
            </a:r>
            <a:r>
              <a:rPr lang="ru-RU" dirty="0" err="1"/>
              <a:t>нашому</a:t>
            </a:r>
            <a:r>
              <a:rPr lang="ru-RU" dirty="0"/>
              <a:t> </a:t>
            </a:r>
            <a:r>
              <a:rPr lang="ru-RU" dirty="0" err="1"/>
              <a:t>прикладі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довжина</a:t>
            </a:r>
            <a:r>
              <a:rPr lang="ru-RU" dirty="0"/>
              <a:t>), </a:t>
            </a:r>
            <a:endParaRPr lang="pl-PL" dirty="0" smtClean="0"/>
          </a:p>
          <a:p>
            <a:r>
              <a:rPr lang="ru-RU" dirty="0" smtClean="0"/>
              <a:t>y -</a:t>
            </a:r>
            <a:r>
              <a:rPr lang="pl-PL" dirty="0" smtClean="0"/>
              <a:t> </a:t>
            </a:r>
            <a:r>
              <a:rPr lang="ru-RU" i="1" dirty="0" err="1" smtClean="0"/>
              <a:t>залежна</a:t>
            </a:r>
            <a:r>
              <a:rPr lang="ru-RU" i="1" dirty="0" smtClean="0"/>
              <a:t> </a:t>
            </a:r>
            <a:r>
              <a:rPr lang="ru-RU" i="1" dirty="0" err="1"/>
              <a:t>змінна</a:t>
            </a:r>
            <a:r>
              <a:rPr lang="ru-RU" i="1" dirty="0"/>
              <a:t> </a:t>
            </a:r>
            <a:r>
              <a:rPr lang="ru-RU" dirty="0"/>
              <a:t>(вага анаконд).</a:t>
            </a:r>
          </a:p>
          <a:p>
            <a:r>
              <a:rPr lang="en-US" dirty="0"/>
              <a:t>a - </a:t>
            </a:r>
            <a:r>
              <a:rPr lang="ru-RU" dirty="0" err="1"/>
              <a:t>це</a:t>
            </a:r>
            <a:r>
              <a:rPr lang="ru-RU" dirty="0"/>
              <a:t> кут </a:t>
            </a:r>
            <a:r>
              <a:rPr lang="ru-RU" dirty="0" err="1"/>
              <a:t>нахилу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прямої</a:t>
            </a:r>
            <a:r>
              <a:rPr lang="ru-RU" dirty="0"/>
              <a:t> (</a:t>
            </a:r>
            <a:r>
              <a:rPr lang="en-US" dirty="0"/>
              <a:t>slope)</a:t>
            </a:r>
          </a:p>
          <a:p>
            <a:r>
              <a:rPr lang="ru-RU" dirty="0"/>
              <a:t>b - точка </a:t>
            </a:r>
            <a:r>
              <a:rPr lang="ru-RU" dirty="0" err="1"/>
              <a:t>перетину</a:t>
            </a:r>
            <a:r>
              <a:rPr lang="ru-RU" dirty="0"/>
              <a:t> з y, де x = 0 (</a:t>
            </a:r>
            <a:r>
              <a:rPr lang="ru-RU" dirty="0" err="1"/>
              <a:t>intercept</a:t>
            </a:r>
            <a:r>
              <a:rPr lang="ru-RU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55712176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Через </a:t>
            </a:r>
            <a:r>
              <a:rPr lang="ru-RU" dirty="0" err="1"/>
              <a:t>ці</a:t>
            </a:r>
            <a:r>
              <a:rPr lang="ru-RU" dirty="0"/>
              <a:t> точки </a:t>
            </a:r>
            <a:r>
              <a:rPr lang="ru-RU" dirty="0" err="1"/>
              <a:t>можна</a:t>
            </a:r>
            <a:r>
              <a:rPr lang="ru-RU" dirty="0"/>
              <a:t> провести </a:t>
            </a:r>
            <a:r>
              <a:rPr lang="ru-RU" dirty="0" err="1" smtClean="0"/>
              <a:t>безліч</a:t>
            </a:r>
            <a:r>
              <a:rPr lang="pl-PL" dirty="0" smtClean="0"/>
              <a:t> </a:t>
            </a:r>
            <a:r>
              <a:rPr lang="ru-RU" dirty="0" err="1" smtClean="0"/>
              <a:t>ліній</a:t>
            </a:r>
            <a:r>
              <a:rPr lang="ru-RU" dirty="0"/>
              <a:t>, один з </a:t>
            </a:r>
            <a:r>
              <a:rPr lang="ru-RU" dirty="0" err="1"/>
              <a:t>найчастіше</a:t>
            </a:r>
            <a:r>
              <a:rPr lang="ru-RU" dirty="0"/>
              <a:t> </a:t>
            </a:r>
            <a:r>
              <a:rPr lang="ru-RU" dirty="0" err="1"/>
              <a:t>вживаних</a:t>
            </a:r>
            <a:r>
              <a:rPr lang="ru-RU" dirty="0"/>
              <a:t> для </a:t>
            </a:r>
            <a:r>
              <a:rPr lang="ru-RU" dirty="0" err="1"/>
              <a:t>побудови</a:t>
            </a:r>
            <a:r>
              <a:rPr lang="ru-RU" dirty="0"/>
              <a:t> "</a:t>
            </a:r>
            <a:r>
              <a:rPr lang="ru-RU" dirty="0" err="1" smtClean="0"/>
              <a:t>найкращої</a:t>
            </a:r>
            <a:r>
              <a:rPr lang="pl-PL" dirty="0" smtClean="0"/>
              <a:t> </a:t>
            </a:r>
            <a:r>
              <a:rPr lang="ru-RU" dirty="0" err="1" smtClean="0"/>
              <a:t>лінії</a:t>
            </a:r>
            <a:r>
              <a:rPr lang="ru-RU" dirty="0"/>
              <a:t>" - </a:t>
            </a:r>
            <a:r>
              <a:rPr lang="ru-RU" b="1" dirty="0"/>
              <a:t>метод </a:t>
            </a:r>
            <a:r>
              <a:rPr lang="ru-RU" b="1" dirty="0" err="1"/>
              <a:t>найменших</a:t>
            </a:r>
            <a:r>
              <a:rPr lang="ru-RU" b="1" dirty="0"/>
              <a:t> </a:t>
            </a:r>
            <a:r>
              <a:rPr lang="ru-RU" b="1" dirty="0" err="1"/>
              <a:t>квадратів</a:t>
            </a:r>
            <a:r>
              <a:rPr lang="ru-RU" dirty="0"/>
              <a:t>. </a:t>
            </a:r>
            <a:endParaRPr lang="pl-PL" dirty="0" smtClean="0"/>
          </a:p>
          <a:p>
            <a:r>
              <a:rPr lang="ru-RU" dirty="0" err="1" smtClean="0"/>
              <a:t>Серед</a:t>
            </a:r>
            <a:r>
              <a:rPr lang="ru-RU" dirty="0" smtClean="0"/>
              <a:t>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ліній</a:t>
            </a:r>
            <a:r>
              <a:rPr lang="ru-RU" dirty="0" smtClean="0"/>
              <a:t>,</a:t>
            </a:r>
            <a:r>
              <a:rPr lang="pl-PL" dirty="0" smtClean="0"/>
              <a:t> </a:t>
            </a:r>
            <a:r>
              <a:rPr lang="ru-RU" dirty="0" err="1" smtClean="0"/>
              <a:t>найкращою</a:t>
            </a:r>
            <a:r>
              <a:rPr lang="ru-RU" dirty="0" smtClean="0"/>
              <a:t> </a:t>
            </a:r>
            <a:r>
              <a:rPr lang="ru-RU" dirty="0" err="1"/>
              <a:t>ввжається</a:t>
            </a:r>
            <a:r>
              <a:rPr lang="ru-RU" dirty="0"/>
              <a:t> та, сума </a:t>
            </a:r>
            <a:r>
              <a:rPr lang="ru-RU" dirty="0" err="1"/>
              <a:t>квадратів</a:t>
            </a:r>
            <a:r>
              <a:rPr lang="ru-RU" dirty="0"/>
              <a:t> </a:t>
            </a:r>
            <a:r>
              <a:rPr lang="ru-RU" dirty="0" err="1"/>
              <a:t>залишків</a:t>
            </a:r>
            <a:r>
              <a:rPr lang="ru-RU" dirty="0"/>
              <a:t>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smtClean="0"/>
              <a:t>є</a:t>
            </a:r>
            <a:r>
              <a:rPr lang="pl-PL" dirty="0" smtClean="0"/>
              <a:t> </a:t>
            </a:r>
            <a:r>
              <a:rPr lang="ru-RU" dirty="0" err="1" smtClean="0"/>
              <a:t>найменшою</a:t>
            </a:r>
            <a:r>
              <a:rPr lang="ru-RU" dirty="0"/>
              <a:t>.</a:t>
            </a:r>
          </a:p>
          <a:p>
            <a:r>
              <a:rPr lang="ru-RU" b="1" dirty="0" err="1"/>
              <a:t>Залишок</a:t>
            </a:r>
            <a:r>
              <a:rPr lang="ru-RU" b="1" dirty="0"/>
              <a:t> </a:t>
            </a:r>
            <a:r>
              <a:rPr lang="ru-RU" dirty="0"/>
              <a:t>- </a:t>
            </a: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різниця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справжнім</a:t>
            </a:r>
            <a:r>
              <a:rPr lang="ru-RU" dirty="0"/>
              <a:t> </a:t>
            </a:r>
            <a:r>
              <a:rPr lang="ru-RU" dirty="0" err="1"/>
              <a:t>значенням</a:t>
            </a:r>
            <a:r>
              <a:rPr lang="ru-RU" dirty="0"/>
              <a:t> </a:t>
            </a:r>
            <a:r>
              <a:rPr lang="ru-RU" dirty="0" err="1" smtClean="0"/>
              <a:t>залежної</a:t>
            </a:r>
            <a:r>
              <a:rPr lang="pl-PL" dirty="0" smtClean="0"/>
              <a:t> </a:t>
            </a:r>
            <a:r>
              <a:rPr lang="ru-RU" dirty="0" err="1" smtClean="0"/>
              <a:t>змінної</a:t>
            </a:r>
            <a:r>
              <a:rPr lang="ru-RU" dirty="0" smtClean="0"/>
              <a:t> </a:t>
            </a:r>
            <a:r>
              <a:rPr lang="en-US" dirty="0"/>
              <a:t>y </a:t>
            </a:r>
            <a:r>
              <a:rPr lang="ru-RU" dirty="0"/>
              <a:t>та </a:t>
            </a:r>
            <a:r>
              <a:rPr lang="ru-RU" dirty="0" err="1"/>
              <a:t>тим</a:t>
            </a:r>
            <a:r>
              <a:rPr lang="ru-RU" dirty="0"/>
              <a:t>, яке </a:t>
            </a:r>
            <a:r>
              <a:rPr lang="ru-RU" dirty="0" err="1"/>
              <a:t>передбачає</a:t>
            </a:r>
            <a:r>
              <a:rPr lang="ru-RU" dirty="0"/>
              <a:t> </a:t>
            </a:r>
            <a:r>
              <a:rPr lang="ru-RU" dirty="0" err="1"/>
              <a:t>моделі</a:t>
            </a:r>
            <a:r>
              <a:rPr lang="ru-RU" dirty="0"/>
              <a:t>, </a:t>
            </a:r>
            <a:r>
              <a:rPr lang="ru-RU" dirty="0" err="1"/>
              <a:t>тобто</a:t>
            </a:r>
            <a:r>
              <a:rPr lang="ru-RU" dirty="0"/>
              <a:t> </a:t>
            </a:r>
            <a:r>
              <a:rPr lang="en-US" dirty="0"/>
              <a:t>y − y. </a:t>
            </a:r>
            <a:r>
              <a:rPr lang="ru-RU" dirty="0" err="1" smtClean="0"/>
              <a:t>Відповідно</a:t>
            </a:r>
            <a:r>
              <a:rPr lang="pl-PL" dirty="0" smtClean="0"/>
              <a:t> </a:t>
            </a:r>
            <a:r>
              <a:rPr lang="ru-RU" dirty="0" smtClean="0"/>
              <a:t>в </a:t>
            </a:r>
            <a:r>
              <a:rPr lang="ru-RU" dirty="0" err="1"/>
              <a:t>процесі</a:t>
            </a:r>
            <a:r>
              <a:rPr lang="ru-RU" dirty="0"/>
              <a:t> </a:t>
            </a:r>
            <a:r>
              <a:rPr lang="ru-RU" dirty="0" err="1"/>
              <a:t>знаходження</a:t>
            </a:r>
            <a:r>
              <a:rPr lang="ru-RU" dirty="0"/>
              <a:t> </a:t>
            </a:r>
            <a:r>
              <a:rPr lang="ru-RU" dirty="0" err="1"/>
              <a:t>найкращої</a:t>
            </a:r>
            <a:r>
              <a:rPr lang="ru-RU" dirty="0"/>
              <a:t> </a:t>
            </a:r>
            <a:r>
              <a:rPr lang="ru-RU" dirty="0" err="1"/>
              <a:t>ліній</a:t>
            </a:r>
            <a:r>
              <a:rPr lang="ru-RU" dirty="0"/>
              <a:t> </a:t>
            </a:r>
            <a:r>
              <a:rPr lang="ru-RU" dirty="0" err="1" smtClean="0"/>
              <a:t>мінімізуємо</a:t>
            </a:r>
            <a:r>
              <a:rPr lang="ru-RU" dirty="0" smtClean="0"/>
              <a:t> </a:t>
            </a:r>
            <a:r>
              <a:rPr lang="el-GR" dirty="0"/>
              <a:t>Σ(</a:t>
            </a:r>
            <a:r>
              <a:rPr lang="en-US" dirty="0"/>
              <a:t>y </a:t>
            </a:r>
            <a:r>
              <a:rPr lang="en-US" dirty="0" smtClean="0"/>
              <a:t>−</a:t>
            </a:r>
            <a:r>
              <a:rPr lang="pl-PL" dirty="0" smtClean="0"/>
              <a:t> </a:t>
            </a:r>
            <a:r>
              <a:rPr lang="en-US" dirty="0" smtClean="0"/>
              <a:t>y</a:t>
            </a:r>
            <a:r>
              <a:rPr lang="pl-PL" dirty="0" smtClean="0"/>
              <a:t>*</a:t>
            </a:r>
            <a:r>
              <a:rPr lang="en-US" dirty="0" smtClean="0"/>
              <a:t>)</a:t>
            </a:r>
            <a:r>
              <a:rPr lang="pl-PL" dirty="0" smtClean="0"/>
              <a:t>2</a:t>
            </a:r>
            <a:r>
              <a:rPr lang="en-US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193618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функці</a:t>
            </a:r>
            <a:r>
              <a:rPr lang="ru-RU" dirty="0" err="1"/>
              <a:t>я</a:t>
            </a:r>
            <a:r>
              <a:rPr lang="ru-RU" dirty="0" smtClean="0"/>
              <a:t> </a:t>
            </a:r>
            <a:r>
              <a:rPr lang="ru-RU" dirty="0" err="1"/>
              <a:t>lm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Формула </a:t>
            </a:r>
            <a:r>
              <a:rPr lang="ru-RU" dirty="0" err="1" smtClean="0"/>
              <a:t>залежності</a:t>
            </a:r>
            <a:r>
              <a:rPr lang="ru-RU" dirty="0" smtClean="0"/>
              <a:t> </a:t>
            </a:r>
            <a:r>
              <a:rPr lang="en-US" dirty="0"/>
              <a:t>Weight ~ Height </a:t>
            </a:r>
            <a:r>
              <a:rPr lang="ru-RU" dirty="0" err="1"/>
              <a:t>означає</a:t>
            </a:r>
            <a:r>
              <a:rPr lang="ru-RU" dirty="0"/>
              <a:t>, </a:t>
            </a:r>
            <a:r>
              <a:rPr lang="ru-RU" dirty="0" err="1"/>
              <a:t>шо</a:t>
            </a:r>
            <a:r>
              <a:rPr lang="ru-RU" dirty="0"/>
              <a:t> ми </a:t>
            </a:r>
            <a:r>
              <a:rPr lang="ru-RU" dirty="0" err="1"/>
              <a:t>будуємо</a:t>
            </a:r>
            <a:r>
              <a:rPr lang="ru-RU" dirty="0"/>
              <a:t> </a:t>
            </a:r>
            <a:r>
              <a:rPr lang="ru-RU" dirty="0" err="1" smtClean="0"/>
              <a:t>лінійну</a:t>
            </a:r>
            <a:r>
              <a:rPr lang="ru-RU" dirty="0" smtClean="0"/>
              <a:t> модель </a:t>
            </a:r>
            <a:r>
              <a:rPr lang="ru-RU" dirty="0" err="1"/>
              <a:t>залежності</a:t>
            </a:r>
            <a:r>
              <a:rPr lang="ru-RU" dirty="0"/>
              <a:t> </a:t>
            </a:r>
            <a:r>
              <a:rPr lang="ru-RU" dirty="0" err="1"/>
              <a:t>змінної</a:t>
            </a:r>
            <a:r>
              <a:rPr lang="ru-RU" dirty="0"/>
              <a:t> </a:t>
            </a:r>
            <a:r>
              <a:rPr lang="en-US" dirty="0"/>
              <a:t>Weight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змінної</a:t>
            </a:r>
            <a:r>
              <a:rPr lang="ru-RU" dirty="0"/>
              <a:t> </a:t>
            </a:r>
            <a:r>
              <a:rPr lang="en-US" dirty="0"/>
              <a:t>Height.</a:t>
            </a:r>
          </a:p>
          <a:p>
            <a:r>
              <a:rPr lang="en-US" dirty="0" err="1"/>
              <a:t>prediction_model</a:t>
            </a:r>
            <a:r>
              <a:rPr lang="en-US" dirty="0"/>
              <a:t> &lt;- </a:t>
            </a:r>
            <a:r>
              <a:rPr lang="en-US" b="1" dirty="0"/>
              <a:t>lm</a:t>
            </a:r>
            <a:r>
              <a:rPr lang="en-US" dirty="0"/>
              <a:t>(Weight ~ Height, </a:t>
            </a:r>
            <a:r>
              <a:rPr lang="en-US" dirty="0" smtClean="0"/>
              <a:t>data=anaconda</a:t>
            </a:r>
            <a:r>
              <a:rPr lang="ru-RU" dirty="0" smtClean="0"/>
              <a:t> )</a:t>
            </a:r>
            <a:endParaRPr lang="ru-RU" dirty="0"/>
          </a:p>
          <a:p>
            <a:r>
              <a:rPr lang="ru-RU" dirty="0"/>
              <a:t>Для </a:t>
            </a:r>
            <a:r>
              <a:rPr lang="ru-RU" dirty="0" err="1"/>
              <a:t>оцінки</a:t>
            </a:r>
            <a:r>
              <a:rPr lang="ru-RU" dirty="0"/>
              <a:t> </a:t>
            </a:r>
            <a:r>
              <a:rPr lang="ru-RU" dirty="0" err="1"/>
              <a:t>результатів</a:t>
            </a:r>
            <a:r>
              <a:rPr lang="ru-RU" dirty="0"/>
              <a:t> </a:t>
            </a:r>
            <a:r>
              <a:rPr lang="ru-RU" dirty="0" err="1"/>
              <a:t>лінійної</a:t>
            </a:r>
            <a:r>
              <a:rPr lang="ru-RU" dirty="0"/>
              <a:t> </a:t>
            </a:r>
            <a:r>
              <a:rPr lang="ru-RU" dirty="0" err="1"/>
              <a:t>моделі</a:t>
            </a:r>
            <a:r>
              <a:rPr lang="ru-RU" dirty="0"/>
              <a:t> </a:t>
            </a:r>
            <a:r>
              <a:rPr lang="ru-RU" dirty="0" err="1" smtClean="0"/>
              <a:t>використовується</a:t>
            </a:r>
            <a:r>
              <a:rPr lang="ru-RU" dirty="0" smtClean="0"/>
              <a:t> </a:t>
            </a:r>
            <a:r>
              <a:rPr lang="ru-RU" dirty="0" err="1" smtClean="0"/>
              <a:t>функція</a:t>
            </a:r>
            <a:r>
              <a:rPr lang="ru-RU" dirty="0" smtClean="0"/>
              <a:t> </a:t>
            </a:r>
            <a:r>
              <a:rPr lang="en-US" dirty="0"/>
              <a:t>summary</a:t>
            </a:r>
            <a:r>
              <a:rPr lang="en-US" dirty="0" smtClean="0"/>
              <a:t>:</a:t>
            </a:r>
            <a:endParaRPr lang="ru-RU" dirty="0" smtClean="0"/>
          </a:p>
          <a:p>
            <a:r>
              <a:rPr lang="en-US" b="1" dirty="0"/>
              <a:t>summary</a:t>
            </a:r>
            <a:r>
              <a:rPr lang="en-US" dirty="0"/>
              <a:t>(</a:t>
            </a:r>
            <a:r>
              <a:rPr lang="en-US" dirty="0" err="1"/>
              <a:t>prediction_model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95288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dirty="0"/>
              <a:t>В статистиці </a:t>
            </a:r>
            <a:r>
              <a:rPr lang="uk-UA" b="1" dirty="0"/>
              <a:t>медіана</a:t>
            </a:r>
            <a:r>
              <a:rPr lang="ru-RU" dirty="0"/>
              <a:t> - </a:t>
            </a:r>
            <a:r>
              <a:rPr lang="uk-UA" dirty="0"/>
              <a:t>(</a:t>
            </a:r>
            <a:r>
              <a:rPr lang="uk-UA" dirty="0" err="1"/>
              <a:t>англ</a:t>
            </a:r>
            <a:r>
              <a:rPr lang="uk-UA" dirty="0"/>
              <a:t>. </a:t>
            </a:r>
            <a:r>
              <a:rPr lang="ru-RU" i="1" dirty="0" err="1"/>
              <a:t>median</a:t>
            </a:r>
            <a:r>
              <a:rPr lang="uk-UA" dirty="0"/>
              <a:t>) це величина ознаки, що розташована по середині </a:t>
            </a:r>
            <a:r>
              <a:rPr lang="uk-UA" dirty="0" err="1"/>
              <a:t>ранжованого</a:t>
            </a:r>
            <a:r>
              <a:rPr lang="uk-UA" dirty="0"/>
              <a:t> ряду вибірки, тобто</a:t>
            </a:r>
            <a:r>
              <a:rPr lang="ru-RU" dirty="0"/>
              <a:t> –</a:t>
            </a:r>
            <a:r>
              <a:rPr lang="uk-UA" dirty="0"/>
              <a:t> це величина, що розташована в середині ряду величин, розташованих у зростаючому або спадному порядку; в теорії ймовірності</a:t>
            </a:r>
            <a:r>
              <a:rPr lang="ru-RU" dirty="0"/>
              <a:t> –</a:t>
            </a:r>
            <a:r>
              <a:rPr lang="uk-UA" dirty="0"/>
              <a:t> характеристика розподілення випадкової величини.</a:t>
            </a:r>
            <a:endParaRPr lang="ru-RU" dirty="0"/>
          </a:p>
          <a:p>
            <a:r>
              <a:rPr lang="uk-UA" b="1" dirty="0" err="1"/>
              <a:t>Мо́да</a:t>
            </a:r>
            <a:r>
              <a:rPr lang="ru-RU" b="1" dirty="0"/>
              <a:t> –</a:t>
            </a:r>
            <a:r>
              <a:rPr lang="uk-UA" dirty="0"/>
              <a:t> значення випадкової величини, що трапляється найчастіше в сукупності спостережень. Іноді трапляється більше аніж одна мода (наприклад: 2, 6, 6, 6, 8, 9, 9, 9, 10; мода = 6 і 9). У такому випадку можна сказати, що сукупність мультимодальна. Із структурних середніх величин лише мода має таку унікальну властивість. Як правило </a:t>
            </a:r>
            <a:r>
              <a:rPr lang="uk-UA" dirty="0" err="1"/>
              <a:t>мультимодальність</a:t>
            </a:r>
            <a:r>
              <a:rPr lang="uk-UA" dirty="0"/>
              <a:t> вказує на те, що набір даних не підпорядковується нормальному розподілу.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805575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інформація</a:t>
            </a:r>
            <a:r>
              <a:rPr lang="ru-RU" dirty="0" smtClean="0"/>
              <a:t> </a:t>
            </a:r>
            <a:r>
              <a:rPr lang="ru-RU" dirty="0"/>
              <a:t>про модель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129" y="1825625"/>
            <a:ext cx="8476739" cy="4289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3542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err="1"/>
              <a:t>Значення</a:t>
            </a:r>
            <a:r>
              <a:rPr lang="ru-RU" dirty="0"/>
              <a:t> </a:t>
            </a:r>
            <a:r>
              <a:rPr lang="ru-RU" dirty="0" err="1"/>
              <a:t>коефіцієнта</a:t>
            </a:r>
            <a:r>
              <a:rPr lang="ru-RU" dirty="0"/>
              <a:t> </a:t>
            </a:r>
            <a:r>
              <a:rPr lang="en-US" dirty="0"/>
              <a:t>Height(</a:t>
            </a:r>
            <a:r>
              <a:rPr lang="ru-RU" dirty="0" err="1"/>
              <a:t>відповідає</a:t>
            </a:r>
            <a:r>
              <a:rPr lang="ru-RU" dirty="0"/>
              <a:t> </a:t>
            </a:r>
            <a:r>
              <a:rPr lang="en-US" dirty="0"/>
              <a:t>a </a:t>
            </a:r>
            <a:r>
              <a:rPr lang="ru-RU" dirty="0"/>
              <a:t>в </a:t>
            </a:r>
            <a:r>
              <a:rPr lang="ru-RU" dirty="0" err="1"/>
              <a:t>загальній</a:t>
            </a:r>
            <a:r>
              <a:rPr lang="ru-RU" dirty="0"/>
              <a:t> </a:t>
            </a:r>
            <a:r>
              <a:rPr lang="ru-RU" dirty="0" err="1" smtClean="0"/>
              <a:t>моделі</a:t>
            </a:r>
            <a:r>
              <a:rPr lang="ru-RU" dirty="0" smtClean="0"/>
              <a:t> y </a:t>
            </a:r>
            <a:r>
              <a:rPr lang="ru-RU" dirty="0"/>
              <a:t>= </a:t>
            </a:r>
            <a:r>
              <a:rPr lang="ru-RU" dirty="0" err="1"/>
              <a:t>ax</a:t>
            </a:r>
            <a:r>
              <a:rPr lang="ru-RU" dirty="0"/>
              <a:t> + b) становить 0.253</a:t>
            </a:r>
            <a:r>
              <a:rPr lang="ru-RU" dirty="0" smtClean="0"/>
              <a:t>, </a:t>
            </a:r>
            <a:r>
              <a:rPr lang="ru-RU" dirty="0" err="1" smtClean="0"/>
              <a:t>Intercept</a:t>
            </a:r>
            <a:r>
              <a:rPr lang="ru-RU" dirty="0" smtClean="0"/>
              <a:t>(</a:t>
            </a:r>
            <a:r>
              <a:rPr lang="ru-RU" dirty="0" err="1" smtClean="0"/>
              <a:t>відповідаєb</a:t>
            </a:r>
            <a:r>
              <a:rPr lang="ru-RU" dirty="0"/>
              <a:t>) становить -50.73. </a:t>
            </a:r>
            <a:endParaRPr lang="ru-RU" dirty="0" smtClean="0"/>
          </a:p>
          <a:p>
            <a:r>
              <a:rPr lang="ru-RU" dirty="0" err="1" smtClean="0"/>
              <a:t>Тобто</a:t>
            </a:r>
            <a:r>
              <a:rPr lang="ru-RU" dirty="0" smtClean="0"/>
              <a:t> формула </a:t>
            </a:r>
            <a:r>
              <a:rPr lang="ru-RU" dirty="0" err="1" smtClean="0"/>
              <a:t>залежності</a:t>
            </a:r>
            <a:r>
              <a:rPr lang="ru-RU" dirty="0" smtClean="0"/>
              <a:t> </a:t>
            </a:r>
            <a:r>
              <a:rPr lang="ru-RU" dirty="0"/>
              <a:t>ваги </a:t>
            </a:r>
            <a:r>
              <a:rPr lang="ru-RU" dirty="0" err="1"/>
              <a:t>анаконди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довжини</a:t>
            </a:r>
            <a:r>
              <a:rPr lang="ru-RU" dirty="0" smtClean="0"/>
              <a:t>: </a:t>
            </a:r>
            <a:endParaRPr lang="ru-RU" dirty="0"/>
          </a:p>
          <a:p>
            <a:pPr algn="ctr"/>
            <a:r>
              <a:rPr lang="en-US" dirty="0"/>
              <a:t>Weight = 0.253Height − 50.73</a:t>
            </a:r>
          </a:p>
          <a:p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означає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при </a:t>
            </a:r>
            <a:r>
              <a:rPr lang="ru-RU" dirty="0" err="1"/>
              <a:t>збільшенні</a:t>
            </a:r>
            <a:r>
              <a:rPr lang="ru-RU" dirty="0"/>
              <a:t> </a:t>
            </a:r>
            <a:r>
              <a:rPr lang="ru-RU" dirty="0" err="1"/>
              <a:t>довжини</a:t>
            </a:r>
            <a:r>
              <a:rPr lang="ru-RU" dirty="0"/>
              <a:t> на 1 см, </a:t>
            </a:r>
            <a:r>
              <a:rPr lang="ru-RU" dirty="0" smtClean="0"/>
              <a:t>вага </a:t>
            </a:r>
            <a:r>
              <a:rPr lang="ru-RU" dirty="0" err="1" smtClean="0"/>
              <a:t>збільшується</a:t>
            </a:r>
            <a:r>
              <a:rPr lang="ru-RU" dirty="0" smtClean="0"/>
              <a:t> </a:t>
            </a:r>
            <a:r>
              <a:rPr lang="ru-RU" dirty="0"/>
              <a:t>на 0.253 кг </a:t>
            </a:r>
            <a:r>
              <a:rPr lang="ru-RU" dirty="0" err="1"/>
              <a:t>або</a:t>
            </a:r>
            <a:r>
              <a:rPr lang="ru-RU" dirty="0"/>
              <a:t> ж 253 </a:t>
            </a:r>
            <a:r>
              <a:rPr lang="ru-RU" dirty="0" err="1"/>
              <a:t>грами</a:t>
            </a:r>
            <a:r>
              <a:rPr lang="ru-RU" dirty="0"/>
              <a:t>.</a:t>
            </a:r>
          </a:p>
          <a:p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досить</a:t>
            </a:r>
            <a:r>
              <a:rPr lang="ru-RU" dirty="0"/>
              <a:t> </a:t>
            </a:r>
            <a:r>
              <a:rPr lang="ru-RU" dirty="0" err="1"/>
              <a:t>корисним</a:t>
            </a:r>
            <a:r>
              <a:rPr lang="ru-RU" dirty="0"/>
              <a:t> для </a:t>
            </a:r>
            <a:r>
              <a:rPr lang="ru-RU" dirty="0" err="1"/>
              <a:t>трактування</a:t>
            </a:r>
            <a:r>
              <a:rPr lang="ru-RU" dirty="0"/>
              <a:t> </a:t>
            </a:r>
            <a:r>
              <a:rPr lang="ru-RU" dirty="0" err="1"/>
              <a:t>результатів</a:t>
            </a:r>
            <a:r>
              <a:rPr lang="ru-RU" dirty="0"/>
              <a:t> </a:t>
            </a:r>
            <a:r>
              <a:rPr lang="ru-RU" dirty="0" smtClean="0"/>
              <a:t>є </a:t>
            </a:r>
            <a:r>
              <a:rPr lang="ru-RU" dirty="0" err="1" smtClean="0"/>
              <a:t>коефіцієнт</a:t>
            </a:r>
            <a:r>
              <a:rPr lang="ru-RU" dirty="0" smtClean="0"/>
              <a:t> </a:t>
            </a:r>
            <a:r>
              <a:rPr lang="en-US" dirty="0" smtClean="0"/>
              <a:t>R</a:t>
            </a:r>
            <a:r>
              <a:rPr lang="ru-RU" dirty="0" smtClean="0"/>
              <a:t>2</a:t>
            </a:r>
            <a:r>
              <a:rPr lang="en-US" dirty="0" smtClean="0"/>
              <a:t>. </a:t>
            </a:r>
            <a:r>
              <a:rPr lang="ru-RU" dirty="0" err="1"/>
              <a:t>Рахується</a:t>
            </a:r>
            <a:r>
              <a:rPr lang="ru-RU" dirty="0"/>
              <a:t> як квадрат </a:t>
            </a:r>
            <a:r>
              <a:rPr lang="ru-RU" dirty="0" err="1"/>
              <a:t>коефіцієнта</a:t>
            </a:r>
            <a:r>
              <a:rPr lang="ru-RU" dirty="0"/>
              <a:t> </a:t>
            </a:r>
            <a:r>
              <a:rPr lang="ru-RU" dirty="0" err="1"/>
              <a:t>кореляції</a:t>
            </a:r>
            <a:r>
              <a:rPr lang="ru-RU" dirty="0"/>
              <a:t>, </a:t>
            </a:r>
            <a:r>
              <a:rPr lang="ru-RU" dirty="0" smtClean="0"/>
              <a:t>тому </a:t>
            </a:r>
            <a:r>
              <a:rPr lang="ru-RU" dirty="0" err="1" smtClean="0"/>
              <a:t>має</a:t>
            </a:r>
            <a:r>
              <a:rPr lang="ru-RU" dirty="0" smtClean="0"/>
              <a:t> </a:t>
            </a:r>
            <a:r>
              <a:rPr lang="ru-RU" dirty="0" err="1"/>
              <a:t>значення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0 до 1. </a:t>
            </a:r>
            <a:endParaRPr lang="ru-RU" dirty="0" smtClean="0"/>
          </a:p>
          <a:p>
            <a:r>
              <a:rPr lang="ru-RU" dirty="0" err="1" smtClean="0"/>
              <a:t>Основна</a:t>
            </a:r>
            <a:r>
              <a:rPr lang="ru-RU" dirty="0" smtClean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цінність</a:t>
            </a:r>
            <a:r>
              <a:rPr lang="ru-RU" dirty="0"/>
              <a:t> у тому,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 smtClean="0"/>
              <a:t>він</a:t>
            </a:r>
            <a:r>
              <a:rPr lang="ru-RU" dirty="0" smtClean="0"/>
              <a:t> говорить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відсоток</a:t>
            </a:r>
            <a:r>
              <a:rPr lang="ru-RU" dirty="0"/>
              <a:t> </a:t>
            </a:r>
            <a:r>
              <a:rPr lang="ru-RU" dirty="0" err="1"/>
              <a:t>варіативності</a:t>
            </a:r>
            <a:r>
              <a:rPr lang="ru-RU" dirty="0"/>
              <a:t> </a:t>
            </a:r>
            <a:r>
              <a:rPr lang="ru-RU" dirty="0" err="1"/>
              <a:t>залежної</a:t>
            </a:r>
            <a:r>
              <a:rPr lang="ru-RU" dirty="0"/>
              <a:t> </a:t>
            </a:r>
            <a:r>
              <a:rPr lang="ru-RU" dirty="0" err="1"/>
              <a:t>змінної</a:t>
            </a:r>
            <a:endParaRPr lang="ru-RU" dirty="0"/>
          </a:p>
          <a:p>
            <a:r>
              <a:rPr lang="ru-RU" dirty="0" err="1"/>
              <a:t>пояснюється</a:t>
            </a:r>
            <a:r>
              <a:rPr lang="ru-RU" dirty="0"/>
              <a:t> </a:t>
            </a:r>
            <a:r>
              <a:rPr lang="ru-RU" dirty="0" err="1"/>
              <a:t>лінійною</a:t>
            </a:r>
            <a:r>
              <a:rPr lang="ru-RU" dirty="0"/>
              <a:t> </a:t>
            </a:r>
            <a:r>
              <a:rPr lang="ru-RU" dirty="0" err="1"/>
              <a:t>моделлю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 smtClean="0"/>
              <a:t>Відповідно</a:t>
            </a:r>
            <a:r>
              <a:rPr lang="ru-RU" dirty="0" smtClean="0"/>
              <a:t> </a:t>
            </a:r>
            <a:r>
              <a:rPr lang="ru-RU" dirty="0" err="1" smtClean="0"/>
              <a:t>залишок</a:t>
            </a:r>
            <a:r>
              <a:rPr lang="ru-RU" dirty="0" smtClean="0"/>
              <a:t> </a:t>
            </a:r>
            <a:r>
              <a:rPr lang="ru-RU" dirty="0" err="1" smtClean="0"/>
              <a:t>пояснюється</a:t>
            </a:r>
            <a:r>
              <a:rPr lang="ru-RU" dirty="0" smtClean="0"/>
              <a:t> </a:t>
            </a:r>
            <a:r>
              <a:rPr lang="ru-RU" dirty="0" err="1"/>
              <a:t>змінними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не </a:t>
            </a:r>
            <a:r>
              <a:rPr lang="ru-RU" dirty="0" err="1"/>
              <a:t>включені</a:t>
            </a:r>
            <a:r>
              <a:rPr lang="ru-RU" dirty="0"/>
              <a:t> в модель. Для </a:t>
            </a:r>
            <a:r>
              <a:rPr lang="ru-RU" dirty="0" err="1" smtClean="0"/>
              <a:t>лінійної</a:t>
            </a:r>
            <a:r>
              <a:rPr lang="ru-RU" dirty="0" smtClean="0"/>
              <a:t> </a:t>
            </a:r>
            <a:r>
              <a:rPr lang="ru-RU" dirty="0" err="1" smtClean="0"/>
              <a:t>моделі</a:t>
            </a:r>
            <a:r>
              <a:rPr lang="ru-RU" dirty="0" smtClean="0"/>
              <a:t> </a:t>
            </a:r>
            <a:r>
              <a:rPr lang="ru-RU" dirty="0" err="1"/>
              <a:t>залежності</a:t>
            </a:r>
            <a:r>
              <a:rPr lang="ru-RU" dirty="0"/>
              <a:t> ваги анаконд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довжини</a:t>
            </a:r>
            <a:r>
              <a:rPr lang="ru-RU" dirty="0"/>
              <a:t> </a:t>
            </a:r>
            <a:r>
              <a:rPr lang="ru-RU" dirty="0" err="1" smtClean="0"/>
              <a:t>залишок</a:t>
            </a:r>
            <a:r>
              <a:rPr lang="ru-RU" dirty="0" smtClean="0"/>
              <a:t> </a:t>
            </a:r>
            <a:r>
              <a:rPr lang="ru-RU" dirty="0" err="1" smtClean="0"/>
              <a:t>складає</a:t>
            </a:r>
            <a:r>
              <a:rPr lang="ru-RU" dirty="0" smtClean="0"/>
              <a:t> </a:t>
            </a:r>
            <a:r>
              <a:rPr lang="ru-RU" dirty="0"/>
              <a:t>8%. До </a:t>
            </a:r>
            <a:r>
              <a:rPr lang="ru-RU" dirty="0" err="1"/>
              <a:t>змінних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покращити</a:t>
            </a:r>
            <a:r>
              <a:rPr lang="ru-RU" dirty="0"/>
              <a:t> </a:t>
            </a:r>
            <a:r>
              <a:rPr lang="ru-RU" dirty="0" smtClean="0"/>
              <a:t>модель </a:t>
            </a:r>
            <a:r>
              <a:rPr lang="ru-RU" dirty="0" err="1" smtClean="0"/>
              <a:t>належить</a:t>
            </a:r>
            <a:r>
              <a:rPr lang="ru-RU" dirty="0"/>
              <a:t>, </a:t>
            </a:r>
            <a:r>
              <a:rPr lang="ru-RU" dirty="0" err="1"/>
              <a:t>наприклад</a:t>
            </a:r>
            <a:r>
              <a:rPr lang="ru-RU" dirty="0"/>
              <a:t>, стать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вік</a:t>
            </a:r>
            <a:r>
              <a:rPr lang="ru-RU" dirty="0"/>
              <a:t> </a:t>
            </a:r>
            <a:r>
              <a:rPr lang="ru-RU" dirty="0" err="1"/>
              <a:t>цих</a:t>
            </a:r>
            <a:r>
              <a:rPr lang="ru-RU" dirty="0"/>
              <a:t> анаконд.</a:t>
            </a:r>
          </a:p>
        </p:txBody>
      </p:sp>
    </p:spTree>
    <p:extLst>
      <p:ext uri="{BB962C8B-B14F-4D97-AF65-F5344CB8AC3E}">
        <p14:creationId xmlns:p14="http://schemas.microsoft.com/office/powerpoint/2010/main" val="306497467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Також</a:t>
            </a:r>
            <a:r>
              <a:rPr lang="ru-RU" dirty="0"/>
              <a:t> в </a:t>
            </a:r>
            <a:r>
              <a:rPr lang="en-US" dirty="0"/>
              <a:t>ggplot2 (</a:t>
            </a:r>
            <a:r>
              <a:rPr lang="ru-RU" dirty="0"/>
              <a:t>як і в базовому </a:t>
            </a:r>
            <a:r>
              <a:rPr lang="ru-RU" dirty="0" err="1"/>
              <a:t>функціоналі</a:t>
            </a:r>
            <a:r>
              <a:rPr lang="ru-RU" dirty="0"/>
              <a:t> </a:t>
            </a:r>
            <a:r>
              <a:rPr lang="en-US" dirty="0"/>
              <a:t>R) </a:t>
            </a:r>
            <a:r>
              <a:rPr lang="ru-RU" dirty="0" err="1"/>
              <a:t>лінію</a:t>
            </a:r>
            <a:r>
              <a:rPr lang="ru-RU" dirty="0"/>
              <a:t> </a:t>
            </a:r>
            <a:r>
              <a:rPr lang="ru-RU" dirty="0" err="1"/>
              <a:t>регресії</a:t>
            </a:r>
            <a:endParaRPr lang="ru-RU" dirty="0"/>
          </a:p>
          <a:p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додати</a:t>
            </a:r>
            <a:r>
              <a:rPr lang="ru-RU" dirty="0"/>
              <a:t> до </a:t>
            </a:r>
            <a:r>
              <a:rPr lang="ru-RU" dirty="0" err="1"/>
              <a:t>графіка</a:t>
            </a:r>
            <a:r>
              <a:rPr lang="ru-RU" dirty="0"/>
              <a:t> </a:t>
            </a:r>
            <a:r>
              <a:rPr lang="ru-RU" dirty="0" err="1"/>
              <a:t>розсіювання</a:t>
            </a:r>
            <a:r>
              <a:rPr lang="ru-RU" dirty="0"/>
              <a:t>:</a:t>
            </a:r>
          </a:p>
          <a:p>
            <a:r>
              <a:rPr lang="en-US" b="1" dirty="0" err="1"/>
              <a:t>ggplot</a:t>
            </a:r>
            <a:r>
              <a:rPr lang="en-US" dirty="0"/>
              <a:t>(anaconda, </a:t>
            </a:r>
            <a:r>
              <a:rPr lang="en-US" b="1" dirty="0" err="1"/>
              <a:t>aes</a:t>
            </a:r>
            <a:r>
              <a:rPr lang="en-US" dirty="0"/>
              <a:t>(x=Height, y=Weight)) </a:t>
            </a:r>
            <a:r>
              <a:rPr lang="en-US" dirty="0" smtClean="0"/>
              <a:t>+</a:t>
            </a:r>
            <a:r>
              <a:rPr lang="ru-RU" dirty="0" smtClean="0"/>
              <a:t> </a:t>
            </a:r>
            <a:r>
              <a:rPr lang="en-US" b="1" dirty="0" err="1" smtClean="0"/>
              <a:t>geom_point</a:t>
            </a:r>
            <a:r>
              <a:rPr lang="en-US" dirty="0" smtClean="0"/>
              <a:t>(col</a:t>
            </a:r>
            <a:r>
              <a:rPr lang="en-US" dirty="0"/>
              <a:t>="blue") </a:t>
            </a:r>
            <a:r>
              <a:rPr lang="en-US" dirty="0" smtClean="0"/>
              <a:t>+</a:t>
            </a:r>
            <a:r>
              <a:rPr lang="ru-RU" dirty="0" smtClean="0"/>
              <a:t> </a:t>
            </a:r>
            <a:r>
              <a:rPr lang="en-US" b="1" dirty="0" err="1" smtClean="0"/>
              <a:t>geom_smooth</a:t>
            </a:r>
            <a:r>
              <a:rPr lang="en-US" dirty="0" smtClean="0"/>
              <a:t>(method </a:t>
            </a:r>
            <a:r>
              <a:rPr lang="en-US" dirty="0"/>
              <a:t>= "lm", se=FALSE)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055142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20187" y="2255294"/>
            <a:ext cx="4351626" cy="34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72790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Умови</a:t>
            </a:r>
            <a:r>
              <a:rPr lang="ru-RU" dirty="0"/>
              <a:t> для </a:t>
            </a:r>
            <a:r>
              <a:rPr lang="ru-RU" dirty="0" err="1"/>
              <a:t>побудови</a:t>
            </a:r>
            <a:r>
              <a:rPr lang="ru-RU" dirty="0"/>
              <a:t> </a:t>
            </a:r>
            <a:r>
              <a:rPr lang="ru-RU" dirty="0" err="1"/>
              <a:t>лінійної</a:t>
            </a:r>
            <a:r>
              <a:rPr lang="ru-RU" dirty="0"/>
              <a:t> </a:t>
            </a:r>
            <a:r>
              <a:rPr lang="ru-RU" dirty="0" err="1"/>
              <a:t>регресії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• </a:t>
            </a:r>
            <a:r>
              <a:rPr lang="ru-RU" dirty="0" err="1"/>
              <a:t>Лінійність</a:t>
            </a:r>
            <a:r>
              <a:rPr lang="ru-RU" dirty="0"/>
              <a:t> (</a:t>
            </a:r>
            <a:r>
              <a:rPr lang="ru-RU" dirty="0" err="1"/>
              <a:t>тобто</a:t>
            </a:r>
            <a:r>
              <a:rPr lang="ru-RU" dirty="0"/>
              <a:t> </a:t>
            </a:r>
            <a:r>
              <a:rPr lang="ru-RU" dirty="0" err="1"/>
              <a:t>наявність</a:t>
            </a:r>
            <a:r>
              <a:rPr lang="ru-RU" dirty="0"/>
              <a:t> </a:t>
            </a:r>
            <a:r>
              <a:rPr lang="ru-RU" dirty="0" err="1"/>
              <a:t>лінійної</a:t>
            </a:r>
            <a:r>
              <a:rPr lang="ru-RU" dirty="0"/>
              <a:t> </a:t>
            </a:r>
            <a:r>
              <a:rPr lang="ru-RU" dirty="0" err="1"/>
              <a:t>залежності</a:t>
            </a:r>
            <a:r>
              <a:rPr lang="ru-RU" dirty="0"/>
              <a:t> </a:t>
            </a:r>
            <a:r>
              <a:rPr lang="ru-RU" dirty="0" err="1" smtClean="0"/>
              <a:t>між</a:t>
            </a:r>
            <a:r>
              <a:rPr lang="ru-RU" dirty="0" smtClean="0"/>
              <a:t> </a:t>
            </a:r>
            <a:r>
              <a:rPr lang="ru-RU" dirty="0" err="1" smtClean="0"/>
              <a:t>незалежною</a:t>
            </a:r>
            <a:r>
              <a:rPr lang="ru-RU" dirty="0" smtClean="0"/>
              <a:t> </a:t>
            </a:r>
            <a:r>
              <a:rPr lang="ru-RU" dirty="0"/>
              <a:t>та залежною </a:t>
            </a:r>
            <a:r>
              <a:rPr lang="ru-RU" dirty="0" err="1"/>
              <a:t>змінною</a:t>
            </a:r>
            <a:r>
              <a:rPr lang="ru-RU" dirty="0"/>
              <a:t>)</a:t>
            </a:r>
          </a:p>
          <a:p>
            <a:pPr marL="0" indent="0">
              <a:buNone/>
            </a:pPr>
            <a:r>
              <a:rPr lang="ru-RU" dirty="0"/>
              <a:t>• </a:t>
            </a:r>
            <a:r>
              <a:rPr lang="ru-RU" dirty="0" err="1"/>
              <a:t>Нормальний</a:t>
            </a:r>
            <a:r>
              <a:rPr lang="ru-RU" dirty="0"/>
              <a:t> </a:t>
            </a:r>
            <a:r>
              <a:rPr lang="ru-RU" dirty="0" err="1"/>
              <a:t>розподіл</a:t>
            </a:r>
            <a:r>
              <a:rPr lang="ru-RU" dirty="0"/>
              <a:t> </a:t>
            </a:r>
            <a:r>
              <a:rPr lang="ru-RU" dirty="0" err="1"/>
              <a:t>залишків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• </a:t>
            </a:r>
            <a:r>
              <a:rPr lang="ru-RU" dirty="0" err="1"/>
              <a:t>Гомоскедастичність</a:t>
            </a:r>
            <a:r>
              <a:rPr lang="ru-RU" dirty="0"/>
              <a:t> (стала </a:t>
            </a:r>
            <a:r>
              <a:rPr lang="ru-RU" dirty="0" err="1"/>
              <a:t>варіативність</a:t>
            </a:r>
            <a:r>
              <a:rPr lang="ru-RU" dirty="0"/>
              <a:t> </a:t>
            </a:r>
            <a:r>
              <a:rPr lang="ru-RU" dirty="0" err="1"/>
              <a:t>залишків</a:t>
            </a:r>
            <a:r>
              <a:rPr lang="ru-RU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64364015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/>
              <a:t>Екстраполяція</a:t>
            </a:r>
            <a:r>
              <a:rPr lang="ru-RU" b="1" dirty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/>
              <a:t>застосування</a:t>
            </a:r>
            <a:r>
              <a:rPr lang="ru-RU" dirty="0"/>
              <a:t> </a:t>
            </a:r>
            <a:r>
              <a:rPr lang="ru-RU" dirty="0" err="1"/>
              <a:t>моделі</a:t>
            </a:r>
            <a:r>
              <a:rPr lang="ru-RU" dirty="0"/>
              <a:t>, до </a:t>
            </a:r>
            <a:r>
              <a:rPr lang="ru-RU" dirty="0" err="1"/>
              <a:t>діапазону</a:t>
            </a:r>
            <a:r>
              <a:rPr lang="ru-RU" dirty="0"/>
              <a:t> </a:t>
            </a:r>
            <a:r>
              <a:rPr lang="ru-RU" dirty="0" err="1" smtClean="0"/>
              <a:t>даних</a:t>
            </a:r>
            <a:r>
              <a:rPr lang="ru-RU" dirty="0" smtClean="0"/>
              <a:t>, для </a:t>
            </a:r>
            <a:r>
              <a:rPr lang="ru-RU" dirty="0" err="1" smtClean="0"/>
              <a:t>якого</a:t>
            </a:r>
            <a:r>
              <a:rPr lang="ru-RU" dirty="0" smtClean="0"/>
              <a:t> </a:t>
            </a:r>
            <a:r>
              <a:rPr lang="ru-RU" dirty="0" err="1"/>
              <a:t>моделювання</a:t>
            </a:r>
            <a:r>
              <a:rPr lang="ru-RU" dirty="0"/>
              <a:t> не </a:t>
            </a:r>
            <a:r>
              <a:rPr lang="ru-RU" dirty="0" err="1"/>
              <a:t>проводилося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err="1"/>
              <a:t>П</a:t>
            </a:r>
            <a:r>
              <a:rPr lang="ru-RU" dirty="0" err="1" smtClean="0"/>
              <a:t>ідхід</a:t>
            </a:r>
            <a:r>
              <a:rPr lang="ru-RU" dirty="0" smtClean="0"/>
              <a:t> </a:t>
            </a:r>
            <a:r>
              <a:rPr lang="ru-RU" dirty="0" err="1"/>
              <a:t>гарно</a:t>
            </a:r>
            <a:r>
              <a:rPr lang="ru-RU" dirty="0"/>
              <a:t> </a:t>
            </a:r>
            <a:r>
              <a:rPr lang="ru-RU" dirty="0" err="1" smtClean="0"/>
              <a:t>ілюстрює</a:t>
            </a:r>
            <a:r>
              <a:rPr lang="ru-RU" dirty="0" smtClean="0"/>
              <a:t> </a:t>
            </a:r>
            <a:r>
              <a:rPr lang="en-US" dirty="0" smtClean="0"/>
              <a:t>XKCD </a:t>
            </a:r>
            <a:r>
              <a:rPr lang="ru-RU" dirty="0" err="1"/>
              <a:t>комікс</a:t>
            </a:r>
            <a:r>
              <a:rPr lang="ru-RU" dirty="0"/>
              <a:t> </a:t>
            </a:r>
            <a:r>
              <a:rPr lang="en-US" dirty="0"/>
              <a:t>http://xkcd.com/605/.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ви</a:t>
            </a:r>
            <a:r>
              <a:rPr lang="ru-RU" dirty="0"/>
              <a:t> </a:t>
            </a:r>
            <a:r>
              <a:rPr lang="ru-RU" dirty="0" err="1"/>
              <a:t>сьогодні</a:t>
            </a:r>
            <a:r>
              <a:rPr lang="ru-RU" dirty="0"/>
              <a:t> </a:t>
            </a:r>
            <a:r>
              <a:rPr lang="ru-RU" dirty="0" err="1" smtClean="0"/>
              <a:t>вийшли</a:t>
            </a:r>
            <a:r>
              <a:rPr lang="ru-RU" dirty="0" smtClean="0"/>
              <a:t> </a:t>
            </a:r>
            <a:r>
              <a:rPr lang="ru-RU" dirty="0" err="1" smtClean="0"/>
              <a:t>заміж</a:t>
            </a:r>
            <a:r>
              <a:rPr lang="ru-RU" dirty="0"/>
              <a:t>, то </a:t>
            </a:r>
            <a:r>
              <a:rPr lang="ru-RU" dirty="0" err="1"/>
              <a:t>вчора</a:t>
            </a:r>
            <a:r>
              <a:rPr lang="ru-RU" dirty="0"/>
              <a:t> у вас </a:t>
            </a:r>
            <a:r>
              <a:rPr lang="ru-RU" dirty="0" err="1"/>
              <a:t>було</a:t>
            </a:r>
            <a:r>
              <a:rPr lang="ru-RU" dirty="0"/>
              <a:t> 0 </a:t>
            </a:r>
            <a:r>
              <a:rPr lang="ru-RU" dirty="0" err="1"/>
              <a:t>чоловіків</a:t>
            </a:r>
            <a:r>
              <a:rPr lang="ru-RU" dirty="0"/>
              <a:t>, </a:t>
            </a:r>
            <a:r>
              <a:rPr lang="ru-RU" dirty="0" err="1"/>
              <a:t>сьогодні</a:t>
            </a:r>
            <a:r>
              <a:rPr lang="ru-RU" dirty="0"/>
              <a:t> 1, через </a:t>
            </a:r>
            <a:r>
              <a:rPr lang="ru-RU" dirty="0" err="1" smtClean="0"/>
              <a:t>місяць</a:t>
            </a:r>
            <a:r>
              <a:rPr lang="ru-RU" dirty="0" smtClean="0"/>
              <a:t> 30</a:t>
            </a:r>
            <a:r>
              <a:rPr lang="ru-RU" dirty="0"/>
              <a:t>, а через </a:t>
            </a:r>
            <a:r>
              <a:rPr lang="ru-RU" dirty="0" err="1"/>
              <a:t>рік</a:t>
            </a:r>
            <a:r>
              <a:rPr lang="ru-RU" dirty="0"/>
              <a:t> 365 :)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2714" y="3864956"/>
            <a:ext cx="4571737" cy="2915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01188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Контрольн</a:t>
            </a:r>
            <a:r>
              <a:rPr lang="uk-UA" dirty="0"/>
              <a:t>і питання</a:t>
            </a:r>
            <a:br>
              <a:rPr lang="uk-UA" dirty="0"/>
            </a:b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uk-UA" dirty="0" smtClean="0"/>
              <a:t>Сформулювати призначення статистичних характеристик.</a:t>
            </a:r>
            <a:endParaRPr lang="ru-RU" dirty="0"/>
          </a:p>
          <a:p>
            <a:pPr marL="514350" lvl="0" indent="-514350">
              <a:buFont typeface="+mj-lt"/>
              <a:buAutoNum type="arabicPeriod"/>
            </a:pPr>
            <a:r>
              <a:rPr lang="uk-UA" dirty="0"/>
              <a:t>Які відомості надає інструмент «описова статистика»?</a:t>
            </a:r>
            <a:endParaRPr lang="ru-RU" dirty="0"/>
          </a:p>
          <a:p>
            <a:pPr marL="514350" lvl="0" indent="-514350">
              <a:buFont typeface="+mj-lt"/>
              <a:buAutoNum type="arabicPeriod"/>
            </a:pPr>
            <a:r>
              <a:rPr lang="uk-UA" dirty="0"/>
              <a:t>Що таке мода, медіана, </a:t>
            </a:r>
            <a:r>
              <a:rPr lang="uk-UA" dirty="0" smtClean="0"/>
              <a:t>розмах</a:t>
            </a:r>
            <a:r>
              <a:rPr lang="uk-UA" dirty="0"/>
              <a:t>, ексцес, асиметрія?</a:t>
            </a:r>
            <a:endParaRPr lang="ru-RU" dirty="0"/>
          </a:p>
          <a:p>
            <a:pPr marL="514350" lvl="0" indent="-514350">
              <a:buFont typeface="+mj-lt"/>
              <a:buAutoNum type="arabicPeriod"/>
            </a:pPr>
            <a:r>
              <a:rPr lang="uk-UA" dirty="0"/>
              <a:t>Які завдання вирішує кореляційний аналіз?</a:t>
            </a:r>
            <a:endParaRPr lang="ru-RU" dirty="0"/>
          </a:p>
          <a:p>
            <a:pPr marL="514350" lvl="0" indent="-514350">
              <a:buFont typeface="+mj-lt"/>
              <a:buAutoNum type="arabicPeriod"/>
            </a:pPr>
            <a:r>
              <a:rPr lang="uk-UA" dirty="0"/>
              <a:t>Що таке коефіцієнт кореляції, чому він дорівнюється, які значення приймає, що показує?</a:t>
            </a:r>
            <a:endParaRPr lang="ru-RU" dirty="0"/>
          </a:p>
          <a:p>
            <a:pPr marL="514350" lvl="0" indent="-514350">
              <a:buFont typeface="+mj-lt"/>
              <a:buAutoNum type="arabicPeriod"/>
            </a:pPr>
            <a:r>
              <a:rPr lang="uk-UA" dirty="0"/>
              <a:t>Назвати основні завдання регресійного аналізу.</a:t>
            </a:r>
            <a:endParaRPr lang="ru-RU" dirty="0"/>
          </a:p>
          <a:p>
            <a:pPr marL="514350" lvl="0" indent="-514350">
              <a:buFont typeface="+mj-lt"/>
              <a:buAutoNum type="arabicPeriod"/>
            </a:pPr>
            <a:r>
              <a:rPr lang="uk-UA" dirty="0"/>
              <a:t>Як отримати рівняння регресії?</a:t>
            </a:r>
            <a:endParaRPr lang="ru-RU" dirty="0"/>
          </a:p>
          <a:p>
            <a:pPr marL="514350" lvl="0" indent="-514350">
              <a:buFont typeface="+mj-lt"/>
              <a:buAutoNum type="arabicPeriod"/>
            </a:pPr>
            <a:r>
              <a:rPr lang="uk-UA" dirty="0" smtClean="0"/>
              <a:t>Що означають залишки при проведенні регресійного аналізу?</a:t>
            </a:r>
            <a:endParaRPr lang="ru-RU" dirty="0"/>
          </a:p>
          <a:p>
            <a:pPr marL="514350" lvl="0" indent="-514350">
              <a:buFont typeface="+mj-lt"/>
              <a:buAutoNum type="arabicPeriod"/>
            </a:pPr>
            <a:r>
              <a:rPr lang="uk-UA" dirty="0"/>
              <a:t>Які завдання вирішує факторний аналіз?</a:t>
            </a:r>
            <a:endParaRPr lang="ru-RU" dirty="0"/>
          </a:p>
          <a:p>
            <a:pPr marL="914400" lvl="1" indent="-457200">
              <a:buFont typeface="+mj-lt"/>
              <a:buAutoNum type="arabicPeriod"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917303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dirty="0" err="1"/>
              <a:t>Станда́ртне</a:t>
            </a:r>
            <a:r>
              <a:rPr lang="uk-UA" b="1" dirty="0"/>
              <a:t> </a:t>
            </a:r>
            <a:r>
              <a:rPr lang="uk-UA" b="1" dirty="0" err="1"/>
              <a:t>відхи́лення</a:t>
            </a:r>
            <a:r>
              <a:rPr lang="uk-UA" dirty="0"/>
              <a:t> (</a:t>
            </a:r>
            <a:r>
              <a:rPr lang="uk-UA" dirty="0" err="1"/>
              <a:t>англ</a:t>
            </a:r>
            <a:r>
              <a:rPr lang="uk-UA" dirty="0"/>
              <a:t>. </a:t>
            </a:r>
            <a:r>
              <a:rPr lang="ru-RU" i="1" dirty="0" err="1"/>
              <a:t>standard</a:t>
            </a:r>
            <a:r>
              <a:rPr lang="ru-RU" i="1" dirty="0"/>
              <a:t> </a:t>
            </a:r>
            <a:r>
              <a:rPr lang="ru-RU" i="1" dirty="0" err="1"/>
              <a:t>deviation</a:t>
            </a:r>
            <a:r>
              <a:rPr lang="uk-UA" dirty="0"/>
              <a:t>) або </a:t>
            </a:r>
            <a:r>
              <a:rPr lang="uk-UA" b="1" dirty="0"/>
              <a:t>середнє квадратичне відхилення</a:t>
            </a:r>
            <a:r>
              <a:rPr lang="uk-UA" dirty="0"/>
              <a:t>, позначається як S або σ. — у теорії ймовірності і статистиці найпоширеніший показник розсіювання значень випадкової величини відносно її математичного сподівання. Виражається в одиницях вимірювання самої випадкової величини.</a:t>
            </a:r>
            <a:endParaRPr lang="ru-RU" dirty="0"/>
          </a:p>
          <a:p>
            <a:r>
              <a:rPr lang="uk-UA" b="1" dirty="0" err="1"/>
              <a:t>Диспе́рсія</a:t>
            </a:r>
            <a:r>
              <a:rPr lang="uk-UA" dirty="0"/>
              <a:t> (</a:t>
            </a:r>
            <a:r>
              <a:rPr lang="uk-UA" dirty="0" err="1"/>
              <a:t>англ</a:t>
            </a:r>
            <a:r>
              <a:rPr lang="uk-UA" dirty="0"/>
              <a:t>. </a:t>
            </a:r>
            <a:r>
              <a:rPr lang="ru-RU" i="1" dirty="0" err="1"/>
              <a:t>Variance</a:t>
            </a:r>
            <a:r>
              <a:rPr lang="uk-UA" dirty="0"/>
              <a:t>) вибірки є мірою відхилення значень випадкової величини від центру розподілу. Більші значення дисперсії свідчать про більші відхилення значень випадкової величини від центру розподілу.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95448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dirty="0"/>
              <a:t>Коефіцієнт асиметрії</a:t>
            </a:r>
            <a:r>
              <a:rPr lang="uk-UA" dirty="0"/>
              <a:t> (</a:t>
            </a:r>
            <a:r>
              <a:rPr lang="uk-UA" u="sng" dirty="0" err="1">
                <a:hlinkClick r:id="rId2" tooltip="Англійська мова"/>
              </a:rPr>
              <a:t>англ</a:t>
            </a:r>
            <a:r>
              <a:rPr lang="uk-UA" u="sng" dirty="0">
                <a:hlinkClick r:id="rId2" tooltip="Англійська мова"/>
              </a:rPr>
              <a:t>.</a:t>
            </a:r>
            <a:r>
              <a:rPr lang="uk-UA" dirty="0"/>
              <a:t> </a:t>
            </a:r>
            <a:r>
              <a:rPr lang="ru-RU" i="1" dirty="0" err="1"/>
              <a:t>skewness</a:t>
            </a:r>
            <a:r>
              <a:rPr lang="uk-UA" dirty="0"/>
              <a:t>) — числова характеристика розподілу ймовірностей дійсної випадкової величини. Асиметрією </a:t>
            </a:r>
            <a:r>
              <a:rPr lang="uk-UA" dirty="0">
                <a:sym typeface="Symbol" panose="05050102010706020507" pitchFamily="18" charset="2"/>
              </a:rPr>
              <a:t></a:t>
            </a:r>
            <a:r>
              <a:rPr lang="uk-UA" baseline="-25000" dirty="0"/>
              <a:t>1</a:t>
            </a:r>
            <a:r>
              <a:rPr lang="uk-UA" dirty="0"/>
              <a:t> (</a:t>
            </a:r>
            <a:r>
              <a:rPr lang="uk-UA" i="1" dirty="0"/>
              <a:t>коефіцієнт асиметрії Фішера</a:t>
            </a:r>
            <a:r>
              <a:rPr lang="uk-UA" dirty="0"/>
              <a:t>) теоретичного розподілу ймовірностей випадкової величини називають відношення центрального моменту третього порядку </a:t>
            </a:r>
            <a:r>
              <a:rPr lang="uk-UA" dirty="0">
                <a:sym typeface="Symbol" panose="05050102010706020507" pitchFamily="18" charset="2"/>
              </a:rPr>
              <a:t></a:t>
            </a:r>
            <a:r>
              <a:rPr lang="uk-UA" baseline="-25000" dirty="0"/>
              <a:t>3</a:t>
            </a:r>
            <a:r>
              <a:rPr lang="uk-UA" dirty="0"/>
              <a:t> до куба середнього квадратичного відхилення </a:t>
            </a:r>
            <a:r>
              <a:rPr lang="uk-UA" dirty="0">
                <a:sym typeface="Symbol" panose="05050102010706020507" pitchFamily="18" charset="2"/>
              </a:rPr>
              <a:t></a:t>
            </a:r>
            <a:r>
              <a:rPr lang="uk-UA" baseline="30000" dirty="0"/>
              <a:t>3</a:t>
            </a:r>
            <a:endParaRPr lang="ru-RU" dirty="0"/>
          </a:p>
        </p:txBody>
      </p:sp>
      <p:pic>
        <p:nvPicPr>
          <p:cNvPr id="4" name="Рисунок 3" descr="https://upload.wikimedia.org/wikipedia/commons/thumb/f/f8/Negative_and_positive_skew_diagrams_%28English%29.svg/450px-Negative_and_positive_skew_diagrams_%28English%29.svg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832" y="4478769"/>
            <a:ext cx="4485986" cy="200515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/>
          <p:nvPr/>
        </p:nvPicPr>
        <p:blipFill>
          <a:blip r:embed="rId4"/>
          <a:stretch>
            <a:fillRect/>
          </a:stretch>
        </p:blipFill>
        <p:spPr>
          <a:xfrm>
            <a:off x="1894464" y="4631025"/>
            <a:ext cx="1994045" cy="670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15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dirty="0"/>
              <a:t>Коефіцієнт ексцесу</a:t>
            </a:r>
            <a:r>
              <a:rPr lang="uk-UA" dirty="0"/>
              <a:t> (</a:t>
            </a:r>
            <a:r>
              <a:rPr lang="uk-UA" dirty="0" err="1"/>
              <a:t>англ</a:t>
            </a:r>
            <a:r>
              <a:rPr lang="uk-UA" dirty="0"/>
              <a:t>. </a:t>
            </a:r>
            <a:r>
              <a:rPr lang="ru-RU" i="1" dirty="0" err="1"/>
              <a:t>Kurtosis</a:t>
            </a:r>
            <a:r>
              <a:rPr lang="uk-UA" dirty="0"/>
              <a:t>) — числова характеристика розподілу ймовірностей дійсної випадкової величини. Коефіцієнт ексцесу характеризує «крутість», тобто, стрімкість підвищення кривої розподілу у порівнянні з нормальною кривою.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 descr="https://upload.wikimedia.org/wikipedia/commons/thumb/9/96/Pearson_type_VII_distribution_PDF.png/1280px-Pearson_type_VII_distribution_PDF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5381" y="3507769"/>
            <a:ext cx="4765964" cy="291150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/>
          <p:nvPr/>
        </p:nvPicPr>
        <p:blipFill>
          <a:blip r:embed="rId3"/>
          <a:stretch>
            <a:fillRect/>
          </a:stretch>
        </p:blipFill>
        <p:spPr>
          <a:xfrm>
            <a:off x="1021628" y="4231841"/>
            <a:ext cx="1758517" cy="857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7410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901</TotalTime>
  <Words>3231</Words>
  <Application>Microsoft Office PowerPoint</Application>
  <PresentationFormat>Широкоэкранный</PresentationFormat>
  <Paragraphs>449</Paragraphs>
  <Slides>66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66</vt:i4>
      </vt:variant>
    </vt:vector>
  </HeadingPairs>
  <TitlesOfParts>
    <vt:vector size="73" baseType="lpstr">
      <vt:lpstr>Arial</vt:lpstr>
      <vt:lpstr>Calibri</vt:lpstr>
      <vt:lpstr>Calibri Light</vt:lpstr>
      <vt:lpstr>Cambria Math</vt:lpstr>
      <vt:lpstr>Symbol</vt:lpstr>
      <vt:lpstr>Times New Roman</vt:lpstr>
      <vt:lpstr>Тема Office</vt:lpstr>
      <vt:lpstr>Статистичний аналіз даних</vt:lpstr>
      <vt:lpstr>Зміст</vt:lpstr>
      <vt:lpstr>Література</vt:lpstr>
      <vt:lpstr>Основи аналізу даних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Підключення в Excel</vt:lpstr>
      <vt:lpstr>Описова статистика (Descriptive statistics) </vt:lpstr>
      <vt:lpstr>Результат </vt:lpstr>
      <vt:lpstr>характеристики описової статистики</vt:lpstr>
      <vt:lpstr>Середнє значення </vt:lpstr>
      <vt:lpstr>Довірчий інтервал для середнього значення </vt:lpstr>
      <vt:lpstr>Медіана</vt:lpstr>
      <vt:lpstr>Характеристики варіації даних</vt:lpstr>
      <vt:lpstr>Кореляційний аналіз </vt:lpstr>
      <vt:lpstr>діаграма розсіювання</vt:lpstr>
      <vt:lpstr>Коефіцієнт кореляції Пірсона </vt:lpstr>
      <vt:lpstr>Парна кореляція </vt:lpstr>
      <vt:lpstr>Функція Пірсона, кореляційна матриця</vt:lpstr>
      <vt:lpstr>регресійний аналіз</vt:lpstr>
      <vt:lpstr>Завдання регресійного аналізу </vt:lpstr>
      <vt:lpstr>Встановлення форми залежності</vt:lpstr>
      <vt:lpstr>Оцінка невідомих значень залежної змінної</vt:lpstr>
      <vt:lpstr>Припущення регресійного аналізу</vt:lpstr>
      <vt:lpstr>Визначення функції регресії</vt:lpstr>
      <vt:lpstr>Рівняння регресії</vt:lpstr>
      <vt:lpstr>результат</vt:lpstr>
      <vt:lpstr>Презентация PowerPoint</vt:lpstr>
      <vt:lpstr>коефіцієнти регресії</vt:lpstr>
      <vt:lpstr>запис рівняння регресії </vt:lpstr>
      <vt:lpstr>завдання прогнозування </vt:lpstr>
      <vt:lpstr>Графік функції регресії</vt:lpstr>
      <vt:lpstr>Факторний аналіз</vt:lpstr>
      <vt:lpstr>Методи факторного аналізу</vt:lpstr>
      <vt:lpstr>Техніка візуалізації</vt:lpstr>
      <vt:lpstr>Z-розподіл</vt:lpstr>
      <vt:lpstr>Властивості нормального розподілу</vt:lpstr>
      <vt:lpstr>Ймовірність отримати конкретне z-значення</vt:lpstr>
      <vt:lpstr>приклад</vt:lpstr>
      <vt:lpstr>Зобразимо розподіл</vt:lpstr>
      <vt:lpstr>Презентация PowerPoint</vt:lpstr>
      <vt:lpstr>Знайти z-значення</vt:lpstr>
      <vt:lpstr>Презентация PowerPoint</vt:lpstr>
      <vt:lpstr>Як перевірити чи розподіл є нормальним?</vt:lpstr>
      <vt:lpstr>Побудуємо гістограму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Коваріація та кореляція</vt:lpstr>
      <vt:lpstr>Лінійна регресія</vt:lpstr>
      <vt:lpstr>Презентация PowerPoint</vt:lpstr>
      <vt:lpstr>Презентация PowerPoint</vt:lpstr>
      <vt:lpstr>Презентация PowerPoint</vt:lpstr>
      <vt:lpstr>функція lm</vt:lpstr>
      <vt:lpstr>інформація про модель</vt:lpstr>
      <vt:lpstr>Презентация PowerPoint</vt:lpstr>
      <vt:lpstr>Презентация PowerPoint</vt:lpstr>
      <vt:lpstr>Презентация PowerPoint</vt:lpstr>
      <vt:lpstr>Умови для побудови лінійної регресії</vt:lpstr>
      <vt:lpstr>Екстраполяція </vt:lpstr>
      <vt:lpstr>Контрольні питання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1</dc:title>
  <dc:creator>home</dc:creator>
  <cp:lastModifiedBy>Пользователь Windows</cp:lastModifiedBy>
  <cp:revision>71</cp:revision>
  <dcterms:created xsi:type="dcterms:W3CDTF">2017-10-01T19:18:54Z</dcterms:created>
  <dcterms:modified xsi:type="dcterms:W3CDTF">2025-03-26T10:15:47Z</dcterms:modified>
</cp:coreProperties>
</file>