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3" r:id="rId3"/>
    <p:sldId id="280" r:id="rId4"/>
    <p:sldId id="312" r:id="rId5"/>
    <p:sldId id="281" r:id="rId6"/>
    <p:sldId id="282" r:id="rId7"/>
    <p:sldId id="283" r:id="rId8"/>
    <p:sldId id="284" r:id="rId9"/>
    <p:sldId id="299" r:id="rId10"/>
    <p:sldId id="307" r:id="rId11"/>
    <p:sldId id="308" r:id="rId12"/>
    <p:sldId id="309" r:id="rId13"/>
    <p:sldId id="310" r:id="rId14"/>
    <p:sldId id="313" r:id="rId15"/>
    <p:sldId id="300" r:id="rId16"/>
    <p:sldId id="285" r:id="rId17"/>
    <p:sldId id="286" r:id="rId18"/>
    <p:sldId id="287" r:id="rId19"/>
    <p:sldId id="289" r:id="rId20"/>
    <p:sldId id="290" r:id="rId21"/>
    <p:sldId id="291" r:id="rId22"/>
    <p:sldId id="311" r:id="rId23"/>
    <p:sldId id="293" r:id="rId24"/>
    <p:sldId id="292" r:id="rId25"/>
    <p:sldId id="294" r:id="rId26"/>
    <p:sldId id="295" r:id="rId27"/>
    <p:sldId id="296" r:id="rId28"/>
    <p:sldId id="302" r:id="rId29"/>
    <p:sldId id="303" r:id="rId30"/>
    <p:sldId id="305" r:id="rId31"/>
    <p:sldId id="304" r:id="rId32"/>
    <p:sldId id="306" r:id="rId33"/>
    <p:sldId id="297" r:id="rId34"/>
    <p:sldId id="315" r:id="rId35"/>
    <p:sldId id="316" r:id="rId36"/>
    <p:sldId id="298" r:id="rId37"/>
    <p:sldId id="279" r:id="rId38"/>
    <p:sldId id="31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uk-UA" smtClean="0"/>
              <a:t>Зразок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2/25/2026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smtClean="0"/>
              <a:t>Зразок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2/25/2026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2/25/2026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smtClean="0"/>
              <a:t>Зразок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2/25/2026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uk-UA" smtClean="0"/>
              <a:t>Зразок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2/25/2026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uk-UA" smtClean="0"/>
              <a:t>Зразок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uk-UA" smtClean="0"/>
              <a:t>Зразок заголовка</a:t>
            </a:r>
            <a:endParaRPr lang="en-US" dirty="0"/>
          </a:p>
        </p:txBody>
      </p:sp>
      <p:sp>
        <p:nvSpPr>
          <p:cNvPr id="3" name="Content Placeholder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2/25/2026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uk-UA" smtClean="0"/>
              <a:t>Зразок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42A54C80-263E-416B-A8E0-580EDEADCBDC}" type="datetimeFigureOut">
              <a:rPr lang="en-US" dirty="0"/>
              <a:t>2/25/2026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2/25/2026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2/25/2026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eaver-professional.com.ua/blog/budova-ta-struktura-volossja/"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rtrichologist.com/uk/stroenie-volos/"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leobarbers.com.ua/online/head"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hyperlink" Target="https://ua.salonlilu.com.ua/publikacii/169-chem-otlichayutsya-lazernaya-i-fotoepilyaciya.html"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hyperlink" Target="https://www.lascos.com.ua/apparaty/aparat-eexiplex-monohromatichne-eksimerne-dzherelo-sv-tla-dlq-l-kuvannq-lokal-zovanih-auto-munnih-zahvoryuvanx-shk-ri-1263546488"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www.youtube.com/watch?v=GWLivFj9_aU" TargetMode="External"/><Relationship Id="rId3" Type="http://schemas.openxmlformats.org/officeDocument/2006/relationships/hyperlink" Target="https://neovita.com.ua/news/lazernaya-and-fotoepilyacya" TargetMode="External"/><Relationship Id="rId7" Type="http://schemas.openxmlformats.org/officeDocument/2006/relationships/hyperlink" Target="https://www.elektroepilacja.pl/uk/post/what-is-electroepilation" TargetMode="External"/><Relationship Id="rId2" Type="http://schemas.openxmlformats.org/officeDocument/2006/relationships/hyperlink" Target="https://alphacellclinic.com/blog/dermatologiya/shkira-shho-pro-neyi-treba-znaty/" TargetMode="External"/><Relationship Id="rId1" Type="http://schemas.openxmlformats.org/officeDocument/2006/relationships/slideLayout" Target="../slideLayouts/slideLayout2.xml"/><Relationship Id="rId6" Type="http://schemas.openxmlformats.org/officeDocument/2006/relationships/hyperlink" Target="https://beaver-professional.com.ua/blog/budova-ta-struktura-volossja/" TargetMode="External"/><Relationship Id="rId5" Type="http://schemas.openxmlformats.org/officeDocument/2006/relationships/hyperlink" Target="https://ua.salonlilu.com.ua/publikacii/169-chem-otlichayutsya-lazernaya-i-fotoepilyaciya.html" TargetMode="External"/><Relationship Id="rId10" Type="http://schemas.openxmlformats.org/officeDocument/2006/relationships/hyperlink" Target="https://rixus.com.ua/article-shho_robiti_koli_vipadaye_volossya-ua?srsltid=AfmBOoq-7pqIK8keh3QjvqGpX7TkokGsPRH5fOE8pXRQkSOvMGXJJTb8" TargetMode="External"/><Relationship Id="rId4" Type="http://schemas.openxmlformats.org/officeDocument/2006/relationships/hyperlink" Target="https://lifting-lab.com/ua/blog/fotoepilyacziya-v-domashnih-usloviyah-vazhnye-nyuansy/?srsltid=AfmBOooc9ZCWOz2wmCDl0eri_3hafvoLSFTqcNIHjJYXdFyxhxSp9EkQ" TargetMode="External"/><Relationship Id="rId9" Type="http://schemas.openxmlformats.org/officeDocument/2006/relationships/hyperlink" Target="https://leobarbers.com.ua/online/head"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alphacellclinic.com/blog/volossya/volossya-budova-ta-funktsiyi-problemy-ta-doglyad/" TargetMode="External"/><Relationship Id="rId2" Type="http://schemas.openxmlformats.org/officeDocument/2006/relationships/hyperlink" Target="https://drtrichologist.com/uk/stroenie-volos/" TargetMode="External"/><Relationship Id="rId1" Type="http://schemas.openxmlformats.org/officeDocument/2006/relationships/slideLayout" Target="../slideLayouts/slideLayout2.xml"/><Relationship Id="rId6" Type="http://schemas.openxmlformats.org/officeDocument/2006/relationships/hyperlink" Target="https://www.lascos.com.ua/apparaty/aparat-eexiplex-monohromatichne-eksimerne-dzherelo-sv-tla-dlq-l-kuvannq-lokal-zovanih-auto-munnih-zahvoryuvanx-shk-ri-1263546488" TargetMode="External"/><Relationship Id="rId5" Type="http://schemas.openxmlformats.org/officeDocument/2006/relationships/hyperlink" Target="https://drtrichologist.com/uk/hto-takij-triholog-ta-koli-varto-do-nogo-zvernutisya/" TargetMode="External"/><Relationship Id="rId4" Type="http://schemas.openxmlformats.org/officeDocument/2006/relationships/hyperlink" Target="https://excellence-clinic.com.ua/trykhoskopiia-kliuchovyi-metod-diahnostyky-stanu-volossia-ta-shkiry-holovy/"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beaver-professional.com.ua/blog/budova-ta-struktura-volossja/"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leobarbers.com.ua/online/head"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80654" y="2404531"/>
            <a:ext cx="8655797" cy="1646302"/>
          </a:xfrm>
        </p:spPr>
        <p:txBody>
          <a:bodyPr/>
          <a:lstStyle/>
          <a:p>
            <a:pPr algn="ctr"/>
            <a:r>
              <a:rPr lang="uk-UA" dirty="0" smtClean="0"/>
              <a:t>Волосся</a:t>
            </a:r>
            <a:endParaRPr lang="uk-UA" dirty="0"/>
          </a:p>
        </p:txBody>
      </p:sp>
      <p:pic>
        <p:nvPicPr>
          <p:cNvPr id="6" name="Рисунок 5"/>
          <p:cNvPicPr>
            <a:picLocks noChangeAspect="1"/>
          </p:cNvPicPr>
          <p:nvPr/>
        </p:nvPicPr>
        <p:blipFill>
          <a:blip r:embed="rId2"/>
          <a:stretch>
            <a:fillRect/>
          </a:stretch>
        </p:blipFill>
        <p:spPr>
          <a:xfrm>
            <a:off x="1165667" y="573376"/>
            <a:ext cx="3368849" cy="2400733"/>
          </a:xfrm>
          <a:prstGeom prst="rect">
            <a:avLst/>
          </a:prstGeom>
          <a:ln>
            <a:noFill/>
          </a:ln>
          <a:effectLst>
            <a:softEdge rad="112500"/>
          </a:effectLst>
        </p:spPr>
      </p:pic>
    </p:spTree>
    <p:extLst>
      <p:ext uri="{BB962C8B-B14F-4D97-AF65-F5344CB8AC3E}">
        <p14:creationId xmlns:p14="http://schemas.microsoft.com/office/powerpoint/2010/main" val="3843441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3"/>
          <p:cNvSpPr>
            <a:spLocks noGrp="1"/>
          </p:cNvSpPr>
          <p:nvPr>
            <p:ph idx="1"/>
          </p:nvPr>
        </p:nvSpPr>
        <p:spPr>
          <a:xfrm>
            <a:off x="437188" y="627353"/>
            <a:ext cx="5204065" cy="3880773"/>
          </a:xfrm>
        </p:spPr>
        <p:txBody>
          <a:bodyPr/>
          <a:lstStyle/>
          <a:p>
            <a:pPr>
              <a:lnSpc>
                <a:spcPct val="120000"/>
              </a:lnSpc>
            </a:pPr>
            <a:r>
              <a:rPr lang="uk-UA" b="1" i="1" dirty="0">
                <a:solidFill>
                  <a:schemeClr val="accent1"/>
                </a:solidFill>
                <a:latin typeface="Arial" panose="020B0604020202020204" pitchFamily="34" charset="0"/>
                <a:cs typeface="Arial" panose="020B0604020202020204" pitchFamily="34" charset="0"/>
              </a:rPr>
              <a:t>Стрижень волосини </a:t>
            </a:r>
            <a:r>
              <a:rPr lang="uk-UA" dirty="0">
                <a:solidFill>
                  <a:schemeClr val="tx1"/>
                </a:solidFill>
                <a:latin typeface="Arial" panose="020B0604020202020204" pitchFamily="34" charset="0"/>
                <a:cs typeface="Arial" panose="020B0604020202020204" pitchFamily="34" charset="0"/>
              </a:rPr>
              <a:t>розташовується під різним кутом до поверхні шкіри. Наприклад, якщо волосся росте під кутом 10-20 градусів, його складніше укласти в інший бік, плюс воно може вростати в шкіру, викликаючи запалення. </a:t>
            </a:r>
            <a:endParaRPr lang="uk-UA" dirty="0" smtClean="0">
              <a:solidFill>
                <a:schemeClr val="tx1"/>
              </a:solidFill>
              <a:latin typeface="Arial" panose="020B0604020202020204" pitchFamily="34" charset="0"/>
              <a:cs typeface="Arial" panose="020B0604020202020204" pitchFamily="34" charset="0"/>
            </a:endParaRPr>
          </a:p>
          <a:p>
            <a:pPr>
              <a:lnSpc>
                <a:spcPct val="120000"/>
              </a:lnSpc>
            </a:pPr>
            <a:r>
              <a:rPr lang="uk-UA" b="1" i="1" dirty="0" smtClean="0">
                <a:solidFill>
                  <a:schemeClr val="accent1"/>
                </a:solidFill>
                <a:latin typeface="Arial" panose="020B0604020202020204" pitchFamily="34" charset="0"/>
                <a:cs typeface="Arial" panose="020B0604020202020204" pitchFamily="34" charset="0"/>
              </a:rPr>
              <a:t>Стрижень </a:t>
            </a:r>
            <a:r>
              <a:rPr lang="uk-UA" b="1" i="1" dirty="0">
                <a:solidFill>
                  <a:schemeClr val="accent1"/>
                </a:solidFill>
                <a:latin typeface="Arial" panose="020B0604020202020204" pitchFamily="34" charset="0"/>
                <a:cs typeface="Arial" panose="020B0604020202020204" pitchFamily="34" charset="0"/>
              </a:rPr>
              <a:t>волосини </a:t>
            </a:r>
            <a:r>
              <a:rPr lang="uk-UA" dirty="0">
                <a:solidFill>
                  <a:schemeClr val="tx1"/>
                </a:solidFill>
                <a:latin typeface="Arial" panose="020B0604020202020204" pitchFamily="34" charset="0"/>
                <a:cs typeface="Arial" panose="020B0604020202020204" pitchFamily="34" charset="0"/>
              </a:rPr>
              <a:t>складається з трьох шарів: </a:t>
            </a:r>
            <a:r>
              <a:rPr lang="uk-UA" dirty="0" err="1">
                <a:solidFill>
                  <a:schemeClr val="tx1"/>
                </a:solidFill>
                <a:latin typeface="Arial" panose="020B0604020202020204" pitchFamily="34" charset="0"/>
                <a:cs typeface="Arial" panose="020B0604020202020204" pitchFamily="34" charset="0"/>
              </a:rPr>
              <a:t>медулли</a:t>
            </a:r>
            <a:r>
              <a:rPr lang="uk-UA" dirty="0">
                <a:solidFill>
                  <a:schemeClr val="tx1"/>
                </a:solidFill>
                <a:latin typeface="Arial" panose="020B0604020202020204" pitchFamily="34" charset="0"/>
                <a:cs typeface="Arial" panose="020B0604020202020204" pitchFamily="34" charset="0"/>
              </a:rPr>
              <a:t>, </a:t>
            </a:r>
            <a:r>
              <a:rPr lang="uk-UA" dirty="0" err="1">
                <a:solidFill>
                  <a:schemeClr val="tx1"/>
                </a:solidFill>
                <a:latin typeface="Arial" panose="020B0604020202020204" pitchFamily="34" charset="0"/>
                <a:cs typeface="Arial" panose="020B0604020202020204" pitchFamily="34" charset="0"/>
              </a:rPr>
              <a:t>кортекса</a:t>
            </a:r>
            <a:r>
              <a:rPr lang="uk-UA" dirty="0">
                <a:solidFill>
                  <a:schemeClr val="tx1"/>
                </a:solidFill>
                <a:latin typeface="Arial" panose="020B0604020202020204" pitchFamily="34" charset="0"/>
                <a:cs typeface="Arial" panose="020B0604020202020204" pitchFamily="34" charset="0"/>
              </a:rPr>
              <a:t> і кутикули.</a:t>
            </a:r>
          </a:p>
        </p:txBody>
      </p:sp>
      <p:pic>
        <p:nvPicPr>
          <p:cNvPr id="6" name="Рисунок 5"/>
          <p:cNvPicPr>
            <a:picLocks noChangeAspect="1"/>
          </p:cNvPicPr>
          <p:nvPr/>
        </p:nvPicPr>
        <p:blipFill>
          <a:blip r:embed="rId2"/>
          <a:stretch>
            <a:fillRect/>
          </a:stretch>
        </p:blipFill>
        <p:spPr>
          <a:xfrm>
            <a:off x="5789035" y="328780"/>
            <a:ext cx="5934075" cy="3276600"/>
          </a:xfrm>
          <a:prstGeom prst="rect">
            <a:avLst/>
          </a:prstGeom>
        </p:spPr>
      </p:pic>
      <p:sp>
        <p:nvSpPr>
          <p:cNvPr id="7" name="Прямокутник 6"/>
          <p:cNvSpPr/>
          <p:nvPr/>
        </p:nvSpPr>
        <p:spPr>
          <a:xfrm>
            <a:off x="584970" y="3605380"/>
            <a:ext cx="10990358" cy="3115725"/>
          </a:xfrm>
          <a:prstGeom prst="rect">
            <a:avLst/>
          </a:prstGeom>
        </p:spPr>
        <p:txBody>
          <a:bodyPr wrap="square">
            <a:spAutoFit/>
          </a:bodyPr>
          <a:lstStyle/>
          <a:p>
            <a:pPr>
              <a:lnSpc>
                <a:spcPct val="110000"/>
              </a:lnSpc>
            </a:pPr>
            <a:r>
              <a:rPr lang="uk-UA" b="1" i="1" dirty="0" err="1">
                <a:solidFill>
                  <a:schemeClr val="accent1"/>
                </a:solidFill>
                <a:latin typeface="Arial" panose="020B0604020202020204" pitchFamily="34" charset="0"/>
                <a:cs typeface="Arial" panose="020B0604020202020204" pitchFamily="34" charset="0"/>
              </a:rPr>
              <a:t>Медулла</a:t>
            </a:r>
            <a:r>
              <a:rPr lang="uk-UA" b="1" dirty="0">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(мозкова речовина, лат. </a:t>
            </a:r>
            <a:r>
              <a:rPr lang="en-AU" dirty="0">
                <a:latin typeface="Arial" panose="020B0604020202020204" pitchFamily="34" charset="0"/>
                <a:cs typeface="Arial" panose="020B0604020202020204" pitchFamily="34" charset="0"/>
              </a:rPr>
              <a:t>medulla </a:t>
            </a:r>
            <a:r>
              <a:rPr lang="en-AU" dirty="0" err="1">
                <a:latin typeface="Arial" panose="020B0604020202020204" pitchFamily="34" charset="0"/>
                <a:cs typeface="Arial" panose="020B0604020202020204" pitchFamily="34" charset="0"/>
              </a:rPr>
              <a:t>ossium</a:t>
            </a:r>
            <a:r>
              <a:rPr lang="en-AU" dirty="0">
                <a:latin typeface="Arial" panose="020B0604020202020204" pitchFamily="34" charset="0"/>
                <a:cs typeface="Arial" panose="020B0604020202020204" pitchFamily="34" charset="0"/>
              </a:rPr>
              <a:t>) - </a:t>
            </a:r>
            <a:r>
              <a:rPr lang="uk-UA" dirty="0">
                <a:latin typeface="Arial" panose="020B0604020202020204" pitchFamily="34" charset="0"/>
                <a:cs typeface="Arial" panose="020B0604020202020204" pitchFamily="34" charset="0"/>
              </a:rPr>
              <a:t>внутрішній шар, який складається з не повністю ороговілих клітин і повітряних порожнин між ними, що забезпечує теплопровідність і дає змогу підтримувати температурний режим. </a:t>
            </a:r>
            <a:r>
              <a:rPr lang="uk-UA" dirty="0" err="1">
                <a:latin typeface="Arial" panose="020B0604020202020204" pitchFamily="34" charset="0"/>
                <a:cs typeface="Arial" panose="020B0604020202020204" pitchFamily="34" charset="0"/>
              </a:rPr>
              <a:t>Медула</a:t>
            </a:r>
            <a:r>
              <a:rPr lang="uk-UA" dirty="0">
                <a:latin typeface="Arial" panose="020B0604020202020204" pitchFamily="34" charset="0"/>
                <a:cs typeface="Arial" panose="020B0604020202020204" pitchFamily="34" charset="0"/>
              </a:rPr>
              <a:t> відсутня в </a:t>
            </a:r>
            <a:r>
              <a:rPr lang="uk-UA" dirty="0" err="1">
                <a:latin typeface="Arial" panose="020B0604020202020204" pitchFamily="34" charset="0"/>
                <a:cs typeface="Arial" panose="020B0604020202020204" pitchFamily="34" charset="0"/>
              </a:rPr>
              <a:t>пушковому</a:t>
            </a:r>
            <a:r>
              <a:rPr lang="uk-UA" dirty="0">
                <a:latin typeface="Arial" panose="020B0604020202020204" pitchFamily="34" charset="0"/>
                <a:cs typeface="Arial" panose="020B0604020202020204" pitchFamily="34" charset="0"/>
              </a:rPr>
              <a:t> волоссі та на кінчиках довгого волосся. Ця частина не взаємодіє з косметичними засобами і не є робочою зоною колориста.</a:t>
            </a:r>
          </a:p>
          <a:p>
            <a:pPr>
              <a:lnSpc>
                <a:spcPct val="110000"/>
              </a:lnSpc>
            </a:pPr>
            <a:r>
              <a:rPr lang="uk-UA" b="1" i="1" dirty="0" err="1">
                <a:solidFill>
                  <a:schemeClr val="accent1"/>
                </a:solidFill>
                <a:latin typeface="Arial" panose="020B0604020202020204" pitchFamily="34" charset="0"/>
                <a:cs typeface="Arial" panose="020B0604020202020204" pitchFamily="34" charset="0"/>
              </a:rPr>
              <a:t>Кортексний</a:t>
            </a:r>
            <a:r>
              <a:rPr lang="uk-UA" b="1" i="1" dirty="0">
                <a:solidFill>
                  <a:schemeClr val="accent1"/>
                </a:solidFill>
                <a:latin typeface="Arial" panose="020B0604020202020204" pitchFamily="34" charset="0"/>
                <a:cs typeface="Arial" panose="020B0604020202020204" pitchFamily="34" charset="0"/>
              </a:rPr>
              <a:t> шар </a:t>
            </a:r>
            <a:r>
              <a:rPr lang="uk-UA" dirty="0">
                <a:latin typeface="Arial" panose="020B0604020202020204" pitchFamily="34" charset="0"/>
                <a:cs typeface="Arial" panose="020B0604020202020204" pitchFamily="34" charset="0"/>
              </a:rPr>
              <a:t>(</a:t>
            </a:r>
            <a:r>
              <a:rPr lang="uk-UA" dirty="0" err="1">
                <a:latin typeface="Arial" panose="020B0604020202020204" pitchFamily="34" charset="0"/>
                <a:cs typeface="Arial" panose="020B0604020202020204" pitchFamily="34" charset="0"/>
              </a:rPr>
              <a:t>кортекс</a:t>
            </a:r>
            <a:r>
              <a:rPr lang="uk-UA" dirty="0">
                <a:latin typeface="Arial" panose="020B0604020202020204" pitchFamily="34" charset="0"/>
                <a:cs typeface="Arial" panose="020B0604020202020204" pitchFamily="34" charset="0"/>
              </a:rPr>
              <a:t> або корковий шар) - становить ~80% об'єму стрижня. Це основний шар, який надає волосу міцності та еластичності. Складається з кортикальних клітин, які визначають форму волосся - пряме (</a:t>
            </a:r>
            <a:r>
              <a:rPr lang="uk-UA" dirty="0" err="1">
                <a:latin typeface="Arial" panose="020B0604020202020204" pitchFamily="34" charset="0"/>
                <a:cs typeface="Arial" panose="020B0604020202020204" pitchFamily="34" charset="0"/>
              </a:rPr>
              <a:t>паракортикальні</a:t>
            </a:r>
            <a:r>
              <a:rPr lang="uk-UA" dirty="0">
                <a:latin typeface="Arial" panose="020B0604020202020204" pitchFamily="34" charset="0"/>
                <a:cs typeface="Arial" panose="020B0604020202020204" pitchFamily="34" charset="0"/>
              </a:rPr>
              <a:t> клітини) або кучеряве (</a:t>
            </a:r>
            <a:r>
              <a:rPr lang="uk-UA" dirty="0" err="1">
                <a:latin typeface="Arial" panose="020B0604020202020204" pitchFamily="34" charset="0"/>
                <a:cs typeface="Arial" panose="020B0604020202020204" pitchFamily="34" charset="0"/>
              </a:rPr>
              <a:t>ортокортикальні</a:t>
            </a:r>
            <a:r>
              <a:rPr lang="uk-UA" dirty="0">
                <a:latin typeface="Arial" panose="020B0604020202020204" pitchFamily="34" charset="0"/>
                <a:cs typeface="Arial" panose="020B0604020202020204" pitchFamily="34" charset="0"/>
              </a:rPr>
              <a:t>). Африканський тип волосся складається з великої кількості </a:t>
            </a:r>
            <a:r>
              <a:rPr lang="uk-UA" dirty="0" err="1">
                <a:latin typeface="Arial" panose="020B0604020202020204" pitchFamily="34" charset="0"/>
                <a:cs typeface="Arial" panose="020B0604020202020204" pitchFamily="34" charset="0"/>
              </a:rPr>
              <a:t>ортокортикальних</a:t>
            </a:r>
            <a:r>
              <a:rPr lang="uk-UA" dirty="0">
                <a:latin typeface="Arial" panose="020B0604020202020204" pitchFamily="34" charset="0"/>
                <a:cs typeface="Arial" panose="020B0604020202020204" pitchFamily="34" charset="0"/>
              </a:rPr>
              <a:t> клітин, тому таке волосся сильніше кучеряве і більш схильне до пошкоджень від термічного або хімічного впливу, на відміну від волосся європейського або азіатського типу.</a:t>
            </a:r>
            <a:endParaRPr lang="uk-UA"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6379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32389" y="174772"/>
            <a:ext cx="11476854" cy="915120"/>
          </a:xfrm>
        </p:spPr>
        <p:txBody>
          <a:bodyPr/>
          <a:lstStyle/>
          <a:p>
            <a:pPr marL="0" indent="0">
              <a:buNone/>
            </a:pPr>
            <a:r>
              <a:rPr lang="uk-UA" dirty="0">
                <a:solidFill>
                  <a:schemeClr val="tx1"/>
                </a:solidFill>
                <a:latin typeface="Arial" panose="020B0604020202020204" pitchFamily="34" charset="0"/>
                <a:cs typeface="Arial" panose="020B0604020202020204" pitchFamily="34" charset="0"/>
              </a:rPr>
              <a:t>Товщина, міцність та еластичність волосся залежать від кількості та товщини </a:t>
            </a:r>
            <a:r>
              <a:rPr lang="uk-UA" dirty="0" err="1">
                <a:solidFill>
                  <a:schemeClr val="tx1"/>
                </a:solidFill>
                <a:latin typeface="Arial" panose="020B0604020202020204" pitchFamily="34" charset="0"/>
                <a:cs typeface="Arial" panose="020B0604020202020204" pitchFamily="34" charset="0"/>
              </a:rPr>
              <a:t>кератинових</a:t>
            </a:r>
            <a:r>
              <a:rPr lang="uk-UA" dirty="0">
                <a:solidFill>
                  <a:schemeClr val="tx1"/>
                </a:solidFill>
                <a:latin typeface="Arial" panose="020B0604020202020204" pitchFamily="34" charset="0"/>
                <a:cs typeface="Arial" panose="020B0604020202020204" pitchFamily="34" charset="0"/>
              </a:rPr>
              <a:t> волокон. </a:t>
            </a:r>
            <a:r>
              <a:rPr lang="uk-UA" dirty="0" err="1">
                <a:solidFill>
                  <a:schemeClr val="tx1"/>
                </a:solidFill>
                <a:latin typeface="Arial" panose="020B0604020202020204" pitchFamily="34" charset="0"/>
                <a:cs typeface="Arial" panose="020B0604020202020204" pitchFamily="34" charset="0"/>
              </a:rPr>
              <a:t>Кортекс</a:t>
            </a:r>
            <a:r>
              <a:rPr lang="uk-UA" dirty="0">
                <a:solidFill>
                  <a:schemeClr val="tx1"/>
                </a:solidFill>
                <a:latin typeface="Arial" panose="020B0604020202020204" pitchFamily="34" charset="0"/>
                <a:cs typeface="Arial" panose="020B0604020202020204" pitchFamily="34" charset="0"/>
              </a:rPr>
              <a:t> також впливає на колір волосся, залежно від кількості пігменту меланіну.</a:t>
            </a:r>
          </a:p>
        </p:txBody>
      </p:sp>
      <p:pic>
        <p:nvPicPr>
          <p:cNvPr id="4" name="Рисунок 3"/>
          <p:cNvPicPr>
            <a:picLocks noChangeAspect="1"/>
          </p:cNvPicPr>
          <p:nvPr/>
        </p:nvPicPr>
        <p:blipFill>
          <a:blip r:embed="rId2"/>
          <a:stretch>
            <a:fillRect/>
          </a:stretch>
        </p:blipFill>
        <p:spPr>
          <a:xfrm>
            <a:off x="4091709" y="935042"/>
            <a:ext cx="7437476" cy="4612906"/>
          </a:xfrm>
          <a:prstGeom prst="rect">
            <a:avLst/>
          </a:prstGeom>
        </p:spPr>
      </p:pic>
      <p:pic>
        <p:nvPicPr>
          <p:cNvPr id="5" name="Рисунок 4"/>
          <p:cNvPicPr>
            <a:picLocks noChangeAspect="1"/>
          </p:cNvPicPr>
          <p:nvPr/>
        </p:nvPicPr>
        <p:blipFill>
          <a:blip r:embed="rId3"/>
          <a:stretch>
            <a:fillRect/>
          </a:stretch>
        </p:blipFill>
        <p:spPr>
          <a:xfrm>
            <a:off x="412549" y="995822"/>
            <a:ext cx="2801706" cy="4451670"/>
          </a:xfrm>
          <a:prstGeom prst="rect">
            <a:avLst/>
          </a:prstGeom>
        </p:spPr>
      </p:pic>
      <p:sp>
        <p:nvSpPr>
          <p:cNvPr id="6" name="Прямокутник 5"/>
          <p:cNvSpPr/>
          <p:nvPr/>
        </p:nvSpPr>
        <p:spPr>
          <a:xfrm>
            <a:off x="412549" y="5615690"/>
            <a:ext cx="11397673" cy="1200329"/>
          </a:xfrm>
          <a:prstGeom prst="rect">
            <a:avLst/>
          </a:prstGeom>
        </p:spPr>
        <p:txBody>
          <a:bodyPr wrap="square">
            <a:spAutoFit/>
          </a:bodyPr>
          <a:lstStyle/>
          <a:p>
            <a:r>
              <a:rPr lang="uk-UA" dirty="0" err="1">
                <a:latin typeface="Arial" panose="020B0604020202020204" pitchFamily="34" charset="0"/>
                <a:cs typeface="Arial" panose="020B0604020202020204" pitchFamily="34" charset="0"/>
              </a:rPr>
              <a:t>Кортекс</a:t>
            </a:r>
            <a:r>
              <a:rPr lang="uk-UA" dirty="0">
                <a:latin typeface="Arial" panose="020B0604020202020204" pitchFamily="34" charset="0"/>
                <a:cs typeface="Arial" panose="020B0604020202020204" pitchFamily="34" charset="0"/>
              </a:rPr>
              <a:t> досить міцний і може без пошкоджень розтягуватися на 30% від своєї довжини. Що товщий </a:t>
            </a:r>
            <a:r>
              <a:rPr lang="uk-UA" dirty="0" err="1">
                <a:latin typeface="Arial" panose="020B0604020202020204" pitchFamily="34" charset="0"/>
                <a:cs typeface="Arial" panose="020B0604020202020204" pitchFamily="34" charset="0"/>
              </a:rPr>
              <a:t>кортексний</a:t>
            </a:r>
            <a:r>
              <a:rPr lang="uk-UA" dirty="0">
                <a:latin typeface="Arial" panose="020B0604020202020204" pitchFamily="34" charset="0"/>
                <a:cs typeface="Arial" panose="020B0604020202020204" pitchFamily="34" charset="0"/>
              </a:rPr>
              <a:t> шар, то міцніше волосся. Незважаючи на це, хімічні та температурні впливи можуть негативно позначатися на його стані. Коли пошкоджується кутикула (захисний шар), </a:t>
            </a:r>
            <a:r>
              <a:rPr lang="uk-UA" dirty="0" err="1">
                <a:latin typeface="Arial" panose="020B0604020202020204" pitchFamily="34" charset="0"/>
                <a:cs typeface="Arial" panose="020B0604020202020204" pitchFamily="34" charset="0"/>
              </a:rPr>
              <a:t>кортекс</a:t>
            </a:r>
            <a:r>
              <a:rPr lang="uk-UA" dirty="0">
                <a:latin typeface="Arial" panose="020B0604020202020204" pitchFamily="34" charset="0"/>
                <a:cs typeface="Arial" panose="020B0604020202020204" pitchFamily="34" charset="0"/>
              </a:rPr>
              <a:t> швидше втрачає вологу, стає сухим, крихким, ламким.</a:t>
            </a:r>
          </a:p>
        </p:txBody>
      </p:sp>
    </p:spTree>
    <p:extLst>
      <p:ext uri="{BB962C8B-B14F-4D97-AF65-F5344CB8AC3E}">
        <p14:creationId xmlns:p14="http://schemas.microsoft.com/office/powerpoint/2010/main" val="1584754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41625" y="350263"/>
            <a:ext cx="5982084" cy="6358330"/>
          </a:xfrm>
        </p:spPr>
        <p:txBody>
          <a:bodyPr>
            <a:normAutofit fontScale="92500"/>
          </a:bodyPr>
          <a:lstStyle/>
          <a:p>
            <a:pPr>
              <a:lnSpc>
                <a:spcPct val="110000"/>
              </a:lnSpc>
            </a:pPr>
            <a:r>
              <a:rPr lang="uk-UA" b="1" i="1" dirty="0" smtClean="0">
                <a:solidFill>
                  <a:schemeClr val="accent1"/>
                </a:solidFill>
                <a:latin typeface="Arial" panose="020B0604020202020204" pitchFamily="34" charset="0"/>
                <a:cs typeface="Arial" panose="020B0604020202020204" pitchFamily="34" charset="0"/>
              </a:rPr>
              <a:t>Кутикула</a:t>
            </a:r>
            <a:r>
              <a:rPr lang="uk-UA" b="1" i="1" dirty="0">
                <a:solidFill>
                  <a:schemeClr val="accent1"/>
                </a:solidFill>
                <a:latin typeface="Arial" panose="020B0604020202020204" pitchFamily="34" charset="0"/>
                <a:cs typeface="Arial" panose="020B0604020202020204" pitchFamily="34" charset="0"/>
              </a:rPr>
              <a:t> </a:t>
            </a:r>
            <a:r>
              <a:rPr lang="uk-UA" dirty="0" smtClean="0">
                <a:solidFill>
                  <a:schemeClr val="tx1"/>
                </a:solidFill>
                <a:latin typeface="Arial" panose="020B0604020202020204" pitchFamily="34" charset="0"/>
                <a:cs typeface="Arial" panose="020B0604020202020204" pitchFamily="34" charset="0"/>
              </a:rPr>
              <a:t>–</a:t>
            </a:r>
            <a:r>
              <a:rPr lang="uk-UA" b="1" i="1" dirty="0" smtClean="0">
                <a:solidFill>
                  <a:schemeClr val="accent1"/>
                </a:solidFill>
                <a:latin typeface="Arial" panose="020B0604020202020204" pitchFamily="34" charset="0"/>
                <a:cs typeface="Arial" panose="020B0604020202020204" pitchFamily="34" charset="0"/>
              </a:rPr>
              <a:t> </a:t>
            </a:r>
            <a:r>
              <a:rPr lang="uk-UA" dirty="0" smtClean="0">
                <a:solidFill>
                  <a:schemeClr val="tx1"/>
                </a:solidFill>
                <a:latin typeface="Arial" panose="020B0604020202020204" pitchFamily="34" charset="0"/>
                <a:cs typeface="Arial" panose="020B0604020202020204" pitchFamily="34" charset="0"/>
              </a:rPr>
              <a:t>зовнішній </a:t>
            </a:r>
            <a:r>
              <a:rPr lang="uk-UA" dirty="0">
                <a:solidFill>
                  <a:schemeClr val="tx1"/>
                </a:solidFill>
                <a:latin typeface="Arial" panose="020B0604020202020204" pitchFamily="34" charset="0"/>
                <a:cs typeface="Arial" panose="020B0604020202020204" pitchFamily="34" charset="0"/>
              </a:rPr>
              <a:t>захисний шар, що складається з 6-9 шарів </a:t>
            </a:r>
            <a:r>
              <a:rPr lang="uk-UA" dirty="0" err="1">
                <a:solidFill>
                  <a:schemeClr val="tx1"/>
                </a:solidFill>
                <a:latin typeface="Arial" panose="020B0604020202020204" pitchFamily="34" charset="0"/>
                <a:cs typeface="Arial" panose="020B0604020202020204" pitchFamily="34" charset="0"/>
              </a:rPr>
              <a:t>кератинових</a:t>
            </a:r>
            <a:r>
              <a:rPr lang="uk-UA" dirty="0">
                <a:solidFill>
                  <a:schemeClr val="tx1"/>
                </a:solidFill>
                <a:latin typeface="Arial" panose="020B0604020202020204" pitchFamily="34" charset="0"/>
                <a:cs typeface="Arial" panose="020B0604020202020204" pitchFamily="34" charset="0"/>
              </a:rPr>
              <a:t> лусочок, які щільно прилягають одна до одної і перекривають одна одну як черепиця. Лусочки мають нерівну поверхню, що надає волоссю блиску, гладкої текстури та шовковистості. Якщо лусочки пошкоджені, вони починають відшаровуватися, і якщо не вжити заходів, це призводить до сухості, ламкості й тьмяності волосся. </a:t>
            </a:r>
            <a:endParaRPr lang="uk-UA" dirty="0" smtClean="0">
              <a:solidFill>
                <a:schemeClr val="tx1"/>
              </a:solidFill>
              <a:latin typeface="Arial" panose="020B0604020202020204" pitchFamily="34" charset="0"/>
              <a:cs typeface="Arial" panose="020B0604020202020204" pitchFamily="34" charset="0"/>
            </a:endParaRPr>
          </a:p>
          <a:p>
            <a:pPr>
              <a:lnSpc>
                <a:spcPct val="110000"/>
              </a:lnSpc>
            </a:pPr>
            <a:r>
              <a:rPr lang="uk-UA" dirty="0" smtClean="0">
                <a:solidFill>
                  <a:schemeClr val="tx1"/>
                </a:solidFill>
                <a:latin typeface="Arial" panose="020B0604020202020204" pitchFamily="34" charset="0"/>
                <a:cs typeface="Arial" panose="020B0604020202020204" pitchFamily="34" charset="0"/>
              </a:rPr>
              <a:t>Здорова </a:t>
            </a:r>
            <a:r>
              <a:rPr lang="uk-UA" dirty="0">
                <a:solidFill>
                  <a:schemeClr val="tx1"/>
                </a:solidFill>
                <a:latin typeface="Arial" panose="020B0604020202020204" pitchFamily="34" charset="0"/>
                <a:cs typeface="Arial" panose="020B0604020202020204" pitchFamily="34" charset="0"/>
              </a:rPr>
              <a:t>кутикула відбиває світло, створюючи ефект блиску. Між лусочками кутикули знаходяться ліпіди або жирні кислоти, які створюють тонку плівку. Ця водостійка жирова плівка є природним кондиціонером, сприяє збереженню нормального рівня зволоженості волосся, немовби запечатуючи вологу всередині кутикули, що робить волосся гладким, струмливим, шовковистим. У пористого і кучерявого волосся лусочки кутикули нещільно прилягають і злегка підняті, що прискорює втрату вологи. Тому пористе, кучеряве, хвилясте і кучеряве волосся потребує зволоження і спеціального догляду.</a:t>
            </a:r>
          </a:p>
        </p:txBody>
      </p:sp>
      <p:pic>
        <p:nvPicPr>
          <p:cNvPr id="4" name="Рисунок 3"/>
          <p:cNvPicPr>
            <a:picLocks noChangeAspect="1"/>
          </p:cNvPicPr>
          <p:nvPr/>
        </p:nvPicPr>
        <p:blipFill>
          <a:blip r:embed="rId2"/>
          <a:stretch>
            <a:fillRect/>
          </a:stretch>
        </p:blipFill>
        <p:spPr>
          <a:xfrm>
            <a:off x="6379027" y="611873"/>
            <a:ext cx="5520006" cy="5528396"/>
          </a:xfrm>
          <a:prstGeom prst="rect">
            <a:avLst/>
          </a:prstGeom>
        </p:spPr>
      </p:pic>
      <p:sp>
        <p:nvSpPr>
          <p:cNvPr id="5" name="Прямокутник 4"/>
          <p:cNvSpPr/>
          <p:nvPr/>
        </p:nvSpPr>
        <p:spPr>
          <a:xfrm>
            <a:off x="6271492" y="88653"/>
            <a:ext cx="6326910" cy="523220"/>
          </a:xfrm>
          <a:prstGeom prst="rect">
            <a:avLst/>
          </a:prstGeom>
        </p:spPr>
        <p:txBody>
          <a:bodyPr wrap="square">
            <a:spAutoFit/>
          </a:bodyPr>
          <a:lstStyle/>
          <a:p>
            <a:r>
              <a:rPr lang="uk-UA" sz="1400" dirty="0">
                <a:hlinkClick r:id="rId3"/>
              </a:rPr>
              <a:t>https://beaver-professional.com.ua/blog/budova-ta-struktura-volossja</a:t>
            </a:r>
            <a:r>
              <a:rPr lang="uk-UA" sz="1400" dirty="0" smtClean="0">
                <a:hlinkClick r:id="rId3"/>
              </a:rPr>
              <a:t>/</a:t>
            </a:r>
            <a:endParaRPr lang="uk-UA" sz="1400" dirty="0" smtClean="0"/>
          </a:p>
          <a:p>
            <a:endParaRPr lang="uk-UA" sz="1400" dirty="0"/>
          </a:p>
        </p:txBody>
      </p:sp>
    </p:spTree>
    <p:extLst>
      <p:ext uri="{BB962C8B-B14F-4D97-AF65-F5344CB8AC3E}">
        <p14:creationId xmlns:p14="http://schemas.microsoft.com/office/powerpoint/2010/main" val="1114995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344825" y="442626"/>
            <a:ext cx="8596668" cy="5671847"/>
          </a:xfrm>
        </p:spPr>
        <p:txBody>
          <a:bodyPr>
            <a:normAutofit/>
          </a:bodyPr>
          <a:lstStyle/>
          <a:p>
            <a:r>
              <a:rPr lang="uk-UA" dirty="0">
                <a:solidFill>
                  <a:schemeClr val="tx1"/>
                </a:solidFill>
                <a:latin typeface="Arial" panose="020B0604020202020204" pitchFamily="34" charset="0"/>
                <a:cs typeface="Arial" panose="020B0604020202020204" pitchFamily="34" charset="0"/>
              </a:rPr>
              <a:t>Кутикула захищає </a:t>
            </a:r>
            <a:r>
              <a:rPr lang="uk-UA" dirty="0" err="1">
                <a:solidFill>
                  <a:schemeClr val="tx1"/>
                </a:solidFill>
                <a:latin typeface="Arial" panose="020B0604020202020204" pitchFamily="34" charset="0"/>
                <a:cs typeface="Arial" panose="020B0604020202020204" pitchFamily="34" charset="0"/>
              </a:rPr>
              <a:t>кортекс</a:t>
            </a:r>
            <a:r>
              <a:rPr lang="uk-UA" dirty="0">
                <a:solidFill>
                  <a:schemeClr val="tx1"/>
                </a:solidFill>
                <a:latin typeface="Arial" panose="020B0604020202020204" pitchFamily="34" charset="0"/>
                <a:cs typeface="Arial" panose="020B0604020202020204" pitchFamily="34" charset="0"/>
              </a:rPr>
              <a:t> від зовнішніх пошкоджень. Речовини в складі доглядової косметики діють саме на кутикулу, наприклад, відновлюють пошкоджені ділянки.</a:t>
            </a:r>
          </a:p>
          <a:p>
            <a:r>
              <a:rPr lang="uk-UA" dirty="0">
                <a:solidFill>
                  <a:schemeClr val="tx1"/>
                </a:solidFill>
                <a:latin typeface="Arial" panose="020B0604020202020204" pitchFamily="34" charset="0"/>
                <a:cs typeface="Arial" panose="020B0604020202020204" pitchFamily="34" charset="0"/>
              </a:rPr>
              <a:t>Лужне середовище (</a:t>
            </a:r>
            <a:r>
              <a:rPr lang="en-AU" dirty="0">
                <a:solidFill>
                  <a:schemeClr val="tx1"/>
                </a:solidFill>
                <a:latin typeface="Arial" panose="020B0604020202020204" pitchFamily="34" charset="0"/>
                <a:cs typeface="Arial" panose="020B0604020202020204" pitchFamily="34" charset="0"/>
              </a:rPr>
              <a:t>pH&gt;5,5) </a:t>
            </a:r>
            <a:r>
              <a:rPr lang="uk-UA" dirty="0">
                <a:solidFill>
                  <a:schemeClr val="tx1"/>
                </a:solidFill>
                <a:latin typeface="Arial" panose="020B0604020202020204" pitchFamily="34" charset="0"/>
                <a:cs typeface="Arial" panose="020B0604020202020204" pitchFamily="34" charset="0"/>
              </a:rPr>
              <a:t>розкриває лусочки кутикули, кисле (</a:t>
            </a:r>
            <a:r>
              <a:rPr lang="en-AU" dirty="0">
                <a:solidFill>
                  <a:schemeClr val="tx1"/>
                </a:solidFill>
                <a:latin typeface="Arial" panose="020B0604020202020204" pitchFamily="34" charset="0"/>
                <a:cs typeface="Arial" panose="020B0604020202020204" pitchFamily="34" charset="0"/>
              </a:rPr>
              <a:t>pH&lt;5,5) - </a:t>
            </a:r>
            <a:r>
              <a:rPr lang="uk-UA" dirty="0">
                <a:solidFill>
                  <a:schemeClr val="tx1"/>
                </a:solidFill>
                <a:latin typeface="Arial" panose="020B0604020202020204" pitchFamily="34" charset="0"/>
                <a:cs typeface="Arial" panose="020B0604020202020204" pitchFamily="34" charset="0"/>
              </a:rPr>
              <a:t>закриває. Кислотність 5,5 вважається нейтральною і сприятливою щодо косметичних засобів для дуже пошкодженого або тонкого волосся. Хімічні процедури (освітлення, фарбування, випрямлення, завивка) порушують природну захисну водно-ліпідну мантію (бар'єр), піднімають кутикулу і різною мірою пошкоджують волосся. Щоб допомогти кутикулі повернути здоровий стан, а локонам гладкість і шовковистість, необхідно підібрати правильний і якісний догляд, інакше волосся буде плутатися, втрачатиме блиск і еластичність. У косметичних засобах можуть міститися силікони, які закривають кутикулу плівкою, перешкоджаючи втраті вологи та запечатуючи її всередині волоса</a:t>
            </a:r>
            <a:r>
              <a:rPr lang="uk-UA" dirty="0" smtClean="0">
                <a:solidFill>
                  <a:schemeClr val="tx1"/>
                </a:solidFill>
                <a:latin typeface="Arial" panose="020B0604020202020204" pitchFamily="34" charset="0"/>
                <a:cs typeface="Arial" panose="020B0604020202020204" pitchFamily="34" charset="0"/>
              </a:rPr>
              <a:t>.</a:t>
            </a:r>
          </a:p>
          <a:p>
            <a:r>
              <a:rPr lang="uk-UA" dirty="0">
                <a:solidFill>
                  <a:schemeClr val="tx1"/>
                </a:solidFill>
                <a:latin typeface="Arial" panose="020B0604020202020204" pitchFamily="34" charset="0"/>
                <a:cs typeface="Arial" panose="020B0604020202020204" pitchFamily="34" charset="0"/>
              </a:rPr>
              <a:t>Тривалий вплив ультрафіолету або високої температури під час укладання феном чи праскою, жорстке розчісування волосся можуть погіршити стан кутикули. Тому звертайте увагу на її стан, навіть якщо ви не робите фарбування або завивку.</a:t>
            </a:r>
          </a:p>
        </p:txBody>
      </p:sp>
    </p:spTree>
    <p:extLst>
      <p:ext uri="{BB962C8B-B14F-4D97-AF65-F5344CB8AC3E}">
        <p14:creationId xmlns:p14="http://schemas.microsoft.com/office/powerpoint/2010/main" val="2898573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Бар’єрна система волосся</a:t>
            </a:r>
            <a:br>
              <a:rPr lang="uk-UA" b="1" dirty="0"/>
            </a:br>
            <a:endParaRPr lang="uk-UA" dirty="0"/>
          </a:p>
        </p:txBody>
      </p:sp>
      <p:pic>
        <p:nvPicPr>
          <p:cNvPr id="4" name="Місце для вмісту 3"/>
          <p:cNvPicPr>
            <a:picLocks noGrp="1" noChangeAspect="1"/>
          </p:cNvPicPr>
          <p:nvPr>
            <p:ph idx="1"/>
          </p:nvPr>
        </p:nvPicPr>
        <p:blipFill>
          <a:blip r:embed="rId2"/>
          <a:stretch>
            <a:fillRect/>
          </a:stretch>
        </p:blipFill>
        <p:spPr>
          <a:xfrm>
            <a:off x="7152637" y="1495570"/>
            <a:ext cx="4809236" cy="3881437"/>
          </a:xfrm>
          <a:prstGeom prst="rect">
            <a:avLst/>
          </a:prstGeom>
        </p:spPr>
      </p:pic>
      <p:sp>
        <p:nvSpPr>
          <p:cNvPr id="7" name="Прямокутник 6"/>
          <p:cNvSpPr/>
          <p:nvPr/>
        </p:nvSpPr>
        <p:spPr>
          <a:xfrm>
            <a:off x="270934" y="1403421"/>
            <a:ext cx="7136630" cy="5553315"/>
          </a:xfrm>
          <a:prstGeom prst="rect">
            <a:avLst/>
          </a:prstGeom>
        </p:spPr>
        <p:txBody>
          <a:bodyPr wrap="square">
            <a:spAutoFit/>
          </a:bodyPr>
          <a:lstStyle/>
          <a:p>
            <a:pPr>
              <a:lnSpc>
                <a:spcPct val="110000"/>
              </a:lnSpc>
            </a:pPr>
            <a:r>
              <a:rPr lang="uk-UA" b="1" i="1" dirty="0" smtClean="0">
                <a:solidFill>
                  <a:schemeClr val="accent1"/>
                </a:solidFill>
                <a:latin typeface="Arial" panose="020B0604020202020204" pitchFamily="34" charset="0"/>
                <a:cs typeface="Arial" panose="020B0604020202020204" pitchFamily="34" charset="0"/>
              </a:rPr>
              <a:t>Бар’єрна система</a:t>
            </a:r>
            <a:r>
              <a:rPr lang="uk-UA" b="1" dirty="0" smtClean="0">
                <a:solidFill>
                  <a:srgbClr val="000000"/>
                </a:solidFill>
                <a:latin typeface="Arial" panose="020B0604020202020204" pitchFamily="34" charset="0"/>
                <a:cs typeface="Arial" panose="020B0604020202020204" pitchFamily="34" charset="0"/>
              </a:rPr>
              <a:t> </a:t>
            </a:r>
            <a:r>
              <a:rPr lang="uk-UA" dirty="0" smtClean="0">
                <a:solidFill>
                  <a:srgbClr val="000000"/>
                </a:solidFill>
                <a:latin typeface="Arial" panose="020B0604020202020204" pitchFamily="34" charset="0"/>
                <a:cs typeface="Arial" panose="020B0604020202020204" pitchFamily="34" charset="0"/>
              </a:rPr>
              <a:t>– це захисна система від впливу зовнішніх дій.</a:t>
            </a:r>
          </a:p>
          <a:p>
            <a:pPr fontAlgn="base">
              <a:lnSpc>
                <a:spcPct val="110000"/>
              </a:lnSpc>
            </a:pPr>
            <a:r>
              <a:rPr lang="uk-UA" dirty="0" smtClean="0">
                <a:latin typeface="Arial" panose="020B0604020202020204" pitchFamily="34" charset="0"/>
                <a:cs typeface="Arial" panose="020B0604020202020204" pitchFamily="34" charset="0"/>
              </a:rPr>
              <a:t>Ліпіди </a:t>
            </a:r>
            <a:r>
              <a:rPr lang="uk-UA" dirty="0">
                <a:latin typeface="Arial" panose="020B0604020202020204" pitchFamily="34" charset="0"/>
                <a:cs typeface="Arial" panose="020B0604020202020204" pitchFamily="34" charset="0"/>
              </a:rPr>
              <a:t>сальних залоз змиваються шампунем.</a:t>
            </a:r>
          </a:p>
          <a:p>
            <a:pPr fontAlgn="base">
              <a:lnSpc>
                <a:spcPct val="110000"/>
              </a:lnSpc>
            </a:pPr>
            <a:r>
              <a:rPr lang="uk-UA" dirty="0">
                <a:latin typeface="Arial" panose="020B0604020202020204" pitchFamily="34" charset="0"/>
                <a:cs typeface="Arial" panose="020B0604020202020204" pitchFamily="34" charset="0"/>
              </a:rPr>
              <a:t>Всередині стрижня знаходяться структурні ліпіди, які відповідають за зчеплення кутикули та </a:t>
            </a:r>
            <a:r>
              <a:rPr lang="uk-UA" dirty="0" err="1">
                <a:latin typeface="Arial" panose="020B0604020202020204" pitchFamily="34" charset="0"/>
                <a:cs typeface="Arial" panose="020B0604020202020204" pitchFamily="34" charset="0"/>
              </a:rPr>
              <a:t>кортексу</a:t>
            </a:r>
            <a:r>
              <a:rPr lang="uk-UA" dirty="0">
                <a:latin typeface="Arial" panose="020B0604020202020204" pitchFamily="34" charset="0"/>
                <a:cs typeface="Arial" panose="020B0604020202020204" pitchFamily="34" charset="0"/>
              </a:rPr>
              <a:t>.</a:t>
            </a:r>
          </a:p>
          <a:p>
            <a:pPr fontAlgn="base">
              <a:lnSpc>
                <a:spcPct val="110000"/>
              </a:lnSpc>
            </a:pPr>
            <a:r>
              <a:rPr lang="uk-UA" b="1" i="1" dirty="0">
                <a:solidFill>
                  <a:schemeClr val="accent1"/>
                </a:solidFill>
                <a:latin typeface="Arial" panose="020B0604020202020204" pitchFamily="34" charset="0"/>
                <a:cs typeface="Arial" panose="020B0604020202020204" pitchFamily="34" charset="0"/>
              </a:rPr>
              <a:t>Комплекс клітинних мембран</a:t>
            </a:r>
            <a:r>
              <a:rPr lang="uk-UA" b="1" dirty="0">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 це бар’єр для дифузії речовин усередину волосся, дуже чутливий до ультрафіолетового випромінювання, хімічної завивки, термічних впливів. Перешкоджає випаровуванню води зі стрижня.</a:t>
            </a:r>
          </a:p>
          <a:p>
            <a:pPr fontAlgn="base">
              <a:lnSpc>
                <a:spcPct val="110000"/>
              </a:lnSpc>
            </a:pPr>
            <a:r>
              <a:rPr lang="uk-UA" b="1" i="1" dirty="0">
                <a:solidFill>
                  <a:schemeClr val="accent1"/>
                </a:solidFill>
                <a:latin typeface="Arial" panose="020B0604020202020204" pitchFamily="34" charset="0"/>
                <a:cs typeface="Arial" panose="020B0604020202020204" pitchFamily="34" charset="0"/>
              </a:rPr>
              <a:t>Кутикула</a:t>
            </a:r>
            <a:r>
              <a:rPr lang="uk-UA" dirty="0">
                <a:latin typeface="Arial" panose="020B0604020202020204" pitchFamily="34" charset="0"/>
                <a:cs typeface="Arial" panose="020B0604020202020204" pitchFamily="34" charset="0"/>
              </a:rPr>
              <a:t> – це кератин, </a:t>
            </a:r>
            <a:r>
              <a:rPr lang="uk-UA" b="1" i="1" dirty="0">
                <a:solidFill>
                  <a:schemeClr val="accent1"/>
                </a:solidFill>
                <a:latin typeface="Arial" panose="020B0604020202020204" pitchFamily="34" charset="0"/>
                <a:cs typeface="Arial" panose="020B0604020202020204" pitchFamily="34" charset="0"/>
              </a:rPr>
              <a:t>комплекс клітинних мембран</a:t>
            </a:r>
            <a:r>
              <a:rPr lang="uk-UA" b="1" dirty="0">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 це ліпіди, </a:t>
            </a:r>
            <a:r>
              <a:rPr lang="uk-UA" b="1" i="1" dirty="0" err="1">
                <a:solidFill>
                  <a:schemeClr val="accent1"/>
                </a:solidFill>
                <a:latin typeface="Arial" panose="020B0604020202020204" pitchFamily="34" charset="0"/>
                <a:cs typeface="Arial" panose="020B0604020202020204" pitchFamily="34" charset="0"/>
              </a:rPr>
              <a:t>кортекс</a:t>
            </a:r>
            <a:r>
              <a:rPr lang="uk-UA" dirty="0">
                <a:latin typeface="Arial" panose="020B0604020202020204" pitchFamily="34" charset="0"/>
                <a:cs typeface="Arial" panose="020B0604020202020204" pitchFamily="34" charset="0"/>
              </a:rPr>
              <a:t> – це білкова структура.</a:t>
            </a:r>
          </a:p>
          <a:p>
            <a:pPr fontAlgn="base">
              <a:lnSpc>
                <a:spcPct val="110000"/>
              </a:lnSpc>
            </a:pPr>
            <a:r>
              <a:rPr lang="uk-UA" dirty="0">
                <a:latin typeface="Arial" panose="020B0604020202020204" pitchFamily="34" charset="0"/>
                <a:cs typeface="Arial" panose="020B0604020202020204" pitchFamily="34" charset="0"/>
              </a:rPr>
              <a:t>   </a:t>
            </a:r>
          </a:p>
          <a:p>
            <a:pPr fontAlgn="base">
              <a:lnSpc>
                <a:spcPct val="110000"/>
              </a:lnSpc>
            </a:pPr>
            <a:r>
              <a:rPr lang="uk-UA" dirty="0">
                <a:latin typeface="Arial" panose="020B0604020202020204" pitchFamily="34" charset="0"/>
                <a:cs typeface="Arial" panose="020B0604020202020204" pitchFamily="34" charset="0"/>
              </a:rPr>
              <a:t>Отже, </a:t>
            </a:r>
            <a:r>
              <a:rPr lang="uk-UA" b="1" i="1" dirty="0">
                <a:solidFill>
                  <a:schemeClr val="accent1"/>
                </a:solidFill>
                <a:latin typeface="Arial" panose="020B0604020202020204" pitchFamily="34" charset="0"/>
                <a:cs typeface="Arial" panose="020B0604020202020204" pitchFamily="34" charset="0"/>
              </a:rPr>
              <a:t>будова волосяного фолікула </a:t>
            </a:r>
            <a:r>
              <a:rPr lang="uk-UA" dirty="0" smtClean="0">
                <a:solidFill>
                  <a:srgbClr val="000000"/>
                </a:solidFill>
                <a:latin typeface="Arial" panose="020B0604020202020204" pitchFamily="34" charset="0"/>
                <a:cs typeface="Arial" panose="020B0604020202020204" pitchFamily="34" charset="0"/>
              </a:rPr>
              <a:t>–</a:t>
            </a:r>
            <a:r>
              <a:rPr lang="uk-UA" dirty="0" smtClean="0">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це складна система, яка забезпечує ріст і розвиток волосся. Вона чутливо реагує на внутрішні та зовнішні чинники: кровообіг, гормональні зміни, харчування. Розуміння функціонування фолікула допомагає вчасно виявити проблеми та ефективно доглядати за волоссям.</a:t>
            </a:r>
          </a:p>
          <a:p>
            <a:pPr>
              <a:lnSpc>
                <a:spcPct val="110000"/>
              </a:lnSpc>
            </a:pPr>
            <a:endParaRPr lang="uk-UA" dirty="0">
              <a:latin typeface="Arial" panose="020B0604020202020204" pitchFamily="34" charset="0"/>
              <a:cs typeface="Arial" panose="020B0604020202020204" pitchFamily="34" charset="0"/>
            </a:endParaRPr>
          </a:p>
        </p:txBody>
      </p:sp>
      <p:sp>
        <p:nvSpPr>
          <p:cNvPr id="8" name="Прямокутник 7"/>
          <p:cNvSpPr/>
          <p:nvPr/>
        </p:nvSpPr>
        <p:spPr>
          <a:xfrm>
            <a:off x="8039004" y="5378236"/>
            <a:ext cx="3922869" cy="523220"/>
          </a:xfrm>
          <a:prstGeom prst="rect">
            <a:avLst/>
          </a:prstGeom>
        </p:spPr>
        <p:txBody>
          <a:bodyPr wrap="none">
            <a:spAutoFit/>
          </a:bodyPr>
          <a:lstStyle/>
          <a:p>
            <a:r>
              <a:rPr lang="uk-UA" sz="1400" dirty="0">
                <a:hlinkClick r:id="rId3"/>
              </a:rPr>
              <a:t>https://drtrichologist.com/uk/stroenie-volos</a:t>
            </a:r>
            <a:r>
              <a:rPr lang="uk-UA" sz="1400" dirty="0" smtClean="0">
                <a:hlinkClick r:id="rId3"/>
              </a:rPr>
              <a:t>/</a:t>
            </a:r>
            <a:endParaRPr lang="uk-UA" sz="1400" dirty="0" smtClean="0"/>
          </a:p>
          <a:p>
            <a:endParaRPr lang="uk-UA" sz="1400" dirty="0"/>
          </a:p>
        </p:txBody>
      </p:sp>
    </p:spTree>
    <p:extLst>
      <p:ext uri="{BB962C8B-B14F-4D97-AF65-F5344CB8AC3E}">
        <p14:creationId xmlns:p14="http://schemas.microsoft.com/office/powerpoint/2010/main" val="383171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693332" y="1856509"/>
            <a:ext cx="10001957" cy="4673601"/>
          </a:xfrm>
          <a:prstGeom prst="rect">
            <a:avLst/>
          </a:prstGeom>
        </p:spPr>
      </p:pic>
      <p:sp>
        <p:nvSpPr>
          <p:cNvPr id="5" name="Прямокутник 4"/>
          <p:cNvSpPr/>
          <p:nvPr/>
        </p:nvSpPr>
        <p:spPr>
          <a:xfrm>
            <a:off x="332508" y="1092083"/>
            <a:ext cx="9624292" cy="1200329"/>
          </a:xfrm>
          <a:prstGeom prst="rect">
            <a:avLst/>
          </a:prstGeom>
        </p:spPr>
        <p:txBody>
          <a:bodyPr wrap="square">
            <a:spAutoFit/>
          </a:bodyPr>
          <a:lstStyle/>
          <a:p>
            <a:r>
              <a:rPr lang="uk-UA" dirty="0">
                <a:latin typeface="Arial" panose="020B0604020202020204" pitchFamily="34" charset="0"/>
                <a:cs typeface="Arial" panose="020B0604020202020204" pitchFamily="34" charset="0"/>
              </a:rPr>
              <a:t>На відстані 1/3 довжини кореня від епідермісу помітно звуження </a:t>
            </a:r>
            <a:r>
              <a:rPr lang="uk-UA" dirty="0" smtClean="0">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воронка, складова </a:t>
            </a:r>
            <a:r>
              <a:rPr lang="uk-UA" dirty="0" smtClean="0">
                <a:latin typeface="Arial" panose="020B0604020202020204" pitchFamily="34" charset="0"/>
                <a:cs typeface="Arial" panose="020B0604020202020204" pitchFamily="34" charset="0"/>
              </a:rPr>
              <a:t>гирла </a:t>
            </a:r>
            <a:r>
              <a:rPr lang="uk-UA" dirty="0">
                <a:latin typeface="Arial" panose="020B0604020202020204" pitchFamily="34" charset="0"/>
                <a:cs typeface="Arial" panose="020B0604020202020204" pitchFamily="34" charset="0"/>
              </a:rPr>
              <a:t>сальної залози. </a:t>
            </a:r>
            <a:endParaRPr lang="uk-UA" dirty="0" smtClean="0">
              <a:latin typeface="Arial" panose="020B0604020202020204" pitchFamily="34" charset="0"/>
              <a:cs typeface="Arial" panose="020B0604020202020204" pitchFamily="34" charset="0"/>
            </a:endParaRPr>
          </a:p>
          <a:p>
            <a:r>
              <a:rPr lang="uk-UA" dirty="0" smtClean="0">
                <a:latin typeface="Arial" panose="020B0604020202020204" pitchFamily="34" charset="0"/>
                <a:cs typeface="Arial" panose="020B0604020202020204" pitchFamily="34" charset="0"/>
              </a:rPr>
              <a:t>У </a:t>
            </a:r>
            <a:r>
              <a:rPr lang="uk-UA" dirty="0">
                <a:latin typeface="Arial" panose="020B0604020202020204" pitchFamily="34" charset="0"/>
                <a:cs typeface="Arial" panose="020B0604020202020204" pitchFamily="34" charset="0"/>
              </a:rPr>
              <a:t>нижній частині кореня волосся зростається з волосяною сумкою, а у верхній частині від гирла сальної залози зростає вільно сам.</a:t>
            </a:r>
          </a:p>
        </p:txBody>
      </p:sp>
      <p:sp>
        <p:nvSpPr>
          <p:cNvPr id="7" name="Прямокутник 6"/>
          <p:cNvSpPr/>
          <p:nvPr/>
        </p:nvSpPr>
        <p:spPr>
          <a:xfrm>
            <a:off x="401127" y="6081052"/>
            <a:ext cx="3430747" cy="523220"/>
          </a:xfrm>
          <a:prstGeom prst="rect">
            <a:avLst/>
          </a:prstGeom>
        </p:spPr>
        <p:txBody>
          <a:bodyPr wrap="none">
            <a:spAutoFit/>
          </a:bodyPr>
          <a:lstStyle/>
          <a:p>
            <a:r>
              <a:rPr lang="uk-UA" sz="1400" dirty="0">
                <a:hlinkClick r:id="rId3"/>
              </a:rPr>
              <a:t>https://</a:t>
            </a:r>
            <a:r>
              <a:rPr lang="uk-UA" sz="1400" dirty="0" smtClean="0">
                <a:hlinkClick r:id="rId3"/>
              </a:rPr>
              <a:t>leobarbers.com.ua/online/head</a:t>
            </a:r>
            <a:endParaRPr lang="uk-UA" sz="1400" dirty="0" smtClean="0"/>
          </a:p>
          <a:p>
            <a:endParaRPr lang="uk-UA" sz="1400" dirty="0"/>
          </a:p>
        </p:txBody>
      </p:sp>
      <p:sp>
        <p:nvSpPr>
          <p:cNvPr id="8" name="Заголовок 4"/>
          <p:cNvSpPr>
            <a:spLocks noGrp="1"/>
          </p:cNvSpPr>
          <p:nvPr>
            <p:ph type="title"/>
          </p:nvPr>
        </p:nvSpPr>
        <p:spPr>
          <a:xfrm>
            <a:off x="401127" y="178168"/>
            <a:ext cx="8596668" cy="1320800"/>
          </a:xfrm>
        </p:spPr>
        <p:txBody>
          <a:bodyPr/>
          <a:lstStyle/>
          <a:p>
            <a:r>
              <a:rPr lang="uk-UA" dirty="0" smtClean="0"/>
              <a:t>Структура кореня</a:t>
            </a:r>
            <a:endParaRPr lang="uk-UA" dirty="0"/>
          </a:p>
        </p:txBody>
      </p:sp>
    </p:spTree>
    <p:extLst>
      <p:ext uri="{BB962C8B-B14F-4D97-AF65-F5344CB8AC3E}">
        <p14:creationId xmlns:p14="http://schemas.microsoft.com/office/powerpoint/2010/main" val="3177285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553" r="1169"/>
          <a:stretch/>
        </p:blipFill>
        <p:spPr>
          <a:xfrm>
            <a:off x="6154710" y="431946"/>
            <a:ext cx="5898744" cy="6162818"/>
          </a:xfrm>
          <a:prstGeom prst="rect">
            <a:avLst/>
          </a:prstGeom>
        </p:spPr>
      </p:pic>
      <p:sp>
        <p:nvSpPr>
          <p:cNvPr id="2" name="Заголовок 1"/>
          <p:cNvSpPr>
            <a:spLocks noGrp="1"/>
          </p:cNvSpPr>
          <p:nvPr>
            <p:ph type="title"/>
          </p:nvPr>
        </p:nvSpPr>
        <p:spPr>
          <a:xfrm>
            <a:off x="409480" y="221672"/>
            <a:ext cx="8596668" cy="1320800"/>
          </a:xfrm>
        </p:spPr>
        <p:txBody>
          <a:bodyPr/>
          <a:lstStyle/>
          <a:p>
            <a:r>
              <a:rPr lang="uk-UA" dirty="0" smtClean="0"/>
              <a:t>Анатомія волосяного фолікула: де знаходяться мішені?</a:t>
            </a:r>
            <a:endParaRPr lang="uk-UA" dirty="0"/>
          </a:p>
        </p:txBody>
      </p:sp>
      <p:sp>
        <p:nvSpPr>
          <p:cNvPr id="3" name="Місце для вмісту 2"/>
          <p:cNvSpPr>
            <a:spLocks noGrp="1"/>
          </p:cNvSpPr>
          <p:nvPr>
            <p:ph idx="1"/>
          </p:nvPr>
        </p:nvSpPr>
        <p:spPr>
          <a:xfrm>
            <a:off x="317118" y="1542472"/>
            <a:ext cx="5745230" cy="5126183"/>
          </a:xfrm>
        </p:spPr>
        <p:txBody>
          <a:bodyPr>
            <a:normAutofit/>
          </a:bodyPr>
          <a:lstStyle/>
          <a:p>
            <a:pPr>
              <a:lnSpc>
                <a:spcPct val="120000"/>
              </a:lnSpc>
              <a:spcBef>
                <a:spcPts val="0"/>
              </a:spcBef>
            </a:pPr>
            <a:r>
              <a:rPr lang="uk-UA" b="1" i="1" dirty="0" smtClean="0">
                <a:solidFill>
                  <a:schemeClr val="accent1"/>
                </a:solidFill>
                <a:latin typeface="Arial" panose="020B0604020202020204" pitchFamily="34" charset="0"/>
                <a:cs typeface="Arial" panose="020B0604020202020204" pitchFamily="34" charset="0"/>
              </a:rPr>
              <a:t>Волосяний сосочок</a:t>
            </a:r>
            <a:r>
              <a:rPr lang="uk-UA" b="1" i="1" dirty="0">
                <a:solidFill>
                  <a:schemeClr val="accent1"/>
                </a:solidFill>
                <a:latin typeface="Arial" panose="020B0604020202020204" pitchFamily="34" charset="0"/>
                <a:cs typeface="Arial" panose="020B0604020202020204" pitchFamily="34" charset="0"/>
              </a:rPr>
              <a:t> </a:t>
            </a:r>
            <a:r>
              <a:rPr lang="uk-UA" b="1" dirty="0" smtClean="0">
                <a:solidFill>
                  <a:schemeClr val="tx1"/>
                </a:solidFill>
                <a:latin typeface="Arial" panose="020B0604020202020204" pitchFamily="34" charset="0"/>
                <a:cs typeface="Arial" panose="020B0604020202020204" pitchFamily="34" charset="0"/>
              </a:rPr>
              <a:t>–</a:t>
            </a:r>
            <a:r>
              <a:rPr lang="en-AU" dirty="0" smtClean="0">
                <a:solidFill>
                  <a:schemeClr val="tx1"/>
                </a:solidFill>
                <a:latin typeface="Arial" panose="020B0604020202020204" pitchFamily="34" charset="0"/>
                <a:cs typeface="Arial" panose="020B0604020202020204" pitchFamily="34" charset="0"/>
              </a:rPr>
              <a:t> "</a:t>
            </a:r>
            <a:r>
              <a:rPr lang="uk-UA" dirty="0" smtClean="0">
                <a:solidFill>
                  <a:schemeClr val="tx1"/>
                </a:solidFill>
                <a:latin typeface="Arial" panose="020B0604020202020204" pitchFamily="34" charset="0"/>
                <a:cs typeface="Arial" panose="020B0604020202020204" pitchFamily="34" charset="0"/>
              </a:rPr>
              <a:t>серце" </a:t>
            </a:r>
            <a:r>
              <a:rPr lang="uk-UA" dirty="0">
                <a:solidFill>
                  <a:schemeClr val="tx1"/>
                </a:solidFill>
                <a:latin typeface="Arial" panose="020B0604020202020204" pitchFamily="34" charset="0"/>
                <a:cs typeface="Arial" panose="020B0604020202020204" pitchFamily="34" charset="0"/>
              </a:rPr>
              <a:t>волосини. Це скупчення кровоносних судин і нервів, яке живить цибулину</a:t>
            </a:r>
            <a:r>
              <a:rPr lang="uk-UA" dirty="0" smtClean="0">
                <a:solidFill>
                  <a:schemeClr val="tx1"/>
                </a:solidFill>
                <a:latin typeface="Arial" panose="020B0604020202020204" pitchFamily="34" charset="0"/>
                <a:cs typeface="Arial" panose="020B0604020202020204" pitchFamily="34" charset="0"/>
              </a:rPr>
              <a:t>.</a:t>
            </a:r>
          </a:p>
          <a:p>
            <a:pPr>
              <a:lnSpc>
                <a:spcPct val="120000"/>
              </a:lnSpc>
              <a:spcBef>
                <a:spcPts val="0"/>
              </a:spcBef>
            </a:pPr>
            <a:endParaRPr lang="uk-UA" sz="600" dirty="0">
              <a:solidFill>
                <a:schemeClr val="tx1"/>
              </a:solidFill>
              <a:latin typeface="Arial" panose="020B0604020202020204" pitchFamily="34" charset="0"/>
              <a:cs typeface="Arial" panose="020B0604020202020204" pitchFamily="34" charset="0"/>
            </a:endParaRPr>
          </a:p>
          <a:p>
            <a:pPr lvl="1">
              <a:lnSpc>
                <a:spcPct val="120000"/>
              </a:lnSpc>
              <a:spcBef>
                <a:spcPts val="0"/>
              </a:spcBef>
            </a:pPr>
            <a:r>
              <a:rPr lang="uk-UA" i="1" dirty="0">
                <a:solidFill>
                  <a:schemeClr val="tx1"/>
                </a:solidFill>
                <a:latin typeface="Arial" panose="020B0604020202020204" pitchFamily="34" charset="0"/>
                <a:cs typeface="Arial" panose="020B0604020202020204" pitchFamily="34" charset="0"/>
              </a:rPr>
              <a:t>Інженерна задача при </a:t>
            </a:r>
            <a:r>
              <a:rPr lang="uk-UA" b="1" u="sng" dirty="0" smtClean="0">
                <a:solidFill>
                  <a:schemeClr val="accent1"/>
                </a:solidFill>
                <a:latin typeface="Arial" panose="020B0604020202020204" pitchFamily="34" charset="0"/>
                <a:cs typeface="Arial" panose="020B0604020202020204" pitchFamily="34" charset="0"/>
              </a:rPr>
              <a:t>видаленні (епіляції)</a:t>
            </a:r>
            <a:r>
              <a:rPr lang="uk-UA" b="1" dirty="0" smtClean="0">
                <a:solidFill>
                  <a:schemeClr val="accent1"/>
                </a:solidFill>
                <a:latin typeface="Arial" panose="020B0604020202020204" pitchFamily="34" charset="0"/>
                <a:cs typeface="Arial" panose="020B0604020202020204" pitchFamily="34" charset="0"/>
              </a:rPr>
              <a:t>: </a:t>
            </a:r>
            <a:r>
              <a:rPr lang="uk-UA" dirty="0" smtClean="0">
                <a:solidFill>
                  <a:schemeClr val="accent1"/>
                </a:solidFill>
                <a:latin typeface="Arial" panose="020B0604020202020204" pitchFamily="34" charset="0"/>
                <a:cs typeface="Arial" panose="020B0604020202020204" pitchFamily="34" charset="0"/>
              </a:rPr>
              <a:t>знищити або </a:t>
            </a:r>
            <a:r>
              <a:rPr lang="uk-UA" dirty="0">
                <a:solidFill>
                  <a:schemeClr val="accent1"/>
                </a:solidFill>
                <a:latin typeface="Arial" panose="020B0604020202020204" pitchFamily="34" charset="0"/>
                <a:cs typeface="Arial" panose="020B0604020202020204" pitchFamily="34" charset="0"/>
              </a:rPr>
              <a:t>коагулювати (зварити) </a:t>
            </a:r>
            <a:r>
              <a:rPr lang="uk-UA" dirty="0">
                <a:solidFill>
                  <a:schemeClr val="tx1"/>
                </a:solidFill>
                <a:latin typeface="Arial" panose="020B0604020202020204" pitchFamily="34" charset="0"/>
                <a:cs typeface="Arial" panose="020B0604020202020204" pitchFamily="34" charset="0"/>
              </a:rPr>
              <a:t>судини сосочка, щоб зупинити живлення.</a:t>
            </a:r>
          </a:p>
          <a:p>
            <a:pPr lvl="1">
              <a:lnSpc>
                <a:spcPct val="120000"/>
              </a:lnSpc>
              <a:spcBef>
                <a:spcPts val="0"/>
              </a:spcBef>
            </a:pPr>
            <a:r>
              <a:rPr lang="uk-UA" i="1" dirty="0">
                <a:solidFill>
                  <a:schemeClr val="tx1"/>
                </a:solidFill>
                <a:latin typeface="Arial" panose="020B0604020202020204" pitchFamily="34" charset="0"/>
                <a:cs typeface="Arial" panose="020B0604020202020204" pitchFamily="34" charset="0"/>
              </a:rPr>
              <a:t>Інженерна задача при </a:t>
            </a:r>
            <a:r>
              <a:rPr lang="uk-UA" b="1" u="sng" dirty="0" smtClean="0">
                <a:solidFill>
                  <a:schemeClr val="accent1"/>
                </a:solidFill>
                <a:latin typeface="Arial" panose="020B0604020202020204" pitchFamily="34" charset="0"/>
                <a:cs typeface="Arial" panose="020B0604020202020204" pitchFamily="34" charset="0"/>
              </a:rPr>
              <a:t>відновленні </a:t>
            </a:r>
            <a:r>
              <a:rPr lang="uk-UA" b="1" i="1" dirty="0" smtClean="0">
                <a:solidFill>
                  <a:schemeClr val="accent1"/>
                </a:solidFill>
                <a:latin typeface="Arial" panose="020B0604020202020204" pitchFamily="34" charset="0"/>
                <a:cs typeface="Arial" panose="020B0604020202020204" pitchFamily="34" charset="0"/>
              </a:rPr>
              <a:t>(</a:t>
            </a:r>
            <a:r>
              <a:rPr lang="uk-UA" b="1" i="1" dirty="0" err="1" smtClean="0">
                <a:solidFill>
                  <a:schemeClr val="accent1"/>
                </a:solidFill>
                <a:latin typeface="Arial" panose="020B0604020202020204" pitchFamily="34" charset="0"/>
                <a:cs typeface="Arial" panose="020B0604020202020204" pitchFamily="34" charset="0"/>
              </a:rPr>
              <a:t>трихології</a:t>
            </a:r>
            <a:r>
              <a:rPr lang="uk-UA" b="1" i="1" dirty="0" smtClean="0">
                <a:solidFill>
                  <a:schemeClr val="accent1"/>
                </a:solidFill>
                <a:latin typeface="Arial" panose="020B0604020202020204" pitchFamily="34" charset="0"/>
                <a:cs typeface="Arial" panose="020B0604020202020204" pitchFamily="34" charset="0"/>
              </a:rPr>
              <a:t>):</a:t>
            </a:r>
            <a:r>
              <a:rPr lang="uk-UA" b="1" dirty="0" smtClean="0">
                <a:solidFill>
                  <a:schemeClr val="accent1"/>
                </a:solidFill>
                <a:latin typeface="Arial" panose="020B0604020202020204" pitchFamily="34" charset="0"/>
                <a:cs typeface="Arial" panose="020B0604020202020204" pitchFamily="34" charset="0"/>
              </a:rPr>
              <a:t> </a:t>
            </a:r>
            <a:r>
              <a:rPr lang="uk-UA" dirty="0" smtClean="0">
                <a:solidFill>
                  <a:schemeClr val="accent1"/>
                </a:solidFill>
                <a:latin typeface="Arial" panose="020B0604020202020204" pitchFamily="34" charset="0"/>
                <a:cs typeface="Arial" panose="020B0604020202020204" pitchFamily="34" charset="0"/>
              </a:rPr>
              <a:t>покращити</a:t>
            </a:r>
            <a:r>
              <a:rPr lang="uk-UA" dirty="0" smtClean="0">
                <a:solidFill>
                  <a:schemeClr val="tx1"/>
                </a:solidFill>
                <a:latin typeface="Arial" panose="020B0604020202020204" pitchFamily="34" charset="0"/>
                <a:cs typeface="Arial" panose="020B0604020202020204" pitchFamily="34" charset="0"/>
              </a:rPr>
              <a:t> </a:t>
            </a:r>
            <a:r>
              <a:rPr lang="uk-UA" dirty="0" err="1" smtClean="0">
                <a:solidFill>
                  <a:schemeClr val="tx1"/>
                </a:solidFill>
                <a:latin typeface="Arial" panose="020B0604020202020204" pitchFamily="34" charset="0"/>
                <a:cs typeface="Arial" panose="020B0604020202020204" pitchFamily="34" charset="0"/>
              </a:rPr>
              <a:t>мікроциркуляцію</a:t>
            </a:r>
            <a:r>
              <a:rPr lang="uk-UA" dirty="0" smtClean="0">
                <a:solidFill>
                  <a:schemeClr val="tx1"/>
                </a:solidFill>
                <a:latin typeface="Arial" panose="020B0604020202020204" pitchFamily="34" charset="0"/>
                <a:cs typeface="Arial" panose="020B0604020202020204" pitchFamily="34" charset="0"/>
              </a:rPr>
              <a:t> </a:t>
            </a:r>
            <a:r>
              <a:rPr lang="uk-UA" dirty="0">
                <a:solidFill>
                  <a:schemeClr val="tx1"/>
                </a:solidFill>
                <a:latin typeface="Arial" panose="020B0604020202020204" pitchFamily="34" charset="0"/>
                <a:cs typeface="Arial" panose="020B0604020202020204" pitchFamily="34" charset="0"/>
              </a:rPr>
              <a:t>в сосочку (наприклад, </a:t>
            </a:r>
            <a:r>
              <a:rPr lang="uk-UA" dirty="0" err="1">
                <a:solidFill>
                  <a:schemeClr val="tx1"/>
                </a:solidFill>
                <a:latin typeface="Arial" panose="020B0604020202020204" pitchFamily="34" charset="0"/>
                <a:cs typeface="Arial" panose="020B0604020202020204" pitchFamily="34" charset="0"/>
              </a:rPr>
              <a:t>мікрострумами</a:t>
            </a:r>
            <a:r>
              <a:rPr lang="uk-UA" dirty="0">
                <a:solidFill>
                  <a:schemeClr val="tx1"/>
                </a:solidFill>
                <a:latin typeface="Arial" panose="020B0604020202020204" pitchFamily="34" charset="0"/>
                <a:cs typeface="Arial" panose="020B0604020202020204" pitchFamily="34" charset="0"/>
              </a:rPr>
              <a:t> або </a:t>
            </a:r>
            <a:r>
              <a:rPr lang="uk-UA" dirty="0" err="1">
                <a:solidFill>
                  <a:schemeClr val="tx1"/>
                </a:solidFill>
                <a:latin typeface="Arial" panose="020B0604020202020204" pitchFamily="34" charset="0"/>
                <a:cs typeface="Arial" panose="020B0604020202020204" pitchFamily="34" charset="0"/>
              </a:rPr>
              <a:t>низькоінтенсивним</a:t>
            </a:r>
            <a:r>
              <a:rPr lang="uk-UA" dirty="0">
                <a:solidFill>
                  <a:schemeClr val="tx1"/>
                </a:solidFill>
                <a:latin typeface="Arial" panose="020B0604020202020204" pitchFamily="34" charset="0"/>
                <a:cs typeface="Arial" panose="020B0604020202020204" pitchFamily="34" charset="0"/>
              </a:rPr>
              <a:t> лазером</a:t>
            </a:r>
            <a:r>
              <a:rPr lang="uk-UA" dirty="0" smtClean="0">
                <a:solidFill>
                  <a:schemeClr val="tx1"/>
                </a:solidFill>
                <a:latin typeface="Arial" panose="020B0604020202020204" pitchFamily="34" charset="0"/>
                <a:cs typeface="Arial" panose="020B0604020202020204" pitchFamily="34" charset="0"/>
              </a:rPr>
              <a:t>).</a:t>
            </a:r>
          </a:p>
          <a:p>
            <a:pPr lvl="1">
              <a:lnSpc>
                <a:spcPct val="120000"/>
              </a:lnSpc>
              <a:spcBef>
                <a:spcPts val="0"/>
              </a:spcBef>
            </a:pPr>
            <a:endParaRPr lang="uk-UA" sz="1000" dirty="0">
              <a:solidFill>
                <a:schemeClr val="tx1"/>
              </a:solidFill>
              <a:latin typeface="Arial" panose="020B0604020202020204" pitchFamily="34" charset="0"/>
              <a:cs typeface="Arial" panose="020B0604020202020204" pitchFamily="34" charset="0"/>
            </a:endParaRPr>
          </a:p>
          <a:p>
            <a:pPr>
              <a:lnSpc>
                <a:spcPct val="120000"/>
              </a:lnSpc>
              <a:spcBef>
                <a:spcPts val="0"/>
              </a:spcBef>
            </a:pPr>
            <a:r>
              <a:rPr lang="uk-UA" b="1" i="1" dirty="0">
                <a:solidFill>
                  <a:schemeClr val="accent1"/>
                </a:solidFill>
                <a:latin typeface="Arial" panose="020B0604020202020204" pitchFamily="34" charset="0"/>
                <a:cs typeface="Arial" panose="020B0604020202020204" pitchFamily="34" charset="0"/>
              </a:rPr>
              <a:t>Зона "</a:t>
            </a:r>
            <a:r>
              <a:rPr lang="en-AU" b="1" i="1" dirty="0">
                <a:solidFill>
                  <a:schemeClr val="accent1"/>
                </a:solidFill>
                <a:latin typeface="Arial" panose="020B0604020202020204" pitchFamily="34" charset="0"/>
                <a:cs typeface="Arial" panose="020B0604020202020204" pitchFamily="34" charset="0"/>
              </a:rPr>
              <a:t>Bulge" </a:t>
            </a:r>
            <a:r>
              <a:rPr lang="en-AU" b="1" i="1" dirty="0" smtClean="0">
                <a:solidFill>
                  <a:schemeClr val="accent1"/>
                </a:solidFill>
                <a:latin typeface="Arial" panose="020B0604020202020204" pitchFamily="34" charset="0"/>
                <a:cs typeface="Arial" panose="020B0604020202020204" pitchFamily="34" charset="0"/>
              </a:rPr>
              <a:t>(</a:t>
            </a:r>
            <a:r>
              <a:rPr lang="uk-UA" b="1" i="1" dirty="0" smtClean="0">
                <a:solidFill>
                  <a:schemeClr val="accent1"/>
                </a:solidFill>
                <a:latin typeface="Arial" panose="020B0604020202020204" pitchFamily="34" charset="0"/>
                <a:cs typeface="Arial" panose="020B0604020202020204" pitchFamily="34" charset="0"/>
              </a:rPr>
              <a:t>випинання):</a:t>
            </a:r>
            <a:r>
              <a:rPr lang="uk-UA" i="1" dirty="0" smtClean="0">
                <a:solidFill>
                  <a:schemeClr val="accent1"/>
                </a:solidFill>
                <a:latin typeface="Arial" panose="020B0604020202020204" pitchFamily="34" charset="0"/>
                <a:cs typeface="Arial" panose="020B0604020202020204" pitchFamily="34" charset="0"/>
              </a:rPr>
              <a:t> </a:t>
            </a:r>
            <a:r>
              <a:rPr lang="uk-UA" dirty="0" smtClean="0">
                <a:solidFill>
                  <a:schemeClr val="tx1"/>
                </a:solidFill>
                <a:latin typeface="Arial" panose="020B0604020202020204" pitchFamily="34" charset="0"/>
                <a:cs typeface="Arial" panose="020B0604020202020204" pitchFamily="34" charset="0"/>
              </a:rPr>
              <a:t>знаходиться трохи </a:t>
            </a:r>
            <a:r>
              <a:rPr lang="uk-UA" dirty="0">
                <a:solidFill>
                  <a:schemeClr val="tx1"/>
                </a:solidFill>
                <a:latin typeface="Arial" panose="020B0604020202020204" pitchFamily="34" charset="0"/>
                <a:cs typeface="Arial" panose="020B0604020202020204" pitchFamily="34" charset="0"/>
              </a:rPr>
              <a:t>нижче сальної залози. Тут містяться </a:t>
            </a:r>
            <a:r>
              <a:rPr lang="uk-UA" b="1" dirty="0">
                <a:solidFill>
                  <a:schemeClr val="accent1"/>
                </a:solidFill>
                <a:latin typeface="Arial" panose="020B0604020202020204" pitchFamily="34" charset="0"/>
                <a:cs typeface="Arial" panose="020B0604020202020204" pitchFamily="34" charset="0"/>
              </a:rPr>
              <a:t>стовбурові клітини.</a:t>
            </a:r>
            <a:r>
              <a:rPr lang="uk-UA" dirty="0">
                <a:solidFill>
                  <a:schemeClr val="tx1"/>
                </a:solidFill>
                <a:latin typeface="Arial" panose="020B0604020202020204" pitchFamily="34" charset="0"/>
                <a:cs typeface="Arial" panose="020B0604020202020204" pitchFamily="34" charset="0"/>
              </a:rPr>
              <a:t> Якщо знищити сосочок, але залишити ці клітини, волосина з часом може відновитися. Сучасні лазери повинні прогрівати і цю зону також</a:t>
            </a:r>
            <a:r>
              <a:rPr lang="uk-UA" dirty="0" smtClean="0">
                <a:solidFill>
                  <a:schemeClr val="tx1"/>
                </a:solidFill>
                <a:latin typeface="Arial" panose="020B0604020202020204" pitchFamily="34" charset="0"/>
                <a:cs typeface="Arial" panose="020B0604020202020204" pitchFamily="34" charset="0"/>
              </a:rPr>
              <a:t>.</a:t>
            </a:r>
            <a:endParaRPr lang="uk-U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239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068032" y="946727"/>
            <a:ext cx="6896100" cy="5372100"/>
          </a:xfrm>
          <a:prstGeom prst="rect">
            <a:avLst/>
          </a:prstGeom>
        </p:spPr>
      </p:pic>
      <p:sp>
        <p:nvSpPr>
          <p:cNvPr id="2" name="Заголовок 1"/>
          <p:cNvSpPr>
            <a:spLocks noGrp="1"/>
          </p:cNvSpPr>
          <p:nvPr>
            <p:ph type="title"/>
          </p:nvPr>
        </p:nvSpPr>
        <p:spPr>
          <a:xfrm>
            <a:off x="393739" y="286327"/>
            <a:ext cx="8596668" cy="1320800"/>
          </a:xfrm>
        </p:spPr>
        <p:txBody>
          <a:bodyPr/>
          <a:lstStyle/>
          <a:p>
            <a:r>
              <a:rPr lang="uk-UA" dirty="0" smtClean="0"/>
              <a:t>2. Фази росту волосся: інженерна проблема </a:t>
            </a:r>
            <a:r>
              <a:rPr lang="uk-UA" dirty="0" smtClean="0"/>
              <a:t>«</a:t>
            </a:r>
            <a:r>
              <a:rPr lang="uk-UA" dirty="0" err="1" smtClean="0"/>
              <a:t>Таймінгу</a:t>
            </a:r>
            <a:r>
              <a:rPr lang="uk-UA" dirty="0" smtClean="0"/>
              <a:t>»</a:t>
            </a:r>
            <a:endParaRPr lang="uk-UA" dirty="0"/>
          </a:p>
        </p:txBody>
      </p:sp>
      <p:sp>
        <p:nvSpPr>
          <p:cNvPr id="3" name="Місце для вмісту 2"/>
          <p:cNvSpPr>
            <a:spLocks noGrp="1"/>
          </p:cNvSpPr>
          <p:nvPr>
            <p:ph idx="1"/>
          </p:nvPr>
        </p:nvSpPr>
        <p:spPr>
          <a:xfrm>
            <a:off x="529552" y="2022590"/>
            <a:ext cx="4014739" cy="3880773"/>
          </a:xfrm>
        </p:spPr>
        <p:txBody>
          <a:bodyPr/>
          <a:lstStyle/>
          <a:p>
            <a:pPr>
              <a:lnSpc>
                <a:spcPct val="120000"/>
              </a:lnSpc>
            </a:pPr>
            <a:r>
              <a:rPr lang="uk-UA" dirty="0" smtClean="0">
                <a:solidFill>
                  <a:schemeClr val="tx1"/>
                </a:solidFill>
                <a:latin typeface="Arial" panose="020B0604020202020204" pitchFamily="34" charset="0"/>
                <a:cs typeface="Arial" panose="020B0604020202020204" pitchFamily="34" charset="0"/>
              </a:rPr>
              <a:t>Цей рисунок </a:t>
            </a:r>
            <a:r>
              <a:rPr lang="uk-UA" dirty="0">
                <a:solidFill>
                  <a:schemeClr val="tx1"/>
                </a:solidFill>
                <a:latin typeface="Arial" panose="020B0604020202020204" pitchFamily="34" charset="0"/>
                <a:cs typeface="Arial" panose="020B0604020202020204" pitchFamily="34" charset="0"/>
              </a:rPr>
              <a:t>показує різні фази циклу росту волосся у волосяному фолікулі: </a:t>
            </a:r>
            <a:r>
              <a:rPr lang="uk-UA" dirty="0" err="1">
                <a:solidFill>
                  <a:schemeClr val="tx1"/>
                </a:solidFill>
                <a:latin typeface="Arial" panose="020B0604020202020204" pitchFamily="34" charset="0"/>
                <a:cs typeface="Arial" panose="020B0604020202020204" pitchFamily="34" charset="0"/>
              </a:rPr>
              <a:t>анаген</a:t>
            </a:r>
            <a:r>
              <a:rPr lang="uk-UA" dirty="0">
                <a:solidFill>
                  <a:schemeClr val="tx1"/>
                </a:solidFill>
                <a:latin typeface="Arial" panose="020B0604020202020204" pitchFamily="34" charset="0"/>
                <a:cs typeface="Arial" panose="020B0604020202020204" pitchFamily="34" charset="0"/>
              </a:rPr>
              <a:t>, </a:t>
            </a:r>
            <a:r>
              <a:rPr lang="uk-UA" dirty="0" err="1">
                <a:solidFill>
                  <a:schemeClr val="tx1"/>
                </a:solidFill>
                <a:latin typeface="Arial" panose="020B0604020202020204" pitchFamily="34" charset="0"/>
                <a:cs typeface="Arial" panose="020B0604020202020204" pitchFamily="34" charset="0"/>
              </a:rPr>
              <a:t>катаген</a:t>
            </a:r>
            <a:r>
              <a:rPr lang="uk-UA" dirty="0">
                <a:solidFill>
                  <a:schemeClr val="tx1"/>
                </a:solidFill>
                <a:latin typeface="Arial" panose="020B0604020202020204" pitchFamily="34" charset="0"/>
                <a:cs typeface="Arial" panose="020B0604020202020204" pitchFamily="34" charset="0"/>
              </a:rPr>
              <a:t>, </a:t>
            </a:r>
            <a:r>
              <a:rPr lang="uk-UA" dirty="0" err="1">
                <a:solidFill>
                  <a:schemeClr val="tx1"/>
                </a:solidFill>
                <a:latin typeface="Arial" panose="020B0604020202020204" pitchFamily="34" charset="0"/>
                <a:cs typeface="Arial" panose="020B0604020202020204" pitchFamily="34" charset="0"/>
              </a:rPr>
              <a:t>телоген</a:t>
            </a:r>
            <a:r>
              <a:rPr lang="uk-UA" dirty="0">
                <a:solidFill>
                  <a:schemeClr val="tx1"/>
                </a:solidFill>
                <a:latin typeface="Arial" panose="020B0604020202020204" pitchFamily="34" charset="0"/>
                <a:cs typeface="Arial" panose="020B0604020202020204" pitchFamily="34" charset="0"/>
              </a:rPr>
              <a:t> та повернення до </a:t>
            </a:r>
            <a:r>
              <a:rPr lang="uk-UA" dirty="0" err="1">
                <a:solidFill>
                  <a:schemeClr val="tx1"/>
                </a:solidFill>
                <a:latin typeface="Arial" panose="020B0604020202020204" pitchFamily="34" charset="0"/>
                <a:cs typeface="Arial" panose="020B0604020202020204" pitchFamily="34" charset="0"/>
              </a:rPr>
              <a:t>анагену</a:t>
            </a:r>
            <a:r>
              <a:rPr lang="uk-UA" dirty="0">
                <a:solidFill>
                  <a:schemeClr val="tx1"/>
                </a:solidFill>
                <a:latin typeface="Arial" panose="020B0604020202020204" pitchFamily="34" charset="0"/>
                <a:cs typeface="Arial" panose="020B0604020202020204" pitchFamily="34" charset="0"/>
              </a:rPr>
              <a:t>. </a:t>
            </a:r>
            <a:endParaRPr lang="uk-UA" dirty="0" smtClean="0">
              <a:solidFill>
                <a:schemeClr val="tx1"/>
              </a:solidFill>
              <a:latin typeface="Arial" panose="020B0604020202020204" pitchFamily="34" charset="0"/>
              <a:cs typeface="Arial" panose="020B0604020202020204" pitchFamily="34" charset="0"/>
            </a:endParaRPr>
          </a:p>
          <a:p>
            <a:pPr>
              <a:lnSpc>
                <a:spcPct val="120000"/>
              </a:lnSpc>
            </a:pPr>
            <a:r>
              <a:rPr lang="uk-UA" dirty="0" smtClean="0">
                <a:solidFill>
                  <a:schemeClr val="tx1"/>
                </a:solidFill>
                <a:latin typeface="Arial" panose="020B0604020202020204" pitchFamily="34" charset="0"/>
                <a:cs typeface="Arial" panose="020B0604020202020204" pitchFamily="34" charset="0"/>
              </a:rPr>
              <a:t>Ріст </a:t>
            </a:r>
            <a:r>
              <a:rPr lang="uk-UA" dirty="0">
                <a:solidFill>
                  <a:schemeClr val="tx1"/>
                </a:solidFill>
                <a:latin typeface="Arial" panose="020B0604020202020204" pitchFamily="34" charset="0"/>
                <a:cs typeface="Arial" panose="020B0604020202020204" pitchFamily="34" charset="0"/>
              </a:rPr>
              <a:t>волосся у волосяному фолікулі є циклічним, з періодами росту, що чергуються з періодами спокою. Цей цикл забезпечує постійне оновлення та підтримку росту волосся.</a:t>
            </a:r>
          </a:p>
        </p:txBody>
      </p:sp>
    </p:spTree>
    <p:extLst>
      <p:ext uri="{BB962C8B-B14F-4D97-AF65-F5344CB8AC3E}">
        <p14:creationId xmlns:p14="http://schemas.microsoft.com/office/powerpoint/2010/main" val="846654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7011" y="397163"/>
            <a:ext cx="8596668" cy="1320800"/>
          </a:xfrm>
        </p:spPr>
        <p:txBody>
          <a:bodyPr/>
          <a:lstStyle/>
          <a:p>
            <a:r>
              <a:rPr lang="uk-UA" dirty="0" err="1" smtClean="0"/>
              <a:t>Анаген</a:t>
            </a:r>
            <a:endParaRPr lang="uk-UA" dirty="0"/>
          </a:p>
        </p:txBody>
      </p:sp>
      <p:sp>
        <p:nvSpPr>
          <p:cNvPr id="3" name="Місце для вмісту 2"/>
          <p:cNvSpPr>
            <a:spLocks noGrp="1"/>
          </p:cNvSpPr>
          <p:nvPr>
            <p:ph idx="1"/>
          </p:nvPr>
        </p:nvSpPr>
        <p:spPr>
          <a:xfrm>
            <a:off x="450520" y="1424535"/>
            <a:ext cx="5520265" cy="5142519"/>
          </a:xfrm>
        </p:spPr>
        <p:txBody>
          <a:bodyPr>
            <a:normAutofit/>
          </a:bodyPr>
          <a:lstStyle/>
          <a:p>
            <a:pPr>
              <a:lnSpc>
                <a:spcPct val="120000"/>
              </a:lnSpc>
            </a:pPr>
            <a:r>
              <a:rPr lang="uk-UA" dirty="0" smtClean="0">
                <a:solidFill>
                  <a:schemeClr val="tx1"/>
                </a:solidFill>
                <a:latin typeface="Arial" panose="020B0604020202020204" pitchFamily="34" charset="0"/>
                <a:cs typeface="Arial" panose="020B0604020202020204" pitchFamily="34" charset="0"/>
              </a:rPr>
              <a:t>Цикл починається з </a:t>
            </a:r>
            <a:r>
              <a:rPr lang="uk-UA" b="1" i="1" dirty="0" err="1" smtClean="0">
                <a:solidFill>
                  <a:schemeClr val="accent1"/>
                </a:solidFill>
                <a:latin typeface="Arial" panose="020B0604020202020204" pitchFamily="34" charset="0"/>
                <a:cs typeface="Arial" panose="020B0604020202020204" pitchFamily="34" charset="0"/>
              </a:rPr>
              <a:t>анагену</a:t>
            </a:r>
            <a:r>
              <a:rPr lang="uk-UA" dirty="0" smtClean="0">
                <a:solidFill>
                  <a:schemeClr val="tx1"/>
                </a:solidFill>
                <a:latin typeface="Arial" panose="020B0604020202020204" pitchFamily="34" charset="0"/>
                <a:cs typeface="Arial" panose="020B0604020202020204" pitchFamily="34" charset="0"/>
              </a:rPr>
              <a:t>, або фази активного росту, яка триває кілька років. Протягом цього часу волосяний фолікул активно росте, а стрижень волосини подовжується. Волосяна цибулина глибоко вкорінена в дермі та живиться завдяки багатому кровопостачання, що показано тут червоними та синіми судинами.</a:t>
            </a:r>
          </a:p>
          <a:p>
            <a:pPr>
              <a:lnSpc>
                <a:spcPct val="120000"/>
              </a:lnSpc>
            </a:pPr>
            <a:r>
              <a:rPr lang="uk-UA" b="1" i="1" dirty="0">
                <a:solidFill>
                  <a:schemeClr val="accent1"/>
                </a:solidFill>
                <a:latin typeface="Arial" panose="020B0604020202020204" pitchFamily="34" charset="0"/>
                <a:cs typeface="Arial" panose="020B0604020202020204" pitchFamily="34" charset="0"/>
              </a:rPr>
              <a:t>Чому це важливо</a:t>
            </a:r>
            <a:r>
              <a:rPr lang="uk-UA" i="1" dirty="0">
                <a:solidFill>
                  <a:schemeClr val="tx1"/>
                </a:solidFill>
                <a:latin typeface="Arial" panose="020B0604020202020204" pitchFamily="34" charset="0"/>
                <a:cs typeface="Arial" panose="020B0604020202020204" pitchFamily="34" charset="0"/>
              </a:rPr>
              <a:t>:</a:t>
            </a:r>
            <a:r>
              <a:rPr lang="uk-UA" dirty="0">
                <a:solidFill>
                  <a:schemeClr val="tx1"/>
                </a:solidFill>
                <a:latin typeface="Arial" panose="020B0604020202020204" pitchFamily="34" charset="0"/>
                <a:cs typeface="Arial" panose="020B0604020202020204" pitchFamily="34" charset="0"/>
              </a:rPr>
              <a:t> </a:t>
            </a:r>
            <a:r>
              <a:rPr lang="uk-UA" dirty="0" smtClean="0">
                <a:solidFill>
                  <a:schemeClr val="tx1"/>
                </a:solidFill>
                <a:latin typeface="Arial" panose="020B0604020202020204" pitchFamily="34" charset="0"/>
                <a:cs typeface="Arial" panose="020B0604020202020204" pitchFamily="34" charset="0"/>
              </a:rPr>
              <a:t>тільки в </a:t>
            </a:r>
            <a:r>
              <a:rPr lang="uk-UA" dirty="0">
                <a:solidFill>
                  <a:schemeClr val="tx1"/>
                </a:solidFill>
                <a:latin typeface="Arial" panose="020B0604020202020204" pitchFamily="34" charset="0"/>
                <a:cs typeface="Arial" panose="020B0604020202020204" pitchFamily="34" charset="0"/>
              </a:rPr>
              <a:t>цій фазі лазерний спалах, поглинутий меланіном стрижня, може передати тепло вниз, до сосочка і стовбурових клітин, щоб їх зруйнувати.</a:t>
            </a:r>
          </a:p>
          <a:p>
            <a:pPr>
              <a:lnSpc>
                <a:spcPct val="120000"/>
              </a:lnSpc>
            </a:pPr>
            <a:endParaRPr lang="uk-UA" dirty="0">
              <a:solidFill>
                <a:schemeClr val="tx1"/>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a:stretch>
            <a:fillRect/>
          </a:stretch>
        </p:blipFill>
        <p:spPr>
          <a:xfrm>
            <a:off x="6027565" y="897659"/>
            <a:ext cx="5925684" cy="4773468"/>
          </a:xfrm>
          <a:prstGeom prst="rect">
            <a:avLst/>
          </a:prstGeom>
        </p:spPr>
      </p:pic>
    </p:spTree>
    <p:extLst>
      <p:ext uri="{BB962C8B-B14F-4D97-AF65-F5344CB8AC3E}">
        <p14:creationId xmlns:p14="http://schemas.microsoft.com/office/powerpoint/2010/main" val="14191215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3739" y="286327"/>
            <a:ext cx="8596668" cy="1320800"/>
          </a:xfrm>
        </p:spPr>
        <p:txBody>
          <a:bodyPr/>
          <a:lstStyle/>
          <a:p>
            <a:r>
              <a:rPr lang="uk-UA" dirty="0" err="1" smtClean="0"/>
              <a:t>Катаген</a:t>
            </a:r>
            <a:endParaRPr lang="uk-UA" dirty="0"/>
          </a:p>
        </p:txBody>
      </p:sp>
      <p:sp>
        <p:nvSpPr>
          <p:cNvPr id="3" name="Місце для вмісту 2"/>
          <p:cNvSpPr>
            <a:spLocks noGrp="1"/>
          </p:cNvSpPr>
          <p:nvPr>
            <p:ph idx="1"/>
          </p:nvPr>
        </p:nvSpPr>
        <p:spPr>
          <a:xfrm>
            <a:off x="307880" y="1101263"/>
            <a:ext cx="5520265" cy="5410373"/>
          </a:xfrm>
        </p:spPr>
        <p:txBody>
          <a:bodyPr>
            <a:normAutofit/>
          </a:bodyPr>
          <a:lstStyle/>
          <a:p>
            <a:pPr>
              <a:lnSpc>
                <a:spcPct val="120000"/>
              </a:lnSpc>
              <a:spcBef>
                <a:spcPts val="0"/>
              </a:spcBef>
            </a:pPr>
            <a:r>
              <a:rPr lang="uk-UA" dirty="0">
                <a:solidFill>
                  <a:schemeClr val="tx1"/>
                </a:solidFill>
                <a:latin typeface="Arial" panose="020B0604020202020204" pitchFamily="34" charset="0"/>
                <a:cs typeface="Arial" panose="020B0604020202020204" pitchFamily="34" charset="0"/>
              </a:rPr>
              <a:t>Далі настає </a:t>
            </a:r>
            <a:r>
              <a:rPr lang="uk-UA" b="1" i="1" dirty="0" err="1">
                <a:solidFill>
                  <a:schemeClr val="accent1"/>
                </a:solidFill>
                <a:latin typeface="Arial" panose="020B0604020202020204" pitchFamily="34" charset="0"/>
                <a:cs typeface="Arial" panose="020B0604020202020204" pitchFamily="34" charset="0"/>
              </a:rPr>
              <a:t>катагенна</a:t>
            </a:r>
            <a:r>
              <a:rPr lang="uk-UA" dirty="0">
                <a:solidFill>
                  <a:schemeClr val="tx1"/>
                </a:solidFill>
                <a:latin typeface="Arial" panose="020B0604020202020204" pitchFamily="34" charset="0"/>
                <a:cs typeface="Arial" panose="020B0604020202020204" pitchFamily="34" charset="0"/>
              </a:rPr>
              <a:t> або </a:t>
            </a:r>
            <a:r>
              <a:rPr lang="uk-UA" b="1" i="1" dirty="0">
                <a:solidFill>
                  <a:schemeClr val="tx1"/>
                </a:solidFill>
                <a:latin typeface="Arial" panose="020B0604020202020204" pitchFamily="34" charset="0"/>
                <a:cs typeface="Arial" panose="020B0604020202020204" pitchFamily="34" charset="0"/>
              </a:rPr>
              <a:t>перехідна фаза</a:t>
            </a:r>
            <a:r>
              <a:rPr lang="uk-UA" dirty="0">
                <a:solidFill>
                  <a:schemeClr val="tx1"/>
                </a:solidFill>
                <a:latin typeface="Arial" panose="020B0604020202020204" pitchFamily="34" charset="0"/>
                <a:cs typeface="Arial" panose="020B0604020202020204" pitchFamily="34" charset="0"/>
              </a:rPr>
              <a:t>. Ця коротка фаза, що триває лише кілька тижнів, знаменує собою кінець періоду активного росту. Волосяний фолікул починає зменшуватися, відокремлюючись від кровопостачання та переміщаючись ближче до поверхні шкіри</a:t>
            </a:r>
            <a:r>
              <a:rPr lang="uk-UA" dirty="0" smtClean="0">
                <a:solidFill>
                  <a:schemeClr val="tx1"/>
                </a:solidFill>
                <a:latin typeface="Arial" panose="020B0604020202020204" pitchFamily="34" charset="0"/>
                <a:cs typeface="Arial" panose="020B0604020202020204" pitchFamily="34" charset="0"/>
              </a:rPr>
              <a:t>.</a:t>
            </a:r>
          </a:p>
          <a:p>
            <a:pPr>
              <a:lnSpc>
                <a:spcPct val="120000"/>
              </a:lnSpc>
              <a:spcBef>
                <a:spcPts val="0"/>
              </a:spcBef>
            </a:pPr>
            <a:r>
              <a:rPr lang="uk-UA" dirty="0">
                <a:solidFill>
                  <a:schemeClr val="tx1"/>
                </a:solidFill>
                <a:latin typeface="Arial" panose="020B0604020202020204" pitchFamily="34" charset="0"/>
                <a:cs typeface="Arial" panose="020B0604020202020204" pitchFamily="34" charset="0"/>
              </a:rPr>
              <a:t>Цибулина відривається від сосочка, фолікул починає скорочуватися. Волосина ще в шкірі, але живлення вже немає</a:t>
            </a:r>
            <a:r>
              <a:rPr lang="uk-UA" dirty="0" smtClean="0">
                <a:solidFill>
                  <a:schemeClr val="tx1"/>
                </a:solidFill>
                <a:latin typeface="Arial" panose="020B0604020202020204" pitchFamily="34" charset="0"/>
                <a:cs typeface="Arial" panose="020B0604020202020204" pitchFamily="34" charset="0"/>
              </a:rPr>
              <a:t>.</a:t>
            </a:r>
          </a:p>
          <a:p>
            <a:pPr>
              <a:lnSpc>
                <a:spcPct val="120000"/>
              </a:lnSpc>
              <a:spcBef>
                <a:spcPts val="0"/>
              </a:spcBef>
            </a:pPr>
            <a:endParaRPr lang="uk-UA" sz="1000" dirty="0">
              <a:solidFill>
                <a:schemeClr val="tx1"/>
              </a:solidFill>
              <a:latin typeface="Arial" panose="020B0604020202020204" pitchFamily="34" charset="0"/>
              <a:cs typeface="Arial" panose="020B0604020202020204" pitchFamily="34" charset="0"/>
            </a:endParaRPr>
          </a:p>
          <a:p>
            <a:pPr>
              <a:lnSpc>
                <a:spcPct val="120000"/>
              </a:lnSpc>
              <a:spcBef>
                <a:spcPts val="0"/>
              </a:spcBef>
            </a:pPr>
            <a:r>
              <a:rPr lang="uk-UA" b="1" i="1" dirty="0">
                <a:solidFill>
                  <a:schemeClr val="accent1"/>
                </a:solidFill>
                <a:latin typeface="Arial" panose="020B0604020202020204" pitchFamily="34" charset="0"/>
                <a:cs typeface="Arial" panose="020B0604020202020204" pitchFamily="34" charset="0"/>
              </a:rPr>
              <a:t>Чому це важливо: </a:t>
            </a:r>
            <a:r>
              <a:rPr lang="uk-UA" dirty="0" smtClean="0">
                <a:solidFill>
                  <a:schemeClr val="tx1"/>
                </a:solidFill>
                <a:latin typeface="Arial" panose="020B0604020202020204" pitchFamily="34" charset="0"/>
                <a:cs typeface="Arial" panose="020B0604020202020204" pitchFamily="34" charset="0"/>
              </a:rPr>
              <a:t>лазер нагріє </a:t>
            </a:r>
            <a:r>
              <a:rPr lang="uk-UA" dirty="0">
                <a:solidFill>
                  <a:schemeClr val="tx1"/>
                </a:solidFill>
                <a:latin typeface="Arial" panose="020B0604020202020204" pitchFamily="34" charset="0"/>
                <a:cs typeface="Arial" panose="020B0604020202020204" pitchFamily="34" charset="0"/>
              </a:rPr>
              <a:t>волосину, але тепло не дійде до сосочка (немає фізичного контакту). Процедура епіляції буде марною.</a:t>
            </a:r>
          </a:p>
          <a:p>
            <a:pPr>
              <a:lnSpc>
                <a:spcPct val="120000"/>
              </a:lnSpc>
              <a:spcBef>
                <a:spcPts val="0"/>
              </a:spcBef>
            </a:pPr>
            <a:endParaRPr lang="uk-UA" dirty="0">
              <a:solidFill>
                <a:schemeClr val="tx1"/>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a:stretch>
            <a:fillRect/>
          </a:stretch>
        </p:blipFill>
        <p:spPr>
          <a:xfrm>
            <a:off x="6188901" y="1101263"/>
            <a:ext cx="5667822" cy="4477501"/>
          </a:xfrm>
          <a:prstGeom prst="rect">
            <a:avLst/>
          </a:prstGeom>
        </p:spPr>
      </p:pic>
    </p:spTree>
    <p:extLst>
      <p:ext uri="{BB962C8B-B14F-4D97-AF65-F5344CB8AC3E}">
        <p14:creationId xmlns:p14="http://schemas.microsoft.com/office/powerpoint/2010/main" val="1897269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Будова шкіри</a:t>
            </a:r>
            <a:br>
              <a:rPr lang="uk-UA" dirty="0"/>
            </a:br>
            <a:endParaRPr lang="uk-UA" dirty="0"/>
          </a:p>
        </p:txBody>
      </p:sp>
      <p:pic>
        <p:nvPicPr>
          <p:cNvPr id="5" name="Рисунок 4"/>
          <p:cNvPicPr>
            <a:picLocks noChangeAspect="1"/>
          </p:cNvPicPr>
          <p:nvPr/>
        </p:nvPicPr>
        <p:blipFill>
          <a:blip r:embed="rId2"/>
          <a:stretch>
            <a:fillRect/>
          </a:stretch>
        </p:blipFill>
        <p:spPr>
          <a:xfrm>
            <a:off x="5631450" y="329583"/>
            <a:ext cx="6073285" cy="3455699"/>
          </a:xfrm>
          <a:prstGeom prst="rect">
            <a:avLst/>
          </a:prstGeom>
        </p:spPr>
      </p:pic>
      <p:sp>
        <p:nvSpPr>
          <p:cNvPr id="3" name="Місце для вмісту 2"/>
          <p:cNvSpPr>
            <a:spLocks noGrp="1"/>
          </p:cNvSpPr>
          <p:nvPr>
            <p:ph idx="1"/>
          </p:nvPr>
        </p:nvSpPr>
        <p:spPr>
          <a:xfrm>
            <a:off x="464898" y="1375499"/>
            <a:ext cx="5547975" cy="3880773"/>
          </a:xfrm>
        </p:spPr>
        <p:txBody>
          <a:bodyPr>
            <a:normAutofit lnSpcReduction="10000"/>
          </a:bodyPr>
          <a:lstStyle/>
          <a:p>
            <a:r>
              <a:rPr lang="uk-UA" dirty="0">
                <a:solidFill>
                  <a:schemeClr val="tx1"/>
                </a:solidFill>
                <a:latin typeface="Arial" panose="020B0604020202020204" pitchFamily="34" charset="0"/>
                <a:cs typeface="Arial" panose="020B0604020202020204" pitchFamily="34" charset="0"/>
              </a:rPr>
              <a:t>Шкіра складається з шарів, </a:t>
            </a:r>
            <a:endParaRPr lang="uk-UA" dirty="0" smtClean="0">
              <a:solidFill>
                <a:schemeClr val="tx1"/>
              </a:solidFill>
              <a:latin typeface="Arial" panose="020B0604020202020204" pitchFamily="34" charset="0"/>
              <a:cs typeface="Arial" panose="020B0604020202020204" pitchFamily="34" charset="0"/>
            </a:endParaRPr>
          </a:p>
          <a:p>
            <a:pPr marL="0" indent="0">
              <a:buNone/>
            </a:pPr>
            <a:r>
              <a:rPr lang="uk-UA" dirty="0" smtClean="0">
                <a:solidFill>
                  <a:schemeClr val="tx1"/>
                </a:solidFill>
                <a:latin typeface="Arial" panose="020B0604020202020204" pitchFamily="34" charset="0"/>
                <a:cs typeface="Arial" panose="020B0604020202020204" pitchFamily="34" charset="0"/>
              </a:rPr>
              <a:t>кожен </a:t>
            </a:r>
            <a:r>
              <a:rPr lang="uk-UA" dirty="0">
                <a:solidFill>
                  <a:schemeClr val="tx1"/>
                </a:solidFill>
                <a:latin typeface="Arial" panose="020B0604020202020204" pitchFamily="34" charset="0"/>
                <a:cs typeface="Arial" panose="020B0604020202020204" pitchFamily="34" charset="0"/>
              </a:rPr>
              <a:t>із яких має </a:t>
            </a:r>
            <a:r>
              <a:rPr lang="uk-UA" dirty="0" smtClean="0">
                <a:solidFill>
                  <a:schemeClr val="tx1"/>
                </a:solidFill>
                <a:latin typeface="Arial" panose="020B0604020202020204" pitchFamily="34" charset="0"/>
                <a:cs typeface="Arial" panose="020B0604020202020204" pitchFamily="34" charset="0"/>
              </a:rPr>
              <a:t>підшари: </a:t>
            </a:r>
          </a:p>
          <a:p>
            <a:r>
              <a:rPr lang="uk-UA" dirty="0" smtClean="0">
                <a:solidFill>
                  <a:schemeClr val="tx1"/>
                </a:solidFill>
                <a:latin typeface="Arial" panose="020B0604020202020204" pitchFamily="34" charset="0"/>
                <a:cs typeface="Arial" panose="020B0604020202020204" pitchFamily="34" charset="0"/>
              </a:rPr>
              <a:t>зовнішній </a:t>
            </a:r>
            <a:r>
              <a:rPr lang="uk-UA" dirty="0">
                <a:solidFill>
                  <a:schemeClr val="tx1"/>
                </a:solidFill>
                <a:latin typeface="Arial" panose="020B0604020202020204" pitchFamily="34" charset="0"/>
                <a:cs typeface="Arial" panose="020B0604020202020204" pitchFamily="34" charset="0"/>
              </a:rPr>
              <a:t>шар (епідерміс);</a:t>
            </a:r>
          </a:p>
          <a:p>
            <a:r>
              <a:rPr lang="uk-UA" dirty="0">
                <a:solidFill>
                  <a:schemeClr val="tx1"/>
                </a:solidFill>
                <a:latin typeface="Arial" panose="020B0604020202020204" pitchFamily="34" charset="0"/>
                <a:cs typeface="Arial" panose="020B0604020202020204" pitchFamily="34" charset="0"/>
              </a:rPr>
              <a:t>середній шар (дерма);</a:t>
            </a:r>
          </a:p>
          <a:p>
            <a:r>
              <a:rPr lang="uk-UA" dirty="0">
                <a:solidFill>
                  <a:schemeClr val="tx1"/>
                </a:solidFill>
                <a:latin typeface="Arial" panose="020B0604020202020204" pitchFamily="34" charset="0"/>
                <a:cs typeface="Arial" panose="020B0604020202020204" pitchFamily="34" charset="0"/>
              </a:rPr>
              <a:t>внутрішній шар (підшкірно-жирова клітковина</a:t>
            </a:r>
            <a:r>
              <a:rPr lang="uk-UA" dirty="0" smtClean="0">
                <a:solidFill>
                  <a:schemeClr val="tx1"/>
                </a:solidFill>
                <a:latin typeface="Arial" panose="020B0604020202020204" pitchFamily="34" charset="0"/>
                <a:cs typeface="Arial" panose="020B0604020202020204" pitchFamily="34" charset="0"/>
              </a:rPr>
              <a:t>).</a:t>
            </a:r>
          </a:p>
          <a:p>
            <a:endParaRPr lang="uk-UA" dirty="0">
              <a:solidFill>
                <a:schemeClr val="tx1"/>
              </a:solidFill>
              <a:latin typeface="Arial" panose="020B0604020202020204" pitchFamily="34" charset="0"/>
              <a:cs typeface="Arial" panose="020B0604020202020204" pitchFamily="34" charset="0"/>
            </a:endParaRPr>
          </a:p>
          <a:p>
            <a:pPr>
              <a:lnSpc>
                <a:spcPct val="120000"/>
              </a:lnSpc>
            </a:pPr>
            <a:r>
              <a:rPr lang="uk-UA" dirty="0">
                <a:solidFill>
                  <a:schemeClr val="tx1"/>
                </a:solidFill>
                <a:latin typeface="Arial" panose="020B0604020202020204" pitchFamily="34" charset="0"/>
                <a:cs typeface="Arial" panose="020B0604020202020204" pitchFamily="34" charset="0"/>
              </a:rPr>
              <a:t>Також дерматологи виділяють дермо-епідермальну сполуку, яка прикріплює епідерміс до дерми. Вона відповідає за обмін поживними речовинами, киснем та відходами між шарами шкіри.</a:t>
            </a:r>
          </a:p>
          <a:p>
            <a:endParaRPr lang="uk-UA" dirty="0">
              <a:solidFill>
                <a:schemeClr val="tx1"/>
              </a:solidFill>
              <a:latin typeface="Arial" panose="020B0604020202020204" pitchFamily="34" charset="0"/>
              <a:cs typeface="Arial" panose="020B0604020202020204" pitchFamily="34" charset="0"/>
            </a:endParaRPr>
          </a:p>
        </p:txBody>
      </p:sp>
      <p:sp>
        <p:nvSpPr>
          <p:cNvPr id="4" name="Прямокутник 3"/>
          <p:cNvSpPr/>
          <p:nvPr/>
        </p:nvSpPr>
        <p:spPr>
          <a:xfrm>
            <a:off x="464898" y="5376344"/>
            <a:ext cx="6850302" cy="1089529"/>
          </a:xfrm>
          <a:prstGeom prst="rect">
            <a:avLst/>
          </a:prstGeom>
        </p:spPr>
        <p:txBody>
          <a:bodyPr wrap="square">
            <a:spAutoFit/>
          </a:bodyPr>
          <a:lstStyle/>
          <a:p>
            <a:pPr>
              <a:lnSpc>
                <a:spcPct val="120000"/>
              </a:lnSpc>
            </a:pPr>
            <a:r>
              <a:rPr lang="uk-UA" dirty="0">
                <a:latin typeface="Arial" panose="020B0604020202020204" pitchFamily="34" charset="0"/>
                <a:cs typeface="Arial" panose="020B0604020202020204" pitchFamily="34" charset="0"/>
              </a:rPr>
              <a:t>Для інженера шкіра </a:t>
            </a:r>
            <a:r>
              <a:rPr lang="uk-UA" dirty="0" smtClean="0">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це не просто орган, це багатошарове середовище з різними оптичними, електричними та механічними властивостями.</a:t>
            </a:r>
          </a:p>
        </p:txBody>
      </p:sp>
      <p:pic>
        <p:nvPicPr>
          <p:cNvPr id="6" name="Рисунок 5"/>
          <p:cNvPicPr>
            <a:picLocks noChangeAspect="1"/>
          </p:cNvPicPr>
          <p:nvPr/>
        </p:nvPicPr>
        <p:blipFill>
          <a:blip r:embed="rId3"/>
          <a:stretch>
            <a:fillRect/>
          </a:stretch>
        </p:blipFill>
        <p:spPr>
          <a:xfrm>
            <a:off x="7552613" y="3853643"/>
            <a:ext cx="3719165" cy="2805257"/>
          </a:xfrm>
          <a:prstGeom prst="rect">
            <a:avLst/>
          </a:prstGeom>
        </p:spPr>
      </p:pic>
    </p:spTree>
    <p:extLst>
      <p:ext uri="{BB962C8B-B14F-4D97-AF65-F5344CB8AC3E}">
        <p14:creationId xmlns:p14="http://schemas.microsoft.com/office/powerpoint/2010/main" val="1554875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3739" y="286327"/>
            <a:ext cx="8596668" cy="1320800"/>
          </a:xfrm>
        </p:spPr>
        <p:txBody>
          <a:bodyPr/>
          <a:lstStyle/>
          <a:p>
            <a:r>
              <a:rPr lang="uk-UA" dirty="0" err="1" smtClean="0"/>
              <a:t>Телоген</a:t>
            </a:r>
            <a:endParaRPr lang="uk-UA" dirty="0"/>
          </a:p>
        </p:txBody>
      </p:sp>
      <p:sp>
        <p:nvSpPr>
          <p:cNvPr id="3" name="Місце для вмісту 2"/>
          <p:cNvSpPr>
            <a:spLocks noGrp="1"/>
          </p:cNvSpPr>
          <p:nvPr>
            <p:ph idx="1"/>
          </p:nvPr>
        </p:nvSpPr>
        <p:spPr>
          <a:xfrm>
            <a:off x="307879" y="1101263"/>
            <a:ext cx="5964283" cy="5410373"/>
          </a:xfrm>
        </p:spPr>
        <p:txBody>
          <a:bodyPr>
            <a:normAutofit lnSpcReduction="10000"/>
          </a:bodyPr>
          <a:lstStyle/>
          <a:p>
            <a:pPr>
              <a:lnSpc>
                <a:spcPct val="130000"/>
              </a:lnSpc>
              <a:spcBef>
                <a:spcPts val="0"/>
              </a:spcBef>
            </a:pPr>
            <a:r>
              <a:rPr lang="uk-UA" dirty="0">
                <a:solidFill>
                  <a:schemeClr val="tx1"/>
                </a:solidFill>
                <a:latin typeface="Arial" panose="020B0604020202020204" pitchFamily="34" charset="0"/>
                <a:cs typeface="Arial" panose="020B0604020202020204" pitchFamily="34" charset="0"/>
              </a:rPr>
              <a:t>Далі настає </a:t>
            </a:r>
            <a:r>
              <a:rPr lang="uk-UA" b="1" i="1" dirty="0" err="1">
                <a:solidFill>
                  <a:schemeClr val="accent1"/>
                </a:solidFill>
                <a:latin typeface="Arial" panose="020B0604020202020204" pitchFamily="34" charset="0"/>
                <a:cs typeface="Arial" panose="020B0604020202020204" pitchFamily="34" charset="0"/>
              </a:rPr>
              <a:t>телогенова</a:t>
            </a:r>
            <a:r>
              <a:rPr lang="uk-UA" b="1" i="1" dirty="0">
                <a:solidFill>
                  <a:schemeClr val="accent1"/>
                </a:solidFill>
                <a:latin typeface="Arial" panose="020B0604020202020204" pitchFamily="34" charset="0"/>
                <a:cs typeface="Arial" panose="020B0604020202020204" pitchFamily="34" charset="0"/>
              </a:rPr>
              <a:t> фаза</a:t>
            </a:r>
            <a:r>
              <a:rPr lang="uk-UA" dirty="0">
                <a:solidFill>
                  <a:schemeClr val="tx1"/>
                </a:solidFill>
                <a:latin typeface="Arial" panose="020B0604020202020204" pitchFamily="34" charset="0"/>
                <a:cs typeface="Arial" panose="020B0604020202020204" pitchFamily="34" charset="0"/>
              </a:rPr>
              <a:t>, або </a:t>
            </a:r>
            <a:r>
              <a:rPr lang="uk-UA" b="1" i="1" dirty="0">
                <a:solidFill>
                  <a:schemeClr val="accent1"/>
                </a:solidFill>
                <a:latin typeface="Arial" panose="020B0604020202020204" pitchFamily="34" charset="0"/>
                <a:cs typeface="Arial" panose="020B0604020202020204" pitchFamily="34" charset="0"/>
              </a:rPr>
              <a:t>фаза спокою</a:t>
            </a:r>
            <a:r>
              <a:rPr lang="uk-UA" dirty="0">
                <a:solidFill>
                  <a:schemeClr val="tx1"/>
                </a:solidFill>
                <a:latin typeface="Arial" panose="020B0604020202020204" pitchFamily="34" charset="0"/>
                <a:cs typeface="Arial" panose="020B0604020202020204" pitchFamily="34" charset="0"/>
              </a:rPr>
              <a:t>, яка триває кілька місяців. Протягом цього періоду волосяний фолікул перебуває у стані спокою, а волосся, яке тепер є </a:t>
            </a:r>
            <a:r>
              <a:rPr lang="uk-UA" dirty="0" err="1">
                <a:solidFill>
                  <a:schemeClr val="tx1"/>
                </a:solidFill>
                <a:latin typeface="Arial" panose="020B0604020202020204" pitchFamily="34" charset="0"/>
                <a:cs typeface="Arial" panose="020B0604020202020204" pitchFamily="34" charset="0"/>
              </a:rPr>
              <a:t>клишоподібним</a:t>
            </a:r>
            <a:r>
              <a:rPr lang="uk-UA" dirty="0">
                <a:solidFill>
                  <a:schemeClr val="tx1"/>
                </a:solidFill>
                <a:latin typeface="Arial" panose="020B0604020202020204" pitchFamily="34" charset="0"/>
                <a:cs typeface="Arial" panose="020B0604020202020204" pitchFamily="34" charset="0"/>
              </a:rPr>
              <a:t> волоссям, утримується на місці, але більше не росте. Під </a:t>
            </a:r>
            <a:r>
              <a:rPr lang="uk-UA" dirty="0" err="1">
                <a:solidFill>
                  <a:schemeClr val="tx1"/>
                </a:solidFill>
                <a:latin typeface="Arial" panose="020B0604020202020204" pitchFamily="34" charset="0"/>
                <a:cs typeface="Arial" panose="020B0604020202020204" pitchFamily="34" charset="0"/>
              </a:rPr>
              <a:t>клишоподібним</a:t>
            </a:r>
            <a:r>
              <a:rPr lang="uk-UA" dirty="0">
                <a:solidFill>
                  <a:schemeClr val="tx1"/>
                </a:solidFill>
                <a:latin typeface="Arial" panose="020B0604020202020204" pitchFamily="34" charset="0"/>
                <a:cs typeface="Arial" panose="020B0604020202020204" pitchFamily="34" charset="0"/>
              </a:rPr>
              <a:t> волоссям у фолікулі починає формуватися нове </a:t>
            </a:r>
            <a:r>
              <a:rPr lang="uk-UA" dirty="0" smtClean="0">
                <a:solidFill>
                  <a:schemeClr val="tx1"/>
                </a:solidFill>
                <a:latin typeface="Arial" panose="020B0604020202020204" pitchFamily="34" charset="0"/>
                <a:cs typeface="Arial" panose="020B0604020202020204" pitchFamily="34" charset="0"/>
              </a:rPr>
              <a:t>волосся.</a:t>
            </a:r>
          </a:p>
          <a:p>
            <a:pPr>
              <a:lnSpc>
                <a:spcPct val="130000"/>
              </a:lnSpc>
              <a:spcBef>
                <a:spcPts val="0"/>
              </a:spcBef>
            </a:pPr>
            <a:r>
              <a:rPr lang="uk-UA" dirty="0" smtClean="0">
                <a:solidFill>
                  <a:schemeClr val="tx1"/>
                </a:solidFill>
                <a:latin typeface="Arial" panose="020B0604020202020204" pitchFamily="34" charset="0"/>
                <a:cs typeface="Arial" panose="020B0604020202020204" pitchFamily="34" charset="0"/>
              </a:rPr>
              <a:t>Стара волосина випадає, фолікул "відпочиває" перед зародженням нової.</a:t>
            </a:r>
          </a:p>
          <a:p>
            <a:pPr>
              <a:lnSpc>
                <a:spcPct val="130000"/>
              </a:lnSpc>
              <a:spcBef>
                <a:spcPts val="0"/>
              </a:spcBef>
            </a:pPr>
            <a:endParaRPr lang="uk-UA" sz="1100" dirty="0" smtClean="0">
              <a:solidFill>
                <a:schemeClr val="tx1"/>
              </a:solidFill>
              <a:latin typeface="Arial" panose="020B0604020202020204" pitchFamily="34" charset="0"/>
              <a:cs typeface="Arial" panose="020B0604020202020204" pitchFamily="34" charset="0"/>
            </a:endParaRPr>
          </a:p>
          <a:p>
            <a:pPr>
              <a:lnSpc>
                <a:spcPct val="130000"/>
              </a:lnSpc>
              <a:spcBef>
                <a:spcPts val="0"/>
              </a:spcBef>
            </a:pPr>
            <a:r>
              <a:rPr lang="uk-UA" b="1" i="1" dirty="0">
                <a:solidFill>
                  <a:schemeClr val="accent1"/>
                </a:solidFill>
                <a:latin typeface="Arial" panose="020B0604020202020204" pitchFamily="34" charset="0"/>
                <a:cs typeface="Arial" panose="020B0604020202020204" pitchFamily="34" charset="0"/>
              </a:rPr>
              <a:t>Чому це </a:t>
            </a:r>
            <a:r>
              <a:rPr lang="uk-UA" b="1" i="1" dirty="0" smtClean="0">
                <a:solidFill>
                  <a:schemeClr val="accent1"/>
                </a:solidFill>
                <a:latin typeface="Arial" panose="020B0604020202020204" pitchFamily="34" charset="0"/>
                <a:cs typeface="Arial" panose="020B0604020202020204" pitchFamily="34" charset="0"/>
              </a:rPr>
              <a:t>важливо/висновок для розробника:</a:t>
            </a:r>
            <a:r>
              <a:rPr lang="uk-UA" i="1" dirty="0" smtClean="0">
                <a:solidFill>
                  <a:schemeClr val="accent1"/>
                </a:solidFill>
                <a:latin typeface="Arial" panose="020B0604020202020204" pitchFamily="34" charset="0"/>
                <a:cs typeface="Arial" panose="020B0604020202020204" pitchFamily="34" charset="0"/>
              </a:rPr>
              <a:t> </a:t>
            </a:r>
            <a:r>
              <a:rPr lang="uk-UA" dirty="0" smtClean="0">
                <a:solidFill>
                  <a:schemeClr val="tx1"/>
                </a:solidFill>
                <a:latin typeface="Arial" panose="020B0604020202020204" pitchFamily="34" charset="0"/>
                <a:cs typeface="Arial" panose="020B0604020202020204" pitchFamily="34" charset="0"/>
              </a:rPr>
              <a:t>будь-яка система лазерної або </a:t>
            </a:r>
            <a:r>
              <a:rPr lang="uk-UA" dirty="0" err="1" smtClean="0">
                <a:solidFill>
                  <a:schemeClr val="tx1"/>
                </a:solidFill>
                <a:latin typeface="Arial" panose="020B0604020202020204" pitchFamily="34" charset="0"/>
                <a:cs typeface="Arial" panose="020B0604020202020204" pitchFamily="34" charset="0"/>
              </a:rPr>
              <a:t>фотоепіляції</a:t>
            </a:r>
            <a:r>
              <a:rPr lang="uk-UA" dirty="0" smtClean="0">
                <a:solidFill>
                  <a:schemeClr val="tx1"/>
                </a:solidFill>
                <a:latin typeface="Arial" panose="020B0604020202020204" pitchFamily="34" charset="0"/>
                <a:cs typeface="Arial" panose="020B0604020202020204" pitchFamily="34" charset="0"/>
              </a:rPr>
              <a:t> діє </a:t>
            </a:r>
            <a:r>
              <a:rPr lang="uk-UA" i="1" dirty="0" smtClean="0">
                <a:solidFill>
                  <a:schemeClr val="tx1"/>
                </a:solidFill>
                <a:latin typeface="Arial" panose="020B0604020202020204" pitchFamily="34" charset="0"/>
                <a:cs typeface="Arial" panose="020B0604020202020204" pitchFamily="34" charset="0"/>
              </a:rPr>
              <a:t>лише</a:t>
            </a:r>
            <a:r>
              <a:rPr lang="uk-UA" dirty="0" smtClean="0">
                <a:solidFill>
                  <a:schemeClr val="tx1"/>
                </a:solidFill>
                <a:latin typeface="Arial" panose="020B0604020202020204" pitchFamily="34" charset="0"/>
                <a:cs typeface="Arial" panose="020B0604020202020204" pitchFamily="34" charset="0"/>
              </a:rPr>
              <a:t> на волосся у стадії </a:t>
            </a:r>
            <a:r>
              <a:rPr lang="uk-UA" dirty="0" err="1" smtClean="0">
                <a:solidFill>
                  <a:schemeClr val="tx1"/>
                </a:solidFill>
                <a:latin typeface="Arial" panose="020B0604020202020204" pitchFamily="34" charset="0"/>
                <a:cs typeface="Arial" panose="020B0604020202020204" pitchFamily="34" charset="0"/>
              </a:rPr>
              <a:t>анагену</a:t>
            </a:r>
            <a:r>
              <a:rPr lang="uk-UA" dirty="0" smtClean="0">
                <a:solidFill>
                  <a:schemeClr val="tx1"/>
                </a:solidFill>
                <a:latin typeface="Arial" panose="020B0604020202020204" pitchFamily="34" charset="0"/>
                <a:cs typeface="Arial" panose="020B0604020202020204" pitchFamily="34" charset="0"/>
              </a:rPr>
              <a:t> (а це одночасно близько 15-30% волосся на тілі). Саме тому потрібен курс процедур. Апарат не може "зробити все за один раз" суто через біологічні обмеження.</a:t>
            </a:r>
          </a:p>
          <a:p>
            <a:pPr>
              <a:lnSpc>
                <a:spcPct val="130000"/>
              </a:lnSpc>
              <a:spcBef>
                <a:spcPts val="0"/>
              </a:spcBef>
            </a:pPr>
            <a:endParaRPr lang="uk-UA" dirty="0">
              <a:solidFill>
                <a:schemeClr val="tx1"/>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6272163" y="1101263"/>
            <a:ext cx="5608205" cy="4486564"/>
          </a:xfrm>
          <a:prstGeom prst="rect">
            <a:avLst/>
          </a:prstGeom>
        </p:spPr>
      </p:pic>
    </p:spTree>
    <p:extLst>
      <p:ext uri="{BB962C8B-B14F-4D97-AF65-F5344CB8AC3E}">
        <p14:creationId xmlns:p14="http://schemas.microsoft.com/office/powerpoint/2010/main" val="341201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3739" y="286327"/>
            <a:ext cx="8596668" cy="1320800"/>
          </a:xfrm>
        </p:spPr>
        <p:txBody>
          <a:bodyPr/>
          <a:lstStyle/>
          <a:p>
            <a:r>
              <a:rPr lang="uk-UA" dirty="0" err="1" smtClean="0"/>
              <a:t>Телоген</a:t>
            </a:r>
            <a:endParaRPr lang="uk-UA" dirty="0"/>
          </a:p>
        </p:txBody>
      </p:sp>
      <p:sp>
        <p:nvSpPr>
          <p:cNvPr id="3" name="Місце для вмісту 2"/>
          <p:cNvSpPr>
            <a:spLocks noGrp="1"/>
          </p:cNvSpPr>
          <p:nvPr>
            <p:ph idx="1"/>
          </p:nvPr>
        </p:nvSpPr>
        <p:spPr>
          <a:xfrm>
            <a:off x="307879" y="1101263"/>
            <a:ext cx="5964283" cy="5410373"/>
          </a:xfrm>
        </p:spPr>
        <p:txBody>
          <a:bodyPr>
            <a:normAutofit/>
          </a:bodyPr>
          <a:lstStyle/>
          <a:p>
            <a:pPr>
              <a:lnSpc>
                <a:spcPct val="130000"/>
              </a:lnSpc>
              <a:spcBef>
                <a:spcPts val="0"/>
              </a:spcBef>
            </a:pPr>
            <a:r>
              <a:rPr lang="uk-UA" dirty="0" smtClean="0">
                <a:solidFill>
                  <a:schemeClr val="tx1"/>
                </a:solidFill>
                <a:latin typeface="Arial" panose="020B0604020202020204" pitchFamily="34" charset="0"/>
                <a:cs typeface="Arial" panose="020B0604020202020204" pitchFamily="34" charset="0"/>
              </a:rPr>
              <a:t>Зрештою, цикл повертається до фази </a:t>
            </a:r>
            <a:r>
              <a:rPr lang="uk-UA" dirty="0" err="1" smtClean="0">
                <a:solidFill>
                  <a:schemeClr val="tx1"/>
                </a:solidFill>
                <a:latin typeface="Arial" panose="020B0604020202020204" pitchFamily="34" charset="0"/>
                <a:cs typeface="Arial" panose="020B0604020202020204" pitchFamily="34" charset="0"/>
              </a:rPr>
              <a:t>анагену</a:t>
            </a:r>
            <a:r>
              <a:rPr lang="uk-UA" dirty="0" smtClean="0">
                <a:solidFill>
                  <a:schemeClr val="tx1"/>
                </a:solidFill>
                <a:latin typeface="Arial" panose="020B0604020202020204" pitchFamily="34" charset="0"/>
                <a:cs typeface="Arial" panose="020B0604020202020204" pitchFamily="34" charset="0"/>
              </a:rPr>
              <a:t>. Нове волосся починає рости, виштовхуючи старе волосся-клубок з фолікула. ​​Це випадання старого волосся дозволяє з'явитися новому волоссю, починаючи цикл росту заново.</a:t>
            </a:r>
            <a:endParaRPr lang="uk-UA" dirty="0">
              <a:solidFill>
                <a:schemeClr val="tx1"/>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a:stretch>
            <a:fillRect/>
          </a:stretch>
        </p:blipFill>
        <p:spPr>
          <a:xfrm>
            <a:off x="6093918" y="1101263"/>
            <a:ext cx="5964697" cy="4604615"/>
          </a:xfrm>
          <a:prstGeom prst="rect">
            <a:avLst/>
          </a:prstGeom>
        </p:spPr>
      </p:pic>
    </p:spTree>
    <p:extLst>
      <p:ext uri="{BB962C8B-B14F-4D97-AF65-F5344CB8AC3E}">
        <p14:creationId xmlns:p14="http://schemas.microsoft.com/office/powerpoint/2010/main" val="11652311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З чого складається волосся</a:t>
            </a:r>
            <a:br>
              <a:rPr lang="uk-UA" b="1" dirty="0"/>
            </a:br>
            <a:endParaRPr lang="uk-UA" dirty="0"/>
          </a:p>
        </p:txBody>
      </p:sp>
      <p:sp>
        <p:nvSpPr>
          <p:cNvPr id="3" name="Місце для вмісту 2"/>
          <p:cNvSpPr>
            <a:spLocks noGrp="1"/>
          </p:cNvSpPr>
          <p:nvPr>
            <p:ph idx="1"/>
          </p:nvPr>
        </p:nvSpPr>
        <p:spPr>
          <a:xfrm>
            <a:off x="677333" y="1403927"/>
            <a:ext cx="8937721" cy="5292437"/>
          </a:xfrm>
        </p:spPr>
        <p:txBody>
          <a:bodyPr>
            <a:normAutofit fontScale="92500" lnSpcReduction="10000"/>
          </a:bodyPr>
          <a:lstStyle/>
          <a:p>
            <a:pPr marL="0" indent="0">
              <a:buNone/>
            </a:pPr>
            <a:r>
              <a:rPr lang="uk-UA" dirty="0">
                <a:solidFill>
                  <a:schemeClr val="tx1"/>
                </a:solidFill>
                <a:latin typeface="Arial" panose="020B0604020202020204" pitchFamily="34" charset="0"/>
                <a:cs typeface="Arial" panose="020B0604020202020204" pitchFamily="34" charset="0"/>
              </a:rPr>
              <a:t>Хімічний склад волосся складний, крім білка в ньому міститься безліч інших елементів.</a:t>
            </a:r>
          </a:p>
          <a:p>
            <a:r>
              <a:rPr lang="uk-UA" b="1" i="1" dirty="0">
                <a:solidFill>
                  <a:schemeClr val="accent1"/>
                </a:solidFill>
                <a:latin typeface="Arial" panose="020B0604020202020204" pitchFamily="34" charset="0"/>
                <a:cs typeface="Arial" panose="020B0604020202020204" pitchFamily="34" charset="0"/>
              </a:rPr>
              <a:t>Кератин</a:t>
            </a:r>
            <a:r>
              <a:rPr lang="uk-UA" dirty="0">
                <a:solidFill>
                  <a:schemeClr val="tx1"/>
                </a:solidFill>
                <a:latin typeface="Arial" panose="020B0604020202020204" pitchFamily="34" charset="0"/>
                <a:cs typeface="Arial" panose="020B0604020202020204" pitchFamily="34" charset="0"/>
              </a:rPr>
              <a:t> - це основний компонент волосини, який становить близько 78-90% від його маси. Кератин - це білок, який складається з амінокислот, пов'язаних між собою пептидними зв'язками.</a:t>
            </a:r>
          </a:p>
          <a:p>
            <a:r>
              <a:rPr lang="uk-UA" b="1" i="1" dirty="0">
                <a:solidFill>
                  <a:schemeClr val="accent1"/>
                </a:solidFill>
                <a:latin typeface="Arial" panose="020B0604020202020204" pitchFamily="34" charset="0"/>
                <a:cs typeface="Arial" panose="020B0604020202020204" pitchFamily="34" charset="0"/>
              </a:rPr>
              <a:t>Вода</a:t>
            </a:r>
            <a:r>
              <a:rPr lang="uk-UA" dirty="0">
                <a:solidFill>
                  <a:schemeClr val="tx1"/>
                </a:solidFill>
                <a:latin typeface="Arial" panose="020B0604020202020204" pitchFamily="34" charset="0"/>
                <a:cs typeface="Arial" panose="020B0604020202020204" pitchFamily="34" charset="0"/>
              </a:rPr>
              <a:t> - становить близько 10-15% від маси волосини. Вода необхідна для того, щоб волосся було м'яким і еластичним.</a:t>
            </a:r>
          </a:p>
          <a:p>
            <a:r>
              <a:rPr lang="uk-UA" b="1" i="1" dirty="0">
                <a:solidFill>
                  <a:schemeClr val="accent1"/>
                </a:solidFill>
                <a:latin typeface="Arial" panose="020B0604020202020204" pitchFamily="34" charset="0"/>
                <a:cs typeface="Arial" panose="020B0604020202020204" pitchFamily="34" charset="0"/>
              </a:rPr>
              <a:t>Ліпіди</a:t>
            </a:r>
            <a:r>
              <a:rPr lang="uk-UA" dirty="0">
                <a:solidFill>
                  <a:schemeClr val="tx1"/>
                </a:solidFill>
                <a:latin typeface="Arial" panose="020B0604020202020204" pitchFamily="34" charset="0"/>
                <a:cs typeface="Arial" panose="020B0604020202020204" pitchFamily="34" charset="0"/>
              </a:rPr>
              <a:t> - становлять близько 2-6% від маси волосся. Ліпіди допомагають захистити волосся від пошкоджень.</a:t>
            </a:r>
          </a:p>
          <a:p>
            <a:r>
              <a:rPr lang="uk-UA" b="1" i="1" dirty="0">
                <a:solidFill>
                  <a:schemeClr val="accent1"/>
                </a:solidFill>
                <a:latin typeface="Arial" panose="020B0604020202020204" pitchFamily="34" charset="0"/>
                <a:cs typeface="Arial" panose="020B0604020202020204" pitchFamily="34" charset="0"/>
              </a:rPr>
              <a:t>Пігменти</a:t>
            </a:r>
            <a:r>
              <a:rPr lang="uk-UA" dirty="0">
                <a:solidFill>
                  <a:schemeClr val="tx1"/>
                </a:solidFill>
                <a:latin typeface="Arial" panose="020B0604020202020204" pitchFamily="34" charset="0"/>
                <a:cs typeface="Arial" panose="020B0604020202020204" pitchFamily="34" charset="0"/>
              </a:rPr>
              <a:t> - 1-3%, забарвлюють волосся в різні кольори.</a:t>
            </a:r>
          </a:p>
          <a:p>
            <a:r>
              <a:rPr lang="uk-UA" dirty="0">
                <a:solidFill>
                  <a:schemeClr val="tx1"/>
                </a:solidFill>
                <a:latin typeface="Arial" panose="020B0604020202020204" pitchFamily="34" charset="0"/>
                <a:cs typeface="Arial" panose="020B0604020202020204" pitchFamily="34" charset="0"/>
              </a:rPr>
              <a:t>Крім того, у волоссі містяться слідові кількості інших речовин, таких як вуглеводи, мінерали, амінокислоти, вітаміни (азот, сірка, вуглець, цинк, магній, водень, марганець, фосфор, мідь та інше). В основному волосся складається з білка, який утворюється всередині фолікула. У міру формування нових живих клітин, волосся просувається вгору і наповнюється кератином. Цей процес називається зроговінням або </a:t>
            </a:r>
            <a:r>
              <a:rPr lang="uk-UA" dirty="0" err="1">
                <a:solidFill>
                  <a:schemeClr val="tx1"/>
                </a:solidFill>
                <a:latin typeface="Arial" panose="020B0604020202020204" pitchFamily="34" charset="0"/>
                <a:cs typeface="Arial" panose="020B0604020202020204" pitchFamily="34" charset="0"/>
              </a:rPr>
              <a:t>кератинізацією</a:t>
            </a:r>
            <a:r>
              <a:rPr lang="uk-UA" dirty="0">
                <a:solidFill>
                  <a:schemeClr val="tx1"/>
                </a:solidFill>
                <a:latin typeface="Arial" panose="020B0604020202020204" pitchFamily="34" charset="0"/>
                <a:cs typeface="Arial" panose="020B0604020202020204" pitchFamily="34" charset="0"/>
              </a:rPr>
              <a:t>. У міру просування і наповнення кератином, клітини втрачають ядро і відбувається їхнє зроговіння. Коли волосся виходить із фолікула, воно вже мертве.</a:t>
            </a:r>
          </a:p>
          <a:p>
            <a:endParaRPr lang="uk-U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2317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2898" y="1533236"/>
            <a:ext cx="8596668" cy="1320800"/>
          </a:xfrm>
        </p:spPr>
        <p:txBody>
          <a:bodyPr/>
          <a:lstStyle/>
          <a:p>
            <a:pPr algn="ctr"/>
            <a:r>
              <a:rPr lang="uk-UA" dirty="0" smtClean="0"/>
              <a:t>Основні фізичні механізми впливу на волосся</a:t>
            </a:r>
            <a:endParaRPr lang="uk-UA" dirty="0"/>
          </a:p>
        </p:txBody>
      </p:sp>
      <p:sp>
        <p:nvSpPr>
          <p:cNvPr id="3" name="Місце для вмісту 2"/>
          <p:cNvSpPr>
            <a:spLocks noGrp="1"/>
          </p:cNvSpPr>
          <p:nvPr>
            <p:ph idx="1"/>
          </p:nvPr>
        </p:nvSpPr>
        <p:spPr>
          <a:xfrm>
            <a:off x="677334" y="3241964"/>
            <a:ext cx="8596668" cy="2799398"/>
          </a:xfrm>
        </p:spPr>
        <p:txBody>
          <a:bodyPr/>
          <a:lstStyle/>
          <a:p>
            <a:pPr>
              <a:lnSpc>
                <a:spcPct val="130000"/>
              </a:lnSpc>
              <a:spcBef>
                <a:spcPts val="0"/>
              </a:spcBef>
            </a:pPr>
            <a:r>
              <a:rPr lang="uk-UA" dirty="0">
                <a:solidFill>
                  <a:schemeClr val="tx1"/>
                </a:solidFill>
                <a:latin typeface="Arial" panose="020B0604020202020204" pitchFamily="34" charset="0"/>
                <a:cs typeface="Arial" panose="020B0604020202020204" pitchFamily="34" charset="0"/>
              </a:rPr>
              <a:t>Для інженера це чудова ілюстрація того, як різні види енергії вирішують протилежні завдання: від повного знищення фолікула до його відновлення</a:t>
            </a:r>
            <a:r>
              <a:rPr lang="uk-UA" dirty="0" smtClean="0">
                <a:solidFill>
                  <a:schemeClr val="tx1"/>
                </a:solidFill>
                <a:latin typeface="Arial" panose="020B0604020202020204" pitchFamily="34" charset="0"/>
                <a:cs typeface="Arial" panose="020B0604020202020204" pitchFamily="34" charset="0"/>
              </a:rPr>
              <a:t>.</a:t>
            </a:r>
          </a:p>
          <a:p>
            <a:pPr>
              <a:lnSpc>
                <a:spcPct val="130000"/>
              </a:lnSpc>
              <a:spcBef>
                <a:spcPts val="0"/>
              </a:spcBef>
            </a:pPr>
            <a:r>
              <a:rPr lang="uk-UA" dirty="0" smtClean="0">
                <a:solidFill>
                  <a:schemeClr val="tx1"/>
                </a:solidFill>
                <a:latin typeface="Arial" panose="020B0604020202020204" pitchFamily="34" charset="0"/>
                <a:cs typeface="Arial" panose="020B0604020202020204" pitchFamily="34" charset="0"/>
              </a:rPr>
              <a:t>Розберемо інженерні принципи цих технологій.</a:t>
            </a:r>
            <a:endParaRPr lang="uk-U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9842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3. Біофізичні властивості волосся</a:t>
            </a:r>
          </a:p>
        </p:txBody>
      </p:sp>
      <p:sp>
        <p:nvSpPr>
          <p:cNvPr id="3" name="Місце для вмісту 2"/>
          <p:cNvSpPr>
            <a:spLocks noGrp="1"/>
          </p:cNvSpPr>
          <p:nvPr>
            <p:ph idx="1"/>
          </p:nvPr>
        </p:nvSpPr>
        <p:spPr>
          <a:xfrm>
            <a:off x="677333" y="1615644"/>
            <a:ext cx="9103975" cy="4618901"/>
          </a:xfrm>
        </p:spPr>
        <p:txBody>
          <a:bodyPr>
            <a:normAutofit/>
          </a:bodyPr>
          <a:lstStyle/>
          <a:p>
            <a:pPr>
              <a:lnSpc>
                <a:spcPct val="120000"/>
              </a:lnSpc>
              <a:spcBef>
                <a:spcPts val="0"/>
              </a:spcBef>
            </a:pPr>
            <a:r>
              <a:rPr lang="uk-UA" b="1" i="1" dirty="0">
                <a:solidFill>
                  <a:schemeClr val="accent1"/>
                </a:solidFill>
                <a:latin typeface="Arial" panose="020B0604020202020204" pitchFamily="34" charset="0"/>
                <a:cs typeface="Arial" panose="020B0604020202020204" pitchFamily="34" charset="0"/>
              </a:rPr>
              <a:t>Оптичні (хромофори): </a:t>
            </a:r>
            <a:r>
              <a:rPr lang="uk-UA" dirty="0" smtClean="0">
                <a:solidFill>
                  <a:schemeClr val="tx1"/>
                </a:solidFill>
                <a:latin typeface="Arial" panose="020B0604020202020204" pitchFamily="34" charset="0"/>
                <a:cs typeface="Arial" panose="020B0604020202020204" pitchFamily="34" charset="0"/>
              </a:rPr>
              <a:t>головна мішень </a:t>
            </a:r>
            <a:r>
              <a:rPr lang="uk-UA" dirty="0">
                <a:solidFill>
                  <a:schemeClr val="tx1"/>
                </a:solidFill>
                <a:latin typeface="Arial" panose="020B0604020202020204" pitchFamily="34" charset="0"/>
                <a:cs typeface="Arial" panose="020B0604020202020204" pitchFamily="34" charset="0"/>
              </a:rPr>
              <a:t>у волосині </a:t>
            </a:r>
            <a:r>
              <a:rPr lang="uk-UA" dirty="0" smtClean="0">
                <a:solidFill>
                  <a:schemeClr val="tx1"/>
                </a:solidFill>
                <a:latin typeface="Arial" panose="020B0604020202020204" pitchFamily="34" charset="0"/>
                <a:cs typeface="Arial" panose="020B0604020202020204" pitchFamily="34" charset="0"/>
              </a:rPr>
              <a:t>– </a:t>
            </a:r>
            <a:r>
              <a:rPr lang="uk-UA" b="1" dirty="0" smtClean="0">
                <a:solidFill>
                  <a:schemeClr val="tx1"/>
                </a:solidFill>
                <a:latin typeface="Arial" panose="020B0604020202020204" pitchFamily="34" charset="0"/>
                <a:cs typeface="Arial" panose="020B0604020202020204" pitchFamily="34" charset="0"/>
              </a:rPr>
              <a:t>меланін</a:t>
            </a:r>
            <a:r>
              <a:rPr lang="uk-UA" dirty="0">
                <a:solidFill>
                  <a:schemeClr val="tx1"/>
                </a:solidFill>
                <a:latin typeface="Arial" panose="020B0604020202020204" pitchFamily="34" charset="0"/>
                <a:cs typeface="Arial" panose="020B0604020202020204" pitchFamily="34" charset="0"/>
              </a:rPr>
              <a:t>. </a:t>
            </a:r>
            <a:endParaRPr lang="uk-UA" dirty="0" smtClean="0">
              <a:solidFill>
                <a:schemeClr val="tx1"/>
              </a:solidFill>
              <a:latin typeface="Arial" panose="020B0604020202020204" pitchFamily="34" charset="0"/>
              <a:cs typeface="Arial" panose="020B0604020202020204" pitchFamily="34" charset="0"/>
            </a:endParaRPr>
          </a:p>
          <a:p>
            <a:pPr marL="0" indent="0">
              <a:lnSpc>
                <a:spcPct val="120000"/>
              </a:lnSpc>
              <a:spcBef>
                <a:spcPts val="0"/>
              </a:spcBef>
              <a:buNone/>
            </a:pPr>
            <a:r>
              <a:rPr lang="uk-UA" dirty="0" smtClean="0">
                <a:solidFill>
                  <a:schemeClr val="tx1"/>
                </a:solidFill>
                <a:latin typeface="Arial" panose="020B0604020202020204" pitchFamily="34" charset="0"/>
                <a:cs typeface="Arial" panose="020B0604020202020204" pitchFamily="34" charset="0"/>
              </a:rPr>
              <a:t>Він </a:t>
            </a:r>
            <a:r>
              <a:rPr lang="uk-UA" dirty="0">
                <a:solidFill>
                  <a:schemeClr val="tx1"/>
                </a:solidFill>
                <a:latin typeface="Arial" panose="020B0604020202020204" pitchFamily="34" charset="0"/>
                <a:cs typeface="Arial" panose="020B0604020202020204" pitchFamily="34" charset="0"/>
              </a:rPr>
              <a:t>буває двох типів: </a:t>
            </a:r>
            <a:r>
              <a:rPr lang="uk-UA" i="1" dirty="0" err="1">
                <a:solidFill>
                  <a:schemeClr val="tx1"/>
                </a:solidFill>
                <a:latin typeface="Arial" panose="020B0604020202020204" pitchFamily="34" charset="0"/>
                <a:cs typeface="Arial" panose="020B0604020202020204" pitchFamily="34" charset="0"/>
              </a:rPr>
              <a:t>еумеланін</a:t>
            </a:r>
            <a:r>
              <a:rPr lang="uk-UA" dirty="0">
                <a:solidFill>
                  <a:schemeClr val="tx1"/>
                </a:solidFill>
                <a:latin typeface="Arial" panose="020B0604020202020204" pitchFamily="34" charset="0"/>
                <a:cs typeface="Arial" panose="020B0604020202020204" pitchFamily="34" charset="0"/>
              </a:rPr>
              <a:t> (чорний/коричневий – </a:t>
            </a:r>
            <a:r>
              <a:rPr lang="uk-UA" dirty="0" smtClean="0">
                <a:solidFill>
                  <a:schemeClr val="tx1"/>
                </a:solidFill>
                <a:latin typeface="Arial" panose="020B0604020202020204" pitchFamily="34" charset="0"/>
                <a:cs typeface="Arial" panose="020B0604020202020204" pitchFamily="34" charset="0"/>
              </a:rPr>
              <a:t>чудово </a:t>
            </a:r>
            <a:r>
              <a:rPr lang="uk-UA" dirty="0">
                <a:solidFill>
                  <a:schemeClr val="tx1"/>
                </a:solidFill>
                <a:latin typeface="Arial" panose="020B0604020202020204" pitchFamily="34" charset="0"/>
                <a:cs typeface="Arial" panose="020B0604020202020204" pitchFamily="34" charset="0"/>
              </a:rPr>
              <a:t>поглинає світло лазера) та </a:t>
            </a:r>
            <a:r>
              <a:rPr lang="uk-UA" i="1" dirty="0" err="1">
                <a:solidFill>
                  <a:schemeClr val="tx1"/>
                </a:solidFill>
                <a:latin typeface="Arial" panose="020B0604020202020204" pitchFamily="34" charset="0"/>
                <a:cs typeface="Arial" panose="020B0604020202020204" pitchFamily="34" charset="0"/>
              </a:rPr>
              <a:t>феомеланін</a:t>
            </a:r>
            <a:r>
              <a:rPr lang="uk-UA" dirty="0">
                <a:solidFill>
                  <a:schemeClr val="tx1"/>
                </a:solidFill>
                <a:latin typeface="Arial" panose="020B0604020202020204" pitchFamily="34" charset="0"/>
                <a:cs typeface="Arial" panose="020B0604020202020204" pitchFamily="34" charset="0"/>
              </a:rPr>
              <a:t> (рудий/світлий –</a:t>
            </a:r>
            <a:r>
              <a:rPr lang="uk-UA" dirty="0" smtClean="0">
                <a:solidFill>
                  <a:schemeClr val="tx1"/>
                </a:solidFill>
                <a:latin typeface="Arial" panose="020B0604020202020204" pitchFamily="34" charset="0"/>
                <a:cs typeface="Arial" panose="020B0604020202020204" pitchFamily="34" charset="0"/>
              </a:rPr>
              <a:t> </a:t>
            </a:r>
            <a:r>
              <a:rPr lang="uk-UA" dirty="0">
                <a:solidFill>
                  <a:schemeClr val="tx1"/>
                </a:solidFill>
                <a:latin typeface="Arial" panose="020B0604020202020204" pitchFamily="34" charset="0"/>
                <a:cs typeface="Arial" panose="020B0604020202020204" pitchFamily="34" charset="0"/>
              </a:rPr>
              <a:t>погано поглинає світло). Сиве волосся взагалі позбавлене меланіну, тому жоден оптичний квантовий генератор (лазер чи </a:t>
            </a:r>
            <a:r>
              <a:rPr lang="en-AU" dirty="0">
                <a:solidFill>
                  <a:schemeClr val="tx1"/>
                </a:solidFill>
                <a:latin typeface="Arial" panose="020B0604020202020204" pitchFamily="34" charset="0"/>
                <a:cs typeface="Arial" panose="020B0604020202020204" pitchFamily="34" charset="0"/>
              </a:rPr>
              <a:t>IPL) </a:t>
            </a:r>
            <a:r>
              <a:rPr lang="uk-UA" dirty="0">
                <a:solidFill>
                  <a:schemeClr val="tx1"/>
                </a:solidFill>
                <a:latin typeface="Arial" panose="020B0604020202020204" pitchFamily="34" charset="0"/>
                <a:cs typeface="Arial" panose="020B0604020202020204" pitchFamily="34" charset="0"/>
              </a:rPr>
              <a:t>його не </a:t>
            </a:r>
            <a:r>
              <a:rPr lang="uk-UA" dirty="0" smtClean="0">
                <a:solidFill>
                  <a:schemeClr val="tx1"/>
                </a:solidFill>
                <a:latin typeface="Arial" panose="020B0604020202020204" pitchFamily="34" charset="0"/>
                <a:cs typeface="Arial" panose="020B0604020202020204" pitchFamily="34" charset="0"/>
              </a:rPr>
              <a:t>«побачить».</a:t>
            </a:r>
          </a:p>
          <a:p>
            <a:pPr>
              <a:lnSpc>
                <a:spcPct val="120000"/>
              </a:lnSpc>
              <a:spcBef>
                <a:spcPts val="0"/>
              </a:spcBef>
            </a:pPr>
            <a:endParaRPr lang="uk-UA" dirty="0" smtClean="0">
              <a:solidFill>
                <a:schemeClr val="tx1"/>
              </a:solidFill>
              <a:latin typeface="Arial" panose="020B0604020202020204" pitchFamily="34" charset="0"/>
              <a:cs typeface="Arial" panose="020B0604020202020204" pitchFamily="34" charset="0"/>
            </a:endParaRPr>
          </a:p>
          <a:p>
            <a:pPr>
              <a:lnSpc>
                <a:spcPct val="120000"/>
              </a:lnSpc>
              <a:spcBef>
                <a:spcPts val="0"/>
              </a:spcBef>
            </a:pPr>
            <a:r>
              <a:rPr lang="uk-UA" b="1" i="1" dirty="0">
                <a:solidFill>
                  <a:schemeClr val="accent1"/>
                </a:solidFill>
                <a:latin typeface="Arial" panose="020B0604020202020204" pitchFamily="34" charset="0"/>
                <a:cs typeface="Arial" panose="020B0604020202020204" pitchFamily="34" charset="0"/>
              </a:rPr>
              <a:t>Електричні:</a:t>
            </a:r>
            <a:r>
              <a:rPr lang="uk-UA" dirty="0">
                <a:solidFill>
                  <a:schemeClr val="accent1"/>
                </a:solidFill>
                <a:latin typeface="Arial" panose="020B0604020202020204" pitchFamily="34" charset="0"/>
                <a:cs typeface="Arial" panose="020B0604020202020204" pitchFamily="34" charset="0"/>
              </a:rPr>
              <a:t> </a:t>
            </a:r>
            <a:r>
              <a:rPr lang="uk-UA" dirty="0" smtClean="0">
                <a:solidFill>
                  <a:schemeClr val="tx1"/>
                </a:solidFill>
                <a:latin typeface="Arial" panose="020B0604020202020204" pitchFamily="34" charset="0"/>
                <a:cs typeface="Arial" panose="020B0604020202020204" pitchFamily="34" charset="0"/>
              </a:rPr>
              <a:t>оскільки сам </a:t>
            </a:r>
            <a:r>
              <a:rPr lang="uk-UA" dirty="0">
                <a:solidFill>
                  <a:schemeClr val="tx1"/>
                </a:solidFill>
                <a:latin typeface="Arial" panose="020B0604020202020204" pitchFamily="34" charset="0"/>
                <a:cs typeface="Arial" panose="020B0604020202020204" pitchFamily="34" charset="0"/>
              </a:rPr>
              <a:t>стрижень є діелектриком, </a:t>
            </a:r>
            <a:r>
              <a:rPr lang="uk-UA" dirty="0" smtClean="0">
                <a:solidFill>
                  <a:schemeClr val="tx1"/>
                </a:solidFill>
                <a:latin typeface="Arial" panose="020B0604020202020204" pitchFamily="34" charset="0"/>
                <a:cs typeface="Arial" panose="020B0604020202020204" pitchFamily="34" charset="0"/>
              </a:rPr>
              <a:t>«пустити» </a:t>
            </a:r>
            <a:r>
              <a:rPr lang="uk-UA" dirty="0">
                <a:solidFill>
                  <a:schemeClr val="tx1"/>
                </a:solidFill>
                <a:latin typeface="Arial" panose="020B0604020202020204" pitchFamily="34" charset="0"/>
                <a:cs typeface="Arial" panose="020B0604020202020204" pitchFamily="34" charset="0"/>
              </a:rPr>
              <a:t>струм поверхнею шкіри для знищення фолікула неможливо (струм піде шляхом найменшого опору –</a:t>
            </a:r>
            <a:r>
              <a:rPr lang="uk-UA" dirty="0" smtClean="0">
                <a:solidFill>
                  <a:schemeClr val="tx1"/>
                </a:solidFill>
                <a:latin typeface="Arial" panose="020B0604020202020204" pitchFamily="34" charset="0"/>
                <a:cs typeface="Arial" panose="020B0604020202020204" pitchFamily="34" charset="0"/>
              </a:rPr>
              <a:t> </a:t>
            </a:r>
            <a:r>
              <a:rPr lang="uk-UA" dirty="0">
                <a:solidFill>
                  <a:schemeClr val="tx1"/>
                </a:solidFill>
                <a:latin typeface="Arial" panose="020B0604020202020204" pitchFamily="34" charset="0"/>
                <a:cs typeface="Arial" panose="020B0604020202020204" pitchFamily="34" charset="0"/>
              </a:rPr>
              <a:t>через піт та зволожену шкіру). </a:t>
            </a:r>
            <a:endParaRPr lang="uk-UA" dirty="0" smtClean="0">
              <a:solidFill>
                <a:schemeClr val="tx1"/>
              </a:solidFill>
              <a:latin typeface="Arial" panose="020B0604020202020204" pitchFamily="34" charset="0"/>
              <a:cs typeface="Arial" panose="020B0604020202020204" pitchFamily="34" charset="0"/>
            </a:endParaRPr>
          </a:p>
          <a:p>
            <a:pPr marL="0" indent="0">
              <a:lnSpc>
                <a:spcPct val="120000"/>
              </a:lnSpc>
              <a:spcBef>
                <a:spcPts val="0"/>
              </a:spcBef>
              <a:buNone/>
            </a:pPr>
            <a:r>
              <a:rPr lang="uk-UA" dirty="0" smtClean="0">
                <a:solidFill>
                  <a:schemeClr val="tx1"/>
                </a:solidFill>
                <a:latin typeface="Arial" panose="020B0604020202020204" pitchFamily="34" charset="0"/>
                <a:cs typeface="Arial" panose="020B0604020202020204" pitchFamily="34" charset="0"/>
              </a:rPr>
              <a:t>Тому </a:t>
            </a:r>
            <a:r>
              <a:rPr lang="uk-UA" dirty="0">
                <a:solidFill>
                  <a:schemeClr val="tx1"/>
                </a:solidFill>
                <a:latin typeface="Arial" panose="020B0604020202020204" pitchFamily="34" charset="0"/>
                <a:cs typeface="Arial" panose="020B0604020202020204" pitchFamily="34" charset="0"/>
              </a:rPr>
              <a:t>для </a:t>
            </a:r>
            <a:r>
              <a:rPr lang="uk-UA" b="1" dirty="0" err="1">
                <a:solidFill>
                  <a:schemeClr val="tx1"/>
                </a:solidFill>
                <a:latin typeface="Arial" panose="020B0604020202020204" pitchFamily="34" charset="0"/>
                <a:cs typeface="Arial" panose="020B0604020202020204" pitchFamily="34" charset="0"/>
              </a:rPr>
              <a:t>електроепіляції</a:t>
            </a:r>
            <a:r>
              <a:rPr lang="uk-UA" dirty="0">
                <a:solidFill>
                  <a:schemeClr val="tx1"/>
                </a:solidFill>
                <a:latin typeface="Arial" panose="020B0604020202020204" pitchFamily="34" charset="0"/>
                <a:cs typeface="Arial" panose="020B0604020202020204" pitchFamily="34" charset="0"/>
              </a:rPr>
              <a:t> використовують найтоншу голку-електрод, яку фізично вводять вздовж волосини прямо у фолікул, доставляючи струм або теплову енергію безпосередньо до зони росту.</a:t>
            </a:r>
          </a:p>
        </p:txBody>
      </p:sp>
    </p:spTree>
    <p:extLst>
      <p:ext uri="{BB962C8B-B14F-4D97-AF65-F5344CB8AC3E}">
        <p14:creationId xmlns:p14="http://schemas.microsoft.com/office/powerpoint/2010/main" val="20588649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3370" y="447386"/>
            <a:ext cx="8596668" cy="1320800"/>
          </a:xfrm>
        </p:spPr>
        <p:txBody>
          <a:bodyPr>
            <a:normAutofit fontScale="90000"/>
          </a:bodyPr>
          <a:lstStyle/>
          <a:p>
            <a:r>
              <a:rPr lang="uk-UA" b="1" dirty="0" err="1" smtClean="0"/>
              <a:t>Електроепіляція</a:t>
            </a:r>
            <a:r>
              <a:rPr lang="uk-UA" b="1" dirty="0"/>
              <a:t>: </a:t>
            </a:r>
            <a:r>
              <a:rPr lang="uk-UA" b="1" dirty="0" smtClean="0"/>
              <a:t>контактне руйнування (</a:t>
            </a:r>
            <a:r>
              <a:rPr lang="uk-UA" b="1" dirty="0" err="1" smtClean="0"/>
              <a:t>інвазивний</a:t>
            </a:r>
            <a:r>
              <a:rPr lang="uk-UA" b="1" dirty="0" smtClean="0"/>
              <a:t> метод</a:t>
            </a:r>
            <a:r>
              <a:rPr lang="uk-UA" b="1" dirty="0"/>
              <a:t>)</a:t>
            </a:r>
            <a:br>
              <a:rPr lang="uk-UA" b="1" dirty="0"/>
            </a:br>
            <a:endParaRPr lang="uk-UA" dirty="0"/>
          </a:p>
        </p:txBody>
      </p:sp>
      <p:sp>
        <p:nvSpPr>
          <p:cNvPr id="3" name="Місце для вмісту 2"/>
          <p:cNvSpPr>
            <a:spLocks noGrp="1"/>
          </p:cNvSpPr>
          <p:nvPr>
            <p:ph idx="1"/>
          </p:nvPr>
        </p:nvSpPr>
        <p:spPr>
          <a:xfrm>
            <a:off x="677334" y="1930400"/>
            <a:ext cx="7136630" cy="4332635"/>
          </a:xfrm>
        </p:spPr>
        <p:txBody>
          <a:bodyPr>
            <a:normAutofit/>
          </a:bodyPr>
          <a:lstStyle/>
          <a:p>
            <a:pPr>
              <a:lnSpc>
                <a:spcPct val="120000"/>
              </a:lnSpc>
              <a:spcBef>
                <a:spcPts val="0"/>
              </a:spcBef>
            </a:pPr>
            <a:r>
              <a:rPr lang="uk-UA" dirty="0" smtClean="0">
                <a:solidFill>
                  <a:schemeClr val="tx1"/>
                </a:solidFill>
                <a:latin typeface="Arial" panose="020B0604020202020204" pitchFamily="34" charset="0"/>
                <a:cs typeface="Arial" panose="020B0604020202020204" pitchFamily="34" charset="0"/>
              </a:rPr>
              <a:t>Тут </a:t>
            </a:r>
            <a:r>
              <a:rPr lang="uk-UA" dirty="0">
                <a:solidFill>
                  <a:schemeClr val="tx1"/>
                </a:solidFill>
                <a:latin typeface="Arial" panose="020B0604020202020204" pitchFamily="34" charset="0"/>
                <a:cs typeface="Arial" panose="020B0604020202020204" pitchFamily="34" charset="0"/>
              </a:rPr>
              <a:t>ми вводимо голку-електрод безпосередньо у фолікул. Залежно від типу струму, апарат викликає або хімічне, або термічне руйнування</a:t>
            </a:r>
            <a:r>
              <a:rPr lang="uk-UA" dirty="0" smtClean="0">
                <a:solidFill>
                  <a:schemeClr val="tx1"/>
                </a:solidFill>
                <a:latin typeface="Arial" panose="020B0604020202020204" pitchFamily="34" charset="0"/>
                <a:cs typeface="Arial" panose="020B0604020202020204" pitchFamily="34" charset="0"/>
              </a:rPr>
              <a:t>.</a:t>
            </a:r>
          </a:p>
          <a:p>
            <a:pPr>
              <a:lnSpc>
                <a:spcPct val="120000"/>
              </a:lnSpc>
              <a:spcBef>
                <a:spcPts val="0"/>
              </a:spcBef>
            </a:pPr>
            <a:endParaRPr lang="uk-UA" dirty="0" smtClean="0">
              <a:solidFill>
                <a:schemeClr val="tx1"/>
              </a:solidFill>
              <a:latin typeface="Arial" panose="020B0604020202020204" pitchFamily="34" charset="0"/>
              <a:cs typeface="Arial" panose="020B0604020202020204" pitchFamily="34" charset="0"/>
            </a:endParaRPr>
          </a:p>
        </p:txBody>
      </p:sp>
      <p:pic>
        <p:nvPicPr>
          <p:cNvPr id="9" name="Рисунок 8"/>
          <p:cNvPicPr>
            <a:picLocks noChangeAspect="1"/>
          </p:cNvPicPr>
          <p:nvPr/>
        </p:nvPicPr>
        <p:blipFill>
          <a:blip r:embed="rId2"/>
          <a:stretch>
            <a:fillRect/>
          </a:stretch>
        </p:blipFill>
        <p:spPr>
          <a:xfrm>
            <a:off x="1997652" y="4737677"/>
            <a:ext cx="1352550" cy="323850"/>
          </a:xfrm>
          <a:prstGeom prst="rect">
            <a:avLst/>
          </a:prstGeom>
        </p:spPr>
      </p:pic>
      <p:pic>
        <p:nvPicPr>
          <p:cNvPr id="12" name="Рисунок 11"/>
          <p:cNvPicPr>
            <a:picLocks noChangeAspect="1"/>
          </p:cNvPicPr>
          <p:nvPr/>
        </p:nvPicPr>
        <p:blipFill>
          <a:blip r:embed="rId3"/>
          <a:stretch>
            <a:fillRect/>
          </a:stretch>
        </p:blipFill>
        <p:spPr>
          <a:xfrm>
            <a:off x="7659792" y="1008546"/>
            <a:ext cx="4190464" cy="2984502"/>
          </a:xfrm>
          <a:prstGeom prst="rect">
            <a:avLst/>
          </a:prstGeom>
        </p:spPr>
      </p:pic>
      <p:sp>
        <p:nvSpPr>
          <p:cNvPr id="13" name="Місце для вмісту 2"/>
          <p:cNvSpPr txBox="1">
            <a:spLocks/>
          </p:cNvSpPr>
          <p:nvPr/>
        </p:nvSpPr>
        <p:spPr>
          <a:xfrm>
            <a:off x="483370" y="3071193"/>
            <a:ext cx="11470787" cy="33903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20000"/>
              </a:lnSpc>
              <a:spcBef>
                <a:spcPts val="0"/>
              </a:spcBef>
              <a:buFont typeface="Wingdings 3" charset="2"/>
              <a:buNone/>
            </a:pPr>
            <a:r>
              <a:rPr lang="ru-RU" b="1" dirty="0" smtClean="0">
                <a:solidFill>
                  <a:schemeClr val="accent1"/>
                </a:solidFill>
                <a:latin typeface="Arial" panose="020B0604020202020204" pitchFamily="34" charset="0"/>
                <a:cs typeface="Arial" panose="020B0604020202020204" pitchFamily="34" charset="0"/>
              </a:rPr>
              <a:t>1.1 </a:t>
            </a:r>
            <a:r>
              <a:rPr lang="uk-UA" b="1" dirty="0" smtClean="0">
                <a:solidFill>
                  <a:schemeClr val="accent1"/>
                </a:solidFill>
                <a:latin typeface="Arial" panose="020B0604020202020204" pitchFamily="34" charset="0"/>
                <a:cs typeface="Arial" panose="020B0604020202020204" pitchFamily="34" charset="0"/>
              </a:rPr>
              <a:t>Гальванічний електроліз (постійний струм - DC):</a:t>
            </a:r>
          </a:p>
          <a:p>
            <a:pPr marL="0" indent="0">
              <a:lnSpc>
                <a:spcPct val="120000"/>
              </a:lnSpc>
              <a:spcBef>
                <a:spcPts val="0"/>
              </a:spcBef>
              <a:buFont typeface="Wingdings 3" charset="2"/>
              <a:buNone/>
            </a:pPr>
            <a:endParaRPr lang="uk-UA" sz="600" b="1" dirty="0" smtClean="0">
              <a:solidFill>
                <a:schemeClr val="accent1"/>
              </a:solidFill>
              <a:latin typeface="Arial" panose="020B0604020202020204" pitchFamily="34" charset="0"/>
              <a:cs typeface="Arial" panose="020B0604020202020204" pitchFamily="34" charset="0"/>
            </a:endParaRPr>
          </a:p>
          <a:p>
            <a:pPr marL="0" indent="0">
              <a:lnSpc>
                <a:spcPct val="120000"/>
              </a:lnSpc>
              <a:spcBef>
                <a:spcPts val="0"/>
              </a:spcBef>
              <a:buFont typeface="Wingdings 3" charset="2"/>
              <a:buNone/>
            </a:pPr>
            <a:r>
              <a:rPr lang="uk-UA" b="1" dirty="0" smtClean="0">
                <a:solidFill>
                  <a:schemeClr val="tx1"/>
                </a:solidFill>
                <a:latin typeface="Arial" panose="020B0604020202020204" pitchFamily="34" charset="0"/>
                <a:cs typeface="Arial" panose="020B0604020202020204" pitchFamily="34" charset="0"/>
              </a:rPr>
              <a:t>Фізика процесу:</a:t>
            </a:r>
            <a:r>
              <a:rPr lang="uk-UA" dirty="0" smtClean="0">
                <a:solidFill>
                  <a:schemeClr val="tx1"/>
                </a:solidFill>
                <a:latin typeface="Arial" panose="020B0604020202020204" pitchFamily="34" charset="0"/>
                <a:cs typeface="Arial" panose="020B0604020202020204" pitchFamily="34" charset="0"/>
              </a:rPr>
              <a:t> використовується постійний гальванічний струм. Голка виступає катодом (негативним електродом), а пацієнт тримає в руці анод.</a:t>
            </a:r>
          </a:p>
          <a:p>
            <a:pPr marL="0" indent="0">
              <a:lnSpc>
                <a:spcPct val="120000"/>
              </a:lnSpc>
              <a:spcBef>
                <a:spcPts val="0"/>
              </a:spcBef>
              <a:buFont typeface="Wingdings 3" charset="2"/>
              <a:buNone/>
            </a:pPr>
            <a:r>
              <a:rPr lang="uk-UA" b="1" dirty="0" smtClean="0">
                <a:solidFill>
                  <a:schemeClr val="tx1"/>
                </a:solidFill>
                <a:latin typeface="Arial" panose="020B0604020202020204" pitchFamily="34" charset="0"/>
                <a:cs typeface="Arial" panose="020B0604020202020204" pitchFamily="34" charset="0"/>
              </a:rPr>
              <a:t>Біохімія:</a:t>
            </a:r>
            <a:r>
              <a:rPr lang="uk-UA" dirty="0" smtClean="0">
                <a:solidFill>
                  <a:schemeClr val="tx1"/>
                </a:solidFill>
                <a:latin typeface="Arial" panose="020B0604020202020204" pitchFamily="34" charset="0"/>
                <a:cs typeface="Arial" panose="020B0604020202020204" pitchFamily="34" charset="0"/>
              </a:rPr>
              <a:t> під дією струму в тканинній рідині навколо голки відбувається електроліз солей тканинної рідини </a:t>
            </a:r>
            <a:endParaRPr lang="ru-RU" dirty="0" smtClean="0">
              <a:solidFill>
                <a:schemeClr val="tx1"/>
              </a:solidFill>
              <a:latin typeface="Arial" panose="020B0604020202020204" pitchFamily="34" charset="0"/>
              <a:cs typeface="Arial" panose="020B0604020202020204" pitchFamily="34" charset="0"/>
            </a:endParaRPr>
          </a:p>
          <a:p>
            <a:pPr>
              <a:lnSpc>
                <a:spcPct val="120000"/>
              </a:lnSpc>
              <a:spcBef>
                <a:spcPts val="0"/>
              </a:spcBef>
            </a:pPr>
            <a:endParaRPr lang="uk-UA" dirty="0" smtClean="0">
              <a:solidFill>
                <a:schemeClr val="tx1"/>
              </a:solidFill>
              <a:latin typeface="Arial" panose="020B0604020202020204" pitchFamily="34" charset="0"/>
              <a:cs typeface="Arial" panose="020B0604020202020204" pitchFamily="34" charset="0"/>
            </a:endParaRPr>
          </a:p>
          <a:p>
            <a:pPr marL="0" indent="0">
              <a:lnSpc>
                <a:spcPct val="120000"/>
              </a:lnSpc>
              <a:spcBef>
                <a:spcPts val="0"/>
              </a:spcBef>
              <a:buFont typeface="Wingdings 3" charset="2"/>
              <a:buNone/>
            </a:pPr>
            <a:r>
              <a:rPr lang="uk-UA" dirty="0" smtClean="0">
                <a:solidFill>
                  <a:schemeClr val="tx1"/>
                </a:solidFill>
                <a:latin typeface="Arial" panose="020B0604020202020204" pitchFamily="34" charset="0"/>
                <a:cs typeface="Arial" panose="020B0604020202020204" pitchFamily="34" charset="0"/>
              </a:rPr>
              <a:t>Утворюється гідроксид натрію (</a:t>
            </a:r>
            <a:r>
              <a:rPr lang="en-US" i="1" dirty="0" err="1" smtClean="0">
                <a:solidFill>
                  <a:schemeClr val="tx1"/>
                </a:solidFill>
                <a:latin typeface="Arial" panose="020B0604020202020204" pitchFamily="34" charset="0"/>
                <a:cs typeface="Arial" panose="020B0604020202020204" pitchFamily="34" charset="0"/>
              </a:rPr>
              <a:t>NaOH</a:t>
            </a:r>
            <a:r>
              <a:rPr lang="uk-UA" i="1" dirty="0" smtClean="0">
                <a:solidFill>
                  <a:schemeClr val="tx1"/>
                </a:solidFill>
                <a:latin typeface="Arial" panose="020B0604020202020204" pitchFamily="34" charset="0"/>
                <a:cs typeface="Arial" panose="020B0604020202020204" pitchFamily="34" charset="0"/>
              </a:rPr>
              <a:t> –</a:t>
            </a:r>
            <a:r>
              <a:rPr lang="uk-UA" dirty="0" smtClean="0">
                <a:solidFill>
                  <a:schemeClr val="tx1"/>
                </a:solidFill>
                <a:latin typeface="Arial" panose="020B0604020202020204" pitchFamily="34" charset="0"/>
                <a:cs typeface="Arial" panose="020B0604020202020204" pitchFamily="34" charset="0"/>
              </a:rPr>
              <a:t> агресивний луг).</a:t>
            </a:r>
          </a:p>
          <a:p>
            <a:pPr marL="0" indent="0">
              <a:buFont typeface="Wingdings 3" charset="2"/>
              <a:buNone/>
            </a:pPr>
            <a:r>
              <a:rPr lang="uk-UA" b="1" dirty="0" smtClean="0">
                <a:solidFill>
                  <a:schemeClr val="tx1"/>
                </a:solidFill>
                <a:latin typeface="Arial" panose="020B0604020202020204" pitchFamily="34" charset="0"/>
                <a:cs typeface="Arial" panose="020B0604020202020204" pitchFamily="34" charset="0"/>
              </a:rPr>
              <a:t>Результат</a:t>
            </a:r>
            <a:r>
              <a:rPr lang="ru-RU" b="1" dirty="0" smtClean="0">
                <a:solidFill>
                  <a:schemeClr val="tx1"/>
                </a:solidFill>
                <a:latin typeface="Arial" panose="020B0604020202020204" pitchFamily="34" charset="0"/>
                <a:cs typeface="Arial" panose="020B0604020202020204" pitchFamily="34" charset="0"/>
              </a:rPr>
              <a:t>:</a:t>
            </a:r>
            <a:r>
              <a:rPr lang="ru-RU" dirty="0" smtClean="0">
                <a:solidFill>
                  <a:schemeClr val="tx1"/>
                </a:solidFill>
                <a:latin typeface="Arial" panose="020B0604020202020204" pitchFamily="34" charset="0"/>
                <a:cs typeface="Arial" panose="020B0604020202020204" pitchFamily="34" charset="0"/>
              </a:rPr>
              <a:t> </a:t>
            </a:r>
            <a:r>
              <a:rPr lang="uk-UA" dirty="0" smtClean="0">
                <a:solidFill>
                  <a:schemeClr val="tx1"/>
                </a:solidFill>
                <a:latin typeface="Arial" panose="020B0604020202020204" pitchFamily="34" charset="0"/>
                <a:cs typeface="Arial" panose="020B0604020202020204" pitchFamily="34" charset="0"/>
              </a:rPr>
              <a:t>цей луг викликає хімічний опік і розплавляє волосяний сосочок. Процес повільний (до хвилини на волосину), але дуже надійний</a:t>
            </a:r>
            <a:r>
              <a:rPr lang="ru-RU" dirty="0" smtClean="0">
                <a:solidFill>
                  <a:schemeClr val="tx1"/>
                </a:solidFill>
                <a:latin typeface="Arial" panose="020B0604020202020204" pitchFamily="34" charset="0"/>
                <a:cs typeface="Arial" panose="020B0604020202020204" pitchFamily="34" charset="0"/>
              </a:rPr>
              <a:t>.</a:t>
            </a:r>
            <a:endParaRPr lang="uk-U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16642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2607" y="266340"/>
            <a:ext cx="8596668" cy="1320800"/>
          </a:xfrm>
        </p:spPr>
        <p:txBody>
          <a:bodyPr>
            <a:normAutofit fontScale="90000"/>
          </a:bodyPr>
          <a:lstStyle/>
          <a:p>
            <a:r>
              <a:rPr lang="uk-UA" b="1" dirty="0" err="1" smtClean="0"/>
              <a:t>Електроепіляція</a:t>
            </a:r>
            <a:r>
              <a:rPr lang="uk-UA" b="1" dirty="0"/>
              <a:t>: </a:t>
            </a:r>
            <a:r>
              <a:rPr lang="uk-UA" b="1" dirty="0" smtClean="0"/>
              <a:t>контактне руйнування (</a:t>
            </a:r>
            <a:r>
              <a:rPr lang="uk-UA" b="1" dirty="0" err="1" smtClean="0"/>
              <a:t>інвазивний</a:t>
            </a:r>
            <a:r>
              <a:rPr lang="uk-UA" b="1" dirty="0" smtClean="0"/>
              <a:t> метод</a:t>
            </a:r>
            <a:r>
              <a:rPr lang="uk-UA" b="1" dirty="0"/>
              <a:t>)</a:t>
            </a:r>
            <a:br>
              <a:rPr lang="uk-UA" b="1" dirty="0"/>
            </a:br>
            <a:endParaRPr lang="uk-UA" dirty="0"/>
          </a:p>
        </p:txBody>
      </p:sp>
      <p:sp>
        <p:nvSpPr>
          <p:cNvPr id="3" name="Місце для вмісту 2"/>
          <p:cNvSpPr>
            <a:spLocks noGrp="1"/>
          </p:cNvSpPr>
          <p:nvPr>
            <p:ph idx="1"/>
          </p:nvPr>
        </p:nvSpPr>
        <p:spPr>
          <a:xfrm>
            <a:off x="344825" y="1637761"/>
            <a:ext cx="7333438" cy="1681019"/>
          </a:xfrm>
        </p:spPr>
        <p:txBody>
          <a:bodyPr/>
          <a:lstStyle/>
          <a:p>
            <a:pPr>
              <a:lnSpc>
                <a:spcPct val="120000"/>
              </a:lnSpc>
              <a:spcBef>
                <a:spcPts val="0"/>
              </a:spcBef>
            </a:pPr>
            <a:r>
              <a:rPr lang="uk-UA" b="1" dirty="0" smtClean="0">
                <a:solidFill>
                  <a:schemeClr val="accent1"/>
                </a:solidFill>
                <a:latin typeface="Arial" panose="020B0604020202020204" pitchFamily="34" charset="0"/>
                <a:cs typeface="Arial" panose="020B0604020202020204" pitchFamily="34" charset="0"/>
              </a:rPr>
              <a:t>1.2 </a:t>
            </a:r>
            <a:r>
              <a:rPr lang="uk-UA" b="1" dirty="0" err="1" smtClean="0">
                <a:solidFill>
                  <a:schemeClr val="accent1"/>
                </a:solidFill>
                <a:latin typeface="Arial" panose="020B0604020202020204" pitchFamily="34" charset="0"/>
                <a:cs typeface="Arial" panose="020B0604020202020204" pitchFamily="34" charset="0"/>
              </a:rPr>
              <a:t>Термоліз</a:t>
            </a:r>
            <a:r>
              <a:rPr lang="uk-UA" b="1" dirty="0" smtClean="0">
                <a:solidFill>
                  <a:schemeClr val="accent1"/>
                </a:solidFill>
                <a:latin typeface="Arial" panose="020B0604020202020204" pitchFamily="34" charset="0"/>
                <a:cs typeface="Arial" panose="020B0604020202020204" pitchFamily="34" charset="0"/>
              </a:rPr>
              <a:t> (змінний струм </a:t>
            </a:r>
            <a:r>
              <a:rPr lang="uk-UA" b="1" dirty="0">
                <a:solidFill>
                  <a:schemeClr val="accent1"/>
                </a:solidFill>
                <a:latin typeface="Arial" panose="020B0604020202020204" pitchFamily="34" charset="0"/>
                <a:cs typeface="Arial" panose="020B0604020202020204" pitchFamily="34" charset="0"/>
              </a:rPr>
              <a:t>високої частоти - </a:t>
            </a:r>
            <a:r>
              <a:rPr lang="en-AU" b="1" dirty="0">
                <a:solidFill>
                  <a:schemeClr val="accent1"/>
                </a:solidFill>
                <a:latin typeface="Arial" panose="020B0604020202020204" pitchFamily="34" charset="0"/>
                <a:cs typeface="Arial" panose="020B0604020202020204" pitchFamily="34" charset="0"/>
              </a:rPr>
              <a:t>AC/RF</a:t>
            </a:r>
            <a:r>
              <a:rPr lang="en-AU" b="1" dirty="0" smtClean="0">
                <a:solidFill>
                  <a:schemeClr val="accent1"/>
                </a:solidFill>
                <a:latin typeface="Arial" panose="020B0604020202020204" pitchFamily="34" charset="0"/>
                <a:cs typeface="Arial" panose="020B0604020202020204" pitchFamily="34" charset="0"/>
              </a:rPr>
              <a:t>):</a:t>
            </a:r>
            <a:endParaRPr lang="uk-UA" b="1" dirty="0" smtClean="0">
              <a:solidFill>
                <a:schemeClr val="accent1"/>
              </a:solidFill>
              <a:latin typeface="Arial" panose="020B0604020202020204" pitchFamily="34" charset="0"/>
              <a:cs typeface="Arial" panose="020B0604020202020204" pitchFamily="34" charset="0"/>
            </a:endParaRPr>
          </a:p>
          <a:p>
            <a:pPr>
              <a:lnSpc>
                <a:spcPct val="120000"/>
              </a:lnSpc>
              <a:spcBef>
                <a:spcPts val="0"/>
              </a:spcBef>
            </a:pPr>
            <a:endParaRPr lang="en-AU" sz="600" dirty="0">
              <a:solidFill>
                <a:schemeClr val="accent1"/>
              </a:solidFill>
              <a:latin typeface="Arial" panose="020B0604020202020204" pitchFamily="34" charset="0"/>
              <a:cs typeface="Arial" panose="020B0604020202020204" pitchFamily="34" charset="0"/>
            </a:endParaRPr>
          </a:p>
          <a:p>
            <a:pPr marL="0" indent="0">
              <a:lnSpc>
                <a:spcPct val="120000"/>
              </a:lnSpc>
              <a:spcBef>
                <a:spcPts val="0"/>
              </a:spcBef>
              <a:buNone/>
            </a:pPr>
            <a:r>
              <a:rPr lang="uk-UA" b="1" dirty="0">
                <a:solidFill>
                  <a:schemeClr val="tx1"/>
                </a:solidFill>
                <a:latin typeface="Arial" panose="020B0604020202020204" pitchFamily="34" charset="0"/>
                <a:cs typeface="Arial" panose="020B0604020202020204" pitchFamily="34" charset="0"/>
              </a:rPr>
              <a:t>Фізика процесу:</a:t>
            </a:r>
            <a:r>
              <a:rPr lang="uk-UA" dirty="0">
                <a:solidFill>
                  <a:schemeClr val="tx1"/>
                </a:solidFill>
                <a:latin typeface="Arial" panose="020B0604020202020204" pitchFamily="34" charset="0"/>
                <a:cs typeface="Arial" panose="020B0604020202020204" pitchFamily="34" charset="0"/>
              </a:rPr>
              <a:t> Використовується змінний струм високої частоти (зазвичай радіочастотний діапазон, наприклад, 13.56 МГц</a:t>
            </a:r>
            <a:r>
              <a:rPr lang="uk-UA" dirty="0" smtClean="0">
                <a:solidFill>
                  <a:schemeClr val="tx1"/>
                </a:solidFill>
                <a:latin typeface="Arial" panose="020B0604020202020204" pitchFamily="34" charset="0"/>
                <a:cs typeface="Arial" panose="020B0604020202020204" pitchFamily="34" charset="0"/>
              </a:rPr>
              <a:t>).</a:t>
            </a:r>
            <a:endParaRPr lang="uk-UA" dirty="0">
              <a:solidFill>
                <a:schemeClr val="tx1"/>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8432800" y="3799175"/>
            <a:ext cx="3435927" cy="2351463"/>
          </a:xfrm>
          <a:prstGeom prst="rect">
            <a:avLst/>
          </a:prstGeom>
        </p:spPr>
      </p:pic>
      <p:pic>
        <p:nvPicPr>
          <p:cNvPr id="5" name="Рисунок 4"/>
          <p:cNvPicPr>
            <a:picLocks noChangeAspect="1"/>
          </p:cNvPicPr>
          <p:nvPr/>
        </p:nvPicPr>
        <p:blipFill>
          <a:blip r:embed="rId3"/>
          <a:stretch>
            <a:fillRect/>
          </a:stretch>
        </p:blipFill>
        <p:spPr>
          <a:xfrm>
            <a:off x="7678263" y="128153"/>
            <a:ext cx="4190464" cy="2984502"/>
          </a:xfrm>
          <a:prstGeom prst="rect">
            <a:avLst/>
          </a:prstGeom>
        </p:spPr>
      </p:pic>
      <p:sp>
        <p:nvSpPr>
          <p:cNvPr id="7" name="Місце для вмісту 2"/>
          <p:cNvSpPr txBox="1">
            <a:spLocks/>
          </p:cNvSpPr>
          <p:nvPr/>
        </p:nvSpPr>
        <p:spPr>
          <a:xfrm>
            <a:off x="344825" y="3163276"/>
            <a:ext cx="8475902" cy="34314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20000"/>
              </a:lnSpc>
              <a:spcBef>
                <a:spcPts val="0"/>
              </a:spcBef>
              <a:buFont typeface="Wingdings 3" charset="2"/>
              <a:buNone/>
            </a:pPr>
            <a:r>
              <a:rPr lang="uk-UA" b="1" dirty="0" smtClean="0">
                <a:solidFill>
                  <a:schemeClr val="tx1"/>
                </a:solidFill>
                <a:latin typeface="Arial" panose="020B0604020202020204" pitchFamily="34" charset="0"/>
                <a:cs typeface="Arial" panose="020B0604020202020204" pitchFamily="34" charset="0"/>
              </a:rPr>
              <a:t>Біофізика:</a:t>
            </a:r>
            <a:r>
              <a:rPr lang="uk-UA" dirty="0" smtClean="0">
                <a:solidFill>
                  <a:schemeClr val="tx1"/>
                </a:solidFill>
                <a:latin typeface="Arial" panose="020B0604020202020204" pitchFamily="34" charset="0"/>
                <a:cs typeface="Arial" panose="020B0604020202020204" pitchFamily="34" charset="0"/>
              </a:rPr>
              <a:t> Високочастотне електромагнітне поле змушує дипольні молекули води в тканинах фолікула швидко коливатися. Виникає ефект тертя, що призводить до миттєвого локального нагріву (до 80°</a:t>
            </a:r>
            <a:r>
              <a:rPr lang="en-AU" dirty="0" smtClean="0">
                <a:solidFill>
                  <a:schemeClr val="tx1"/>
                </a:solidFill>
                <a:latin typeface="Arial" panose="020B0604020202020204" pitchFamily="34" charset="0"/>
                <a:cs typeface="Arial" panose="020B0604020202020204" pitchFamily="34" charset="0"/>
              </a:rPr>
              <a:t>C </a:t>
            </a:r>
            <a:r>
              <a:rPr lang="uk-UA" dirty="0" smtClean="0">
                <a:solidFill>
                  <a:schemeClr val="tx1"/>
                </a:solidFill>
                <a:latin typeface="Arial" panose="020B0604020202020204" pitchFamily="34" charset="0"/>
                <a:cs typeface="Arial" panose="020B0604020202020204" pitchFamily="34" charset="0"/>
              </a:rPr>
              <a:t>і вище).</a:t>
            </a:r>
          </a:p>
          <a:p>
            <a:pPr marL="0" indent="0">
              <a:lnSpc>
                <a:spcPct val="120000"/>
              </a:lnSpc>
              <a:spcBef>
                <a:spcPts val="0"/>
              </a:spcBef>
              <a:buFont typeface="Wingdings 3" charset="2"/>
              <a:buNone/>
            </a:pPr>
            <a:r>
              <a:rPr lang="uk-UA" b="1" dirty="0" smtClean="0">
                <a:solidFill>
                  <a:schemeClr val="tx1"/>
                </a:solidFill>
                <a:latin typeface="Arial" panose="020B0604020202020204" pitchFamily="34" charset="0"/>
                <a:cs typeface="Arial" panose="020B0604020202020204" pitchFamily="34" charset="0"/>
              </a:rPr>
              <a:t>Результат:</a:t>
            </a:r>
            <a:r>
              <a:rPr lang="uk-UA" dirty="0" smtClean="0">
                <a:solidFill>
                  <a:schemeClr val="tx1"/>
                </a:solidFill>
                <a:latin typeface="Arial" panose="020B0604020202020204" pitchFamily="34" charset="0"/>
                <a:cs typeface="Arial" panose="020B0604020202020204" pitchFamily="34" charset="0"/>
              </a:rPr>
              <a:t> Термічна коагуляція (зварювання) білків сосочка. Це відбувається за частки секунди.</a:t>
            </a:r>
          </a:p>
          <a:p>
            <a:pPr marL="0" indent="0">
              <a:lnSpc>
                <a:spcPct val="120000"/>
              </a:lnSpc>
              <a:spcBef>
                <a:spcPts val="0"/>
              </a:spcBef>
              <a:buFont typeface="Wingdings 3" charset="2"/>
              <a:buNone/>
            </a:pPr>
            <a:endParaRPr lang="uk-UA" dirty="0" smtClean="0">
              <a:solidFill>
                <a:schemeClr val="tx1"/>
              </a:solidFill>
              <a:latin typeface="Arial" panose="020B0604020202020204" pitchFamily="34" charset="0"/>
              <a:cs typeface="Arial" panose="020B0604020202020204" pitchFamily="34" charset="0"/>
            </a:endParaRPr>
          </a:p>
          <a:p>
            <a:pPr>
              <a:lnSpc>
                <a:spcPct val="120000"/>
              </a:lnSpc>
              <a:spcBef>
                <a:spcPts val="0"/>
              </a:spcBef>
            </a:pPr>
            <a:r>
              <a:rPr lang="uk-UA" b="1" dirty="0" smtClean="0">
                <a:solidFill>
                  <a:schemeClr val="accent1"/>
                </a:solidFill>
                <a:latin typeface="Arial" panose="020B0604020202020204" pitchFamily="34" charset="0"/>
                <a:cs typeface="Arial" panose="020B0604020202020204" pitchFamily="34" charset="0"/>
              </a:rPr>
              <a:t>1.3 </a:t>
            </a:r>
            <a:r>
              <a:rPr lang="en-AU" b="1" dirty="0" smtClean="0">
                <a:solidFill>
                  <a:schemeClr val="accent1"/>
                </a:solidFill>
                <a:latin typeface="Arial" panose="020B0604020202020204" pitchFamily="34" charset="0"/>
                <a:cs typeface="Arial" panose="020B0604020202020204" pitchFamily="34" charset="0"/>
              </a:rPr>
              <a:t>Blend (</a:t>
            </a:r>
            <a:r>
              <a:rPr lang="uk-UA" b="1" dirty="0" smtClean="0">
                <a:solidFill>
                  <a:schemeClr val="accent1"/>
                </a:solidFill>
                <a:latin typeface="Arial" panose="020B0604020202020204" pitchFamily="34" charset="0"/>
                <a:cs typeface="Arial" panose="020B0604020202020204" pitchFamily="34" charset="0"/>
              </a:rPr>
              <a:t>бленд-метод):</a:t>
            </a:r>
            <a:r>
              <a:rPr lang="uk-UA" dirty="0" smtClean="0">
                <a:solidFill>
                  <a:schemeClr val="accent1"/>
                </a:solidFill>
                <a:latin typeface="Arial" panose="020B0604020202020204" pitchFamily="34" charset="0"/>
                <a:cs typeface="Arial" panose="020B0604020202020204" pitchFamily="34" charset="0"/>
              </a:rPr>
              <a:t> </a:t>
            </a:r>
            <a:r>
              <a:rPr lang="uk-UA" dirty="0" smtClean="0">
                <a:solidFill>
                  <a:schemeClr val="tx1"/>
                </a:solidFill>
                <a:latin typeface="Arial" panose="020B0604020202020204" pitchFamily="34" charset="0"/>
                <a:cs typeface="Arial" panose="020B0604020202020204" pitchFamily="34" charset="0"/>
              </a:rPr>
              <a:t>найдосконаліші апарати поєднують обидва струми одночасно. </a:t>
            </a:r>
            <a:r>
              <a:rPr lang="uk-UA" dirty="0" err="1" smtClean="0">
                <a:solidFill>
                  <a:schemeClr val="tx1"/>
                </a:solidFill>
                <a:latin typeface="Arial" panose="020B0604020202020204" pitchFamily="34" charset="0"/>
                <a:cs typeface="Arial" panose="020B0604020202020204" pitchFamily="34" charset="0"/>
              </a:rPr>
              <a:t>Термоліз</a:t>
            </a:r>
            <a:r>
              <a:rPr lang="uk-UA" dirty="0" smtClean="0">
                <a:solidFill>
                  <a:schemeClr val="tx1"/>
                </a:solidFill>
                <a:latin typeface="Arial" panose="020B0604020202020204" pitchFamily="34" charset="0"/>
                <a:cs typeface="Arial" panose="020B0604020202020204" pitchFamily="34" charset="0"/>
              </a:rPr>
              <a:t> нагріває тканину, прискорюючи хімічну реакцію гальваніки.</a:t>
            </a:r>
            <a:endParaRPr lang="uk-U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78588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0227" y="173616"/>
            <a:ext cx="6019030" cy="1320800"/>
          </a:xfrm>
        </p:spPr>
        <p:txBody>
          <a:bodyPr>
            <a:normAutofit fontScale="90000"/>
          </a:bodyPr>
          <a:lstStyle/>
          <a:p>
            <a:r>
              <a:rPr lang="uk-UA" b="1" dirty="0"/>
              <a:t>2. Лазерна та </a:t>
            </a:r>
            <a:r>
              <a:rPr lang="uk-UA" b="1" dirty="0" err="1"/>
              <a:t>фотоепіляція</a:t>
            </a:r>
            <a:r>
              <a:rPr lang="uk-UA" b="1" dirty="0"/>
              <a:t> (</a:t>
            </a:r>
            <a:r>
              <a:rPr lang="en-AU" b="1" dirty="0"/>
              <a:t>IPL): </a:t>
            </a:r>
            <a:r>
              <a:rPr lang="uk-UA" b="1" dirty="0" smtClean="0"/>
              <a:t>оптичне руйнування (безконтактний метод</a:t>
            </a:r>
            <a:r>
              <a:rPr lang="uk-UA" b="1" dirty="0"/>
              <a:t>)</a:t>
            </a:r>
            <a:br>
              <a:rPr lang="uk-UA" b="1" dirty="0"/>
            </a:br>
            <a:endParaRPr lang="uk-UA" dirty="0"/>
          </a:p>
        </p:txBody>
      </p:sp>
      <p:sp>
        <p:nvSpPr>
          <p:cNvPr id="3" name="Місце для вмісту 2"/>
          <p:cNvSpPr>
            <a:spLocks noGrp="1"/>
          </p:cNvSpPr>
          <p:nvPr>
            <p:ph idx="1"/>
          </p:nvPr>
        </p:nvSpPr>
        <p:spPr>
          <a:xfrm>
            <a:off x="390228" y="1716091"/>
            <a:ext cx="6213772" cy="1784491"/>
          </a:xfrm>
        </p:spPr>
        <p:txBody>
          <a:bodyPr>
            <a:normAutofit fontScale="92500"/>
          </a:bodyPr>
          <a:lstStyle/>
          <a:p>
            <a:pPr>
              <a:lnSpc>
                <a:spcPct val="140000"/>
              </a:lnSpc>
              <a:spcBef>
                <a:spcPts val="600"/>
              </a:spcBef>
            </a:pPr>
            <a:r>
              <a:rPr lang="uk-UA" dirty="0" smtClean="0">
                <a:solidFill>
                  <a:schemeClr val="tx1"/>
                </a:solidFill>
                <a:latin typeface="Arial" panose="020B0604020202020204" pitchFamily="34" charset="0"/>
                <a:cs typeface="Arial" panose="020B0604020202020204" pitchFamily="34" charset="0"/>
              </a:rPr>
              <a:t>Тут використовується закон </a:t>
            </a:r>
            <a:r>
              <a:rPr lang="uk-UA" b="1" i="1" dirty="0">
                <a:solidFill>
                  <a:schemeClr val="accent1"/>
                </a:solidFill>
                <a:latin typeface="Arial" panose="020B0604020202020204" pitchFamily="34" charset="0"/>
                <a:cs typeface="Arial" panose="020B0604020202020204" pitchFamily="34" charset="0"/>
              </a:rPr>
              <a:t>селективного </a:t>
            </a:r>
            <a:r>
              <a:rPr lang="uk-UA" b="1" i="1" dirty="0" err="1">
                <a:solidFill>
                  <a:schemeClr val="accent1"/>
                </a:solidFill>
                <a:latin typeface="Arial" panose="020B0604020202020204" pitchFamily="34" charset="0"/>
                <a:cs typeface="Arial" panose="020B0604020202020204" pitchFamily="34" charset="0"/>
              </a:rPr>
              <a:t>фототермолізу</a:t>
            </a:r>
            <a:r>
              <a:rPr lang="uk-UA" b="1" i="1" dirty="0">
                <a:solidFill>
                  <a:schemeClr val="accent1"/>
                </a:solidFill>
                <a:latin typeface="Arial" panose="020B0604020202020204" pitchFamily="34" charset="0"/>
                <a:cs typeface="Arial" panose="020B0604020202020204" pitchFamily="34" charset="0"/>
              </a:rPr>
              <a:t>.</a:t>
            </a:r>
          </a:p>
          <a:p>
            <a:pPr>
              <a:lnSpc>
                <a:spcPct val="140000"/>
              </a:lnSpc>
              <a:spcBef>
                <a:spcPts val="600"/>
              </a:spcBef>
            </a:pPr>
            <a:r>
              <a:rPr lang="uk-UA" b="1" dirty="0">
                <a:solidFill>
                  <a:schemeClr val="tx1"/>
                </a:solidFill>
                <a:latin typeface="Arial" panose="020B0604020202020204" pitchFamily="34" charset="0"/>
                <a:cs typeface="Arial" panose="020B0604020202020204" pitchFamily="34" charset="0"/>
              </a:rPr>
              <a:t>Мішень </a:t>
            </a:r>
            <a:r>
              <a:rPr lang="uk-UA" b="1" dirty="0" smtClean="0">
                <a:solidFill>
                  <a:schemeClr val="tx1"/>
                </a:solidFill>
                <a:latin typeface="Arial" panose="020B0604020202020204" pitchFamily="34" charset="0"/>
                <a:cs typeface="Arial" panose="020B0604020202020204" pitchFamily="34" charset="0"/>
              </a:rPr>
              <a:t>(хромофор</a:t>
            </a:r>
            <a:r>
              <a:rPr lang="uk-UA" b="1" dirty="0">
                <a:solidFill>
                  <a:schemeClr val="tx1"/>
                </a:solidFill>
                <a:latin typeface="Arial" panose="020B0604020202020204" pitchFamily="34" charset="0"/>
                <a:cs typeface="Arial" panose="020B0604020202020204" pitchFamily="34" charset="0"/>
              </a:rPr>
              <a:t>):</a:t>
            </a:r>
            <a:r>
              <a:rPr lang="uk-UA" dirty="0">
                <a:solidFill>
                  <a:schemeClr val="tx1"/>
                </a:solidFill>
                <a:latin typeface="Arial" panose="020B0604020202020204" pitchFamily="34" charset="0"/>
                <a:cs typeface="Arial" panose="020B0604020202020204" pitchFamily="34" charset="0"/>
              </a:rPr>
              <a:t> </a:t>
            </a:r>
            <a:r>
              <a:rPr lang="uk-UA" dirty="0" smtClean="0">
                <a:solidFill>
                  <a:schemeClr val="tx1"/>
                </a:solidFill>
                <a:latin typeface="Arial" panose="020B0604020202020204" pitchFamily="34" charset="0"/>
                <a:cs typeface="Arial" panose="020B0604020202020204" pitchFamily="34" charset="0"/>
              </a:rPr>
              <a:t>меланін, </a:t>
            </a:r>
            <a:r>
              <a:rPr lang="uk-UA" dirty="0">
                <a:solidFill>
                  <a:schemeClr val="tx1"/>
                </a:solidFill>
                <a:latin typeface="Arial" panose="020B0604020202020204" pitchFamily="34" charset="0"/>
                <a:cs typeface="Arial" panose="020B0604020202020204" pitchFamily="34" charset="0"/>
              </a:rPr>
              <a:t>який у високій концентрації міститься у стрижні волосини та цибулині</a:t>
            </a:r>
            <a:r>
              <a:rPr lang="uk-UA" dirty="0" smtClean="0">
                <a:solidFill>
                  <a:schemeClr val="tx1"/>
                </a:solidFill>
                <a:latin typeface="Arial" panose="020B0604020202020204" pitchFamily="34" charset="0"/>
                <a:cs typeface="Arial" panose="020B0604020202020204" pitchFamily="34" charset="0"/>
              </a:rPr>
              <a:t>.</a:t>
            </a:r>
            <a:endParaRPr lang="uk-UA" dirty="0">
              <a:solidFill>
                <a:schemeClr val="tx1"/>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6409257" y="173616"/>
            <a:ext cx="5465676" cy="3225368"/>
          </a:xfrm>
          <a:prstGeom prst="rect">
            <a:avLst/>
          </a:prstGeom>
        </p:spPr>
      </p:pic>
      <p:sp>
        <p:nvSpPr>
          <p:cNvPr id="5" name="Місце для вмісту 2"/>
          <p:cNvSpPr txBox="1">
            <a:spLocks/>
          </p:cNvSpPr>
          <p:nvPr/>
        </p:nvSpPr>
        <p:spPr>
          <a:xfrm>
            <a:off x="390227" y="3500582"/>
            <a:ext cx="11484705" cy="3141082"/>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140000"/>
              </a:lnSpc>
              <a:spcBef>
                <a:spcPts val="600"/>
              </a:spcBef>
            </a:pPr>
            <a:r>
              <a:rPr lang="uk-UA" b="1" dirty="0" smtClean="0">
                <a:solidFill>
                  <a:schemeClr val="tx1"/>
                </a:solidFill>
                <a:latin typeface="Arial" panose="020B0604020202020204" pitchFamily="34" charset="0"/>
                <a:cs typeface="Arial" panose="020B0604020202020204" pitchFamily="34" charset="0"/>
              </a:rPr>
              <a:t>Роль стрижня волосини:</a:t>
            </a:r>
            <a:r>
              <a:rPr lang="uk-UA" dirty="0" smtClean="0">
                <a:solidFill>
                  <a:schemeClr val="tx1"/>
                </a:solidFill>
                <a:latin typeface="Arial" panose="020B0604020202020204" pitchFamily="34" charset="0"/>
                <a:cs typeface="Arial" panose="020B0604020202020204" pitchFamily="34" charset="0"/>
              </a:rPr>
              <a:t> для інженера стрижень темної волосини в цій процедурі виступає в ролі </a:t>
            </a:r>
            <a:r>
              <a:rPr lang="uk-UA" b="1" i="1" dirty="0" smtClean="0">
                <a:solidFill>
                  <a:schemeClr val="accent1"/>
                </a:solidFill>
                <a:latin typeface="Arial" panose="020B0604020202020204" pitchFamily="34" charset="0"/>
                <a:cs typeface="Arial" panose="020B0604020202020204" pitchFamily="34" charset="0"/>
              </a:rPr>
              <a:t>оптичного поглинача та </a:t>
            </a:r>
            <a:r>
              <a:rPr lang="uk-UA" b="1" i="1" dirty="0" err="1" smtClean="0">
                <a:solidFill>
                  <a:schemeClr val="accent1"/>
                </a:solidFill>
                <a:latin typeface="Arial" panose="020B0604020202020204" pitchFamily="34" charset="0"/>
                <a:cs typeface="Arial" panose="020B0604020202020204" pitchFamily="34" charset="0"/>
              </a:rPr>
              <a:t>теплопровідника</a:t>
            </a:r>
            <a:r>
              <a:rPr lang="uk-UA" dirty="0" smtClean="0">
                <a:solidFill>
                  <a:schemeClr val="tx1"/>
                </a:solidFill>
                <a:latin typeface="Arial" panose="020B0604020202020204" pitchFamily="34" charset="0"/>
                <a:cs typeface="Arial" panose="020B0604020202020204" pitchFamily="34" charset="0"/>
              </a:rPr>
              <a:t>.</a:t>
            </a:r>
          </a:p>
          <a:p>
            <a:pPr>
              <a:lnSpc>
                <a:spcPct val="140000"/>
              </a:lnSpc>
              <a:spcBef>
                <a:spcPts val="600"/>
              </a:spcBef>
            </a:pPr>
            <a:r>
              <a:rPr lang="uk-UA" b="1" dirty="0" smtClean="0">
                <a:solidFill>
                  <a:schemeClr val="tx1"/>
                </a:solidFill>
                <a:latin typeface="Arial" panose="020B0604020202020204" pitchFamily="34" charset="0"/>
                <a:cs typeface="Arial" panose="020B0604020202020204" pitchFamily="34" charset="0"/>
              </a:rPr>
              <a:t>Механізм:</a:t>
            </a:r>
            <a:r>
              <a:rPr lang="uk-UA" dirty="0" smtClean="0">
                <a:solidFill>
                  <a:schemeClr val="tx1"/>
                </a:solidFill>
                <a:latin typeface="Arial" panose="020B0604020202020204" pitchFamily="34" charset="0"/>
                <a:cs typeface="Arial" panose="020B0604020202020204" pitchFamily="34" charset="0"/>
              </a:rPr>
              <a:t> лазер генерує імпульс світла. Меланін волосини поглинає фотони і миттєво перетворює світлову енергію на теплову. Стрижень розігрівається до 70-80°</a:t>
            </a:r>
            <a:r>
              <a:rPr lang="en-AU" dirty="0" smtClean="0">
                <a:solidFill>
                  <a:schemeClr val="tx1"/>
                </a:solidFill>
                <a:latin typeface="Arial" panose="020B0604020202020204" pitchFamily="34" charset="0"/>
                <a:cs typeface="Arial" panose="020B0604020202020204" pitchFamily="34" charset="0"/>
              </a:rPr>
              <a:t>C.</a:t>
            </a:r>
          </a:p>
          <a:p>
            <a:pPr>
              <a:lnSpc>
                <a:spcPct val="140000"/>
              </a:lnSpc>
              <a:spcBef>
                <a:spcPts val="600"/>
              </a:spcBef>
            </a:pPr>
            <a:r>
              <a:rPr lang="uk-UA" b="1" dirty="0" smtClean="0">
                <a:solidFill>
                  <a:schemeClr val="tx1"/>
                </a:solidFill>
                <a:latin typeface="Arial" panose="020B0604020202020204" pitchFamily="34" charset="0"/>
                <a:cs typeface="Arial" panose="020B0604020202020204" pitchFamily="34" charset="0"/>
              </a:rPr>
              <a:t>Проблема теплообміну:</a:t>
            </a:r>
            <a:r>
              <a:rPr lang="uk-UA" dirty="0" smtClean="0">
                <a:solidFill>
                  <a:schemeClr val="tx1"/>
                </a:solidFill>
                <a:latin typeface="Arial" panose="020B0604020202020204" pitchFamily="34" charset="0"/>
                <a:cs typeface="Arial" panose="020B0604020202020204" pitchFamily="34" charset="0"/>
              </a:rPr>
              <a:t> щоб процедура була успішною, тепло від гарячого стрижня має встигнути передатися на навколишні клітини фолікула (зокрема, на зону стовбурових клітин "</a:t>
            </a:r>
            <a:r>
              <a:rPr lang="en-AU" dirty="0" smtClean="0">
                <a:solidFill>
                  <a:schemeClr val="tx1"/>
                </a:solidFill>
                <a:latin typeface="Arial" panose="020B0604020202020204" pitchFamily="34" charset="0"/>
                <a:cs typeface="Arial" panose="020B0604020202020204" pitchFamily="34" charset="0"/>
              </a:rPr>
              <a:t>Bulge" </a:t>
            </a:r>
            <a:r>
              <a:rPr lang="uk-UA" dirty="0" smtClean="0">
                <a:solidFill>
                  <a:schemeClr val="tx1"/>
                </a:solidFill>
                <a:latin typeface="Arial" panose="020B0604020202020204" pitchFamily="34" charset="0"/>
                <a:cs typeface="Arial" panose="020B0604020202020204" pitchFamily="34" charset="0"/>
              </a:rPr>
              <a:t>та сосочок). Тому інженер налаштовує </a:t>
            </a:r>
            <a:r>
              <a:rPr lang="uk-UA" b="1" dirty="0" smtClean="0">
                <a:solidFill>
                  <a:schemeClr val="tx1"/>
                </a:solidFill>
                <a:latin typeface="Arial" panose="020B0604020202020204" pitchFamily="34" charset="0"/>
                <a:cs typeface="Arial" panose="020B0604020202020204" pitchFamily="34" charset="0"/>
              </a:rPr>
              <a:t>тривалість імпульсу</a:t>
            </a:r>
            <a:r>
              <a:rPr lang="uk-UA" dirty="0" smtClean="0">
                <a:solidFill>
                  <a:schemeClr val="tx1"/>
                </a:solidFill>
                <a:latin typeface="Arial" panose="020B0604020202020204" pitchFamily="34" charset="0"/>
                <a:cs typeface="Arial" panose="020B0604020202020204" pitchFamily="34" charset="0"/>
              </a:rPr>
              <a:t>. Якщо імпульс буде занадто коротким – волосина згорить, але тепло не встигне дійти до сосочка (волосся виросте знову). Якщо занадто довгим – перегріється і пошкодиться шкіра навколо (приклад у Практичних кейсах 1).</a:t>
            </a:r>
            <a:endParaRPr lang="uk-U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87057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Що таке </a:t>
            </a:r>
            <a:r>
              <a:rPr lang="uk-UA" dirty="0" err="1"/>
              <a:t>фотоепіляція</a:t>
            </a:r>
            <a:r>
              <a:rPr lang="uk-UA" dirty="0"/>
              <a:t>?</a:t>
            </a:r>
            <a:br>
              <a:rPr lang="uk-UA" dirty="0"/>
            </a:br>
            <a:endParaRPr lang="uk-UA" dirty="0"/>
          </a:p>
        </p:txBody>
      </p:sp>
      <p:sp>
        <p:nvSpPr>
          <p:cNvPr id="3" name="Місце для вмісту 2"/>
          <p:cNvSpPr>
            <a:spLocks noGrp="1"/>
          </p:cNvSpPr>
          <p:nvPr>
            <p:ph idx="1"/>
          </p:nvPr>
        </p:nvSpPr>
        <p:spPr>
          <a:xfrm>
            <a:off x="317115" y="1369550"/>
            <a:ext cx="9251757" cy="3880773"/>
          </a:xfrm>
        </p:spPr>
        <p:txBody>
          <a:bodyPr/>
          <a:lstStyle/>
          <a:p>
            <a:r>
              <a:rPr lang="uk-UA" dirty="0">
                <a:solidFill>
                  <a:schemeClr val="tx1"/>
                </a:solidFill>
                <a:latin typeface="Arial" panose="020B0604020202020204" pitchFamily="34" charset="0"/>
                <a:cs typeface="Arial" panose="020B0604020202020204" pitchFamily="34" charset="0"/>
              </a:rPr>
              <a:t>Процедура основана на впливі світлових імпульсів на волосяний фолікул, а точніше – на його пігмент. Спалахи, що </a:t>
            </a:r>
            <a:r>
              <a:rPr lang="uk-UA" dirty="0" smtClean="0">
                <a:solidFill>
                  <a:schemeClr val="tx1"/>
                </a:solidFill>
                <a:latin typeface="Arial" panose="020B0604020202020204" pitchFamily="34" charset="0"/>
                <a:cs typeface="Arial" panose="020B0604020202020204" pitchFamily="34" charset="0"/>
              </a:rPr>
              <a:t>можна спостерігати </a:t>
            </a:r>
            <a:r>
              <a:rPr lang="uk-UA" dirty="0">
                <a:solidFill>
                  <a:schemeClr val="tx1"/>
                </a:solidFill>
                <a:latin typeface="Arial" panose="020B0604020202020204" pitchFamily="34" charset="0"/>
                <a:cs typeface="Arial" panose="020B0604020202020204" pitchFamily="34" charset="0"/>
              </a:rPr>
              <a:t>під час роботи </a:t>
            </a:r>
            <a:r>
              <a:rPr lang="uk-UA" dirty="0" err="1">
                <a:solidFill>
                  <a:schemeClr val="tx1"/>
                </a:solidFill>
                <a:latin typeface="Arial" panose="020B0604020202020204" pitchFamily="34" charset="0"/>
                <a:cs typeface="Arial" panose="020B0604020202020204" pitchFamily="34" charset="0"/>
              </a:rPr>
              <a:t>фотоепілятору</a:t>
            </a:r>
            <a:r>
              <a:rPr lang="uk-UA" dirty="0">
                <a:solidFill>
                  <a:schemeClr val="tx1"/>
                </a:solidFill>
                <a:latin typeface="Arial" panose="020B0604020202020204" pitchFamily="34" charset="0"/>
                <a:cs typeface="Arial" panose="020B0604020202020204" pitchFamily="34" charset="0"/>
              </a:rPr>
              <a:t> – це й є так звані </a:t>
            </a:r>
            <a:r>
              <a:rPr lang="en-AU" dirty="0">
                <a:solidFill>
                  <a:schemeClr val="tx1"/>
                </a:solidFill>
                <a:latin typeface="Arial" panose="020B0604020202020204" pitchFamily="34" charset="0"/>
                <a:cs typeface="Arial" panose="020B0604020202020204" pitchFamily="34" charset="0"/>
              </a:rPr>
              <a:t>IPL </a:t>
            </a:r>
            <a:r>
              <a:rPr lang="uk-UA" dirty="0">
                <a:solidFill>
                  <a:schemeClr val="tx1"/>
                </a:solidFill>
                <a:latin typeface="Arial" panose="020B0604020202020204" pitchFamily="34" charset="0"/>
                <a:cs typeface="Arial" panose="020B0604020202020204" pitchFamily="34" charset="0"/>
              </a:rPr>
              <a:t>або ж інтенсивне імпульсне випромінювання.</a:t>
            </a:r>
          </a:p>
        </p:txBody>
      </p:sp>
      <p:pic>
        <p:nvPicPr>
          <p:cNvPr id="4" name="Рисунок 3"/>
          <p:cNvPicPr>
            <a:picLocks noChangeAspect="1"/>
          </p:cNvPicPr>
          <p:nvPr/>
        </p:nvPicPr>
        <p:blipFill>
          <a:blip r:embed="rId2"/>
          <a:stretch>
            <a:fillRect/>
          </a:stretch>
        </p:blipFill>
        <p:spPr>
          <a:xfrm>
            <a:off x="963660" y="2542568"/>
            <a:ext cx="7958666" cy="3864938"/>
          </a:xfrm>
          <a:prstGeom prst="rect">
            <a:avLst/>
          </a:prstGeom>
        </p:spPr>
      </p:pic>
    </p:spTree>
    <p:extLst>
      <p:ext uri="{BB962C8B-B14F-4D97-AF65-F5344CB8AC3E}">
        <p14:creationId xmlns:p14="http://schemas.microsoft.com/office/powerpoint/2010/main" val="2753989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566498" y="733170"/>
            <a:ext cx="7801647" cy="5874327"/>
          </a:xfrm>
        </p:spPr>
        <p:txBody>
          <a:bodyPr>
            <a:normAutofit/>
          </a:bodyPr>
          <a:lstStyle/>
          <a:p>
            <a:pPr fontAlgn="base"/>
            <a:r>
              <a:rPr lang="uk-UA" dirty="0">
                <a:solidFill>
                  <a:schemeClr val="tx1"/>
                </a:solidFill>
                <a:latin typeface="Arial" panose="020B0604020202020204" pitchFamily="34" charset="0"/>
                <a:cs typeface="Arial" panose="020B0604020202020204" pitchFamily="34" charset="0"/>
              </a:rPr>
              <a:t>Світлові спалахи впливають на фолікули у активній фазі росту, “засліплюють” їх і вони, грубо кажучи, тихесенько засипають, а з часом просто залишають </a:t>
            </a:r>
            <a:r>
              <a:rPr lang="uk-UA" dirty="0" smtClean="0">
                <a:solidFill>
                  <a:schemeClr val="tx1"/>
                </a:solidFill>
                <a:latin typeface="Arial" panose="020B0604020202020204" pitchFamily="34" charset="0"/>
                <a:cs typeface="Arial" panose="020B0604020202020204" pitchFamily="34" charset="0"/>
              </a:rPr>
              <a:t>свою фолікулу. </a:t>
            </a:r>
            <a:r>
              <a:rPr lang="uk-UA" dirty="0">
                <a:solidFill>
                  <a:schemeClr val="tx1"/>
                </a:solidFill>
                <a:latin typeface="Arial" panose="020B0604020202020204" pitchFamily="34" charset="0"/>
                <a:cs typeface="Arial" panose="020B0604020202020204" pitchFamily="34" charset="0"/>
              </a:rPr>
              <a:t>Тобто, випадають. На тілі це виглядає як абсолютна гладкість шкіри. </a:t>
            </a:r>
            <a:endParaRPr lang="uk-UA" dirty="0" smtClean="0">
              <a:solidFill>
                <a:schemeClr val="tx1"/>
              </a:solidFill>
              <a:latin typeface="Arial" panose="020B0604020202020204" pitchFamily="34" charset="0"/>
              <a:cs typeface="Arial" panose="020B0604020202020204" pitchFamily="34" charset="0"/>
            </a:endParaRPr>
          </a:p>
          <a:p>
            <a:pPr fontAlgn="base"/>
            <a:r>
              <a:rPr lang="uk-UA" dirty="0" smtClean="0">
                <a:solidFill>
                  <a:schemeClr val="tx1"/>
                </a:solidFill>
                <a:latin typeface="Arial" panose="020B0604020202020204" pitchFamily="34" charset="0"/>
                <a:cs typeface="Arial" panose="020B0604020202020204" pitchFamily="34" charset="0"/>
              </a:rPr>
              <a:t>Проте </a:t>
            </a:r>
            <a:r>
              <a:rPr lang="uk-UA" dirty="0">
                <a:solidFill>
                  <a:schemeClr val="tx1"/>
                </a:solidFill>
                <a:latin typeface="Arial" panose="020B0604020202020204" pitchFamily="34" charset="0"/>
                <a:cs typeface="Arial" panose="020B0604020202020204" pitchFamily="34" charset="0"/>
              </a:rPr>
              <a:t>є нюанс: процес росту волосся поновлюється знову, </a:t>
            </a:r>
            <a:r>
              <a:rPr lang="uk-UA" dirty="0" err="1">
                <a:solidFill>
                  <a:schemeClr val="tx1"/>
                </a:solidFill>
                <a:latin typeface="Arial" panose="020B0604020202020204" pitchFamily="34" charset="0"/>
                <a:cs typeface="Arial" panose="020B0604020202020204" pitchFamily="34" charset="0"/>
              </a:rPr>
              <a:t>ажде</a:t>
            </a:r>
            <a:r>
              <a:rPr lang="uk-UA" dirty="0">
                <a:solidFill>
                  <a:schemeClr val="tx1"/>
                </a:solidFill>
                <a:latin typeface="Arial" panose="020B0604020202020204" pitchFamily="34" charset="0"/>
                <a:cs typeface="Arial" panose="020B0604020202020204" pitchFamily="34" charset="0"/>
              </a:rPr>
              <a:t> у людському організмі все </a:t>
            </a:r>
            <a:r>
              <a:rPr lang="uk-UA" dirty="0" smtClean="0">
                <a:solidFill>
                  <a:schemeClr val="tx1"/>
                </a:solidFill>
                <a:latin typeface="Arial" panose="020B0604020202020204" pitchFamily="34" charset="0"/>
                <a:cs typeface="Arial" panose="020B0604020202020204" pitchFamily="34" charset="0"/>
              </a:rPr>
              <a:t>циклічно, як ми розглянули вище. </a:t>
            </a:r>
            <a:r>
              <a:rPr lang="uk-UA" dirty="0">
                <a:solidFill>
                  <a:schemeClr val="tx1"/>
                </a:solidFill>
                <a:latin typeface="Arial" panose="020B0604020202020204" pitchFamily="34" charset="0"/>
                <a:cs typeface="Arial" panose="020B0604020202020204" pitchFamily="34" charset="0"/>
              </a:rPr>
              <a:t>Саме тому </a:t>
            </a:r>
            <a:r>
              <a:rPr lang="uk-UA" dirty="0" err="1">
                <a:solidFill>
                  <a:schemeClr val="tx1"/>
                </a:solidFill>
                <a:latin typeface="Arial" panose="020B0604020202020204" pitchFamily="34" charset="0"/>
                <a:cs typeface="Arial" panose="020B0604020202020204" pitchFamily="34" charset="0"/>
              </a:rPr>
              <a:t>фотоепіляцію</a:t>
            </a:r>
            <a:r>
              <a:rPr lang="uk-UA" dirty="0">
                <a:solidFill>
                  <a:schemeClr val="tx1"/>
                </a:solidFill>
                <a:latin typeface="Arial" panose="020B0604020202020204" pitchFamily="34" charset="0"/>
                <a:cs typeface="Arial" panose="020B0604020202020204" pitchFamily="34" charset="0"/>
              </a:rPr>
              <a:t> слід робити систематично: спочатку раз на 1-2 тижні, а після, повторювати процедуру кожні 4-6-8 тижнів (відповідно до активності ваших фолікул</a:t>
            </a:r>
            <a:r>
              <a:rPr lang="uk-UA" dirty="0" smtClean="0">
                <a:solidFill>
                  <a:schemeClr val="tx1"/>
                </a:solidFill>
                <a:latin typeface="Arial" panose="020B0604020202020204" pitchFamily="34" charset="0"/>
                <a:cs typeface="Arial" panose="020B0604020202020204" pitchFamily="34" charset="0"/>
              </a:rPr>
              <a:t>). </a:t>
            </a:r>
            <a:r>
              <a:rPr lang="uk-UA" dirty="0">
                <a:solidFill>
                  <a:schemeClr val="tx1"/>
                </a:solidFill>
                <a:latin typeface="Arial" panose="020B0604020202020204" pitchFamily="34" charset="0"/>
                <a:cs typeface="Arial" panose="020B0604020202020204" pitchFamily="34" charset="0"/>
              </a:rPr>
              <a:t>Курс </a:t>
            </a:r>
            <a:r>
              <a:rPr lang="uk-UA" dirty="0" err="1">
                <a:solidFill>
                  <a:schemeClr val="tx1"/>
                </a:solidFill>
                <a:latin typeface="Arial" panose="020B0604020202020204" pitchFamily="34" charset="0"/>
                <a:cs typeface="Arial" panose="020B0604020202020204" pitchFamily="34" charset="0"/>
              </a:rPr>
              <a:t>фотоепіляції</a:t>
            </a:r>
            <a:r>
              <a:rPr lang="uk-UA" dirty="0">
                <a:solidFill>
                  <a:schemeClr val="tx1"/>
                </a:solidFill>
                <a:latin typeface="Arial" panose="020B0604020202020204" pitchFamily="34" charset="0"/>
                <a:cs typeface="Arial" panose="020B0604020202020204" pitchFamily="34" charset="0"/>
              </a:rPr>
              <a:t> в середньому складається з 10-12 </a:t>
            </a:r>
            <a:r>
              <a:rPr lang="uk-UA" dirty="0" smtClean="0">
                <a:solidFill>
                  <a:schemeClr val="tx1"/>
                </a:solidFill>
                <a:latin typeface="Arial" panose="020B0604020202020204" pitchFamily="34" charset="0"/>
                <a:cs typeface="Arial" panose="020B0604020202020204" pitchFamily="34" charset="0"/>
              </a:rPr>
              <a:t>процедур. Бажаний </a:t>
            </a:r>
            <a:r>
              <a:rPr lang="uk-UA" dirty="0">
                <a:solidFill>
                  <a:schemeClr val="tx1"/>
                </a:solidFill>
                <a:latin typeface="Arial" panose="020B0604020202020204" pitchFamily="34" charset="0"/>
                <a:cs typeface="Arial" panose="020B0604020202020204" pitchFamily="34" charset="0"/>
              </a:rPr>
              <a:t>ефект пацієнт отримує приблизно через рік після початку процедур. За один сеанс можна обробляти відразу кілька ділянок. Уся процедура займає небагато часу, триває не більше пів години.</a:t>
            </a:r>
          </a:p>
          <a:p>
            <a:pPr fontAlgn="base"/>
            <a:r>
              <a:rPr lang="uk-UA" dirty="0" smtClean="0">
                <a:solidFill>
                  <a:schemeClr val="tx1"/>
                </a:solidFill>
                <a:latin typeface="Arial" panose="020B0604020202020204" pitchFamily="34" charset="0"/>
                <a:cs typeface="Arial" panose="020B0604020202020204" pitchFamily="34" charset="0"/>
              </a:rPr>
              <a:t>Що </a:t>
            </a:r>
            <a:r>
              <a:rPr lang="uk-UA" dirty="0">
                <a:solidFill>
                  <a:schemeClr val="tx1"/>
                </a:solidFill>
                <a:latin typeface="Arial" panose="020B0604020202020204" pitchFamily="34" charset="0"/>
                <a:cs typeface="Arial" panose="020B0604020202020204" pitchFamily="34" charset="0"/>
              </a:rPr>
              <a:t>станеться, якщо припинити процедури? Волосся почне рости і, хоча й спочатку воно буде світлим і майже непомітним, через деякий час (приблизно 1-2 місяці) знову виглядатиме як і до процедури. Боротьбу доведеться починати спочатку.</a:t>
            </a:r>
          </a:p>
          <a:p>
            <a:endParaRPr lang="uk-UA" dirty="0">
              <a:solidFill>
                <a:schemeClr val="tx1"/>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rotWithShape="1">
          <a:blip r:embed="rId2"/>
          <a:srcRect l="10494" r="2952"/>
          <a:stretch/>
        </p:blipFill>
        <p:spPr>
          <a:xfrm>
            <a:off x="8470439" y="2907952"/>
            <a:ext cx="3472179" cy="3699545"/>
          </a:xfrm>
          <a:prstGeom prst="rect">
            <a:avLst/>
          </a:prstGeom>
        </p:spPr>
      </p:pic>
    </p:spTree>
    <p:extLst>
      <p:ext uri="{BB962C8B-B14F-4D97-AF65-F5344CB8AC3E}">
        <p14:creationId xmlns:p14="http://schemas.microsoft.com/office/powerpoint/2010/main" val="2362091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2716" y="1145309"/>
            <a:ext cx="4356483" cy="1320800"/>
          </a:xfrm>
        </p:spPr>
        <p:txBody>
          <a:bodyPr/>
          <a:lstStyle/>
          <a:p>
            <a:r>
              <a:rPr lang="uk-UA" dirty="0" smtClean="0"/>
              <a:t>Волосся</a:t>
            </a:r>
            <a:endParaRPr lang="uk-UA" dirty="0"/>
          </a:p>
        </p:txBody>
      </p:sp>
      <p:sp>
        <p:nvSpPr>
          <p:cNvPr id="3" name="Прямокутник 2"/>
          <p:cNvSpPr/>
          <p:nvPr/>
        </p:nvSpPr>
        <p:spPr>
          <a:xfrm>
            <a:off x="757382" y="2274838"/>
            <a:ext cx="6844145" cy="3213187"/>
          </a:xfrm>
          <a:prstGeom prst="rect">
            <a:avLst/>
          </a:prstGeom>
        </p:spPr>
        <p:txBody>
          <a:bodyPr wrap="square">
            <a:spAutoFit/>
          </a:bodyPr>
          <a:lstStyle/>
          <a:p>
            <a:pPr>
              <a:lnSpc>
                <a:spcPct val="130000"/>
              </a:lnSpc>
            </a:pPr>
            <a:r>
              <a:rPr lang="uk-UA" dirty="0">
                <a:latin typeface="Arial" panose="020B0604020202020204" pitchFamily="34" charset="0"/>
                <a:cs typeface="Arial" panose="020B0604020202020204" pitchFamily="34" charset="0"/>
              </a:rPr>
              <a:t>Волосся </a:t>
            </a:r>
            <a:r>
              <a:rPr lang="uk-UA" dirty="0" smtClean="0">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це один із найпопулярніших об'єктів впливу в апаратній косметології</a:t>
            </a:r>
            <a:r>
              <a:rPr lang="uk-UA" dirty="0" smtClean="0">
                <a:latin typeface="Arial" panose="020B0604020202020204" pitchFamily="34" charset="0"/>
                <a:cs typeface="Arial" panose="020B0604020202020204" pitchFamily="34" charset="0"/>
              </a:rPr>
              <a:t>.</a:t>
            </a:r>
          </a:p>
          <a:p>
            <a:pPr>
              <a:lnSpc>
                <a:spcPct val="130000"/>
              </a:lnSpc>
            </a:pPr>
            <a:endParaRPr lang="uk-UA" sz="600" dirty="0">
              <a:latin typeface="Arial" panose="020B0604020202020204" pitchFamily="34" charset="0"/>
              <a:cs typeface="Arial" panose="020B0604020202020204" pitchFamily="34" charset="0"/>
            </a:endParaRPr>
          </a:p>
          <a:p>
            <a:pPr>
              <a:lnSpc>
                <a:spcPct val="130000"/>
              </a:lnSpc>
            </a:pPr>
            <a:r>
              <a:rPr lang="uk-UA" dirty="0">
                <a:latin typeface="Arial" panose="020B0604020202020204" pitchFamily="34" charset="0"/>
                <a:cs typeface="Arial" panose="020B0604020202020204" pitchFamily="34" charset="0"/>
              </a:rPr>
              <a:t>Для </a:t>
            </a:r>
            <a:r>
              <a:rPr lang="uk-UA" dirty="0" err="1">
                <a:latin typeface="Arial" panose="020B0604020202020204" pitchFamily="34" charset="0"/>
                <a:cs typeface="Arial" panose="020B0604020202020204" pitchFamily="34" charset="0"/>
              </a:rPr>
              <a:t>біомедичного</a:t>
            </a:r>
            <a:r>
              <a:rPr lang="uk-UA" dirty="0">
                <a:latin typeface="Arial" panose="020B0604020202020204" pitchFamily="34" charset="0"/>
                <a:cs typeface="Arial" panose="020B0604020202020204" pitchFamily="34" charset="0"/>
              </a:rPr>
              <a:t> інженера </a:t>
            </a:r>
            <a:r>
              <a:rPr lang="uk-UA" b="1" u="sng" dirty="0">
                <a:solidFill>
                  <a:schemeClr val="accent1"/>
                </a:solidFill>
                <a:latin typeface="Arial" panose="020B0604020202020204" pitchFamily="34" charset="0"/>
                <a:cs typeface="Arial" panose="020B0604020202020204" pitchFamily="34" charset="0"/>
              </a:rPr>
              <a:t>волосяний фолікул </a:t>
            </a:r>
            <a:r>
              <a:rPr lang="uk-UA" dirty="0">
                <a:latin typeface="Arial" panose="020B0604020202020204" pitchFamily="34" charset="0"/>
                <a:cs typeface="Arial" panose="020B0604020202020204" pitchFamily="34" charset="0"/>
              </a:rPr>
              <a:t>–</a:t>
            </a:r>
            <a:r>
              <a:rPr lang="uk-UA" dirty="0" smtClean="0">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це дуже специфічна, мініатюрна і складна </a:t>
            </a:r>
            <a:r>
              <a:rPr lang="uk-UA" dirty="0" smtClean="0">
                <a:latin typeface="Arial" panose="020B0604020202020204" pitchFamily="34" charset="0"/>
                <a:cs typeface="Arial" panose="020B0604020202020204" pitchFamily="34" charset="0"/>
              </a:rPr>
              <a:t>«мішень». </a:t>
            </a:r>
            <a:endParaRPr lang="uk-UA" dirty="0" smtClean="0">
              <a:latin typeface="Arial" panose="020B0604020202020204" pitchFamily="34" charset="0"/>
              <a:cs typeface="Arial" panose="020B0604020202020204" pitchFamily="34" charset="0"/>
            </a:endParaRPr>
          </a:p>
          <a:p>
            <a:pPr>
              <a:lnSpc>
                <a:spcPct val="130000"/>
              </a:lnSpc>
            </a:pPr>
            <a:endParaRPr lang="uk-UA" sz="600" dirty="0" smtClean="0">
              <a:latin typeface="Arial" panose="020B0604020202020204" pitchFamily="34" charset="0"/>
              <a:cs typeface="Arial" panose="020B0604020202020204" pitchFamily="34" charset="0"/>
            </a:endParaRPr>
          </a:p>
          <a:p>
            <a:pPr>
              <a:lnSpc>
                <a:spcPct val="130000"/>
              </a:lnSpc>
            </a:pPr>
            <a:r>
              <a:rPr lang="uk-UA" dirty="0" smtClean="0">
                <a:latin typeface="Arial" panose="020B0604020202020204" pitchFamily="34" charset="0"/>
                <a:cs typeface="Arial" panose="020B0604020202020204" pitchFamily="34" charset="0"/>
              </a:rPr>
              <a:t>З </a:t>
            </a:r>
            <a:r>
              <a:rPr lang="uk-UA" dirty="0">
                <a:latin typeface="Arial" panose="020B0604020202020204" pitchFamily="34" charset="0"/>
                <a:cs typeface="Arial" panose="020B0604020202020204" pitchFamily="34" charset="0"/>
              </a:rPr>
              <a:t>одного боку, ми розробляємо апарати для його повного </a:t>
            </a:r>
            <a:r>
              <a:rPr lang="uk-UA" b="1" i="1" dirty="0">
                <a:solidFill>
                  <a:schemeClr val="accent1"/>
                </a:solidFill>
                <a:latin typeface="Arial" panose="020B0604020202020204" pitchFamily="34" charset="0"/>
                <a:cs typeface="Arial" panose="020B0604020202020204" pitchFamily="34" charset="0"/>
              </a:rPr>
              <a:t>руйнування</a:t>
            </a:r>
            <a:r>
              <a:rPr lang="uk-UA" dirty="0">
                <a:latin typeface="Arial" panose="020B0604020202020204" pitchFamily="34" charset="0"/>
                <a:cs typeface="Arial" panose="020B0604020202020204" pitchFamily="34" charset="0"/>
              </a:rPr>
              <a:t> (епіляція), </a:t>
            </a:r>
            <a:endParaRPr lang="uk-UA" dirty="0" smtClean="0">
              <a:latin typeface="Arial" panose="020B0604020202020204" pitchFamily="34" charset="0"/>
              <a:cs typeface="Arial" panose="020B0604020202020204" pitchFamily="34" charset="0"/>
            </a:endParaRPr>
          </a:p>
          <a:p>
            <a:pPr>
              <a:lnSpc>
                <a:spcPct val="130000"/>
              </a:lnSpc>
            </a:pPr>
            <a:r>
              <a:rPr lang="uk-UA" dirty="0" smtClean="0">
                <a:latin typeface="Arial" panose="020B0604020202020204" pitchFamily="34" charset="0"/>
                <a:cs typeface="Arial" panose="020B0604020202020204" pitchFamily="34" charset="0"/>
              </a:rPr>
              <a:t>з </a:t>
            </a:r>
            <a:r>
              <a:rPr lang="uk-UA" dirty="0">
                <a:latin typeface="Arial" panose="020B0604020202020204" pitchFamily="34" charset="0"/>
                <a:cs typeface="Arial" panose="020B0604020202020204" pitchFamily="34" charset="0"/>
              </a:rPr>
              <a:t>іншого –</a:t>
            </a:r>
            <a:r>
              <a:rPr lang="uk-UA" dirty="0" smtClean="0">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для </a:t>
            </a:r>
            <a:r>
              <a:rPr lang="uk-UA" b="1" i="1" dirty="0">
                <a:solidFill>
                  <a:schemeClr val="accent1"/>
                </a:solidFill>
                <a:latin typeface="Arial" panose="020B0604020202020204" pitchFamily="34" charset="0"/>
                <a:cs typeface="Arial" panose="020B0604020202020204" pitchFamily="34" charset="0"/>
              </a:rPr>
              <a:t>стимуляції</a:t>
            </a:r>
            <a:r>
              <a:rPr lang="uk-UA" dirty="0">
                <a:latin typeface="Arial" panose="020B0604020202020204" pitchFamily="34" charset="0"/>
                <a:cs typeface="Arial" panose="020B0604020202020204" pitchFamily="34" charset="0"/>
              </a:rPr>
              <a:t> його життєдіяльності (лікування алопеції/облисіння).</a:t>
            </a:r>
          </a:p>
        </p:txBody>
      </p:sp>
    </p:spTree>
    <p:extLst>
      <p:ext uri="{BB962C8B-B14F-4D97-AF65-F5344CB8AC3E}">
        <p14:creationId xmlns:p14="http://schemas.microsoft.com/office/powerpoint/2010/main" val="31432903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Вплив лазерної епіляції</a:t>
            </a:r>
            <a:br>
              <a:rPr lang="uk-UA" dirty="0"/>
            </a:br>
            <a:endParaRPr lang="uk-UA" dirty="0"/>
          </a:p>
        </p:txBody>
      </p:sp>
      <p:sp>
        <p:nvSpPr>
          <p:cNvPr id="3" name="Місце для вмісту 2"/>
          <p:cNvSpPr>
            <a:spLocks noGrp="1"/>
          </p:cNvSpPr>
          <p:nvPr>
            <p:ph idx="1"/>
          </p:nvPr>
        </p:nvSpPr>
        <p:spPr>
          <a:xfrm>
            <a:off x="557262" y="1671061"/>
            <a:ext cx="6905720" cy="3880773"/>
          </a:xfrm>
        </p:spPr>
        <p:txBody>
          <a:bodyPr/>
          <a:lstStyle/>
          <a:p>
            <a:r>
              <a:rPr lang="uk-UA" b="1" i="1" dirty="0">
                <a:solidFill>
                  <a:schemeClr val="accent1"/>
                </a:solidFill>
                <a:latin typeface="Arial" panose="020B0604020202020204" pitchFamily="34" charset="0"/>
                <a:cs typeface="Arial" panose="020B0604020202020204" pitchFamily="34" charset="0"/>
              </a:rPr>
              <a:t>Лазерна епіляція</a:t>
            </a:r>
            <a:r>
              <a:rPr lang="uk-UA" dirty="0">
                <a:solidFill>
                  <a:schemeClr val="tx1"/>
                </a:solidFill>
                <a:latin typeface="Arial" panose="020B0604020202020204" pitchFamily="34" charset="0"/>
                <a:cs typeface="Arial" panose="020B0604020202020204" pitchFamily="34" charset="0"/>
              </a:rPr>
              <a:t>, так само як і </a:t>
            </a:r>
            <a:r>
              <a:rPr lang="uk-UA" dirty="0" err="1">
                <a:solidFill>
                  <a:schemeClr val="tx1"/>
                </a:solidFill>
                <a:latin typeface="Arial" panose="020B0604020202020204" pitchFamily="34" charset="0"/>
                <a:cs typeface="Arial" panose="020B0604020202020204" pitchFamily="34" charset="0"/>
              </a:rPr>
              <a:t>фотоепіляція</a:t>
            </a:r>
            <a:r>
              <a:rPr lang="uk-UA" dirty="0">
                <a:solidFill>
                  <a:schemeClr val="tx1"/>
                </a:solidFill>
                <a:latin typeface="Arial" panose="020B0604020202020204" pitchFamily="34" charset="0"/>
                <a:cs typeface="Arial" panose="020B0604020202020204" pitchFamily="34" charset="0"/>
              </a:rPr>
              <a:t>, проводиться з метою видалення з тіла небажаного волосся. Це більш прогресивна і сучасна методика. Лазерний промінь здатний більш прицільно впливати на волосяний фолікул, навіть якщо його колір не відрізняється від відтінку шкіри. Лазер нагріває волосяний фолікул, внаслідок чого припиняється живлення волосини та вона назавжди випадає.</a:t>
            </a:r>
          </a:p>
          <a:p>
            <a:r>
              <a:rPr lang="uk-UA" dirty="0">
                <a:solidFill>
                  <a:schemeClr val="tx1"/>
                </a:solidFill>
                <a:latin typeface="Arial" panose="020B0604020202020204" pitchFamily="34" charset="0"/>
                <a:cs typeface="Arial" panose="020B0604020202020204" pitchFamily="34" charset="0"/>
              </a:rPr>
              <a:t>Для досягнення необхідного ефекту необхідно пройти курс процедур. Спочатку сеанси проводяться з інтервалом 1-2 місяці, потім кілька разів на рік. Кількість процедур індивідуальна для кожного пацієнта.</a:t>
            </a:r>
          </a:p>
          <a:p>
            <a:endParaRPr lang="uk-UA" dirty="0"/>
          </a:p>
        </p:txBody>
      </p:sp>
      <p:pic>
        <p:nvPicPr>
          <p:cNvPr id="4" name="Рисунок 3"/>
          <p:cNvPicPr>
            <a:picLocks noChangeAspect="1"/>
          </p:cNvPicPr>
          <p:nvPr/>
        </p:nvPicPr>
        <p:blipFill>
          <a:blip r:embed="rId2"/>
          <a:stretch>
            <a:fillRect/>
          </a:stretch>
        </p:blipFill>
        <p:spPr>
          <a:xfrm>
            <a:off x="7946941" y="1466417"/>
            <a:ext cx="3667208" cy="3936856"/>
          </a:xfrm>
          <a:prstGeom prst="rect">
            <a:avLst/>
          </a:prstGeom>
        </p:spPr>
      </p:pic>
    </p:spTree>
    <p:extLst>
      <p:ext uri="{BB962C8B-B14F-4D97-AF65-F5344CB8AC3E}">
        <p14:creationId xmlns:p14="http://schemas.microsoft.com/office/powerpoint/2010/main" val="2025307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7116" y="313315"/>
            <a:ext cx="8596668" cy="1320800"/>
          </a:xfrm>
        </p:spPr>
        <p:txBody>
          <a:bodyPr>
            <a:normAutofit fontScale="90000"/>
          </a:bodyPr>
          <a:lstStyle/>
          <a:p>
            <a:r>
              <a:rPr lang="uk-UA" b="1" dirty="0"/>
              <a:t>Порівняння </a:t>
            </a:r>
            <a:r>
              <a:rPr lang="uk-UA" b="1" dirty="0" err="1"/>
              <a:t>методик</a:t>
            </a:r>
            <a:r>
              <a:rPr lang="uk-UA" b="1" dirty="0"/>
              <a:t> </a:t>
            </a:r>
            <a:r>
              <a:rPr lang="uk-UA" dirty="0"/>
              <a:t/>
            </a:r>
            <a:br>
              <a:rPr lang="uk-UA" dirty="0"/>
            </a:br>
            <a:r>
              <a:rPr lang="uk-UA" dirty="0"/>
              <a:t/>
            </a:r>
            <a:br>
              <a:rPr lang="uk-UA" dirty="0"/>
            </a:br>
            <a:endParaRPr lang="uk-UA" dirty="0"/>
          </a:p>
        </p:txBody>
      </p:sp>
      <p:sp>
        <p:nvSpPr>
          <p:cNvPr id="3" name="Місце для вмісту 2"/>
          <p:cNvSpPr>
            <a:spLocks noGrp="1"/>
          </p:cNvSpPr>
          <p:nvPr>
            <p:ph idx="1"/>
          </p:nvPr>
        </p:nvSpPr>
        <p:spPr>
          <a:xfrm>
            <a:off x="215516" y="932873"/>
            <a:ext cx="9796702" cy="3293898"/>
          </a:xfrm>
        </p:spPr>
        <p:txBody>
          <a:bodyPr>
            <a:normAutofit lnSpcReduction="10000"/>
          </a:bodyPr>
          <a:lstStyle/>
          <a:p>
            <a:r>
              <a:rPr lang="uk-UA" dirty="0">
                <a:solidFill>
                  <a:schemeClr val="tx1"/>
                </a:solidFill>
                <a:latin typeface="Arial" panose="020B0604020202020204" pitchFamily="34" charset="0"/>
                <a:cs typeface="Arial" panose="020B0604020202020204" pitchFamily="34" charset="0"/>
              </a:rPr>
              <a:t>Спочатку з’явилась </a:t>
            </a:r>
            <a:r>
              <a:rPr lang="uk-UA" dirty="0" err="1" smtClean="0">
                <a:solidFill>
                  <a:schemeClr val="tx1"/>
                </a:solidFill>
                <a:latin typeface="Arial" panose="020B0604020202020204" pitchFamily="34" charset="0"/>
                <a:cs typeface="Arial" panose="020B0604020202020204" pitchFamily="34" charset="0"/>
              </a:rPr>
              <a:t>фотоепіляція</a:t>
            </a:r>
            <a:r>
              <a:rPr lang="uk-UA" dirty="0" smtClean="0">
                <a:solidFill>
                  <a:schemeClr val="tx1"/>
                </a:solidFill>
                <a:latin typeface="Arial" panose="020B0604020202020204" pitchFamily="34" charset="0"/>
                <a:cs typeface="Arial" panose="020B0604020202020204" pitchFamily="34" charset="0"/>
              </a:rPr>
              <a:t> – це </a:t>
            </a:r>
            <a:r>
              <a:rPr lang="uk-UA" dirty="0">
                <a:solidFill>
                  <a:schemeClr val="tx1"/>
                </a:solidFill>
                <a:latin typeface="Arial" panose="020B0604020202020204" pitchFamily="34" charset="0"/>
                <a:cs typeface="Arial" panose="020B0604020202020204" pitchFamily="34" charset="0"/>
              </a:rPr>
              <a:t>була інноваційна, виключно салонна методика видалення небажаного волосся за допомогою технології імпульсного випромінювання. </a:t>
            </a:r>
            <a:r>
              <a:rPr lang="uk-UA" dirty="0" smtClean="0">
                <a:solidFill>
                  <a:schemeClr val="tx1"/>
                </a:solidFill>
                <a:latin typeface="Arial" panose="020B0604020202020204" pitchFamily="34" charset="0"/>
                <a:cs typeface="Arial" panose="020B0604020202020204" pitchFamily="34" charset="0"/>
              </a:rPr>
              <a:t>З </a:t>
            </a:r>
            <a:r>
              <a:rPr lang="uk-UA" dirty="0">
                <a:solidFill>
                  <a:schemeClr val="tx1"/>
                </a:solidFill>
                <a:latin typeface="Arial" panose="020B0604020202020204" pitchFamily="34" charset="0"/>
                <a:cs typeface="Arial" panose="020B0604020202020204" pitchFamily="34" charset="0"/>
              </a:rPr>
              <a:t>часом, у міру появи нових салонів краси, а також апаратів для </a:t>
            </a:r>
            <a:r>
              <a:rPr lang="uk-UA" dirty="0" err="1">
                <a:solidFill>
                  <a:schemeClr val="tx1"/>
                </a:solidFill>
                <a:latin typeface="Arial" panose="020B0604020202020204" pitchFamily="34" charset="0"/>
                <a:cs typeface="Arial" panose="020B0604020202020204" pitchFamily="34" charset="0"/>
              </a:rPr>
              <a:t>фотоепіляції</a:t>
            </a:r>
            <a:r>
              <a:rPr lang="uk-UA" dirty="0">
                <a:solidFill>
                  <a:schemeClr val="tx1"/>
                </a:solidFill>
                <a:latin typeface="Arial" panose="020B0604020202020204" pitchFamily="34" charset="0"/>
                <a:cs typeface="Arial" panose="020B0604020202020204" pitchFamily="34" charset="0"/>
              </a:rPr>
              <a:t>, ця процедура стала більш </a:t>
            </a:r>
            <a:r>
              <a:rPr lang="uk-UA" dirty="0" smtClean="0">
                <a:solidFill>
                  <a:schemeClr val="tx1"/>
                </a:solidFill>
                <a:latin typeface="Arial" panose="020B0604020202020204" pitchFamily="34" charset="0"/>
                <a:cs typeface="Arial" panose="020B0604020202020204" pitchFamily="34" charset="0"/>
              </a:rPr>
              <a:t>доступною.</a:t>
            </a:r>
          </a:p>
          <a:p>
            <a:r>
              <a:rPr lang="uk-UA" dirty="0" smtClean="0">
                <a:solidFill>
                  <a:schemeClr val="tx1"/>
                </a:solidFill>
                <a:latin typeface="Arial" panose="020B0604020202020204" pitchFamily="34" charset="0"/>
                <a:cs typeface="Arial" panose="020B0604020202020204" pitchFamily="34" charset="0"/>
              </a:rPr>
              <a:t>Проте</a:t>
            </a:r>
            <a:r>
              <a:rPr lang="uk-UA" dirty="0">
                <a:solidFill>
                  <a:schemeClr val="tx1"/>
                </a:solidFill>
                <a:latin typeface="Arial" panose="020B0604020202020204" pitchFamily="34" charset="0"/>
                <a:cs typeface="Arial" panose="020B0604020202020204" pitchFamily="34" charset="0"/>
              </a:rPr>
              <a:t>, враховуючи її мінуси (болісність, ризик пігментації, складність обробки волосся у важкодоступних місцях тощо), </a:t>
            </a:r>
            <a:r>
              <a:rPr lang="uk-UA" dirty="0" err="1">
                <a:solidFill>
                  <a:schemeClr val="tx1"/>
                </a:solidFill>
                <a:latin typeface="Arial" panose="020B0604020202020204" pitchFamily="34" charset="0"/>
                <a:cs typeface="Arial" panose="020B0604020202020204" pitchFamily="34" charset="0"/>
              </a:rPr>
              <a:t>фотоепіляцію</a:t>
            </a:r>
            <a:r>
              <a:rPr lang="uk-UA" dirty="0">
                <a:solidFill>
                  <a:schemeClr val="tx1"/>
                </a:solidFill>
                <a:latin typeface="Arial" panose="020B0604020202020204" pitchFamily="34" charset="0"/>
                <a:cs typeface="Arial" panose="020B0604020202020204" pitchFamily="34" charset="0"/>
              </a:rPr>
              <a:t> витіснила лазерна епіляція</a:t>
            </a:r>
            <a:r>
              <a:rPr lang="uk-UA" dirty="0" smtClean="0">
                <a:solidFill>
                  <a:schemeClr val="tx1"/>
                </a:solidFill>
                <a:latin typeface="Arial" panose="020B0604020202020204" pitchFamily="34" charset="0"/>
                <a:cs typeface="Arial" panose="020B0604020202020204" pitchFamily="34" charset="0"/>
              </a:rPr>
              <a:t>.</a:t>
            </a:r>
          </a:p>
          <a:p>
            <a:r>
              <a:rPr lang="uk-UA" dirty="0">
                <a:solidFill>
                  <a:schemeClr val="tx1"/>
                </a:solidFill>
                <a:latin typeface="Arial" panose="020B0604020202020204" pitchFamily="34" charset="0"/>
                <a:cs typeface="Arial" panose="020B0604020202020204" pitchFamily="34" charset="0"/>
              </a:rPr>
              <a:t>Основні переваги </a:t>
            </a:r>
            <a:r>
              <a:rPr lang="uk-UA" dirty="0" err="1">
                <a:solidFill>
                  <a:schemeClr val="tx1"/>
                </a:solidFill>
                <a:latin typeface="Arial" panose="020B0604020202020204" pitchFamily="34" charset="0"/>
                <a:cs typeface="Arial" panose="020B0604020202020204" pitchFamily="34" charset="0"/>
              </a:rPr>
              <a:t>фотоепіляції</a:t>
            </a:r>
            <a:r>
              <a:rPr lang="uk-UA" dirty="0">
                <a:solidFill>
                  <a:schemeClr val="tx1"/>
                </a:solidFill>
                <a:latin typeface="Arial" panose="020B0604020202020204" pitchFamily="34" charset="0"/>
                <a:cs typeface="Arial" panose="020B0604020202020204" pitchFamily="34" charset="0"/>
              </a:rPr>
              <a:t> - це абсолютна безболісність і комфорт під час усієї процедури. Як правило, пацієнт не потребує додаткової місцевої анестезії, знеболювання. Також </a:t>
            </a:r>
            <a:r>
              <a:rPr lang="uk-UA" dirty="0" err="1">
                <a:solidFill>
                  <a:schemeClr val="tx1"/>
                </a:solidFill>
                <a:latin typeface="Arial" panose="020B0604020202020204" pitchFamily="34" charset="0"/>
                <a:cs typeface="Arial" panose="020B0604020202020204" pitchFamily="34" charset="0"/>
              </a:rPr>
              <a:t>фотоепіляція</a:t>
            </a:r>
            <a:r>
              <a:rPr lang="uk-UA" dirty="0">
                <a:solidFill>
                  <a:schemeClr val="tx1"/>
                </a:solidFill>
                <a:latin typeface="Arial" panose="020B0604020202020204" pitchFamily="34" charset="0"/>
                <a:cs typeface="Arial" panose="020B0604020202020204" pitchFamily="34" charset="0"/>
              </a:rPr>
              <a:t> чинить виражений </a:t>
            </a:r>
            <a:r>
              <a:rPr lang="uk-UA" dirty="0" err="1">
                <a:solidFill>
                  <a:schemeClr val="tx1"/>
                </a:solidFill>
                <a:latin typeface="Arial" panose="020B0604020202020204" pitchFamily="34" charset="0"/>
                <a:cs typeface="Arial" panose="020B0604020202020204" pitchFamily="34" charset="0"/>
              </a:rPr>
              <a:t>омолоджувальний</a:t>
            </a:r>
            <a:r>
              <a:rPr lang="uk-UA" dirty="0">
                <a:solidFill>
                  <a:schemeClr val="tx1"/>
                </a:solidFill>
                <a:latin typeface="Arial" panose="020B0604020202020204" pitchFamily="34" charset="0"/>
                <a:cs typeface="Arial" panose="020B0604020202020204" pitchFamily="34" charset="0"/>
              </a:rPr>
              <a:t> вплив на шкіру, стимулює в ній вироблення власного колагену й еластину. Саме ці два білки відповідають за пружність, тонус і молодість шкірних покривів.</a:t>
            </a:r>
            <a:r>
              <a:rPr lang="uk-UA" dirty="0">
                <a:latin typeface="Arial" panose="020B0604020202020204" pitchFamily="34" charset="0"/>
                <a:cs typeface="Arial" panose="020B0604020202020204" pitchFamily="34" charset="0"/>
              </a:rPr>
              <a:t> </a:t>
            </a:r>
            <a:endParaRPr lang="uk-UA" dirty="0">
              <a:solidFill>
                <a:schemeClr val="tx1"/>
              </a:solidFill>
              <a:latin typeface="Arial" panose="020B0604020202020204" pitchFamily="34" charset="0"/>
              <a:cs typeface="Arial" panose="020B0604020202020204" pitchFamily="34" charset="0"/>
            </a:endParaRPr>
          </a:p>
        </p:txBody>
      </p:sp>
      <p:sp>
        <p:nvSpPr>
          <p:cNvPr id="4" name="Прямокутник 3"/>
          <p:cNvSpPr/>
          <p:nvPr/>
        </p:nvSpPr>
        <p:spPr>
          <a:xfrm>
            <a:off x="391007" y="4226771"/>
            <a:ext cx="10683393" cy="2031325"/>
          </a:xfrm>
          <a:prstGeom prst="rect">
            <a:avLst/>
          </a:prstGeom>
        </p:spPr>
        <p:txBody>
          <a:bodyPr wrap="square">
            <a:spAutoFit/>
          </a:bodyPr>
          <a:lstStyle/>
          <a:p>
            <a:pPr fontAlgn="base"/>
            <a:r>
              <a:rPr lang="uk-UA" b="1" i="1" dirty="0">
                <a:solidFill>
                  <a:schemeClr val="accent1"/>
                </a:solidFill>
                <a:latin typeface="Arial" panose="020B0604020202020204" pitchFamily="34" charset="0"/>
                <a:cs typeface="Arial" panose="020B0604020202020204" pitchFamily="34" charset="0"/>
              </a:rPr>
              <a:t>В чому різниця</a:t>
            </a:r>
            <a:r>
              <a:rPr lang="uk-UA" dirty="0">
                <a:latin typeface="Arial" panose="020B0604020202020204" pitchFamily="34" charset="0"/>
                <a:cs typeface="Arial" panose="020B0604020202020204" pitchFamily="34" charset="0"/>
              </a:rPr>
              <a:t>: </a:t>
            </a:r>
            <a:r>
              <a:rPr lang="uk-UA" dirty="0">
                <a:solidFill>
                  <a:schemeClr val="accent1"/>
                </a:solidFill>
                <a:latin typeface="Arial" panose="020B0604020202020204" pitchFamily="34" charset="0"/>
                <a:cs typeface="Arial" panose="020B0604020202020204" pitchFamily="34" charset="0"/>
              </a:rPr>
              <a:t>лазерний промінь</a:t>
            </a:r>
            <a:r>
              <a:rPr lang="uk-UA" dirty="0">
                <a:latin typeface="Arial" panose="020B0604020202020204" pitchFamily="34" charset="0"/>
                <a:cs typeface="Arial" panose="020B0604020202020204" pitchFamily="34" charset="0"/>
              </a:rPr>
              <a:t> впливає лише на фолікулу, а точніше на меланін – пігмент, що забарвлює волосся, не торкаючись при цьому шкіри, судин тощо. Тобто, на відміну від </a:t>
            </a:r>
            <a:r>
              <a:rPr lang="uk-UA" dirty="0" err="1">
                <a:latin typeface="Arial" panose="020B0604020202020204" pitchFamily="34" charset="0"/>
                <a:cs typeface="Arial" panose="020B0604020202020204" pitchFamily="34" charset="0"/>
              </a:rPr>
              <a:t>фотоепіляції</a:t>
            </a:r>
            <a:r>
              <a:rPr lang="uk-UA" dirty="0">
                <a:latin typeface="Arial" panose="020B0604020202020204" pitchFamily="34" charset="0"/>
                <a:cs typeface="Arial" panose="020B0604020202020204" pitchFamily="34" charset="0"/>
              </a:rPr>
              <a:t>, лазерна діє більш цілеспрямовано та ефективно, проте потребує більшої кількості процедур. </a:t>
            </a:r>
            <a:endParaRPr lang="uk-UA" dirty="0" smtClean="0">
              <a:latin typeface="Arial" panose="020B0604020202020204" pitchFamily="34" charset="0"/>
              <a:cs typeface="Arial" panose="020B0604020202020204" pitchFamily="34" charset="0"/>
            </a:endParaRPr>
          </a:p>
          <a:p>
            <a:pPr fontAlgn="base"/>
            <a:r>
              <a:rPr lang="uk-UA" dirty="0" smtClean="0">
                <a:latin typeface="Arial" panose="020B0604020202020204" pitchFamily="34" charset="0"/>
                <a:cs typeface="Arial" panose="020B0604020202020204" pitchFamily="34" charset="0"/>
              </a:rPr>
              <a:t>Обидві </a:t>
            </a:r>
            <a:r>
              <a:rPr lang="uk-UA" dirty="0">
                <a:latin typeface="Arial" panose="020B0604020202020204" pitchFamily="34" charset="0"/>
                <a:cs typeface="Arial" panose="020B0604020202020204" pitchFamily="34" charset="0"/>
              </a:rPr>
              <a:t>ці методики видаляють небажане волосся за допомогою світла: </a:t>
            </a:r>
            <a:endParaRPr lang="uk-UA" dirty="0" smtClean="0">
              <a:latin typeface="Arial" panose="020B0604020202020204" pitchFamily="34" charset="0"/>
              <a:cs typeface="Arial" panose="020B0604020202020204" pitchFamily="34" charset="0"/>
            </a:endParaRPr>
          </a:p>
          <a:p>
            <a:pPr fontAlgn="base"/>
            <a:r>
              <a:rPr lang="uk-UA" dirty="0" err="1" smtClean="0">
                <a:solidFill>
                  <a:schemeClr val="accent1"/>
                </a:solidFill>
                <a:latin typeface="Arial" panose="020B0604020202020204" pitchFamily="34" charset="0"/>
                <a:cs typeface="Arial" panose="020B0604020202020204" pitchFamily="34" charset="0"/>
              </a:rPr>
              <a:t>фотоепіляція</a:t>
            </a:r>
            <a:r>
              <a:rPr lang="uk-UA" dirty="0" smtClean="0">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 інтенсивними спалахами, </a:t>
            </a:r>
            <a:r>
              <a:rPr lang="uk-UA" dirty="0">
                <a:solidFill>
                  <a:schemeClr val="accent1"/>
                </a:solidFill>
                <a:latin typeface="Arial" panose="020B0604020202020204" pitchFamily="34" charset="0"/>
                <a:cs typeface="Arial" panose="020B0604020202020204" pitchFamily="34" charset="0"/>
              </a:rPr>
              <a:t>лазерна</a:t>
            </a:r>
            <a:r>
              <a:rPr lang="uk-UA" dirty="0">
                <a:latin typeface="Arial" panose="020B0604020202020204" pitchFamily="34" charset="0"/>
                <a:cs typeface="Arial" panose="020B0604020202020204" pitchFamily="34" charset="0"/>
              </a:rPr>
              <a:t> – статичним променем великої довжини і локальної спрямованості. </a:t>
            </a:r>
            <a:endParaRPr lang="uk-UA"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8399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grayscl/>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92870" y="1092055"/>
            <a:ext cx="10658475" cy="3362325"/>
          </a:xfrm>
          <a:prstGeom prst="rect">
            <a:avLst/>
          </a:prstGeom>
        </p:spPr>
      </p:pic>
      <p:sp>
        <p:nvSpPr>
          <p:cNvPr id="6" name="TextBox 5"/>
          <p:cNvSpPr txBox="1"/>
          <p:nvPr/>
        </p:nvSpPr>
        <p:spPr>
          <a:xfrm>
            <a:off x="1015998" y="5061527"/>
            <a:ext cx="8793019" cy="923330"/>
          </a:xfrm>
          <a:prstGeom prst="rect">
            <a:avLst/>
          </a:prstGeom>
          <a:noFill/>
        </p:spPr>
        <p:txBody>
          <a:bodyPr wrap="square" rtlCol="0">
            <a:spAutoFit/>
          </a:bodyPr>
          <a:lstStyle/>
          <a:p>
            <a:r>
              <a:rPr lang="uk-UA" dirty="0" smtClean="0"/>
              <a:t>Детальніше: </a:t>
            </a:r>
            <a:r>
              <a:rPr lang="en-AU" dirty="0">
                <a:hlinkClick r:id="rId4"/>
              </a:rPr>
              <a:t>https://</a:t>
            </a:r>
            <a:r>
              <a:rPr lang="en-AU" dirty="0" smtClean="0">
                <a:hlinkClick r:id="rId4"/>
              </a:rPr>
              <a:t>ua.salonlilu.com.ua/publikacii/169-chem-otlichayutsya-lazernaya-i-fotoepilyaciya.html</a:t>
            </a:r>
            <a:endParaRPr lang="uk-UA" dirty="0" smtClean="0"/>
          </a:p>
          <a:p>
            <a:endParaRPr lang="uk-UA" dirty="0"/>
          </a:p>
        </p:txBody>
      </p:sp>
    </p:spTree>
    <p:extLst>
      <p:ext uri="{BB962C8B-B14F-4D97-AF65-F5344CB8AC3E}">
        <p14:creationId xmlns:p14="http://schemas.microsoft.com/office/powerpoint/2010/main" val="859863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3. </a:t>
            </a:r>
            <a:r>
              <a:rPr lang="uk-UA" dirty="0" smtClean="0"/>
              <a:t>Апаратна </a:t>
            </a:r>
            <a:r>
              <a:rPr lang="uk-UA" dirty="0" err="1" smtClean="0"/>
              <a:t>трихологія</a:t>
            </a:r>
            <a:r>
              <a:rPr lang="uk-UA" dirty="0" smtClean="0"/>
              <a:t>: стимуляція росту (</a:t>
            </a:r>
            <a:r>
              <a:rPr lang="uk-UA" dirty="0" err="1" smtClean="0"/>
              <a:t>фотобіомодуляція</a:t>
            </a:r>
            <a:r>
              <a:rPr lang="uk-UA" dirty="0" smtClean="0"/>
              <a:t>)</a:t>
            </a:r>
            <a:r>
              <a:rPr lang="uk-UA" b="1" dirty="0"/>
              <a:t/>
            </a:r>
            <a:br>
              <a:rPr lang="uk-UA" b="1" dirty="0"/>
            </a:br>
            <a:endParaRPr lang="uk-UA" dirty="0"/>
          </a:p>
        </p:txBody>
      </p:sp>
      <p:sp>
        <p:nvSpPr>
          <p:cNvPr id="3" name="Місце для вмісту 2"/>
          <p:cNvSpPr>
            <a:spLocks noGrp="1"/>
          </p:cNvSpPr>
          <p:nvPr>
            <p:ph idx="1"/>
          </p:nvPr>
        </p:nvSpPr>
        <p:spPr>
          <a:xfrm>
            <a:off x="350982" y="1717965"/>
            <a:ext cx="7857413" cy="4922980"/>
          </a:xfrm>
        </p:spPr>
        <p:txBody>
          <a:bodyPr>
            <a:normAutofit fontScale="85000" lnSpcReduction="10000"/>
          </a:bodyPr>
          <a:lstStyle/>
          <a:p>
            <a:pPr marL="0" indent="0">
              <a:lnSpc>
                <a:spcPct val="130000"/>
              </a:lnSpc>
              <a:spcBef>
                <a:spcPts val="600"/>
              </a:spcBef>
              <a:buNone/>
            </a:pPr>
            <a:r>
              <a:rPr lang="uk-UA" dirty="0">
                <a:solidFill>
                  <a:schemeClr val="tx1"/>
                </a:solidFill>
                <a:latin typeface="Arial" panose="020B0604020202020204" pitchFamily="34" charset="0"/>
                <a:cs typeface="Arial" panose="020B0604020202020204" pitchFamily="34" charset="0"/>
              </a:rPr>
              <a:t>Що робити, якщо завдання зворотне </a:t>
            </a:r>
            <a:r>
              <a:rPr lang="uk-UA" dirty="0" smtClean="0">
                <a:solidFill>
                  <a:schemeClr val="tx1"/>
                </a:solidFill>
                <a:latin typeface="Arial" panose="020B0604020202020204" pitchFamily="34" charset="0"/>
                <a:cs typeface="Arial" panose="020B0604020202020204" pitchFamily="34" charset="0"/>
              </a:rPr>
              <a:t>– </a:t>
            </a:r>
            <a:r>
              <a:rPr lang="uk-UA" dirty="0">
                <a:solidFill>
                  <a:schemeClr val="tx1"/>
                </a:solidFill>
                <a:latin typeface="Arial" panose="020B0604020202020204" pitchFamily="34" charset="0"/>
                <a:cs typeface="Arial" panose="020B0604020202020204" pitchFamily="34" charset="0"/>
              </a:rPr>
              <a:t>зупинити випадіння волосся та розбудити </a:t>
            </a:r>
            <a:r>
              <a:rPr lang="uk-UA" dirty="0" smtClean="0">
                <a:solidFill>
                  <a:schemeClr val="tx1"/>
                </a:solidFill>
                <a:latin typeface="Arial" panose="020B0604020202020204" pitchFamily="34" charset="0"/>
                <a:cs typeface="Arial" panose="020B0604020202020204" pitchFamily="34" charset="0"/>
              </a:rPr>
              <a:t>«сплячі» </a:t>
            </a:r>
            <a:r>
              <a:rPr lang="uk-UA" dirty="0">
                <a:solidFill>
                  <a:schemeClr val="tx1"/>
                </a:solidFill>
                <a:latin typeface="Arial" panose="020B0604020202020204" pitchFamily="34" charset="0"/>
                <a:cs typeface="Arial" panose="020B0604020202020204" pitchFamily="34" charset="0"/>
              </a:rPr>
              <a:t>фолікули? Тут на допомогу приходить </a:t>
            </a:r>
            <a:r>
              <a:rPr lang="en-AU" dirty="0">
                <a:solidFill>
                  <a:schemeClr val="tx1"/>
                </a:solidFill>
                <a:latin typeface="Arial" panose="020B0604020202020204" pitchFamily="34" charset="0"/>
                <a:cs typeface="Arial" panose="020B0604020202020204" pitchFamily="34" charset="0"/>
              </a:rPr>
              <a:t>LLLT (Low-Level Laser Therapy </a:t>
            </a:r>
            <a:r>
              <a:rPr lang="uk-UA" dirty="0">
                <a:solidFill>
                  <a:schemeClr val="tx1"/>
                </a:solidFill>
                <a:latin typeface="Arial" panose="020B0604020202020204" pitchFamily="34" charset="0"/>
                <a:cs typeface="Arial" panose="020B0604020202020204" pitchFamily="34" charset="0"/>
              </a:rPr>
              <a:t>–</a:t>
            </a:r>
            <a:r>
              <a:rPr lang="en-AU" dirty="0" smtClean="0">
                <a:solidFill>
                  <a:schemeClr val="tx1"/>
                </a:solidFill>
                <a:latin typeface="Arial" panose="020B0604020202020204" pitchFamily="34" charset="0"/>
                <a:cs typeface="Arial" panose="020B0604020202020204" pitchFamily="34" charset="0"/>
              </a:rPr>
              <a:t> </a:t>
            </a:r>
            <a:r>
              <a:rPr lang="uk-UA" dirty="0" err="1">
                <a:solidFill>
                  <a:schemeClr val="tx1"/>
                </a:solidFill>
                <a:latin typeface="Arial" panose="020B0604020202020204" pitchFamily="34" charset="0"/>
                <a:cs typeface="Arial" panose="020B0604020202020204" pitchFamily="34" charset="0"/>
              </a:rPr>
              <a:t>низькоінтенсивна</a:t>
            </a:r>
            <a:r>
              <a:rPr lang="uk-UA" dirty="0">
                <a:solidFill>
                  <a:schemeClr val="tx1"/>
                </a:solidFill>
                <a:latin typeface="Arial" panose="020B0604020202020204" pitchFamily="34" charset="0"/>
                <a:cs typeface="Arial" panose="020B0604020202020204" pitchFamily="34" charset="0"/>
              </a:rPr>
              <a:t> лазерна терапія).</a:t>
            </a:r>
          </a:p>
          <a:p>
            <a:pPr>
              <a:lnSpc>
                <a:spcPct val="130000"/>
              </a:lnSpc>
              <a:spcBef>
                <a:spcPts val="600"/>
              </a:spcBef>
            </a:pPr>
            <a:r>
              <a:rPr lang="uk-UA" b="1" i="1" dirty="0">
                <a:solidFill>
                  <a:schemeClr val="accent1"/>
                </a:solidFill>
                <a:latin typeface="Arial" panose="020B0604020202020204" pitchFamily="34" charset="0"/>
                <a:cs typeface="Arial" panose="020B0604020202020204" pitchFamily="34" charset="0"/>
              </a:rPr>
              <a:t>Параметри: </a:t>
            </a:r>
            <a:r>
              <a:rPr lang="uk-UA" dirty="0" smtClean="0">
                <a:solidFill>
                  <a:schemeClr val="tx1"/>
                </a:solidFill>
                <a:latin typeface="Arial" panose="020B0604020202020204" pitchFamily="34" charset="0"/>
                <a:cs typeface="Arial" panose="020B0604020202020204" pitchFamily="34" charset="0"/>
              </a:rPr>
              <a:t>використовуються лазери </a:t>
            </a:r>
            <a:r>
              <a:rPr lang="uk-UA" dirty="0">
                <a:solidFill>
                  <a:schemeClr val="tx1"/>
                </a:solidFill>
                <a:latin typeface="Arial" panose="020B0604020202020204" pitchFamily="34" charset="0"/>
                <a:cs typeface="Arial" panose="020B0604020202020204" pitchFamily="34" charset="0"/>
              </a:rPr>
              <a:t>або </a:t>
            </a:r>
            <a:r>
              <a:rPr lang="en-AU" dirty="0">
                <a:solidFill>
                  <a:schemeClr val="tx1"/>
                </a:solidFill>
                <a:latin typeface="Arial" panose="020B0604020202020204" pitchFamily="34" charset="0"/>
                <a:cs typeface="Arial" panose="020B0604020202020204" pitchFamily="34" charset="0"/>
              </a:rPr>
              <a:t>LED-</a:t>
            </a:r>
            <a:r>
              <a:rPr lang="uk-UA" dirty="0">
                <a:solidFill>
                  <a:schemeClr val="tx1"/>
                </a:solidFill>
                <a:latin typeface="Arial" panose="020B0604020202020204" pitchFamily="34" charset="0"/>
                <a:cs typeface="Arial" panose="020B0604020202020204" pitchFamily="34" charset="0"/>
              </a:rPr>
              <a:t>панелі червоного або ближнього інфрачервоного спектра (найчастіше довжина хвилі 650–680 нм) з дуже низькою потужністю (мілівати).</a:t>
            </a:r>
          </a:p>
          <a:p>
            <a:pPr>
              <a:lnSpc>
                <a:spcPct val="130000"/>
              </a:lnSpc>
              <a:spcBef>
                <a:spcPts val="600"/>
              </a:spcBef>
            </a:pPr>
            <a:r>
              <a:rPr lang="uk-UA" b="1" i="1" dirty="0">
                <a:solidFill>
                  <a:schemeClr val="accent1"/>
                </a:solidFill>
                <a:latin typeface="Arial" panose="020B0604020202020204" pitchFamily="34" charset="0"/>
                <a:cs typeface="Arial" panose="020B0604020202020204" pitchFamily="34" charset="0"/>
              </a:rPr>
              <a:t>Інженерна відмінність: </a:t>
            </a:r>
            <a:r>
              <a:rPr lang="uk-UA" dirty="0" smtClean="0">
                <a:solidFill>
                  <a:schemeClr val="tx1"/>
                </a:solidFill>
                <a:latin typeface="Arial" panose="020B0604020202020204" pitchFamily="34" charset="0"/>
                <a:cs typeface="Arial" panose="020B0604020202020204" pitchFamily="34" charset="0"/>
              </a:rPr>
              <a:t>на відміну </a:t>
            </a:r>
            <a:r>
              <a:rPr lang="uk-UA" dirty="0">
                <a:solidFill>
                  <a:schemeClr val="tx1"/>
                </a:solidFill>
                <a:latin typeface="Arial" panose="020B0604020202020204" pitchFamily="34" charset="0"/>
                <a:cs typeface="Arial" panose="020B0604020202020204" pitchFamily="34" charset="0"/>
              </a:rPr>
              <a:t>від епіляції, тут немає мети нагріти тканину. Вплив суто фотохімічний (як фотосинтез у рослин).</a:t>
            </a:r>
          </a:p>
          <a:p>
            <a:pPr>
              <a:lnSpc>
                <a:spcPct val="130000"/>
              </a:lnSpc>
              <a:spcBef>
                <a:spcPts val="600"/>
              </a:spcBef>
            </a:pPr>
            <a:r>
              <a:rPr lang="uk-UA" b="1" i="1" dirty="0">
                <a:solidFill>
                  <a:schemeClr val="accent1"/>
                </a:solidFill>
                <a:latin typeface="Arial" panose="020B0604020202020204" pitchFamily="34" charset="0"/>
                <a:cs typeface="Arial" panose="020B0604020202020204" pitchFamily="34" charset="0"/>
              </a:rPr>
              <a:t>Мішень:</a:t>
            </a:r>
            <a:r>
              <a:rPr lang="uk-UA" dirty="0">
                <a:solidFill>
                  <a:schemeClr val="tx1"/>
                </a:solidFill>
                <a:latin typeface="Arial" panose="020B0604020202020204" pitchFamily="34" charset="0"/>
                <a:cs typeface="Arial" panose="020B0604020202020204" pitchFamily="34" charset="0"/>
              </a:rPr>
              <a:t> </a:t>
            </a:r>
            <a:r>
              <a:rPr lang="uk-UA" dirty="0" smtClean="0">
                <a:solidFill>
                  <a:schemeClr val="tx1"/>
                </a:solidFill>
                <a:latin typeface="Arial" panose="020B0604020202020204" pitchFamily="34" charset="0"/>
                <a:cs typeface="Arial" panose="020B0604020202020204" pitchFamily="34" charset="0"/>
              </a:rPr>
              <a:t>фермент </a:t>
            </a:r>
            <a:r>
              <a:rPr lang="uk-UA" b="1" dirty="0" smtClean="0">
                <a:solidFill>
                  <a:schemeClr val="tx1"/>
                </a:solidFill>
                <a:latin typeface="Arial" panose="020B0604020202020204" pitchFamily="34" charset="0"/>
                <a:cs typeface="Arial" panose="020B0604020202020204" pitchFamily="34" charset="0"/>
              </a:rPr>
              <a:t>цитохром-с-оксидаза</a:t>
            </a:r>
            <a:r>
              <a:rPr lang="uk-UA" dirty="0">
                <a:solidFill>
                  <a:schemeClr val="tx1"/>
                </a:solidFill>
                <a:latin typeface="Arial" panose="020B0604020202020204" pitchFamily="34" charset="0"/>
                <a:cs typeface="Arial" panose="020B0604020202020204" pitchFamily="34" charset="0"/>
              </a:rPr>
              <a:t>, який знаходиться в мітохондріях клітин волосяного сосочка.</a:t>
            </a:r>
          </a:p>
          <a:p>
            <a:pPr>
              <a:lnSpc>
                <a:spcPct val="130000"/>
              </a:lnSpc>
              <a:spcBef>
                <a:spcPts val="600"/>
              </a:spcBef>
            </a:pPr>
            <a:r>
              <a:rPr lang="uk-UA" b="1" i="1" dirty="0">
                <a:solidFill>
                  <a:schemeClr val="accent1"/>
                </a:solidFill>
                <a:latin typeface="Arial" panose="020B0604020202020204" pitchFamily="34" charset="0"/>
                <a:cs typeface="Arial" panose="020B0604020202020204" pitchFamily="34" charset="0"/>
              </a:rPr>
              <a:t>Механізм:</a:t>
            </a:r>
            <a:r>
              <a:rPr lang="uk-UA" i="1" dirty="0">
                <a:solidFill>
                  <a:schemeClr val="accent1"/>
                </a:solidFill>
                <a:latin typeface="Arial" panose="020B0604020202020204" pitchFamily="34" charset="0"/>
                <a:cs typeface="Arial" panose="020B0604020202020204" pitchFamily="34" charset="0"/>
              </a:rPr>
              <a:t> </a:t>
            </a:r>
            <a:r>
              <a:rPr lang="uk-UA" dirty="0" smtClean="0">
                <a:solidFill>
                  <a:schemeClr val="tx1"/>
                </a:solidFill>
                <a:latin typeface="Arial" panose="020B0604020202020204" pitchFamily="34" charset="0"/>
                <a:cs typeface="Arial" panose="020B0604020202020204" pitchFamily="34" charset="0"/>
              </a:rPr>
              <a:t>поглинання червоного </a:t>
            </a:r>
            <a:r>
              <a:rPr lang="uk-UA" dirty="0">
                <a:solidFill>
                  <a:schemeClr val="tx1"/>
                </a:solidFill>
                <a:latin typeface="Arial" panose="020B0604020202020204" pitchFamily="34" charset="0"/>
                <a:cs typeface="Arial" panose="020B0604020202020204" pitchFamily="34" charset="0"/>
              </a:rPr>
              <a:t>світла цим ферментом прискорює дихальний ланцюг мітохондрій. Це призводить до збільшення синтезу АТФ (клітинної енергії). Отримавши надлишок енергії, фолікул, що перебував у стадії спокою (</a:t>
            </a:r>
            <a:r>
              <a:rPr lang="uk-UA" dirty="0" err="1">
                <a:solidFill>
                  <a:schemeClr val="tx1"/>
                </a:solidFill>
                <a:latin typeface="Arial" panose="020B0604020202020204" pitchFamily="34" charset="0"/>
                <a:cs typeface="Arial" panose="020B0604020202020204" pitchFamily="34" charset="0"/>
              </a:rPr>
              <a:t>телоген</a:t>
            </a:r>
            <a:r>
              <a:rPr lang="uk-UA" dirty="0">
                <a:solidFill>
                  <a:schemeClr val="tx1"/>
                </a:solidFill>
                <a:latin typeface="Arial" panose="020B0604020202020204" pitchFamily="34" charset="0"/>
                <a:cs typeface="Arial" panose="020B0604020202020204" pitchFamily="34" charset="0"/>
              </a:rPr>
              <a:t>), отримує сигнал переходити в стадію активного росту (</a:t>
            </a:r>
            <a:r>
              <a:rPr lang="uk-UA" dirty="0" err="1">
                <a:solidFill>
                  <a:schemeClr val="tx1"/>
                </a:solidFill>
                <a:latin typeface="Arial" panose="020B0604020202020204" pitchFamily="34" charset="0"/>
                <a:cs typeface="Arial" panose="020B0604020202020204" pitchFamily="34" charset="0"/>
              </a:rPr>
              <a:t>анаген</a:t>
            </a:r>
            <a:r>
              <a:rPr lang="uk-UA" dirty="0">
                <a:solidFill>
                  <a:schemeClr val="tx1"/>
                </a:solidFill>
                <a:latin typeface="Arial" panose="020B0604020202020204" pitchFamily="34" charset="0"/>
                <a:cs typeface="Arial" panose="020B0604020202020204" pitchFamily="34" charset="0"/>
              </a:rPr>
              <a:t>). Крім того, світло викликає виділення оксиду азоту </a:t>
            </a:r>
            <a:r>
              <a:rPr lang="uk-UA" dirty="0" smtClean="0">
                <a:solidFill>
                  <a:schemeClr val="tx1"/>
                </a:solidFill>
                <a:latin typeface="Arial" panose="020B0604020202020204" pitchFamily="34" charset="0"/>
                <a:cs typeface="Arial" panose="020B0604020202020204" pitchFamily="34" charset="0"/>
              </a:rPr>
              <a:t>(</a:t>
            </a:r>
            <a:r>
              <a:rPr lang="en-US" i="1" dirty="0" smtClean="0">
                <a:solidFill>
                  <a:schemeClr val="tx1"/>
                </a:solidFill>
                <a:latin typeface="Arial" panose="020B0604020202020204" pitchFamily="34" charset="0"/>
                <a:cs typeface="Arial" panose="020B0604020202020204" pitchFamily="34" charset="0"/>
              </a:rPr>
              <a:t>NO</a:t>
            </a:r>
            <a:r>
              <a:rPr lang="uk-UA" i="1" dirty="0" smtClean="0">
                <a:solidFill>
                  <a:schemeClr val="tx1"/>
                </a:solidFill>
                <a:latin typeface="Arial" panose="020B0604020202020204" pitchFamily="34" charset="0"/>
                <a:cs typeface="Arial" panose="020B0604020202020204" pitchFamily="34" charset="0"/>
              </a:rPr>
              <a:t>),</a:t>
            </a:r>
            <a:r>
              <a:rPr lang="en-US" dirty="0" smtClean="0">
                <a:solidFill>
                  <a:schemeClr val="tx1"/>
                </a:solidFill>
                <a:latin typeface="Arial" panose="020B0604020202020204" pitchFamily="34" charset="0"/>
                <a:cs typeface="Arial" panose="020B0604020202020204" pitchFamily="34" charset="0"/>
              </a:rPr>
              <a:t> </a:t>
            </a:r>
            <a:r>
              <a:rPr lang="uk-UA" dirty="0" smtClean="0">
                <a:solidFill>
                  <a:schemeClr val="tx1"/>
                </a:solidFill>
                <a:latin typeface="Arial" panose="020B0604020202020204" pitchFamily="34" charset="0"/>
                <a:cs typeface="Arial" panose="020B0604020202020204" pitchFamily="34" charset="0"/>
              </a:rPr>
              <a:t>що </a:t>
            </a:r>
            <a:r>
              <a:rPr lang="uk-UA" dirty="0">
                <a:solidFill>
                  <a:schemeClr val="tx1"/>
                </a:solidFill>
                <a:latin typeface="Arial" panose="020B0604020202020204" pitchFamily="34" charset="0"/>
                <a:cs typeface="Arial" panose="020B0604020202020204" pitchFamily="34" charset="0"/>
              </a:rPr>
              <a:t>розширює локальні капіляри і покращує кровопостачання цибулини.</a:t>
            </a:r>
          </a:p>
        </p:txBody>
      </p:sp>
      <p:pic>
        <p:nvPicPr>
          <p:cNvPr id="5" name="Рисунок 4"/>
          <p:cNvPicPr>
            <a:picLocks noChangeAspect="1"/>
          </p:cNvPicPr>
          <p:nvPr/>
        </p:nvPicPr>
        <p:blipFill>
          <a:blip r:embed="rId2"/>
          <a:stretch>
            <a:fillRect/>
          </a:stretch>
        </p:blipFill>
        <p:spPr>
          <a:xfrm>
            <a:off x="8116031" y="1528617"/>
            <a:ext cx="3781559" cy="4770582"/>
          </a:xfrm>
          <a:prstGeom prst="rect">
            <a:avLst/>
          </a:prstGeom>
        </p:spPr>
      </p:pic>
    </p:spTree>
    <p:extLst>
      <p:ext uri="{BB962C8B-B14F-4D97-AF65-F5344CB8AC3E}">
        <p14:creationId xmlns:p14="http://schemas.microsoft.com/office/powerpoint/2010/main" val="12195804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srcRect t="8001" r="6137" b="5585"/>
          <a:stretch/>
        </p:blipFill>
        <p:spPr>
          <a:xfrm>
            <a:off x="6696364" y="2484581"/>
            <a:ext cx="4765964" cy="3682395"/>
          </a:xfrm>
          <a:prstGeom prst="rect">
            <a:avLst/>
          </a:prstGeom>
        </p:spPr>
      </p:pic>
      <p:sp>
        <p:nvSpPr>
          <p:cNvPr id="3" name="Місце для вмісту 2"/>
          <p:cNvSpPr>
            <a:spLocks noGrp="1"/>
          </p:cNvSpPr>
          <p:nvPr>
            <p:ph idx="1"/>
          </p:nvPr>
        </p:nvSpPr>
        <p:spPr>
          <a:xfrm>
            <a:off x="215516" y="294844"/>
            <a:ext cx="11246812" cy="3880773"/>
          </a:xfrm>
        </p:spPr>
        <p:txBody>
          <a:bodyPr/>
          <a:lstStyle/>
          <a:p>
            <a:pPr>
              <a:lnSpc>
                <a:spcPct val="120000"/>
              </a:lnSpc>
            </a:pPr>
            <a:r>
              <a:rPr lang="uk-UA" b="1" i="1" dirty="0">
                <a:solidFill>
                  <a:schemeClr val="accent1"/>
                </a:solidFill>
                <a:latin typeface="Arial" panose="020B0604020202020204" pitchFamily="34" charset="0"/>
                <a:cs typeface="Arial" panose="020B0604020202020204" pitchFamily="34" charset="0"/>
              </a:rPr>
              <a:t>Апаратна </a:t>
            </a:r>
            <a:r>
              <a:rPr lang="uk-UA" b="1" i="1" dirty="0" err="1">
                <a:solidFill>
                  <a:schemeClr val="accent1"/>
                </a:solidFill>
                <a:latin typeface="Arial" panose="020B0604020202020204" pitchFamily="34" charset="0"/>
                <a:cs typeface="Arial" panose="020B0604020202020204" pitchFamily="34" charset="0"/>
              </a:rPr>
              <a:t>трихологія</a:t>
            </a:r>
            <a:r>
              <a:rPr lang="uk-UA" b="1" i="1" dirty="0">
                <a:solidFill>
                  <a:schemeClr val="accent1"/>
                </a:solidFill>
                <a:latin typeface="Arial" panose="020B0604020202020204" pitchFamily="34" charset="0"/>
                <a:cs typeface="Arial" panose="020B0604020202020204" pitchFamily="34" charset="0"/>
              </a:rPr>
              <a:t> </a:t>
            </a:r>
            <a:r>
              <a:rPr lang="uk-UA" dirty="0" smtClean="0">
                <a:solidFill>
                  <a:schemeClr val="tx1"/>
                </a:solidFill>
                <a:latin typeface="Arial" panose="020B0604020202020204" pitchFamily="34" charset="0"/>
                <a:cs typeface="Arial" panose="020B0604020202020204" pitchFamily="34" charset="0"/>
              </a:rPr>
              <a:t>– </a:t>
            </a:r>
            <a:r>
              <a:rPr lang="uk-UA" dirty="0">
                <a:solidFill>
                  <a:schemeClr val="tx1"/>
                </a:solidFill>
                <a:latin typeface="Arial" panose="020B0604020202020204" pitchFamily="34" charset="0"/>
                <a:cs typeface="Arial" panose="020B0604020202020204" pitchFamily="34" charset="0"/>
              </a:rPr>
              <a:t>це високоточна комп'ютерна діагностика (</a:t>
            </a:r>
            <a:r>
              <a:rPr lang="uk-UA" dirty="0" err="1">
                <a:solidFill>
                  <a:schemeClr val="tx1"/>
                </a:solidFill>
                <a:latin typeface="Arial" panose="020B0604020202020204" pitchFamily="34" charset="0"/>
                <a:cs typeface="Arial" panose="020B0604020202020204" pitchFamily="34" charset="0"/>
              </a:rPr>
              <a:t>трихоскопія</a:t>
            </a:r>
            <a:r>
              <a:rPr lang="uk-UA" dirty="0">
                <a:solidFill>
                  <a:schemeClr val="tx1"/>
                </a:solidFill>
                <a:latin typeface="Arial" panose="020B0604020202020204" pitchFamily="34" charset="0"/>
                <a:cs typeface="Arial" panose="020B0604020202020204" pitchFamily="34" charset="0"/>
              </a:rPr>
              <a:t>) та лікування шкіри голови й волосся за допомогою спеціалізованого обладнання. </a:t>
            </a:r>
            <a:r>
              <a:rPr lang="uk-UA" dirty="0" err="1">
                <a:solidFill>
                  <a:schemeClr val="tx1"/>
                </a:solidFill>
                <a:latin typeface="Arial" panose="020B0604020202020204" pitchFamily="34" charset="0"/>
                <a:cs typeface="Arial" panose="020B0604020202020204" pitchFamily="34" charset="0"/>
              </a:rPr>
              <a:t>Трихоскоп</a:t>
            </a:r>
            <a:r>
              <a:rPr lang="uk-UA" dirty="0">
                <a:solidFill>
                  <a:schemeClr val="tx1"/>
                </a:solidFill>
                <a:latin typeface="Arial" panose="020B0604020202020204" pitchFamily="34" charset="0"/>
                <a:cs typeface="Arial" panose="020B0604020202020204" pitchFamily="34" charset="0"/>
              </a:rPr>
              <a:t> збільшує зображення у 60–200 разів, дозволяючи виявити типи алопеції, себорею, ламкість та стан фолікулів, що є основою для індивідуального лікування та контролю результатів</a:t>
            </a:r>
            <a:r>
              <a:rPr lang="uk-UA" dirty="0" smtClean="0">
                <a:solidFill>
                  <a:schemeClr val="tx1"/>
                </a:solidFill>
                <a:latin typeface="Arial" panose="020B0604020202020204" pitchFamily="34" charset="0"/>
                <a:cs typeface="Arial" panose="020B0604020202020204" pitchFamily="34" charset="0"/>
              </a:rPr>
              <a:t>.</a:t>
            </a:r>
          </a:p>
          <a:p>
            <a:pPr>
              <a:lnSpc>
                <a:spcPct val="120000"/>
              </a:lnSpc>
            </a:pPr>
            <a:r>
              <a:rPr lang="uk-UA" dirty="0" smtClean="0">
                <a:solidFill>
                  <a:schemeClr val="tx1"/>
                </a:solidFill>
                <a:latin typeface="Arial" panose="020B0604020202020204" pitchFamily="34" charset="0"/>
                <a:cs typeface="Arial" panose="020B0604020202020204" pitchFamily="34" charset="0"/>
              </a:rPr>
              <a:t>Процедура дозволяє лікарю-</a:t>
            </a:r>
            <a:r>
              <a:rPr lang="uk-UA" dirty="0" err="1" smtClean="0">
                <a:solidFill>
                  <a:schemeClr val="tx1"/>
                </a:solidFill>
                <a:latin typeface="Arial" panose="020B0604020202020204" pitchFamily="34" charset="0"/>
                <a:cs typeface="Arial" panose="020B0604020202020204" pitchFamily="34" charset="0"/>
              </a:rPr>
              <a:t>трихологу</a:t>
            </a:r>
            <a:r>
              <a:rPr lang="uk-UA" dirty="0" smtClean="0">
                <a:solidFill>
                  <a:schemeClr val="tx1"/>
                </a:solidFill>
                <a:latin typeface="Arial" panose="020B0604020202020204" pitchFamily="34" charset="0"/>
                <a:cs typeface="Arial" panose="020B0604020202020204" pitchFamily="34" charset="0"/>
              </a:rPr>
              <a:t> поставити точний діагноз та уникнути помилок при лікуванні, яке може включати </a:t>
            </a:r>
            <a:r>
              <a:rPr lang="uk-UA" dirty="0" err="1" smtClean="0">
                <a:solidFill>
                  <a:schemeClr val="tx1"/>
                </a:solidFill>
                <a:latin typeface="Arial" panose="020B0604020202020204" pitchFamily="34" charset="0"/>
                <a:cs typeface="Arial" panose="020B0604020202020204" pitchFamily="34" charset="0"/>
              </a:rPr>
              <a:t>мезотерапію</a:t>
            </a:r>
            <a:r>
              <a:rPr lang="uk-UA" dirty="0" smtClean="0">
                <a:solidFill>
                  <a:schemeClr val="tx1"/>
                </a:solidFill>
                <a:latin typeface="Arial" panose="020B0604020202020204" pitchFamily="34" charset="0"/>
                <a:cs typeface="Arial" panose="020B0604020202020204" pitchFamily="34" charset="0"/>
              </a:rPr>
              <a:t>, </a:t>
            </a:r>
            <a:r>
              <a:rPr lang="uk-UA" dirty="0" err="1" smtClean="0">
                <a:solidFill>
                  <a:schemeClr val="tx1"/>
                </a:solidFill>
                <a:latin typeface="Arial" panose="020B0604020202020204" pitchFamily="34" charset="0"/>
                <a:cs typeface="Arial" panose="020B0604020202020204" pitchFamily="34" charset="0"/>
              </a:rPr>
              <a:t>плазмотерапію</a:t>
            </a:r>
            <a:r>
              <a:rPr lang="uk-UA" dirty="0" smtClean="0">
                <a:solidFill>
                  <a:schemeClr val="tx1"/>
                </a:solidFill>
                <a:latin typeface="Arial" panose="020B0604020202020204" pitchFamily="34" charset="0"/>
                <a:cs typeface="Arial" panose="020B0604020202020204" pitchFamily="34" charset="0"/>
              </a:rPr>
              <a:t> або лазерну терапію</a:t>
            </a:r>
            <a:endParaRPr lang="uk-UA" dirty="0">
              <a:solidFill>
                <a:schemeClr val="tx1"/>
              </a:solidFill>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3"/>
          <a:stretch>
            <a:fillRect/>
          </a:stretch>
        </p:blipFill>
        <p:spPr>
          <a:xfrm>
            <a:off x="1036708" y="2634528"/>
            <a:ext cx="5410274" cy="3892666"/>
          </a:xfrm>
          <a:prstGeom prst="rect">
            <a:avLst/>
          </a:prstGeom>
        </p:spPr>
      </p:pic>
      <p:sp>
        <p:nvSpPr>
          <p:cNvPr id="7" name="Прямокутник 6"/>
          <p:cNvSpPr/>
          <p:nvPr/>
        </p:nvSpPr>
        <p:spPr>
          <a:xfrm>
            <a:off x="5338618" y="6192135"/>
            <a:ext cx="6797964" cy="646331"/>
          </a:xfrm>
          <a:prstGeom prst="rect">
            <a:avLst/>
          </a:prstGeom>
        </p:spPr>
        <p:txBody>
          <a:bodyPr wrap="square">
            <a:spAutoFit/>
          </a:bodyPr>
          <a:lstStyle/>
          <a:p>
            <a:r>
              <a:rPr lang="uk-UA" sz="1200" dirty="0">
                <a:hlinkClick r:id="rId4"/>
              </a:rPr>
              <a:t>https://</a:t>
            </a:r>
            <a:r>
              <a:rPr lang="uk-UA" sz="1200" dirty="0" smtClean="0">
                <a:hlinkClick r:id="rId4"/>
              </a:rPr>
              <a:t>www.lascos.com.ua/apparaty/aparat-eexiplex-monohromatichne-eksimerne-dzherelo-sv-tla-dlq-l-kuvannq-lokal-zovanih-auto-munnih-zahvoryuvanx-shk-ri-1263546488</a:t>
            </a:r>
            <a:endParaRPr lang="uk-UA" sz="1200" dirty="0" smtClean="0"/>
          </a:p>
          <a:p>
            <a:endParaRPr lang="uk-UA" sz="1200" dirty="0"/>
          </a:p>
        </p:txBody>
      </p:sp>
    </p:spTree>
    <p:extLst>
      <p:ext uri="{BB962C8B-B14F-4D97-AF65-F5344CB8AC3E}">
        <p14:creationId xmlns:p14="http://schemas.microsoft.com/office/powerpoint/2010/main" val="505143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520697" y="1754189"/>
            <a:ext cx="8596668" cy="3880773"/>
          </a:xfrm>
        </p:spPr>
        <p:txBody>
          <a:bodyPr/>
          <a:lstStyle/>
          <a:p>
            <a:pPr>
              <a:lnSpc>
                <a:spcPct val="120000"/>
              </a:lnSpc>
            </a:pPr>
            <a:r>
              <a:rPr lang="uk-UA" b="1" i="1" dirty="0">
                <a:solidFill>
                  <a:schemeClr val="accent1"/>
                </a:solidFill>
                <a:latin typeface="Arial" panose="020B0604020202020204" pitchFamily="34" charset="0"/>
                <a:cs typeface="Arial" panose="020B0604020202020204" pitchFamily="34" charset="0"/>
              </a:rPr>
              <a:t>Цифрова </a:t>
            </a:r>
            <a:r>
              <a:rPr lang="uk-UA" b="1" i="1" dirty="0" err="1">
                <a:solidFill>
                  <a:schemeClr val="accent1"/>
                </a:solidFill>
                <a:latin typeface="Arial" panose="020B0604020202020204" pitchFamily="34" charset="0"/>
                <a:cs typeface="Arial" panose="020B0604020202020204" pitchFamily="34" charset="0"/>
              </a:rPr>
              <a:t>трихоскопія</a:t>
            </a:r>
            <a:r>
              <a:rPr lang="uk-UA" b="1" i="1" dirty="0">
                <a:solidFill>
                  <a:schemeClr val="accent1"/>
                </a:solidFill>
                <a:latin typeface="Arial" panose="020B0604020202020204" pitchFamily="34" charset="0"/>
                <a:cs typeface="Arial" panose="020B0604020202020204" pitchFamily="34" charset="0"/>
              </a:rPr>
              <a:t>:</a:t>
            </a:r>
            <a:r>
              <a:rPr lang="uk-UA" dirty="0">
                <a:latin typeface="Arial" panose="020B0604020202020204" pitchFamily="34" charset="0"/>
                <a:cs typeface="Arial" panose="020B0604020202020204" pitchFamily="34" charset="0"/>
              </a:rPr>
              <a:t> </a:t>
            </a:r>
            <a:r>
              <a:rPr lang="uk-UA" dirty="0" smtClean="0">
                <a:solidFill>
                  <a:schemeClr val="tx1"/>
                </a:solidFill>
                <a:latin typeface="Arial" panose="020B0604020202020204" pitchFamily="34" charset="0"/>
                <a:cs typeface="Arial" panose="020B0604020202020204" pitchFamily="34" charset="0"/>
              </a:rPr>
              <a:t>обстеження, </a:t>
            </a:r>
            <a:r>
              <a:rPr lang="uk-UA" dirty="0">
                <a:solidFill>
                  <a:schemeClr val="tx1"/>
                </a:solidFill>
                <a:latin typeface="Arial" panose="020B0604020202020204" pitchFamily="34" charset="0"/>
                <a:cs typeface="Arial" panose="020B0604020202020204" pitchFamily="34" charset="0"/>
              </a:rPr>
              <a:t>що виводить зображення шкіри голови на монітор для точної оцінки густоти, витончення волосся та роботи сальних залоз.</a:t>
            </a:r>
          </a:p>
          <a:p>
            <a:pPr>
              <a:lnSpc>
                <a:spcPct val="120000"/>
              </a:lnSpc>
            </a:pPr>
            <a:r>
              <a:rPr lang="uk-UA" b="1" i="1" dirty="0">
                <a:solidFill>
                  <a:schemeClr val="accent1"/>
                </a:solidFill>
                <a:latin typeface="Arial" panose="020B0604020202020204" pitchFamily="34" charset="0"/>
                <a:cs typeface="Arial" panose="020B0604020202020204" pitchFamily="34" charset="0"/>
              </a:rPr>
              <a:t>Терапевтичні апарати:</a:t>
            </a:r>
            <a:r>
              <a:rPr lang="uk-UA" dirty="0">
                <a:solidFill>
                  <a:schemeClr val="tx1"/>
                </a:solidFill>
                <a:latin typeface="Arial" panose="020B0604020202020204" pitchFamily="34" charset="0"/>
                <a:cs typeface="Arial" panose="020B0604020202020204" pitchFamily="34" charset="0"/>
              </a:rPr>
              <a:t> </a:t>
            </a:r>
            <a:r>
              <a:rPr lang="uk-UA" dirty="0" smtClean="0">
                <a:solidFill>
                  <a:schemeClr val="tx1"/>
                </a:solidFill>
                <a:latin typeface="Arial" panose="020B0604020202020204" pitchFamily="34" charset="0"/>
                <a:cs typeface="Arial" panose="020B0604020202020204" pitchFamily="34" charset="0"/>
              </a:rPr>
              <a:t>використання лазерних </a:t>
            </a:r>
            <a:r>
              <a:rPr lang="uk-UA" dirty="0">
                <a:solidFill>
                  <a:schemeClr val="tx1"/>
                </a:solidFill>
                <a:latin typeface="Arial" panose="020B0604020202020204" pitchFamily="34" charset="0"/>
                <a:cs typeface="Arial" panose="020B0604020202020204" pitchFamily="34" charset="0"/>
              </a:rPr>
              <a:t>систем (наприклад, </a:t>
            </a:r>
            <a:r>
              <a:rPr lang="en-AU" dirty="0">
                <a:solidFill>
                  <a:schemeClr val="tx1"/>
                </a:solidFill>
                <a:latin typeface="Arial" panose="020B0604020202020204" pitchFamily="34" charset="0"/>
                <a:cs typeface="Arial" panose="020B0604020202020204" pitchFamily="34" charset="0"/>
              </a:rPr>
              <a:t>Candela), </a:t>
            </a:r>
            <a:r>
              <a:rPr lang="uk-UA" dirty="0">
                <a:solidFill>
                  <a:schemeClr val="tx1"/>
                </a:solidFill>
                <a:latin typeface="Arial" panose="020B0604020202020204" pitchFamily="34" charset="0"/>
                <a:cs typeface="Arial" panose="020B0604020202020204" pitchFamily="34" charset="0"/>
              </a:rPr>
              <a:t>апаратів для стимуляції росту та покращення </a:t>
            </a:r>
            <a:r>
              <a:rPr lang="uk-UA" dirty="0" err="1">
                <a:solidFill>
                  <a:schemeClr val="tx1"/>
                </a:solidFill>
                <a:latin typeface="Arial" panose="020B0604020202020204" pitchFamily="34" charset="0"/>
                <a:cs typeface="Arial" panose="020B0604020202020204" pitchFamily="34" charset="0"/>
              </a:rPr>
              <a:t>мікроциркуляції</a:t>
            </a:r>
            <a:r>
              <a:rPr lang="uk-UA" dirty="0">
                <a:solidFill>
                  <a:schemeClr val="tx1"/>
                </a:solidFill>
                <a:latin typeface="Arial" panose="020B0604020202020204" pitchFamily="34" charset="0"/>
                <a:cs typeface="Arial" panose="020B0604020202020204" pitchFamily="34" charset="0"/>
              </a:rPr>
              <a:t>, таких як </a:t>
            </a:r>
            <a:r>
              <a:rPr lang="en-AU" dirty="0" err="1">
                <a:solidFill>
                  <a:schemeClr val="tx1"/>
                </a:solidFill>
                <a:latin typeface="Arial" panose="020B0604020202020204" pitchFamily="34" charset="0"/>
                <a:cs typeface="Arial" panose="020B0604020202020204" pitchFamily="34" charset="0"/>
              </a:rPr>
              <a:t>Tricho</a:t>
            </a:r>
            <a:r>
              <a:rPr lang="en-AU" dirty="0">
                <a:solidFill>
                  <a:schemeClr val="tx1"/>
                </a:solidFill>
                <a:latin typeface="Arial" panose="020B0604020202020204" pitchFamily="34" charset="0"/>
                <a:cs typeface="Arial" panose="020B0604020202020204" pitchFamily="34" charset="0"/>
              </a:rPr>
              <a:t> Therapy 4.0.</a:t>
            </a:r>
          </a:p>
          <a:p>
            <a:pPr>
              <a:lnSpc>
                <a:spcPct val="120000"/>
              </a:lnSpc>
            </a:pPr>
            <a:r>
              <a:rPr lang="uk-UA" b="1" i="1" dirty="0">
                <a:solidFill>
                  <a:schemeClr val="accent1"/>
                </a:solidFill>
                <a:latin typeface="Arial" panose="020B0604020202020204" pitchFamily="34" charset="0"/>
                <a:cs typeface="Arial" panose="020B0604020202020204" pitchFamily="34" charset="0"/>
              </a:rPr>
              <a:t>Діагностичні переваги:</a:t>
            </a:r>
            <a:r>
              <a:rPr lang="uk-UA" dirty="0">
                <a:solidFill>
                  <a:schemeClr val="tx1"/>
                </a:solidFill>
                <a:latin typeface="Arial" panose="020B0604020202020204" pitchFamily="34" charset="0"/>
                <a:cs typeface="Arial" panose="020B0604020202020204" pitchFamily="34" charset="0"/>
              </a:rPr>
              <a:t> </a:t>
            </a:r>
            <a:r>
              <a:rPr lang="uk-UA" dirty="0" smtClean="0">
                <a:solidFill>
                  <a:schemeClr val="tx1"/>
                </a:solidFill>
                <a:latin typeface="Arial" panose="020B0604020202020204" pitchFamily="34" charset="0"/>
                <a:cs typeface="Arial" panose="020B0604020202020204" pitchFamily="34" charset="0"/>
              </a:rPr>
              <a:t>дозволяє виявити </a:t>
            </a:r>
            <a:r>
              <a:rPr lang="uk-UA" dirty="0">
                <a:solidFill>
                  <a:schemeClr val="tx1"/>
                </a:solidFill>
                <a:latin typeface="Arial" panose="020B0604020202020204" pitchFamily="34" charset="0"/>
                <a:cs typeface="Arial" panose="020B0604020202020204" pitchFamily="34" charset="0"/>
              </a:rPr>
              <a:t>приховані проблеми на ранній стадії та оцінити ефективність проведеної терапії. </a:t>
            </a:r>
          </a:p>
          <a:p>
            <a:endParaRPr lang="uk-UA" dirty="0">
              <a:solidFill>
                <a:schemeClr val="tx1"/>
              </a:solidFill>
            </a:endParaRPr>
          </a:p>
        </p:txBody>
      </p:sp>
      <p:sp>
        <p:nvSpPr>
          <p:cNvPr id="5" name="Rectangle 2"/>
          <p:cNvSpPr>
            <a:spLocks noGrp="1" noChangeArrowheads="1"/>
          </p:cNvSpPr>
          <p:nvPr>
            <p:ph type="title"/>
          </p:nvPr>
        </p:nvSpPr>
        <p:spPr bwMode="auto">
          <a:xfrm>
            <a:off x="520697" y="505126"/>
            <a:ext cx="7617470" cy="113877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uk-UA" altLang="uk-UA" sz="3200" dirty="0"/>
              <a:t>Основні напрямки апаратної </a:t>
            </a:r>
            <a:r>
              <a:rPr lang="uk-UA" altLang="uk-UA" sz="3200" dirty="0" err="1"/>
              <a:t>трихології</a:t>
            </a:r>
            <a:r>
              <a:rPr lang="uk-UA" altLang="uk-UA" sz="3200" dirty="0"/>
              <a:t>:</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200" b="0" i="0" u="none" strike="noStrike" cap="none" normalizeH="0" baseline="0" dirty="0" smtClean="0">
                <a:ln>
                  <a:noFill/>
                </a:ln>
                <a:solidFill>
                  <a:srgbClr val="0A0A0A"/>
                </a:solidFill>
                <a:effectLst/>
                <a:latin typeface="Google Sans"/>
              </a:rPr>
              <a:t/>
            </a:r>
            <a:br>
              <a:rPr kumimoji="0" lang="uk-UA" altLang="uk-UA" sz="1200" b="0" i="0" u="none" strike="noStrike" cap="none" normalizeH="0" baseline="0" dirty="0" smtClean="0">
                <a:ln>
                  <a:noFill/>
                </a:ln>
                <a:solidFill>
                  <a:srgbClr val="0A0A0A"/>
                </a:solidFill>
                <a:effectLst/>
                <a:latin typeface="Google Sans"/>
              </a:rPr>
            </a:br>
            <a:endParaRPr kumimoji="0" lang="uk-UA" altLang="uk-UA" sz="1200" b="0" i="0" u="none" strike="noStrike" cap="none" normalizeH="0" baseline="0" dirty="0" smtClean="0">
              <a:ln>
                <a:noFill/>
              </a:ln>
              <a:solidFill>
                <a:srgbClr val="0A0A0A"/>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29010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751225" y="1550990"/>
            <a:ext cx="8596668" cy="905884"/>
          </a:xfrm>
        </p:spPr>
        <p:txBody>
          <a:bodyPr>
            <a:noAutofit/>
          </a:bodyPr>
          <a:lstStyle/>
          <a:p>
            <a:r>
              <a:rPr lang="uk-UA" sz="2800" dirty="0" smtClean="0">
                <a:solidFill>
                  <a:schemeClr val="tx1"/>
                </a:solidFill>
                <a:latin typeface="Arial" panose="020B0604020202020204" pitchFamily="34" charset="0"/>
                <a:cs typeface="Arial" panose="020B0604020202020204" pitchFamily="34" charset="0"/>
              </a:rPr>
              <a:t>Як бачите, один і той самий об'єкт (волосся) вимагає кардинально різних інженерних рішень залежно від медичної мети</a:t>
            </a:r>
            <a:endParaRPr lang="uk-UA"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24542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831273"/>
          </a:xfrm>
        </p:spPr>
        <p:txBody>
          <a:bodyPr/>
          <a:lstStyle/>
          <a:p>
            <a:r>
              <a:rPr lang="uk-UA" dirty="0" smtClean="0"/>
              <a:t>Використана література</a:t>
            </a:r>
            <a:endParaRPr lang="uk-UA" dirty="0"/>
          </a:p>
        </p:txBody>
      </p:sp>
      <p:sp>
        <p:nvSpPr>
          <p:cNvPr id="3" name="Місце для вмісту 2"/>
          <p:cNvSpPr>
            <a:spLocks noGrp="1"/>
          </p:cNvSpPr>
          <p:nvPr>
            <p:ph idx="1"/>
          </p:nvPr>
        </p:nvSpPr>
        <p:spPr>
          <a:xfrm>
            <a:off x="575734" y="1440873"/>
            <a:ext cx="9990666" cy="5200072"/>
          </a:xfrm>
        </p:spPr>
        <p:txBody>
          <a:bodyPr>
            <a:normAutofit/>
          </a:bodyPr>
          <a:lstStyle/>
          <a:p>
            <a:r>
              <a:rPr lang="en-AU" dirty="0">
                <a:hlinkClick r:id="rId2"/>
              </a:rPr>
              <a:t>https://alphacellclinic.com/blog/dermatologiya/shkira-shho-pro-neyi-treba-znaty</a:t>
            </a:r>
            <a:r>
              <a:rPr lang="en-AU" dirty="0" smtClean="0">
                <a:hlinkClick r:id="rId2"/>
              </a:rPr>
              <a:t>/</a:t>
            </a:r>
            <a:endParaRPr lang="uk-UA" dirty="0" smtClean="0"/>
          </a:p>
          <a:p>
            <a:r>
              <a:rPr lang="en-AU" dirty="0" smtClean="0">
                <a:hlinkClick r:id="rId3"/>
              </a:rPr>
              <a:t>https</a:t>
            </a:r>
            <a:r>
              <a:rPr lang="en-AU" dirty="0">
                <a:hlinkClick r:id="rId3"/>
              </a:rPr>
              <a:t>://</a:t>
            </a:r>
            <a:r>
              <a:rPr lang="en-AU" dirty="0" smtClean="0">
                <a:hlinkClick r:id="rId3"/>
              </a:rPr>
              <a:t>neovita.com.ua/news/lazernaya-and-fotoepilyacya</a:t>
            </a:r>
            <a:endParaRPr lang="uk-UA" dirty="0" smtClean="0"/>
          </a:p>
          <a:p>
            <a:r>
              <a:rPr lang="en-AU" dirty="0">
                <a:hlinkClick r:id="rId4"/>
              </a:rPr>
              <a:t>https://lifting-lab.com/ua/blog/fotoepilyacziya-v-domashnih-usloviyah-vazhnye-nyuansy/?</a:t>
            </a:r>
            <a:r>
              <a:rPr lang="en-AU" dirty="0" smtClean="0">
                <a:hlinkClick r:id="rId4"/>
              </a:rPr>
              <a:t>srsltid=AfmBOooc9ZCWOz2wmCDl0eri_3hafvoLSFTqcNIHjJYXdFyxhxSp9EkQ</a:t>
            </a:r>
            <a:endParaRPr lang="uk-UA" dirty="0" smtClean="0"/>
          </a:p>
          <a:p>
            <a:r>
              <a:rPr lang="uk-UA" dirty="0" smtClean="0"/>
              <a:t>Відмінності </a:t>
            </a:r>
            <a:r>
              <a:rPr lang="uk-UA" dirty="0" err="1" smtClean="0"/>
              <a:t>фотоепіляція</a:t>
            </a:r>
            <a:r>
              <a:rPr lang="uk-UA" dirty="0" smtClean="0"/>
              <a:t>/лазерна епіляція </a:t>
            </a:r>
            <a:r>
              <a:rPr lang="en-AU" dirty="0">
                <a:hlinkClick r:id="rId5"/>
              </a:rPr>
              <a:t>https://</a:t>
            </a:r>
            <a:r>
              <a:rPr lang="en-AU" dirty="0" smtClean="0">
                <a:hlinkClick r:id="rId5"/>
              </a:rPr>
              <a:t>ua.salonlilu.com.ua/publikacii/169-chem-otlichayutsya-lazernaya-i-fotoepilyaciya.html</a:t>
            </a:r>
            <a:endParaRPr lang="uk-UA" dirty="0" smtClean="0"/>
          </a:p>
          <a:p>
            <a:r>
              <a:rPr lang="uk-UA" dirty="0"/>
              <a:t>Будова та структура </a:t>
            </a:r>
            <a:r>
              <a:rPr lang="uk-UA" dirty="0"/>
              <a:t>волосся </a:t>
            </a:r>
            <a:r>
              <a:rPr lang="en-AU" dirty="0" smtClean="0">
                <a:hlinkClick r:id="rId6"/>
              </a:rPr>
              <a:t>https</a:t>
            </a:r>
            <a:r>
              <a:rPr lang="en-AU" dirty="0">
                <a:hlinkClick r:id="rId6"/>
              </a:rPr>
              <a:t>://beaver-professional.com.ua/blog/budova-ta-struktura-volossja</a:t>
            </a:r>
            <a:r>
              <a:rPr lang="en-AU" dirty="0" smtClean="0">
                <a:hlinkClick r:id="rId6"/>
              </a:rPr>
              <a:t>/</a:t>
            </a:r>
            <a:endParaRPr lang="uk-UA" dirty="0" smtClean="0"/>
          </a:p>
          <a:p>
            <a:r>
              <a:rPr lang="uk-UA" dirty="0" err="1" smtClean="0"/>
              <a:t>Електроепіляція</a:t>
            </a:r>
            <a:r>
              <a:rPr lang="uk-UA" dirty="0" smtClean="0"/>
              <a:t>: </a:t>
            </a:r>
            <a:r>
              <a:rPr lang="en-AU" dirty="0" smtClean="0">
                <a:hlinkClick r:id="rId7"/>
              </a:rPr>
              <a:t>https</a:t>
            </a:r>
            <a:r>
              <a:rPr lang="en-AU" dirty="0">
                <a:hlinkClick r:id="rId7"/>
              </a:rPr>
              <a:t>://</a:t>
            </a:r>
            <a:r>
              <a:rPr lang="en-AU" dirty="0" smtClean="0">
                <a:hlinkClick r:id="rId7"/>
              </a:rPr>
              <a:t>www.elektroepilacja.pl/uk/post/what-is-electroepilation</a:t>
            </a:r>
            <a:endParaRPr lang="uk-UA" dirty="0" smtClean="0"/>
          </a:p>
          <a:p>
            <a:r>
              <a:rPr lang="en-AU" u="sng" dirty="0">
                <a:hlinkClick r:id="rId8"/>
              </a:rPr>
              <a:t>https://</a:t>
            </a:r>
            <a:r>
              <a:rPr lang="en-AU" u="sng" dirty="0" smtClean="0">
                <a:hlinkClick r:id="rId8"/>
              </a:rPr>
              <a:t>www.youtube.com/watch?v=GWLivFj9_aU</a:t>
            </a:r>
            <a:endParaRPr lang="uk-UA" u="sng" dirty="0" smtClean="0"/>
          </a:p>
          <a:p>
            <a:r>
              <a:rPr lang="en-AU" u="sng" dirty="0">
                <a:hlinkClick r:id="rId9"/>
              </a:rPr>
              <a:t>https://</a:t>
            </a:r>
            <a:r>
              <a:rPr lang="en-AU" u="sng" dirty="0" smtClean="0">
                <a:hlinkClick r:id="rId9"/>
              </a:rPr>
              <a:t>leobarbers.com.ua/online/head</a:t>
            </a:r>
            <a:endParaRPr lang="uk-UA" u="sng" dirty="0" smtClean="0"/>
          </a:p>
          <a:p>
            <a:r>
              <a:rPr lang="uk-UA" dirty="0" err="1" smtClean="0"/>
              <a:t>Трихологія</a:t>
            </a:r>
            <a:r>
              <a:rPr lang="uk-UA" dirty="0" smtClean="0"/>
              <a:t> та «чому випадає волосся» </a:t>
            </a:r>
            <a:r>
              <a:rPr lang="en-AU" u="sng" dirty="0" smtClean="0">
                <a:hlinkClick r:id="rId10"/>
              </a:rPr>
              <a:t>https</a:t>
            </a:r>
            <a:r>
              <a:rPr lang="en-AU" u="sng" dirty="0">
                <a:hlinkClick r:id="rId10"/>
              </a:rPr>
              <a:t>://</a:t>
            </a:r>
            <a:r>
              <a:rPr lang="en-AU" u="sng" dirty="0" smtClean="0">
                <a:hlinkClick r:id="rId10"/>
              </a:rPr>
              <a:t>rixus.com.ua/article-shho_robiti_koli_vipadaye_volossya-ua?srsltid=AfmBOoq-7pqIK8keh3QjvqGpX7TkokGsPRH5fOE8pXRQkSOvMGXJJTb8</a:t>
            </a:r>
            <a:endParaRPr lang="uk-UA" u="sng" dirty="0" smtClean="0"/>
          </a:p>
          <a:p>
            <a:endParaRPr lang="uk-UA" u="sng" dirty="0"/>
          </a:p>
          <a:p>
            <a:endParaRPr lang="uk-UA" dirty="0" smtClean="0"/>
          </a:p>
          <a:p>
            <a:endParaRPr lang="uk-UA" dirty="0" smtClean="0"/>
          </a:p>
          <a:p>
            <a:endParaRPr lang="uk-UA" dirty="0" smtClean="0"/>
          </a:p>
          <a:p>
            <a:endParaRPr lang="uk-UA" dirty="0" smtClean="0"/>
          </a:p>
          <a:p>
            <a:endParaRPr lang="uk-UA" dirty="0" smtClean="0"/>
          </a:p>
          <a:p>
            <a:endParaRPr lang="uk-UA" dirty="0" smtClean="0"/>
          </a:p>
          <a:p>
            <a:endParaRPr lang="uk-UA" dirty="0" smtClean="0"/>
          </a:p>
          <a:p>
            <a:endParaRPr lang="uk-UA" dirty="0"/>
          </a:p>
        </p:txBody>
      </p:sp>
    </p:spTree>
    <p:extLst>
      <p:ext uri="{BB962C8B-B14F-4D97-AF65-F5344CB8AC3E}">
        <p14:creationId xmlns:p14="http://schemas.microsoft.com/office/powerpoint/2010/main" val="40180773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538788" y="728952"/>
            <a:ext cx="8596668" cy="5228503"/>
          </a:xfrm>
        </p:spPr>
        <p:txBody>
          <a:bodyPr>
            <a:normAutofit/>
          </a:bodyPr>
          <a:lstStyle/>
          <a:p>
            <a:r>
              <a:rPr lang="en-AU" dirty="0">
                <a:hlinkClick r:id="rId2"/>
              </a:rPr>
              <a:t>https://drtrichologist.com/uk/stroenie-volos</a:t>
            </a:r>
            <a:r>
              <a:rPr lang="en-AU" dirty="0" smtClean="0">
                <a:hlinkClick r:id="rId2"/>
              </a:rPr>
              <a:t>/</a:t>
            </a:r>
            <a:endParaRPr lang="uk-UA" dirty="0" smtClean="0"/>
          </a:p>
          <a:p>
            <a:r>
              <a:rPr lang="uk-UA" dirty="0" smtClean="0"/>
              <a:t>Все про волосся </a:t>
            </a:r>
            <a:r>
              <a:rPr lang="en-AU" dirty="0">
                <a:hlinkClick r:id="rId3"/>
              </a:rPr>
              <a:t>https://alphacellclinic.com/blog/volossya/volossya-budova-ta-funktsiyi-problemy-ta-doglyad</a:t>
            </a:r>
            <a:r>
              <a:rPr lang="en-AU" dirty="0" smtClean="0">
                <a:hlinkClick r:id="rId3"/>
              </a:rPr>
              <a:t>/</a:t>
            </a:r>
            <a:endParaRPr lang="uk-UA" dirty="0" smtClean="0"/>
          </a:p>
          <a:p>
            <a:pPr marL="0" indent="0">
              <a:buNone/>
            </a:pPr>
            <a:r>
              <a:rPr lang="uk-UA" u="sng" dirty="0" smtClean="0"/>
              <a:t>Апаратна </a:t>
            </a:r>
            <a:r>
              <a:rPr lang="uk-UA" u="sng" dirty="0" err="1" smtClean="0"/>
              <a:t>трихологія</a:t>
            </a:r>
            <a:r>
              <a:rPr lang="uk-UA" u="sng" dirty="0" smtClean="0"/>
              <a:t>:</a:t>
            </a:r>
          </a:p>
          <a:p>
            <a:r>
              <a:rPr lang="en-AU" dirty="0">
                <a:hlinkClick r:id="rId4"/>
              </a:rPr>
              <a:t>https://excellence-clinic.com.ua/trykhoskopiia-kliuchovyi-metod-diahnostyky-stanu-volossia-ta-shkiry-holovy</a:t>
            </a:r>
            <a:r>
              <a:rPr lang="en-AU" dirty="0" smtClean="0">
                <a:hlinkClick r:id="rId4"/>
              </a:rPr>
              <a:t>/</a:t>
            </a:r>
            <a:endParaRPr lang="uk-UA" dirty="0" smtClean="0"/>
          </a:p>
          <a:p>
            <a:r>
              <a:rPr lang="en-AU" dirty="0">
                <a:hlinkClick r:id="rId5"/>
              </a:rPr>
              <a:t>https://drtrichologist.com/uk/hto-takij-triholog-ta-koli-varto-do-nogo-zvernutisya</a:t>
            </a:r>
            <a:r>
              <a:rPr lang="en-AU" dirty="0" smtClean="0">
                <a:hlinkClick r:id="rId5"/>
              </a:rPr>
              <a:t>/</a:t>
            </a:r>
            <a:endParaRPr lang="uk-UA" dirty="0" smtClean="0"/>
          </a:p>
          <a:p>
            <a:r>
              <a:rPr lang="uk-UA" u="sng" dirty="0"/>
              <a:t>Апарат </a:t>
            </a:r>
            <a:r>
              <a:rPr lang="en-AU" u="sng" dirty="0" err="1"/>
              <a:t>Clarteis</a:t>
            </a:r>
            <a:r>
              <a:rPr lang="en-AU" u="sng" dirty="0"/>
              <a:t> </a:t>
            </a:r>
            <a:r>
              <a:rPr lang="en-AU" u="sng" dirty="0" err="1"/>
              <a:t>Exciplex</a:t>
            </a:r>
            <a:r>
              <a:rPr lang="en-AU" u="sng" dirty="0"/>
              <a:t> </a:t>
            </a:r>
            <a:r>
              <a:rPr lang="uk-UA" u="sng" dirty="0"/>
              <a:t>монохроматичне </a:t>
            </a:r>
            <a:r>
              <a:rPr lang="uk-UA" u="sng" dirty="0" err="1"/>
              <a:t>ексимерне</a:t>
            </a:r>
            <a:r>
              <a:rPr lang="uk-UA" u="sng" dirty="0"/>
              <a:t> джерело світла для лікування локалізованих </a:t>
            </a:r>
            <a:r>
              <a:rPr lang="uk-UA" u="sng" dirty="0" err="1"/>
              <a:t>аутоімунних</a:t>
            </a:r>
            <a:r>
              <a:rPr lang="uk-UA" u="sng" dirty="0"/>
              <a:t> захворювань </a:t>
            </a:r>
            <a:r>
              <a:rPr lang="uk-UA" u="sng" dirty="0"/>
              <a:t>шкіри та Технічні характеристики </a:t>
            </a:r>
            <a:r>
              <a:rPr lang="en-AU" dirty="0" smtClean="0">
                <a:hlinkClick r:id="rId6"/>
              </a:rPr>
              <a:t>https</a:t>
            </a:r>
            <a:r>
              <a:rPr lang="en-AU" dirty="0">
                <a:hlinkClick r:id="rId6"/>
              </a:rPr>
              <a:t>://</a:t>
            </a:r>
            <a:r>
              <a:rPr lang="en-AU" dirty="0" smtClean="0">
                <a:hlinkClick r:id="rId6"/>
              </a:rPr>
              <a:t>www.lascos.com.ua/apparaty/aparat-eexiplex-monohromatichne-eksimerne-dzherelo-sv-tla-dlq-l-kuvannq-lokal-zovanih-auto-munnih-zahvoryuvanx-shk-ri-1263546488</a:t>
            </a:r>
            <a:endParaRPr lang="uk-UA" dirty="0" smtClean="0"/>
          </a:p>
          <a:p>
            <a:endParaRPr lang="uk-UA" dirty="0" smtClean="0"/>
          </a:p>
          <a:p>
            <a:endParaRPr lang="uk-UA" dirty="0" smtClean="0"/>
          </a:p>
          <a:p>
            <a:endParaRPr lang="uk-UA" dirty="0"/>
          </a:p>
        </p:txBody>
      </p:sp>
    </p:spTree>
    <p:extLst>
      <p:ext uri="{BB962C8B-B14F-4D97-AF65-F5344CB8AC3E}">
        <p14:creationId xmlns:p14="http://schemas.microsoft.com/office/powerpoint/2010/main" val="161890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Колір волосся</a:t>
            </a:r>
            <a:br>
              <a:rPr lang="uk-UA" b="1" dirty="0"/>
            </a:br>
            <a:endParaRPr lang="uk-UA" dirty="0"/>
          </a:p>
        </p:txBody>
      </p:sp>
      <p:sp>
        <p:nvSpPr>
          <p:cNvPr id="3" name="Місце для вмісту 2"/>
          <p:cNvSpPr>
            <a:spLocks noGrp="1"/>
          </p:cNvSpPr>
          <p:nvPr>
            <p:ph idx="1"/>
          </p:nvPr>
        </p:nvSpPr>
        <p:spPr>
          <a:xfrm>
            <a:off x="446424" y="1532516"/>
            <a:ext cx="4460971" cy="4581957"/>
          </a:xfrm>
        </p:spPr>
        <p:txBody>
          <a:bodyPr>
            <a:normAutofit/>
          </a:bodyPr>
          <a:lstStyle/>
          <a:p>
            <a:pPr marL="0" indent="0">
              <a:buNone/>
            </a:pPr>
            <a:r>
              <a:rPr lang="uk-UA" dirty="0">
                <a:solidFill>
                  <a:schemeClr val="tx1"/>
                </a:solidFill>
                <a:latin typeface="Arial" panose="020B0604020202020204" pitchFamily="34" charset="0"/>
                <a:cs typeface="Arial" panose="020B0604020202020204" pitchFamily="34" charset="0"/>
              </a:rPr>
              <a:t>Колір нашого волосся визначається пігментом меланіном і кількістю його гранул. </a:t>
            </a:r>
            <a:endParaRPr lang="uk-UA" dirty="0" smtClean="0">
              <a:solidFill>
                <a:schemeClr val="tx1"/>
              </a:solidFill>
              <a:latin typeface="Arial" panose="020B0604020202020204" pitchFamily="34" charset="0"/>
              <a:cs typeface="Arial" panose="020B0604020202020204" pitchFamily="34" charset="0"/>
            </a:endParaRPr>
          </a:p>
          <a:p>
            <a:r>
              <a:rPr lang="uk-UA" dirty="0" smtClean="0">
                <a:solidFill>
                  <a:schemeClr val="tx1"/>
                </a:solidFill>
                <a:latin typeface="Arial" panose="020B0604020202020204" pitchFamily="34" charset="0"/>
                <a:cs typeface="Arial" panose="020B0604020202020204" pitchFamily="34" charset="0"/>
              </a:rPr>
              <a:t>Чорне </a:t>
            </a:r>
            <a:r>
              <a:rPr lang="uk-UA" dirty="0">
                <a:solidFill>
                  <a:schemeClr val="tx1"/>
                </a:solidFill>
                <a:latin typeface="Arial" panose="020B0604020202020204" pitchFamily="34" charset="0"/>
                <a:cs typeface="Arial" panose="020B0604020202020204" pitchFamily="34" charset="0"/>
              </a:rPr>
              <a:t>волосся містить щільний і темний меланін, а сиве волосся його не містить взагалі. </a:t>
            </a:r>
            <a:endParaRPr lang="uk-UA" dirty="0" smtClean="0">
              <a:solidFill>
                <a:schemeClr val="tx1"/>
              </a:solidFill>
              <a:latin typeface="Arial" panose="020B0604020202020204" pitchFamily="34" charset="0"/>
              <a:cs typeface="Arial" panose="020B0604020202020204" pitchFamily="34" charset="0"/>
            </a:endParaRPr>
          </a:p>
          <a:p>
            <a:r>
              <a:rPr lang="uk-UA" dirty="0" smtClean="0">
                <a:solidFill>
                  <a:schemeClr val="tx1"/>
                </a:solidFill>
                <a:latin typeface="Arial" panose="020B0604020202020204" pitchFamily="34" charset="0"/>
                <a:cs typeface="Arial" panose="020B0604020202020204" pitchFamily="34" charset="0"/>
              </a:rPr>
              <a:t>Є </a:t>
            </a:r>
            <a:r>
              <a:rPr lang="uk-UA" dirty="0">
                <a:solidFill>
                  <a:schemeClr val="tx1"/>
                </a:solidFill>
                <a:latin typeface="Arial" panose="020B0604020202020204" pitchFamily="34" charset="0"/>
                <a:cs typeface="Arial" panose="020B0604020202020204" pitchFamily="34" charset="0"/>
              </a:rPr>
              <a:t>два типи меланіну: </a:t>
            </a:r>
            <a:r>
              <a:rPr lang="uk-UA" dirty="0" err="1">
                <a:solidFill>
                  <a:schemeClr val="tx1"/>
                </a:solidFill>
                <a:latin typeface="Arial" panose="020B0604020202020204" pitchFamily="34" charset="0"/>
                <a:cs typeface="Arial" panose="020B0604020202020204" pitchFamily="34" charset="0"/>
              </a:rPr>
              <a:t>еумеланін</a:t>
            </a:r>
            <a:r>
              <a:rPr lang="uk-UA" dirty="0">
                <a:solidFill>
                  <a:schemeClr val="tx1"/>
                </a:solidFill>
                <a:latin typeface="Arial" panose="020B0604020202020204" pitchFamily="34" charset="0"/>
                <a:cs typeface="Arial" panose="020B0604020202020204" pitchFamily="34" charset="0"/>
              </a:rPr>
              <a:t> забарвлює волосся від каштанового відтінку до чорного, </a:t>
            </a:r>
            <a:r>
              <a:rPr lang="uk-UA" dirty="0" err="1">
                <a:solidFill>
                  <a:schemeClr val="tx1"/>
                </a:solidFill>
                <a:latin typeface="Arial" panose="020B0604020202020204" pitchFamily="34" charset="0"/>
                <a:cs typeface="Arial" panose="020B0604020202020204" pitchFamily="34" charset="0"/>
              </a:rPr>
              <a:t>феомеланін</a:t>
            </a:r>
            <a:r>
              <a:rPr lang="uk-UA" dirty="0">
                <a:solidFill>
                  <a:schemeClr val="tx1"/>
                </a:solidFill>
                <a:latin typeface="Arial" panose="020B0604020202020204" pitchFamily="34" charset="0"/>
                <a:cs typeface="Arial" panose="020B0604020202020204" pitchFamily="34" charset="0"/>
              </a:rPr>
              <a:t> - від червоного до золотистого. </a:t>
            </a:r>
            <a:endParaRPr lang="uk-UA" dirty="0" smtClean="0">
              <a:solidFill>
                <a:schemeClr val="tx1"/>
              </a:solidFill>
              <a:latin typeface="Arial" panose="020B0604020202020204" pitchFamily="34" charset="0"/>
              <a:cs typeface="Arial" panose="020B0604020202020204" pitchFamily="34" charset="0"/>
            </a:endParaRPr>
          </a:p>
          <a:p>
            <a:r>
              <a:rPr lang="uk-UA" dirty="0" smtClean="0">
                <a:solidFill>
                  <a:schemeClr val="tx1"/>
                </a:solidFill>
                <a:latin typeface="Arial" panose="020B0604020202020204" pitchFamily="34" charset="0"/>
                <a:cs typeface="Arial" panose="020B0604020202020204" pitchFamily="34" charset="0"/>
              </a:rPr>
              <a:t>Колір </a:t>
            </a:r>
            <a:r>
              <a:rPr lang="uk-UA" dirty="0">
                <a:solidFill>
                  <a:schemeClr val="tx1"/>
                </a:solidFill>
                <a:latin typeface="Arial" panose="020B0604020202020204" pitchFamily="34" charset="0"/>
                <a:cs typeface="Arial" panose="020B0604020202020204" pitchFamily="34" charset="0"/>
              </a:rPr>
              <a:t>волосся залежить від ступеня поглинання і відбиття світла меланіном. Тому чорне волосся незначно відбиває світло.</a:t>
            </a:r>
          </a:p>
        </p:txBody>
      </p:sp>
      <p:pic>
        <p:nvPicPr>
          <p:cNvPr id="4" name="Рисунок 3"/>
          <p:cNvPicPr>
            <a:picLocks noChangeAspect="1"/>
          </p:cNvPicPr>
          <p:nvPr/>
        </p:nvPicPr>
        <p:blipFill>
          <a:blip r:embed="rId2"/>
          <a:stretch>
            <a:fillRect/>
          </a:stretch>
        </p:blipFill>
        <p:spPr>
          <a:xfrm>
            <a:off x="4907395" y="1108363"/>
            <a:ext cx="6986660" cy="4889067"/>
          </a:xfrm>
          <a:prstGeom prst="rect">
            <a:avLst/>
          </a:prstGeom>
        </p:spPr>
      </p:pic>
      <p:sp>
        <p:nvSpPr>
          <p:cNvPr id="5" name="Прямокутник 4"/>
          <p:cNvSpPr/>
          <p:nvPr/>
        </p:nvSpPr>
        <p:spPr>
          <a:xfrm>
            <a:off x="3592945" y="6114473"/>
            <a:ext cx="7509164" cy="523220"/>
          </a:xfrm>
          <a:prstGeom prst="rect">
            <a:avLst/>
          </a:prstGeom>
        </p:spPr>
        <p:txBody>
          <a:bodyPr wrap="square">
            <a:spAutoFit/>
          </a:bodyPr>
          <a:lstStyle/>
          <a:p>
            <a:r>
              <a:rPr lang="uk-UA" sz="1400" dirty="0">
                <a:hlinkClick r:id="rId3"/>
              </a:rPr>
              <a:t>https://beaver-professional.com.ua/blog/budova-ta-struktura-volossja</a:t>
            </a:r>
            <a:r>
              <a:rPr lang="uk-UA" sz="1400" dirty="0" smtClean="0">
                <a:hlinkClick r:id="rId3"/>
              </a:rPr>
              <a:t>/</a:t>
            </a:r>
            <a:endParaRPr lang="uk-UA" sz="1400" dirty="0" smtClean="0"/>
          </a:p>
          <a:p>
            <a:endParaRPr lang="uk-UA" sz="1400" dirty="0"/>
          </a:p>
        </p:txBody>
      </p:sp>
    </p:spTree>
    <p:extLst>
      <p:ext uri="{BB962C8B-B14F-4D97-AF65-F5344CB8AC3E}">
        <p14:creationId xmlns:p14="http://schemas.microsoft.com/office/powerpoint/2010/main" val="366618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Волосся</a:t>
            </a:r>
            <a:endParaRPr lang="uk-UA" dirty="0"/>
          </a:p>
        </p:txBody>
      </p:sp>
      <p:sp>
        <p:nvSpPr>
          <p:cNvPr id="5" name="Прямокутник 4"/>
          <p:cNvSpPr/>
          <p:nvPr/>
        </p:nvSpPr>
        <p:spPr>
          <a:xfrm>
            <a:off x="554183" y="1863649"/>
            <a:ext cx="4692072" cy="3262432"/>
          </a:xfrm>
          <a:prstGeom prst="rect">
            <a:avLst/>
          </a:prstGeom>
        </p:spPr>
        <p:txBody>
          <a:bodyPr wrap="square">
            <a:spAutoFit/>
          </a:bodyPr>
          <a:lstStyle/>
          <a:p>
            <a:r>
              <a:rPr lang="uk-UA" sz="2000" dirty="0">
                <a:latin typeface="Arial" panose="020B0604020202020204" pitchFamily="34" charset="0"/>
                <a:cs typeface="Arial" panose="020B0604020202020204" pitchFamily="34" charset="0"/>
              </a:rPr>
              <a:t>Волосся </a:t>
            </a:r>
            <a:r>
              <a:rPr lang="uk-UA" sz="2000" dirty="0" smtClean="0">
                <a:latin typeface="Arial" panose="020B0604020202020204" pitchFamily="34" charset="0"/>
                <a:cs typeface="Arial" panose="020B0604020202020204" pitchFamily="34" charset="0"/>
              </a:rPr>
              <a:t>– </a:t>
            </a:r>
            <a:r>
              <a:rPr lang="uk-UA" sz="2000" dirty="0">
                <a:latin typeface="Arial" panose="020B0604020202020204" pitchFamily="34" charset="0"/>
                <a:cs typeface="Arial" panose="020B0604020202020204" pitchFamily="34" charset="0"/>
              </a:rPr>
              <a:t>це один з найважливіших компонентів зовнішності людини. </a:t>
            </a:r>
            <a:endParaRPr lang="uk-UA" sz="2000" dirty="0" smtClean="0">
              <a:latin typeface="Arial" panose="020B0604020202020204" pitchFamily="34" charset="0"/>
              <a:cs typeface="Arial" panose="020B0604020202020204" pitchFamily="34" charset="0"/>
            </a:endParaRPr>
          </a:p>
          <a:p>
            <a:endParaRPr lang="uk-UA" sz="600" dirty="0" smtClean="0">
              <a:latin typeface="Arial" panose="020B0604020202020204" pitchFamily="34" charset="0"/>
              <a:cs typeface="Arial" panose="020B0604020202020204" pitchFamily="34" charset="0"/>
            </a:endParaRPr>
          </a:p>
          <a:p>
            <a:r>
              <a:rPr lang="uk-UA" sz="2000" dirty="0" smtClean="0">
                <a:latin typeface="Arial" panose="020B0604020202020204" pitchFamily="34" charset="0"/>
                <a:cs typeface="Arial" panose="020B0604020202020204" pitchFamily="34" charset="0"/>
              </a:rPr>
              <a:t>Волосся </a:t>
            </a:r>
            <a:r>
              <a:rPr lang="uk-UA" sz="2000" dirty="0">
                <a:latin typeface="Arial" panose="020B0604020202020204" pitchFamily="34" charset="0"/>
                <a:cs typeface="Arial" panose="020B0604020202020204" pitchFamily="34" charset="0"/>
              </a:rPr>
              <a:t>виконує безліч функцій, зокрема:</a:t>
            </a:r>
          </a:p>
          <a:p>
            <a:r>
              <a:rPr lang="uk-UA" sz="2000" dirty="0" smtClean="0">
                <a:latin typeface="Arial" panose="020B0604020202020204" pitchFamily="34" charset="0"/>
                <a:cs typeface="Arial" panose="020B0604020202020204" pitchFamily="34" charset="0"/>
              </a:rPr>
              <a:t>- </a:t>
            </a:r>
            <a:r>
              <a:rPr lang="uk-UA" sz="2000" b="1" i="1" dirty="0" smtClean="0">
                <a:solidFill>
                  <a:schemeClr val="accent1"/>
                </a:solidFill>
                <a:latin typeface="Arial" panose="020B0604020202020204" pitchFamily="34" charset="0"/>
                <a:cs typeface="Arial" panose="020B0604020202020204" pitchFamily="34" charset="0"/>
              </a:rPr>
              <a:t>захищає</a:t>
            </a:r>
            <a:r>
              <a:rPr lang="uk-UA" sz="2000" dirty="0" smtClean="0">
                <a:latin typeface="Arial" panose="020B0604020202020204" pitchFamily="34" charset="0"/>
                <a:cs typeface="Arial" panose="020B0604020202020204" pitchFamily="34" charset="0"/>
              </a:rPr>
              <a:t> </a:t>
            </a:r>
            <a:r>
              <a:rPr lang="uk-UA" sz="2000" b="1" i="1" dirty="0">
                <a:solidFill>
                  <a:schemeClr val="accent1"/>
                </a:solidFill>
                <a:latin typeface="Arial" panose="020B0604020202020204" pitchFamily="34" charset="0"/>
                <a:cs typeface="Arial" panose="020B0604020202020204" pitchFamily="34" charset="0"/>
              </a:rPr>
              <a:t>шкіру</a:t>
            </a:r>
            <a:r>
              <a:rPr lang="uk-UA" sz="2000" dirty="0">
                <a:latin typeface="Arial" panose="020B0604020202020204" pitchFamily="34" charset="0"/>
                <a:cs typeface="Arial" panose="020B0604020202020204" pitchFamily="34" charset="0"/>
              </a:rPr>
              <a:t> голови від сонячних променів та інших зовнішніх впливів;</a:t>
            </a:r>
          </a:p>
          <a:p>
            <a:r>
              <a:rPr lang="uk-UA" sz="2000" dirty="0" smtClean="0">
                <a:latin typeface="Arial" panose="020B0604020202020204" pitchFamily="34" charset="0"/>
                <a:cs typeface="Arial" panose="020B0604020202020204" pitchFamily="34" charset="0"/>
              </a:rPr>
              <a:t>- </a:t>
            </a:r>
            <a:r>
              <a:rPr lang="uk-UA" sz="2000" b="1" i="1" dirty="0" smtClean="0">
                <a:solidFill>
                  <a:schemeClr val="accent1"/>
                </a:solidFill>
                <a:latin typeface="Arial" panose="020B0604020202020204" pitchFamily="34" charset="0"/>
                <a:cs typeface="Arial" panose="020B0604020202020204" pitchFamily="34" charset="0"/>
              </a:rPr>
              <a:t>підтримує</a:t>
            </a:r>
            <a:r>
              <a:rPr lang="uk-UA" sz="2000" dirty="0" smtClean="0">
                <a:latin typeface="Arial" panose="020B0604020202020204" pitchFamily="34" charset="0"/>
                <a:cs typeface="Arial" panose="020B0604020202020204" pitchFamily="34" charset="0"/>
              </a:rPr>
              <a:t> </a:t>
            </a:r>
            <a:r>
              <a:rPr lang="uk-UA" sz="2000" b="1" i="1" dirty="0">
                <a:solidFill>
                  <a:schemeClr val="accent1"/>
                </a:solidFill>
                <a:latin typeface="Arial" panose="020B0604020202020204" pitchFamily="34" charset="0"/>
                <a:cs typeface="Arial" panose="020B0604020202020204" pitchFamily="34" charset="0"/>
              </a:rPr>
              <a:t>терморегуляцію </a:t>
            </a:r>
            <a:r>
              <a:rPr lang="uk-UA" sz="2000" dirty="0">
                <a:latin typeface="Arial" panose="020B0604020202020204" pitchFamily="34" charset="0"/>
                <a:cs typeface="Arial" panose="020B0604020202020204" pitchFamily="34" charset="0"/>
              </a:rPr>
              <a:t>організму;</a:t>
            </a:r>
          </a:p>
          <a:p>
            <a:r>
              <a:rPr lang="uk-UA" sz="2000" dirty="0" smtClean="0">
                <a:latin typeface="Arial" panose="020B0604020202020204" pitchFamily="34" charset="0"/>
                <a:cs typeface="Arial" panose="020B0604020202020204" pitchFamily="34" charset="0"/>
              </a:rPr>
              <a:t>- </a:t>
            </a:r>
            <a:r>
              <a:rPr lang="uk-UA" sz="2000" b="1" i="1" dirty="0" smtClean="0">
                <a:solidFill>
                  <a:schemeClr val="accent1"/>
                </a:solidFill>
                <a:latin typeface="Arial" panose="020B0604020202020204" pitchFamily="34" charset="0"/>
                <a:cs typeface="Arial" panose="020B0604020202020204" pitchFamily="34" charset="0"/>
              </a:rPr>
              <a:t>створює </a:t>
            </a:r>
            <a:r>
              <a:rPr lang="uk-UA" sz="2000" b="1" i="1" dirty="0">
                <a:solidFill>
                  <a:schemeClr val="accent1"/>
                </a:solidFill>
                <a:latin typeface="Arial" panose="020B0604020202020204" pitchFamily="34" charset="0"/>
                <a:cs typeface="Arial" panose="020B0604020202020204" pitchFamily="34" charset="0"/>
              </a:rPr>
              <a:t>образ </a:t>
            </a:r>
            <a:r>
              <a:rPr lang="uk-UA" sz="2000" dirty="0">
                <a:latin typeface="Arial" panose="020B0604020202020204" pitchFamily="34" charset="0"/>
                <a:cs typeface="Arial" panose="020B0604020202020204" pitchFamily="34" charset="0"/>
              </a:rPr>
              <a:t>і підкреслює індивідуальність.</a:t>
            </a:r>
            <a:endParaRPr lang="uk-UA" sz="2000" b="0" i="0" dirty="0">
              <a:effectLst/>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2"/>
          <a:stretch>
            <a:fillRect/>
          </a:stretch>
        </p:blipFill>
        <p:spPr>
          <a:xfrm>
            <a:off x="5469301" y="747331"/>
            <a:ext cx="6439402" cy="5561820"/>
          </a:xfrm>
          <a:prstGeom prst="rect">
            <a:avLst/>
          </a:prstGeom>
        </p:spPr>
      </p:pic>
    </p:spTree>
    <p:extLst>
      <p:ext uri="{BB962C8B-B14F-4D97-AF65-F5344CB8AC3E}">
        <p14:creationId xmlns:p14="http://schemas.microsoft.com/office/powerpoint/2010/main" val="3361618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553" r="1169"/>
          <a:stretch/>
        </p:blipFill>
        <p:spPr>
          <a:xfrm>
            <a:off x="5624013" y="201036"/>
            <a:ext cx="6217005" cy="6495327"/>
          </a:xfrm>
          <a:prstGeom prst="rect">
            <a:avLst/>
          </a:prstGeom>
        </p:spPr>
      </p:pic>
      <p:sp>
        <p:nvSpPr>
          <p:cNvPr id="3" name="Прямокутник 2"/>
          <p:cNvSpPr/>
          <p:nvPr/>
        </p:nvSpPr>
        <p:spPr>
          <a:xfrm>
            <a:off x="212436" y="464925"/>
            <a:ext cx="5504873" cy="6287875"/>
          </a:xfrm>
          <a:prstGeom prst="rect">
            <a:avLst/>
          </a:prstGeom>
        </p:spPr>
        <p:txBody>
          <a:bodyPr wrap="square">
            <a:spAutoFit/>
          </a:bodyPr>
          <a:lstStyle/>
          <a:p>
            <a:pPr>
              <a:lnSpc>
                <a:spcPct val="110000"/>
              </a:lnSpc>
            </a:pPr>
            <a:r>
              <a:rPr lang="uk-UA" dirty="0">
                <a:latin typeface="Arial" panose="020B0604020202020204" pitchFamily="34" charset="0"/>
                <a:cs typeface="Arial" panose="020B0604020202020204" pitchFamily="34" charset="0"/>
              </a:rPr>
              <a:t>Анатомічно волосся складається з двох частин: </a:t>
            </a:r>
            <a:r>
              <a:rPr lang="uk-UA" b="1" i="1" dirty="0">
                <a:solidFill>
                  <a:schemeClr val="accent1"/>
                </a:solidFill>
                <a:latin typeface="Arial" panose="020B0604020202020204" pitchFamily="34" charset="0"/>
                <a:cs typeface="Arial" panose="020B0604020202020204" pitchFamily="34" charset="0"/>
              </a:rPr>
              <a:t>кореня і стрижня</a:t>
            </a:r>
            <a:r>
              <a:rPr lang="uk-UA" dirty="0">
                <a:solidFill>
                  <a:srgbClr val="353535"/>
                </a:solidFill>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(стовбур).</a:t>
            </a:r>
          </a:p>
          <a:p>
            <a:pPr>
              <a:lnSpc>
                <a:spcPct val="110000"/>
              </a:lnSpc>
            </a:pPr>
            <a:endParaRPr lang="uk-UA" sz="600" b="1" dirty="0" smtClean="0">
              <a:solidFill>
                <a:srgbClr val="353535"/>
              </a:solidFill>
              <a:latin typeface="Arial" panose="020B0604020202020204" pitchFamily="34" charset="0"/>
              <a:cs typeface="Arial" panose="020B0604020202020204" pitchFamily="34" charset="0"/>
            </a:endParaRPr>
          </a:p>
          <a:p>
            <a:pPr>
              <a:lnSpc>
                <a:spcPct val="110000"/>
              </a:lnSpc>
            </a:pPr>
            <a:r>
              <a:rPr lang="uk-UA" b="1" u="sng" dirty="0" smtClean="0">
                <a:solidFill>
                  <a:schemeClr val="accent1"/>
                </a:solidFill>
                <a:latin typeface="Arial" panose="020B0604020202020204" pitchFamily="34" charset="0"/>
                <a:cs typeface="Arial" panose="020B0604020202020204" pitchFamily="34" charset="0"/>
              </a:rPr>
              <a:t>Волосся</a:t>
            </a:r>
            <a:r>
              <a:rPr lang="uk-UA" dirty="0">
                <a:latin typeface="Arial" panose="020B0604020202020204" pitchFamily="34" charset="0"/>
                <a:cs typeface="Arial" panose="020B0604020202020204" pitchFamily="34" charset="0"/>
              </a:rPr>
              <a:t> (його видима частина) </a:t>
            </a:r>
            <a:r>
              <a:rPr lang="uk-UA" dirty="0" smtClean="0">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це мертва структура, що складається з відмерлих клітин. </a:t>
            </a:r>
            <a:endParaRPr lang="uk-UA" dirty="0" smtClean="0">
              <a:latin typeface="Arial" panose="020B0604020202020204" pitchFamily="34" charset="0"/>
              <a:cs typeface="Arial" panose="020B0604020202020204" pitchFamily="34" charset="0"/>
            </a:endParaRPr>
          </a:p>
          <a:p>
            <a:pPr>
              <a:lnSpc>
                <a:spcPct val="110000"/>
              </a:lnSpc>
            </a:pPr>
            <a:r>
              <a:rPr lang="uk-UA" dirty="0" smtClean="0">
                <a:latin typeface="Arial" panose="020B0604020202020204" pitchFamily="34" charset="0"/>
                <a:cs typeface="Arial" panose="020B0604020202020204" pitchFamily="34" charset="0"/>
              </a:rPr>
              <a:t>Живою </a:t>
            </a:r>
            <a:r>
              <a:rPr lang="uk-UA" dirty="0">
                <a:latin typeface="Arial" panose="020B0604020202020204" pitchFamily="34" charset="0"/>
                <a:cs typeface="Arial" panose="020B0604020202020204" pitchFamily="34" charset="0"/>
              </a:rPr>
              <a:t>частиною є </a:t>
            </a:r>
            <a:r>
              <a:rPr lang="uk-UA" b="1" i="1" dirty="0">
                <a:solidFill>
                  <a:schemeClr val="accent1"/>
                </a:solidFill>
                <a:latin typeface="Arial" panose="020B0604020202020204" pitchFamily="34" charset="0"/>
                <a:cs typeface="Arial" panose="020B0604020202020204" pitchFamily="34" charset="0"/>
              </a:rPr>
              <a:t>корінь</a:t>
            </a:r>
            <a:r>
              <a:rPr lang="uk-UA" dirty="0">
                <a:solidFill>
                  <a:srgbClr val="353535"/>
                </a:solidFill>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у якому відбувається споживання поживних речовин і поділ клітин. У міру проростання, волосся </a:t>
            </a:r>
            <a:r>
              <a:rPr lang="uk-UA" dirty="0" err="1">
                <a:latin typeface="Arial" panose="020B0604020202020204" pitchFamily="34" charset="0"/>
                <a:cs typeface="Arial" panose="020B0604020202020204" pitchFamily="34" charset="0"/>
              </a:rPr>
              <a:t>ущільнюється</a:t>
            </a:r>
            <a:r>
              <a:rPr lang="uk-UA" dirty="0">
                <a:latin typeface="Arial" panose="020B0604020202020204" pitchFamily="34" charset="0"/>
                <a:cs typeface="Arial" panose="020B0604020202020204" pitchFamily="34" charset="0"/>
              </a:rPr>
              <a:t>, стає міцним і відмирає. На структуру і стан </a:t>
            </a:r>
            <a:r>
              <a:rPr lang="uk-UA" b="1" i="1" dirty="0">
                <a:solidFill>
                  <a:schemeClr val="accent1"/>
                </a:solidFill>
                <a:latin typeface="Arial" panose="020B0604020202020204" pitchFamily="34" charset="0"/>
                <a:cs typeface="Arial" panose="020B0604020202020204" pitchFamily="34" charset="0"/>
              </a:rPr>
              <a:t>стрижня</a:t>
            </a:r>
            <a:r>
              <a:rPr lang="uk-UA" dirty="0">
                <a:solidFill>
                  <a:srgbClr val="353535"/>
                </a:solidFill>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волосся впливає навколишнє середовище, механічний і термічний вплив, сонце, вода, салонні процедури і домашній догляд</a:t>
            </a:r>
            <a:r>
              <a:rPr lang="uk-UA" dirty="0" smtClean="0">
                <a:latin typeface="Arial" panose="020B0604020202020204" pitchFamily="34" charset="0"/>
                <a:cs typeface="Arial" panose="020B0604020202020204" pitchFamily="34" charset="0"/>
              </a:rPr>
              <a:t>.</a:t>
            </a:r>
          </a:p>
          <a:p>
            <a:pPr>
              <a:lnSpc>
                <a:spcPct val="110000"/>
              </a:lnSpc>
            </a:pPr>
            <a:endParaRPr lang="uk-UA" sz="600" dirty="0">
              <a:latin typeface="Arial" panose="020B0604020202020204" pitchFamily="34" charset="0"/>
              <a:cs typeface="Arial" panose="020B0604020202020204" pitchFamily="34" charset="0"/>
            </a:endParaRPr>
          </a:p>
          <a:p>
            <a:pPr>
              <a:lnSpc>
                <a:spcPct val="110000"/>
              </a:lnSpc>
            </a:pPr>
            <a:r>
              <a:rPr lang="uk-UA" dirty="0">
                <a:latin typeface="Arial" panose="020B0604020202020204" pitchFamily="34" charset="0"/>
                <a:cs typeface="Arial" panose="020B0604020202020204" pitchFamily="34" charset="0"/>
              </a:rPr>
              <a:t>У дорослої людини від народження в середньому 100-150 тисяч волосяних фолікулів </a:t>
            </a:r>
            <a:r>
              <a:rPr lang="uk-UA" dirty="0" smtClean="0">
                <a:latin typeface="Arial" panose="020B0604020202020204" pitchFamily="34" charset="0"/>
                <a:cs typeface="Arial" panose="020B0604020202020204" pitchFamily="34" charset="0"/>
              </a:rPr>
              <a:t>(блонд </a:t>
            </a:r>
            <a:r>
              <a:rPr lang="uk-UA" dirty="0">
                <a:latin typeface="Arial" panose="020B0604020202020204" pitchFamily="34" charset="0"/>
                <a:cs typeface="Arial" panose="020B0604020202020204" pitchFamily="34" charset="0"/>
              </a:rPr>
              <a:t>- 140 тисяч, у шатенів - 110 тисяч, у брюнетів - 100 тисяч, у рудих - 90 тисяч у середньому). На маківці волосся росте щільніше, на лобі й потилиці - менш щільно. Не всі фолікули можуть виробляти волосся і їхня кількість завжди більша за кількість волосся на голові</a:t>
            </a:r>
            <a:r>
              <a:rPr lang="uk-UA" dirty="0" smtClean="0">
                <a:latin typeface="Arial" panose="020B0604020202020204" pitchFamily="34" charset="0"/>
                <a:cs typeface="Arial" panose="020B0604020202020204" pitchFamily="34" charset="0"/>
              </a:rPr>
              <a:t>.</a:t>
            </a:r>
            <a:endParaRPr lang="uk-U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1689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srcRect l="553" r="1169"/>
          <a:stretch/>
        </p:blipFill>
        <p:spPr>
          <a:xfrm>
            <a:off x="5664969" y="249382"/>
            <a:ext cx="6217005" cy="6495327"/>
          </a:xfrm>
          <a:prstGeom prst="rect">
            <a:avLst/>
          </a:prstGeom>
        </p:spPr>
      </p:pic>
      <p:sp>
        <p:nvSpPr>
          <p:cNvPr id="2" name="Заголовок 1"/>
          <p:cNvSpPr>
            <a:spLocks noGrp="1"/>
          </p:cNvSpPr>
          <p:nvPr>
            <p:ph type="title"/>
          </p:nvPr>
        </p:nvSpPr>
        <p:spPr>
          <a:xfrm>
            <a:off x="335588" y="426462"/>
            <a:ext cx="8596668" cy="1320800"/>
          </a:xfrm>
        </p:spPr>
        <p:txBody>
          <a:bodyPr/>
          <a:lstStyle/>
          <a:p>
            <a:r>
              <a:rPr lang="uk-UA" dirty="0" smtClean="0"/>
              <a:t>Волосся саме як біологічний об'єкт</a:t>
            </a:r>
            <a:endParaRPr lang="uk-UA" dirty="0"/>
          </a:p>
        </p:txBody>
      </p:sp>
      <p:sp>
        <p:nvSpPr>
          <p:cNvPr id="3" name="Місце для вмісту 2"/>
          <p:cNvSpPr>
            <a:spLocks noGrp="1"/>
          </p:cNvSpPr>
          <p:nvPr>
            <p:ph idx="1"/>
          </p:nvPr>
        </p:nvSpPr>
        <p:spPr>
          <a:xfrm>
            <a:off x="526473" y="1747262"/>
            <a:ext cx="4969163" cy="4488064"/>
          </a:xfrm>
        </p:spPr>
        <p:txBody>
          <a:bodyPr>
            <a:normAutofit/>
          </a:bodyPr>
          <a:lstStyle/>
          <a:p>
            <a:pPr marL="0" indent="0">
              <a:lnSpc>
                <a:spcPct val="120000"/>
              </a:lnSpc>
              <a:buNone/>
            </a:pPr>
            <a:r>
              <a:rPr lang="uk-UA" dirty="0" smtClean="0">
                <a:solidFill>
                  <a:schemeClr val="tx1"/>
                </a:solidFill>
                <a:latin typeface="Arial" panose="020B0604020202020204" pitchFamily="34" charset="0"/>
                <a:cs typeface="Arial" panose="020B0604020202020204" pitchFamily="34" charset="0"/>
              </a:rPr>
              <a:t>Розберемо волосся саме як біологічний об'єкт, на який впливають фізичні фактори.</a:t>
            </a:r>
          </a:p>
          <a:p>
            <a:pPr lvl="0">
              <a:lnSpc>
                <a:spcPct val="120000"/>
              </a:lnSpc>
            </a:pPr>
            <a:r>
              <a:rPr lang="uk-UA" altLang="uk-UA" b="1" i="1" dirty="0">
                <a:solidFill>
                  <a:schemeClr val="accent1"/>
                </a:solidFill>
                <a:latin typeface="inherit"/>
              </a:rPr>
              <a:t>Волосяний </a:t>
            </a:r>
            <a:r>
              <a:rPr lang="uk-UA" altLang="uk-UA" b="1" i="1" dirty="0" smtClean="0">
                <a:solidFill>
                  <a:schemeClr val="accent1"/>
                </a:solidFill>
                <a:latin typeface="inherit"/>
              </a:rPr>
              <a:t>фолікул (цибулина) </a:t>
            </a:r>
            <a:r>
              <a:rPr lang="uk-UA" altLang="uk-UA" dirty="0">
                <a:solidFill>
                  <a:srgbClr val="1F1F1F"/>
                </a:solidFill>
                <a:latin typeface="inherit"/>
              </a:rPr>
              <a:t>– це динамічний орган, розташований у </a:t>
            </a:r>
            <a:r>
              <a:rPr lang="uk-UA" altLang="uk-UA" dirty="0" err="1">
                <a:solidFill>
                  <a:srgbClr val="1F1F1F"/>
                </a:solidFill>
                <a:latin typeface="inherit"/>
              </a:rPr>
              <a:t>дермальному</a:t>
            </a:r>
            <a:r>
              <a:rPr lang="uk-UA" altLang="uk-UA" dirty="0">
                <a:solidFill>
                  <a:srgbClr val="1F1F1F"/>
                </a:solidFill>
                <a:latin typeface="inherit"/>
              </a:rPr>
              <a:t> шарі шкіри, який відповідає за вироблення волосся. </a:t>
            </a:r>
            <a:endParaRPr lang="uk-UA" altLang="uk-UA" dirty="0" smtClean="0">
              <a:solidFill>
                <a:srgbClr val="1F1F1F"/>
              </a:solidFill>
              <a:latin typeface="inherit"/>
            </a:endParaRPr>
          </a:p>
          <a:p>
            <a:pPr marL="0" lvl="0" indent="0">
              <a:lnSpc>
                <a:spcPct val="120000"/>
              </a:lnSpc>
              <a:buNone/>
            </a:pPr>
            <a:r>
              <a:rPr lang="uk-UA" altLang="uk-UA" dirty="0" smtClean="0">
                <a:solidFill>
                  <a:srgbClr val="1F1F1F"/>
                </a:solidFill>
                <a:latin typeface="inherit"/>
              </a:rPr>
              <a:t>Рисунок </a:t>
            </a:r>
            <a:r>
              <a:rPr lang="uk-UA" altLang="uk-UA" dirty="0">
                <a:solidFill>
                  <a:srgbClr val="1F1F1F"/>
                </a:solidFill>
                <a:latin typeface="inherit"/>
              </a:rPr>
              <a:t>ілюструє, як волосся росте з фолікула, поширюється крізь шари шкіри та перетворюється на видимий волосяний стрижень.</a:t>
            </a:r>
            <a:r>
              <a:rPr lang="uk-UA" altLang="uk-UA" sz="600" dirty="0">
                <a:solidFill>
                  <a:schemeClr val="tx1"/>
                </a:solidFill>
              </a:rPr>
              <a:t> </a:t>
            </a:r>
            <a:endParaRPr lang="uk-UA" altLang="uk-UA" sz="1400" dirty="0">
              <a:solidFill>
                <a:schemeClr val="tx1"/>
              </a:solidFill>
              <a:latin typeface="Arial" panose="020B0604020202020204" pitchFamily="34" charset="0"/>
            </a:endParaRPr>
          </a:p>
          <a:p>
            <a:pPr>
              <a:lnSpc>
                <a:spcPct val="120000"/>
              </a:lnSpc>
            </a:pPr>
            <a:endParaRPr lang="uk-UA" dirty="0" smtClean="0">
              <a:solidFill>
                <a:schemeClr val="tx1"/>
              </a:solidFill>
              <a:latin typeface="Arial" panose="020B0604020202020204" pitchFamily="34" charset="0"/>
              <a:cs typeface="Arial" panose="020B0604020202020204" pitchFamily="34" charset="0"/>
            </a:endParaRPr>
          </a:p>
          <a:p>
            <a:pPr>
              <a:lnSpc>
                <a:spcPct val="120000"/>
              </a:lnSpc>
            </a:pPr>
            <a:endParaRPr lang="uk-U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4813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553" r="1169"/>
          <a:stretch/>
        </p:blipFill>
        <p:spPr>
          <a:xfrm>
            <a:off x="6114860" y="249381"/>
            <a:ext cx="5905514" cy="6169891"/>
          </a:xfrm>
          <a:prstGeom prst="rect">
            <a:avLst/>
          </a:prstGeom>
        </p:spPr>
      </p:pic>
      <p:sp>
        <p:nvSpPr>
          <p:cNvPr id="2" name="Заголовок 1"/>
          <p:cNvSpPr>
            <a:spLocks noGrp="1"/>
          </p:cNvSpPr>
          <p:nvPr>
            <p:ph type="title"/>
          </p:nvPr>
        </p:nvSpPr>
        <p:spPr>
          <a:xfrm>
            <a:off x="354060" y="249382"/>
            <a:ext cx="10923539" cy="1320800"/>
          </a:xfrm>
        </p:spPr>
        <p:txBody>
          <a:bodyPr/>
          <a:lstStyle/>
          <a:p>
            <a:r>
              <a:rPr lang="uk-UA" dirty="0" smtClean="0"/>
              <a:t>1. Анатомія волосяного фолікула: де знаходяться мішені?</a:t>
            </a:r>
            <a:endParaRPr lang="uk-UA" dirty="0"/>
          </a:p>
        </p:txBody>
      </p:sp>
      <p:sp>
        <p:nvSpPr>
          <p:cNvPr id="3" name="Місце для вмісту 2"/>
          <p:cNvSpPr>
            <a:spLocks noGrp="1"/>
          </p:cNvSpPr>
          <p:nvPr>
            <p:ph idx="1"/>
          </p:nvPr>
        </p:nvSpPr>
        <p:spPr>
          <a:xfrm>
            <a:off x="594207" y="1570182"/>
            <a:ext cx="5645346" cy="5103091"/>
          </a:xfrm>
        </p:spPr>
        <p:txBody>
          <a:bodyPr>
            <a:normAutofit/>
          </a:bodyPr>
          <a:lstStyle/>
          <a:p>
            <a:pPr marL="0" indent="0">
              <a:lnSpc>
                <a:spcPct val="110000"/>
              </a:lnSpc>
              <a:spcBef>
                <a:spcPts val="0"/>
              </a:spcBef>
              <a:buNone/>
            </a:pPr>
            <a:r>
              <a:rPr lang="uk-UA" dirty="0">
                <a:solidFill>
                  <a:schemeClr val="tx1"/>
                </a:solidFill>
                <a:latin typeface="Arial" panose="020B0604020202020204" pitchFamily="34" charset="0"/>
                <a:cs typeface="Arial" panose="020B0604020202020204" pitchFamily="34" charset="0"/>
              </a:rPr>
              <a:t>Щоб апарат спрацював ефективно, інженеру потрібно розуміти, куди саме доставляти енергію. Волосина </a:t>
            </a:r>
            <a:r>
              <a:rPr lang="uk-UA" dirty="0" smtClean="0">
                <a:solidFill>
                  <a:schemeClr val="tx1"/>
                </a:solidFill>
                <a:latin typeface="Arial" panose="020B0604020202020204" pitchFamily="34" charset="0"/>
                <a:cs typeface="Arial" panose="020B0604020202020204" pitchFamily="34" charset="0"/>
              </a:rPr>
              <a:t>– </a:t>
            </a:r>
            <a:r>
              <a:rPr lang="uk-UA" dirty="0">
                <a:solidFill>
                  <a:schemeClr val="tx1"/>
                </a:solidFill>
                <a:latin typeface="Arial" panose="020B0604020202020204" pitchFamily="34" charset="0"/>
                <a:cs typeface="Arial" panose="020B0604020202020204" pitchFamily="34" charset="0"/>
              </a:rPr>
              <a:t>це не просто нитка, це цілий міні-орган.</a:t>
            </a:r>
          </a:p>
          <a:p>
            <a:pPr>
              <a:lnSpc>
                <a:spcPct val="110000"/>
              </a:lnSpc>
              <a:spcBef>
                <a:spcPts val="0"/>
              </a:spcBef>
            </a:pPr>
            <a:r>
              <a:rPr lang="uk-UA" b="1" i="1" dirty="0">
                <a:solidFill>
                  <a:schemeClr val="accent1"/>
                </a:solidFill>
                <a:latin typeface="Arial" panose="020B0604020202020204" pitchFamily="34" charset="0"/>
                <a:cs typeface="Arial" panose="020B0604020202020204" pitchFamily="34" charset="0"/>
              </a:rPr>
              <a:t>Стрижень волосини:</a:t>
            </a:r>
            <a:r>
              <a:rPr lang="uk-UA" i="1" dirty="0">
                <a:solidFill>
                  <a:schemeClr val="accent1"/>
                </a:solidFill>
                <a:latin typeface="Arial" panose="020B0604020202020204" pitchFamily="34" charset="0"/>
                <a:cs typeface="Arial" panose="020B0604020202020204" pitchFamily="34" charset="0"/>
              </a:rPr>
              <a:t> </a:t>
            </a:r>
            <a:r>
              <a:rPr lang="uk-UA" dirty="0" smtClean="0">
                <a:solidFill>
                  <a:schemeClr val="tx1"/>
                </a:solidFill>
                <a:latin typeface="Arial" panose="020B0604020202020204" pitchFamily="34" charset="0"/>
                <a:cs typeface="Arial" panose="020B0604020202020204" pitchFamily="34" charset="0"/>
              </a:rPr>
              <a:t>видима частина </a:t>
            </a:r>
            <a:r>
              <a:rPr lang="uk-UA" dirty="0">
                <a:solidFill>
                  <a:schemeClr val="tx1"/>
                </a:solidFill>
                <a:latin typeface="Arial" panose="020B0604020202020204" pitchFamily="34" charset="0"/>
                <a:cs typeface="Arial" panose="020B0604020202020204" pitchFamily="34" charset="0"/>
              </a:rPr>
              <a:t>над шкірою. Складається з мертвих зроговілих клітин (кератину). </a:t>
            </a:r>
            <a:endParaRPr lang="uk-UA" dirty="0" smtClean="0">
              <a:solidFill>
                <a:schemeClr val="tx1"/>
              </a:solidFill>
              <a:latin typeface="Arial" panose="020B0604020202020204" pitchFamily="34" charset="0"/>
              <a:cs typeface="Arial" panose="020B0604020202020204" pitchFamily="34" charset="0"/>
            </a:endParaRPr>
          </a:p>
          <a:p>
            <a:pPr marL="0" indent="0">
              <a:lnSpc>
                <a:spcPct val="110000"/>
              </a:lnSpc>
              <a:spcBef>
                <a:spcPts val="0"/>
              </a:spcBef>
              <a:buNone/>
            </a:pPr>
            <a:r>
              <a:rPr lang="uk-UA" b="1" dirty="0" smtClean="0">
                <a:solidFill>
                  <a:schemeClr val="tx1"/>
                </a:solidFill>
                <a:latin typeface="Arial" panose="020B0604020202020204" pitchFamily="34" charset="0"/>
                <a:cs typeface="Arial" panose="020B0604020202020204" pitchFamily="34" charset="0"/>
              </a:rPr>
              <a:t>Фізична </a:t>
            </a:r>
            <a:r>
              <a:rPr lang="uk-UA" b="1" dirty="0">
                <a:solidFill>
                  <a:schemeClr val="tx1"/>
                </a:solidFill>
                <a:latin typeface="Arial" panose="020B0604020202020204" pitchFamily="34" charset="0"/>
                <a:cs typeface="Arial" panose="020B0604020202020204" pitchFamily="34" charset="0"/>
              </a:rPr>
              <a:t>властивість:</a:t>
            </a:r>
            <a:r>
              <a:rPr lang="uk-UA" dirty="0">
                <a:solidFill>
                  <a:schemeClr val="tx1"/>
                </a:solidFill>
                <a:latin typeface="Arial" panose="020B0604020202020204" pitchFamily="34" charset="0"/>
                <a:cs typeface="Arial" panose="020B0604020202020204" pitchFamily="34" charset="0"/>
              </a:rPr>
              <a:t> є діелектриком (не проводить струм), але містить пігмент, здатний поглинати та проводити світло (як оптичне волокно</a:t>
            </a:r>
            <a:r>
              <a:rPr lang="uk-UA" dirty="0" smtClean="0">
                <a:solidFill>
                  <a:schemeClr val="tx1"/>
                </a:solidFill>
                <a:latin typeface="Arial" panose="020B0604020202020204" pitchFamily="34" charset="0"/>
                <a:cs typeface="Arial" panose="020B0604020202020204" pitchFamily="34" charset="0"/>
              </a:rPr>
              <a:t>).</a:t>
            </a:r>
          </a:p>
          <a:p>
            <a:pPr marL="0" indent="0">
              <a:lnSpc>
                <a:spcPct val="110000"/>
              </a:lnSpc>
              <a:spcBef>
                <a:spcPts val="0"/>
              </a:spcBef>
              <a:buNone/>
            </a:pPr>
            <a:endParaRPr lang="uk-UA" sz="1000" dirty="0">
              <a:solidFill>
                <a:schemeClr val="tx1"/>
              </a:solidFill>
              <a:latin typeface="Arial" panose="020B0604020202020204" pitchFamily="34" charset="0"/>
              <a:cs typeface="Arial" panose="020B0604020202020204" pitchFamily="34" charset="0"/>
            </a:endParaRPr>
          </a:p>
          <a:p>
            <a:pPr>
              <a:lnSpc>
                <a:spcPct val="110000"/>
              </a:lnSpc>
              <a:spcBef>
                <a:spcPts val="0"/>
              </a:spcBef>
            </a:pPr>
            <a:r>
              <a:rPr lang="uk-UA" b="1" i="1" dirty="0">
                <a:solidFill>
                  <a:schemeClr val="accent1"/>
                </a:solidFill>
                <a:latin typeface="Arial" panose="020B0604020202020204" pitchFamily="34" charset="0"/>
                <a:cs typeface="Arial" panose="020B0604020202020204" pitchFamily="34" charset="0"/>
              </a:rPr>
              <a:t>Корінь та волосяна </a:t>
            </a:r>
            <a:r>
              <a:rPr lang="uk-UA" b="1" i="1" dirty="0" smtClean="0">
                <a:solidFill>
                  <a:schemeClr val="accent1"/>
                </a:solidFill>
                <a:latin typeface="Arial" panose="020B0604020202020204" pitchFamily="34" charset="0"/>
                <a:cs typeface="Arial" panose="020B0604020202020204" pitchFamily="34" charset="0"/>
              </a:rPr>
              <a:t>цибулина</a:t>
            </a:r>
            <a:r>
              <a:rPr lang="en-AU" b="1" dirty="0" smtClean="0">
                <a:solidFill>
                  <a:schemeClr val="tx1"/>
                </a:solidFill>
                <a:latin typeface="Arial" panose="020B0604020202020204" pitchFamily="34" charset="0"/>
                <a:cs typeface="Arial" panose="020B0604020202020204" pitchFamily="34" charset="0"/>
              </a:rPr>
              <a:t>:</a:t>
            </a:r>
            <a:r>
              <a:rPr lang="en-AU" dirty="0" smtClean="0">
                <a:solidFill>
                  <a:schemeClr val="tx1"/>
                </a:solidFill>
                <a:latin typeface="Arial" panose="020B0604020202020204" pitchFamily="34" charset="0"/>
                <a:cs typeface="Arial" panose="020B0604020202020204" pitchFamily="34" charset="0"/>
              </a:rPr>
              <a:t> </a:t>
            </a:r>
            <a:r>
              <a:rPr lang="uk-UA" dirty="0" smtClean="0">
                <a:solidFill>
                  <a:schemeClr val="tx1"/>
                </a:solidFill>
                <a:latin typeface="Arial" panose="020B0604020202020204" pitchFamily="34" charset="0"/>
                <a:cs typeface="Arial" panose="020B0604020202020204" pitchFamily="34" charset="0"/>
              </a:rPr>
              <a:t>розширена нижня </a:t>
            </a:r>
            <a:r>
              <a:rPr lang="uk-UA" dirty="0">
                <a:solidFill>
                  <a:schemeClr val="tx1"/>
                </a:solidFill>
                <a:latin typeface="Arial" panose="020B0604020202020204" pitchFamily="34" charset="0"/>
                <a:cs typeface="Arial" panose="020B0604020202020204" pitchFamily="34" charset="0"/>
              </a:rPr>
              <a:t>частина фолікула, прихована в дермі або навіть у гіподермі (на глибині 2–5 мм). Тут відбувається активний поділ клітин.</a:t>
            </a:r>
          </a:p>
          <a:p>
            <a:pPr marL="0" indent="0">
              <a:lnSpc>
                <a:spcPct val="110000"/>
              </a:lnSpc>
              <a:buNone/>
            </a:pPr>
            <a:endParaRPr lang="uk-U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2599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54207" y="1270000"/>
            <a:ext cx="8743950" cy="5143500"/>
          </a:xfrm>
          <a:prstGeom prst="rect">
            <a:avLst/>
          </a:prstGeom>
        </p:spPr>
      </p:pic>
      <p:sp>
        <p:nvSpPr>
          <p:cNvPr id="5" name="Заголовок 4"/>
          <p:cNvSpPr>
            <a:spLocks noGrp="1"/>
          </p:cNvSpPr>
          <p:nvPr>
            <p:ph type="title"/>
          </p:nvPr>
        </p:nvSpPr>
        <p:spPr>
          <a:xfrm>
            <a:off x="483371" y="418828"/>
            <a:ext cx="8596668" cy="1320800"/>
          </a:xfrm>
        </p:spPr>
        <p:txBody>
          <a:bodyPr/>
          <a:lstStyle/>
          <a:p>
            <a:r>
              <a:rPr lang="uk-UA" dirty="0" smtClean="0"/>
              <a:t>Структура, текстура стрижня</a:t>
            </a:r>
            <a:endParaRPr lang="uk-UA" dirty="0"/>
          </a:p>
        </p:txBody>
      </p:sp>
      <p:sp>
        <p:nvSpPr>
          <p:cNvPr id="2" name="Прямокутник 1"/>
          <p:cNvSpPr/>
          <p:nvPr/>
        </p:nvSpPr>
        <p:spPr>
          <a:xfrm>
            <a:off x="401127" y="6081052"/>
            <a:ext cx="3430747" cy="523220"/>
          </a:xfrm>
          <a:prstGeom prst="rect">
            <a:avLst/>
          </a:prstGeom>
        </p:spPr>
        <p:txBody>
          <a:bodyPr wrap="none">
            <a:spAutoFit/>
          </a:bodyPr>
          <a:lstStyle/>
          <a:p>
            <a:r>
              <a:rPr lang="uk-UA" sz="1400" dirty="0">
                <a:hlinkClick r:id="rId3"/>
              </a:rPr>
              <a:t>https://</a:t>
            </a:r>
            <a:r>
              <a:rPr lang="uk-UA" sz="1400" dirty="0" smtClean="0">
                <a:hlinkClick r:id="rId3"/>
              </a:rPr>
              <a:t>leobarbers.com.ua/online/head</a:t>
            </a:r>
            <a:endParaRPr lang="uk-UA" sz="1400" dirty="0" smtClean="0"/>
          </a:p>
          <a:p>
            <a:endParaRPr lang="uk-UA" sz="1400" dirty="0"/>
          </a:p>
        </p:txBody>
      </p:sp>
    </p:spTree>
    <p:extLst>
      <p:ext uri="{BB962C8B-B14F-4D97-AF65-F5344CB8AC3E}">
        <p14:creationId xmlns:p14="http://schemas.microsoft.com/office/powerpoint/2010/main" val="330612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6736</TotalTime>
  <Words>2651</Words>
  <Application>Microsoft Office PowerPoint</Application>
  <PresentationFormat>Широкий екран</PresentationFormat>
  <Paragraphs>192</Paragraphs>
  <Slides>38</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38</vt:i4>
      </vt:variant>
    </vt:vector>
  </HeadingPairs>
  <TitlesOfParts>
    <vt:vector size="44" baseType="lpstr">
      <vt:lpstr>Arial</vt:lpstr>
      <vt:lpstr>Google Sans</vt:lpstr>
      <vt:lpstr>inherit</vt:lpstr>
      <vt:lpstr>Trebuchet MS</vt:lpstr>
      <vt:lpstr>Wingdings 3</vt:lpstr>
      <vt:lpstr>Грань</vt:lpstr>
      <vt:lpstr>Волосся</vt:lpstr>
      <vt:lpstr>Будова шкіри </vt:lpstr>
      <vt:lpstr>Волосся</vt:lpstr>
      <vt:lpstr>Колір волосся </vt:lpstr>
      <vt:lpstr>Волосся</vt:lpstr>
      <vt:lpstr>Презентація PowerPoint</vt:lpstr>
      <vt:lpstr>Волосся саме як біологічний об'єкт</vt:lpstr>
      <vt:lpstr>1. Анатомія волосяного фолікула: де знаходяться мішені?</vt:lpstr>
      <vt:lpstr>Структура, текстура стрижня</vt:lpstr>
      <vt:lpstr>Презентація PowerPoint</vt:lpstr>
      <vt:lpstr>Презентація PowerPoint</vt:lpstr>
      <vt:lpstr>Презентація PowerPoint</vt:lpstr>
      <vt:lpstr>Презентація PowerPoint</vt:lpstr>
      <vt:lpstr>Бар’єрна система волосся </vt:lpstr>
      <vt:lpstr>Структура кореня</vt:lpstr>
      <vt:lpstr>Анатомія волосяного фолікула: де знаходяться мішені?</vt:lpstr>
      <vt:lpstr>2. Фази росту волосся: інженерна проблема «Таймінгу»</vt:lpstr>
      <vt:lpstr>Анаген</vt:lpstr>
      <vt:lpstr>Катаген</vt:lpstr>
      <vt:lpstr>Телоген</vt:lpstr>
      <vt:lpstr>Телоген</vt:lpstr>
      <vt:lpstr>З чого складається волосся </vt:lpstr>
      <vt:lpstr>Основні фізичні механізми впливу на волосся</vt:lpstr>
      <vt:lpstr>3. Біофізичні властивості волосся</vt:lpstr>
      <vt:lpstr>Електроепіляція: контактне руйнування (інвазивний метод) </vt:lpstr>
      <vt:lpstr>Електроепіляція: контактне руйнування (інвазивний метод) </vt:lpstr>
      <vt:lpstr>2. Лазерна та фотоепіляція (IPL): оптичне руйнування (безконтактний метод) </vt:lpstr>
      <vt:lpstr>Що таке фотоепіляція? </vt:lpstr>
      <vt:lpstr>Презентація PowerPoint</vt:lpstr>
      <vt:lpstr>Вплив лазерної епіляції </vt:lpstr>
      <vt:lpstr>Порівняння методик   </vt:lpstr>
      <vt:lpstr>Презентація PowerPoint</vt:lpstr>
      <vt:lpstr>3. Апаратна трихологія: стимуляція росту (фотобіомодуляція) </vt:lpstr>
      <vt:lpstr>Презентація PowerPoint</vt:lpstr>
      <vt:lpstr>Основні напрямки апаратної трихології:   </vt:lpstr>
      <vt:lpstr>Презентація PowerPoint</vt:lpstr>
      <vt:lpstr>Використана література</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Шкіра</dc:title>
  <dc:creator>admin</dc:creator>
  <cp:lastModifiedBy>admin</cp:lastModifiedBy>
  <cp:revision>46</cp:revision>
  <dcterms:created xsi:type="dcterms:W3CDTF">2026-02-10T07:24:43Z</dcterms:created>
  <dcterms:modified xsi:type="dcterms:W3CDTF">2026-02-25T07:15:38Z</dcterms:modified>
</cp:coreProperties>
</file>