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60" r:id="rId7"/>
    <p:sldId id="264" r:id="rId8"/>
    <p:sldId id="259" r:id="rId9"/>
    <p:sldId id="265" r:id="rId10"/>
    <p:sldId id="263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09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65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3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7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87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59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42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85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3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55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9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4E147-7B4D-41CB-8C8D-279855968530}" type="datetimeFigureOut">
              <a:rPr lang="ru-RU" smtClean="0"/>
              <a:t>06.11.2017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1C57A-5CA8-462D-880D-7A3C3C2899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15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ru-ru/sql/relational-databases/replication/sql-server-replicati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Репликация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C</a:t>
            </a:r>
            <a:r>
              <a:rPr lang="ru-RU" dirty="0" smtClean="0"/>
              <a:t>у</a:t>
            </a:r>
            <a:r>
              <a:rPr lang="uk-UA" dirty="0" smtClean="0"/>
              <a:t>б</a:t>
            </a:r>
            <a:r>
              <a:rPr lang="en-US" dirty="0" smtClean="0"/>
              <a:t>’</a:t>
            </a:r>
            <a:r>
              <a:rPr lang="uk-UA" dirty="0" err="1" smtClean="0"/>
              <a:t>єкти</a:t>
            </a:r>
            <a:r>
              <a:rPr lang="uk-UA" dirty="0" smtClean="0"/>
              <a:t> реплікації</a:t>
            </a:r>
          </a:p>
          <a:p>
            <a:pPr marL="457200" indent="-457200">
              <a:buAutoNum type="arabicPeriod"/>
            </a:pPr>
            <a:r>
              <a:rPr lang="uk-UA" dirty="0" smtClean="0"/>
              <a:t>Види реплікації</a:t>
            </a:r>
          </a:p>
          <a:p>
            <a:pPr marL="457200" indent="-457200">
              <a:buAutoNum type="arabicPeriod"/>
            </a:pPr>
            <a:r>
              <a:rPr lang="uk-UA" dirty="0" err="1" smtClean="0"/>
              <a:t>Механічзми</a:t>
            </a:r>
            <a:r>
              <a:rPr lang="uk-UA" dirty="0" smtClean="0"/>
              <a:t> реплікації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55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6957"/>
            <a:ext cx="10515600" cy="568000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3100" b="1" dirty="0" smtClean="0">
                <a:solidFill>
                  <a:srgbClr val="555555"/>
                </a:solidFill>
              </a:rPr>
              <a:t>Слияние</a:t>
            </a:r>
            <a:r>
              <a:rPr lang="ru-RU" sz="3100" dirty="0" smtClean="0">
                <a:solidFill>
                  <a:srgbClr val="555555"/>
                </a:solidFill>
              </a:rPr>
              <a:t> </a:t>
            </a:r>
            <a:r>
              <a:rPr lang="ru-RU" sz="3100" dirty="0">
                <a:solidFill>
                  <a:srgbClr val="555555"/>
                </a:solidFill>
              </a:rPr>
              <a:t>- этот тип позволяет сайтам автономно изменять реплицированные данные. Позже, изменения с сайтов сливаются в одно целое. Этот тип не гарантирует целостности транзакций, но он гарантирует, что все сайты сливаются в один результирующий набор</a:t>
            </a:r>
            <a:r>
              <a:rPr lang="ru-RU" sz="3100" dirty="0" smtClean="0">
                <a:solidFill>
                  <a:srgbClr val="555555"/>
                </a:solidFill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300" dirty="0" smtClean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Несколько подписчиков могут обновлять одни и те же данные в разное время и передавать эти изменения на издатель и на другие подписчики.</a:t>
            </a:r>
            <a:endParaRPr lang="ru-RU" sz="23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300" dirty="0" smtClean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Подписчикам нужно получить данные, внести изменения в режиме «вне сети» и позднее синхронизировать изменения с издателем и другими подписчиками.</a:t>
            </a:r>
            <a:endParaRPr lang="ru-RU" sz="23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300" dirty="0" smtClean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Каждому подписчику нужна индивидуальная секция данных.</a:t>
            </a:r>
            <a:endParaRPr lang="ru-RU" sz="23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300" dirty="0" smtClean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Поскольку возможно возникновение конфликтов, необходимы средства по распознаванию и разрешению конфликтов.</a:t>
            </a:r>
            <a:endParaRPr lang="ru-RU" sz="23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300" dirty="0" smtClean="0">
                <a:solidFill>
                  <a:srgbClr val="22222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Приложению требуется конечное изменение данных, а не доступ к промежуточным состояниям данных. </a:t>
            </a:r>
            <a:endParaRPr lang="ru-RU" dirty="0" smtClean="0">
              <a:solidFill>
                <a:srgbClr val="555555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555555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491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Компоненты и поток данных репликации слиянием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985" y="327164"/>
            <a:ext cx="4684920" cy="60636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8508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репликации транзакций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/>
              <a:t>Создание БД для публикации и подписки:</a:t>
            </a:r>
          </a:p>
          <a:p>
            <a:pPr lvl="0"/>
            <a:r>
              <a:rPr lang="ru-RU" b="1" dirty="0"/>
              <a:t>Создание распространителя (назначение сервера в качестве распространителя) </a:t>
            </a:r>
          </a:p>
          <a:p>
            <a:pPr lvl="0"/>
            <a:r>
              <a:rPr lang="ru-RU" b="1" dirty="0"/>
              <a:t>Создание базы данных распространителя</a:t>
            </a:r>
          </a:p>
          <a:p>
            <a:pPr lvl="0"/>
            <a:r>
              <a:rPr lang="ru-RU" b="1" dirty="0"/>
              <a:t>Настройку издателя на использование БД распространителя </a:t>
            </a:r>
          </a:p>
          <a:p>
            <a:pPr lvl="0"/>
            <a:r>
              <a:rPr lang="ru-RU" b="1" dirty="0"/>
              <a:t>Настройка параметров реплицируемой БД</a:t>
            </a:r>
          </a:p>
          <a:p>
            <a:pPr lvl="0"/>
            <a:r>
              <a:rPr lang="ru-RU" b="1" dirty="0"/>
              <a:t>Создание моментального снимка для публикации транзакций </a:t>
            </a:r>
          </a:p>
          <a:p>
            <a:pPr lvl="0"/>
            <a:r>
              <a:rPr lang="ru-RU" b="1" dirty="0"/>
              <a:t>Создание статей</a:t>
            </a:r>
          </a:p>
          <a:p>
            <a:pPr lvl="0"/>
            <a:r>
              <a:rPr lang="ru-RU" b="1" dirty="0"/>
              <a:t>Активацию публикации</a:t>
            </a:r>
          </a:p>
          <a:p>
            <a:pPr lvl="0"/>
            <a:r>
              <a:rPr lang="ru-RU" b="1" dirty="0"/>
              <a:t> Создание подписки </a:t>
            </a:r>
          </a:p>
          <a:p>
            <a:r>
              <a:rPr lang="ru-RU" b="1" dirty="0"/>
              <a:t>Начальная синхронизация</a:t>
            </a:r>
          </a:p>
        </p:txBody>
      </p:sp>
    </p:spTree>
    <p:extLst>
      <p:ext uri="{BB962C8B-B14F-4D97-AF65-F5344CB8AC3E}">
        <p14:creationId xmlns:p14="http://schemas.microsoft.com/office/powerpoint/2010/main" val="240510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</a:t>
            </a:r>
            <a:r>
              <a:rPr lang="ru-RU" dirty="0" err="1" smtClean="0"/>
              <a:t>процедури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err="1" smtClean="0"/>
              <a:t>sp_adddistributor</a:t>
            </a:r>
            <a:endParaRPr lang="uk-UA" b="1" i="1" dirty="0" smtClean="0"/>
          </a:p>
          <a:p>
            <a:r>
              <a:rPr lang="ru-RU" b="1" i="1" dirty="0" err="1" smtClean="0"/>
              <a:t>sp_dropdistributor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b="1" i="1" dirty="0" err="1" smtClean="0"/>
              <a:t>sp_helpdistributor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b="1" i="1" dirty="0" err="1" smtClean="0"/>
              <a:t>sp_changedistributiondb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b="1" i="1" dirty="0" err="1" smtClean="0"/>
              <a:t>sp_adddistpublisher</a:t>
            </a:r>
            <a:endParaRPr lang="ru-RU" b="1" i="1" dirty="0" smtClean="0"/>
          </a:p>
          <a:p>
            <a:r>
              <a:rPr lang="ru-RU" b="1" i="1" dirty="0" err="1" smtClean="0"/>
              <a:t>sp_replicationdboption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873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</a:t>
            </a:r>
            <a:r>
              <a:rPr lang="ru-RU" dirty="0" smtClean="0"/>
              <a:t>понятия</a:t>
            </a:r>
            <a:br>
              <a:rPr lang="ru-RU" dirty="0" smtClean="0"/>
            </a:br>
            <a:r>
              <a:rPr lang="en-US" dirty="0">
                <a:hlinkClick r:id="rId2"/>
              </a:rPr>
              <a:t>https://</a:t>
            </a:r>
            <a:r>
              <a:rPr lang="en-US" sz="2200" dirty="0">
                <a:hlinkClick r:id="rId2"/>
              </a:rPr>
              <a:t>docs.microsoft.com/ru-ru/sql/relational-databases/replication/sql-server-replication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945337"/>
            <a:ext cx="104791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555555"/>
                </a:solidFill>
                <a:effectLst/>
              </a:rPr>
              <a:t>Издатель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 - хранит источник базы данных, делая опубликованные данные из таблиц базы данных доступными для репликации, находит и отправляет изменения дистрибьютору.</a:t>
            </a:r>
          </a:p>
          <a:p>
            <a:pPr algn="just"/>
            <a:r>
              <a:rPr lang="ru-RU" sz="2400" b="1" i="0" dirty="0" smtClean="0">
                <a:solidFill>
                  <a:srgbClr val="555555"/>
                </a:solidFill>
                <a:effectLst/>
              </a:rPr>
              <a:t>Дистрибьютор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 – это сервер, который содержит распределенную базу данных и хранит метаданные, историю данных и транзакции. Роль дистрибьютора может быть разной и зависит от типа развернутой репликации.</a:t>
            </a:r>
          </a:p>
          <a:p>
            <a:pPr algn="just"/>
            <a:r>
              <a:rPr lang="ru-RU" sz="2400" b="1" i="0" dirty="0" smtClean="0">
                <a:solidFill>
                  <a:srgbClr val="555555"/>
                </a:solidFill>
                <a:effectLst/>
              </a:rPr>
              <a:t>Подписчик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 – владеет копией данных, и получает изменения произведенные издателем. В зависимости от настроек репликации, подписчик может иметь права изменять данные и реплицировать их обратно издателю для репликации другим подписчикам. Это называется </a:t>
            </a:r>
            <a:r>
              <a:rPr lang="ru-RU" sz="2400" b="1" i="0" dirty="0" smtClean="0">
                <a:solidFill>
                  <a:srgbClr val="555555"/>
                </a:solidFill>
                <a:effectLst/>
              </a:rPr>
              <a:t>обновляющий подписчик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.</a:t>
            </a:r>
            <a:endParaRPr lang="ru-RU" sz="2400" b="0" i="0" dirty="0">
              <a:solidFill>
                <a:srgbClr val="55555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5386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9477" y="868670"/>
            <a:ext cx="1060173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222222"/>
                </a:solidFill>
                <a:effectLst/>
              </a:rPr>
              <a:t>Статья (</a:t>
            </a:r>
            <a:r>
              <a:rPr lang="ru-RU" sz="2400" b="1" i="0" dirty="0" err="1" smtClean="0">
                <a:solidFill>
                  <a:srgbClr val="222222"/>
                </a:solidFill>
                <a:effectLst/>
              </a:rPr>
              <a:t>article</a:t>
            </a:r>
            <a:r>
              <a:rPr lang="ru-RU" sz="2400" b="1" i="0" dirty="0" smtClean="0">
                <a:solidFill>
                  <a:srgbClr val="222222"/>
                </a:solidFill>
                <a:effectLst/>
              </a:rPr>
              <a:t>)</a:t>
            </a:r>
            <a:r>
              <a:rPr lang="ru-RU" sz="2400" b="0" i="0" dirty="0" smtClean="0">
                <a:solidFill>
                  <a:srgbClr val="222222"/>
                </a:solidFill>
                <a:effectLst/>
              </a:rPr>
              <a:t> — это объекты, которые мы будем реплицировать, такие как таблицы, процедуры, вьюшки, функции и т. д.</a:t>
            </a:r>
          </a:p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i="0" dirty="0" smtClean="0">
                <a:solidFill>
                  <a:srgbClr val="222222"/>
                </a:solidFill>
                <a:effectLst/>
              </a:rPr>
              <a:t>Публикация(</a:t>
            </a:r>
            <a:r>
              <a:rPr lang="ru-RU" sz="2400" b="1" i="0" dirty="0" err="1" smtClean="0">
                <a:solidFill>
                  <a:srgbClr val="222222"/>
                </a:solidFill>
                <a:effectLst/>
              </a:rPr>
              <a:t>publication</a:t>
            </a:r>
            <a:r>
              <a:rPr lang="ru-RU" sz="2400" b="1" i="0" dirty="0" smtClean="0">
                <a:solidFill>
                  <a:srgbClr val="222222"/>
                </a:solidFill>
                <a:effectLst/>
              </a:rPr>
              <a:t>)</a:t>
            </a:r>
            <a:r>
              <a:rPr lang="ru-RU" sz="2400" b="0" i="0" dirty="0" smtClean="0">
                <a:solidFill>
                  <a:srgbClr val="222222"/>
                </a:solidFill>
                <a:effectLst/>
              </a:rPr>
              <a:t> — это набор статей, или проще говоря окончательный набор объектов для репликации.</a:t>
            </a:r>
          </a:p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i="0" dirty="0" smtClean="0">
                <a:solidFill>
                  <a:srgbClr val="222222"/>
                </a:solidFill>
                <a:effectLst/>
              </a:rPr>
              <a:t>Фильтры </a:t>
            </a:r>
            <a:r>
              <a:rPr lang="ru-RU" sz="2400" b="0" i="0" dirty="0" smtClean="0">
                <a:solidFill>
                  <a:srgbClr val="222222"/>
                </a:solidFill>
                <a:effectLst/>
              </a:rPr>
              <a:t>— набор условий для статьи. В репликации возможно использовать фильтры на таблицы, вьюшки, что позволяет нам реплицировать только необходимые данные, благодаря этому уменьшается передаваемый трафик, уменьшается избыточность, уменьшается хранимый объем данных.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03256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Советы и ограничения по репликации: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</a:t>
            </a:r>
            <a:r>
              <a:rPr lang="ru-RU" dirty="0"/>
              <a:t>публикацию можно включать только таблицы с первичным ключом</a:t>
            </a:r>
          </a:p>
          <a:p>
            <a:r>
              <a:rPr lang="ru-RU" dirty="0"/>
              <a:t>Есть ограничения на поля </a:t>
            </a:r>
            <a:r>
              <a:rPr lang="en-US" dirty="0"/>
              <a:t>Identity </a:t>
            </a:r>
            <a:r>
              <a:rPr lang="ru-RU" dirty="0"/>
              <a:t>и триггера</a:t>
            </a:r>
          </a:p>
          <a:p>
            <a:r>
              <a:rPr lang="ru-RU" dirty="0"/>
              <a:t>Рекомендуется отключить расписание создания моментального снимка, </a:t>
            </a:r>
            <a:r>
              <a:rPr lang="ru-RU" dirty="0" err="1"/>
              <a:t>т.к</a:t>
            </a:r>
            <a:r>
              <a:rPr lang="ru-RU" dirty="0"/>
              <a:t> для больших баз данных это будет довольно расточительная операция</a:t>
            </a:r>
          </a:p>
          <a:p>
            <a:r>
              <a:rPr lang="ru-RU" dirty="0"/>
              <a:t>Реплицируются по умолчанию только кластерные индексы, на подписчике возможно создавать свои индексы, в отличие от других способов </a:t>
            </a:r>
            <a:r>
              <a:rPr lang="en-US" dirty="0" err="1"/>
              <a:t>HighAvailable</a:t>
            </a:r>
            <a:r>
              <a:rPr lang="en-US" dirty="0"/>
              <a:t> MS SQL Server-</a:t>
            </a:r>
            <a:r>
              <a:rPr lang="ru-RU" dirty="0"/>
              <a:t>а,. Так же, базу данных на подписчике доступна как для чтения, так и для изменения данных, что вкупе с созданием индексов идеально подходит для использования отчетной базы данных.</a:t>
            </a:r>
          </a:p>
          <a:p>
            <a:r>
              <a:rPr lang="ru-RU" dirty="0"/>
              <a:t>На подписчике нужно быть аккуратно с изменениями в базе данных, </a:t>
            </a:r>
            <a:r>
              <a:rPr lang="ru-RU" dirty="0" err="1"/>
              <a:t>т.к</a:t>
            </a:r>
            <a:r>
              <a:rPr lang="ru-RU" dirty="0"/>
              <a:t> при приходе транзакции, которая изменяет данные, а эти данные были удалены или изменены, то репликация может остановиться, до решения данной проблемы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08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репликации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0403" y="1690688"/>
            <a:ext cx="5736379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i="0" dirty="0" smtClean="0">
                <a:solidFill>
                  <a:srgbClr val="555555"/>
                </a:solidFill>
                <a:effectLst/>
              </a:rPr>
              <a:t>Моментальный снимок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i="0" dirty="0" smtClean="0">
                <a:solidFill>
                  <a:srgbClr val="555555"/>
                </a:solidFill>
                <a:effectLst/>
              </a:rPr>
              <a:t>Транзакций (журнальный)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i="0" dirty="0" smtClean="0">
                <a:solidFill>
                  <a:srgbClr val="555555"/>
                </a:solidFill>
                <a:effectLst/>
              </a:rPr>
              <a:t>слияния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12953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539" y="488053"/>
            <a:ext cx="1051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555555"/>
                </a:solidFill>
                <a:effectLst/>
              </a:rPr>
              <a:t>Репликация снимка 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распределяет данные напрямую как отображение на определенный момент, без мониторинга изменений. Это самый простой тип, при котором происходит банальное копирование снимка всех или отфильтрованных данных. </a:t>
            </a:r>
          </a:p>
          <a:p>
            <a:pPr algn="just"/>
            <a:r>
              <a:rPr lang="ru-RU" sz="2400" b="0" i="0" dirty="0" smtClean="0">
                <a:solidFill>
                  <a:srgbClr val="555555"/>
                </a:solidFill>
                <a:effectLst/>
              </a:rPr>
              <a:t>Применяется в следующих случаях: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0" i="0" dirty="0" smtClean="0">
                <a:solidFill>
                  <a:srgbClr val="555555"/>
                </a:solidFill>
                <a:effectLst/>
              </a:rPr>
              <a:t>данные изменяются существенно, но редко;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0" i="0" dirty="0" smtClean="0">
                <a:solidFill>
                  <a:srgbClr val="555555"/>
                </a:solidFill>
                <a:effectLst/>
              </a:rPr>
              <a:t>подписчику требуются данные только для чтения;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0" i="0" dirty="0" smtClean="0">
                <a:solidFill>
                  <a:srgbClr val="555555"/>
                </a:solidFill>
                <a:effectLst/>
              </a:rPr>
              <a:t>возможна большая задержка, потому что данные обычно только периодически обновляются;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0" i="0" dirty="0" smtClean="0">
                <a:solidFill>
                  <a:srgbClr val="555555"/>
                </a:solidFill>
                <a:effectLst/>
              </a:rPr>
              <a:t>подписчику требуется автономность.</a:t>
            </a:r>
          </a:p>
        </p:txBody>
      </p:sp>
    </p:spTree>
    <p:extLst>
      <p:ext uri="{BB962C8B-B14F-4D97-AF65-F5344CB8AC3E}">
        <p14:creationId xmlns:p14="http://schemas.microsoft.com/office/powerpoint/2010/main" val="2757013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омпоненты и поток данных репликации моментального сним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061" y="387626"/>
            <a:ext cx="2828925" cy="58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35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3277" y="343193"/>
            <a:ext cx="1089660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0" i="0" dirty="0" smtClean="0">
                <a:solidFill>
                  <a:srgbClr val="555555"/>
                </a:solidFill>
                <a:effectLst/>
              </a:rPr>
              <a:t>При </a:t>
            </a:r>
            <a:r>
              <a:rPr lang="ru-RU" sz="2400" b="1" i="0" dirty="0" smtClean="0">
                <a:solidFill>
                  <a:srgbClr val="555555"/>
                </a:solidFill>
                <a:effectLst/>
              </a:rPr>
              <a:t>репликации транзакций 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от источника к приемнику поступают только изменения. Агент </a:t>
            </a:r>
            <a:r>
              <a:rPr lang="ru-RU" sz="2400" b="0" i="0" dirty="0" err="1" smtClean="0">
                <a:solidFill>
                  <a:srgbClr val="555555"/>
                </a:solidFill>
                <a:effectLst/>
              </a:rPr>
              <a:t>мониторит</a:t>
            </a:r>
            <a:r>
              <a:rPr lang="ru-RU" sz="2400" b="0" i="0" dirty="0" smtClean="0">
                <a:solidFill>
                  <a:srgbClr val="555555"/>
                </a:solidFill>
                <a:effectLst/>
              </a:rPr>
              <a:t> изменения в журнале транзакций на изменение реплицированных данных и переносит необходимые записи дистрибьютору. Агент дистрибьютора отправляет изменения подписчику. Прежде чем этот тип начнет работать, подписчику отправляется полный снимок реплицированных таблиц, а затем подписчик получает только изменения.</a:t>
            </a:r>
          </a:p>
          <a:p>
            <a:pPr algn="just"/>
            <a:r>
              <a:rPr lang="ru-RU" sz="2400" b="0" i="0" dirty="0" smtClean="0">
                <a:solidFill>
                  <a:srgbClr val="555555"/>
                </a:solidFill>
                <a:effectLst/>
              </a:rPr>
              <a:t>Репликация транзакций может использоваться:</a:t>
            </a:r>
          </a:p>
          <a:p>
            <a:pPr algn="just"/>
            <a:r>
              <a:rPr lang="ru-RU" sz="2400" b="0" i="0" dirty="0" smtClean="0">
                <a:solidFill>
                  <a:srgbClr val="555555"/>
                </a:solidFill>
                <a:effectLst/>
              </a:rPr>
              <a:t> там, где необходимо, чтобы подписчик получал изменения с минимальной задержкой.</a:t>
            </a:r>
          </a:p>
          <a:p>
            <a:pPr algn="just"/>
            <a:endParaRPr lang="ru-RU" sz="2400" b="0" i="0" dirty="0" smtClean="0">
              <a:solidFill>
                <a:srgbClr val="555555"/>
              </a:solidFill>
              <a:effectLst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Необходимо, чтобы дополнительные изменения распространялись подписчикам сразу же, как только они происходят.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Для </a:t>
            </a:r>
            <a:r>
              <a:rPr lang="ru-RU" dirty="0"/>
              <a:t>приложения необходимы малые задержки между моментом внесения изменений на издателе и моментом прибытия изменений на подписчик.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/>
              <a:t>Для приложения необходим доступ к промежуточным состояниям данных. Например, если строка изменяется пять раз, репликация транзакций позволяет приложению реагировать на каждое изменение (например, срабатывание триггера), а не просто на окончательное изменение строки.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/>
              <a:t>На издателе выполняется очень большой объем вставок, обновлений и удалений.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/>
              <a:t>Издатель и подписчик являются базами данных, отличными от баз данных </a:t>
            </a:r>
            <a:r>
              <a:rPr lang="ru-RU" dirty="0" err="1"/>
              <a:t>SQL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 (например, </a:t>
            </a:r>
            <a:r>
              <a:rPr lang="ru-RU" dirty="0" err="1"/>
              <a:t>Oracle</a:t>
            </a:r>
            <a:r>
              <a:rPr lang="ru-RU" dirty="0" smtClean="0"/>
              <a:t>).</a:t>
            </a:r>
            <a:endParaRPr lang="ru-RU" sz="2400" b="0" i="0" dirty="0" smtClean="0">
              <a:solidFill>
                <a:srgbClr val="55555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7917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Компоненты и поток данных репликации транзакц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561" y="156126"/>
            <a:ext cx="3405395" cy="64533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2786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395</Words>
  <Application>Microsoft Office PowerPoint</Application>
  <PresentationFormat>Широкоэкранный</PresentationFormat>
  <Paragraphs>60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Репликация</vt:lpstr>
      <vt:lpstr>Основные понятия https://docs.microsoft.com/ru-ru/sql/relational-databases/replication/sql-server-replication </vt:lpstr>
      <vt:lpstr>Презентация PowerPoint</vt:lpstr>
      <vt:lpstr>Советы и ограничения по репликации: </vt:lpstr>
      <vt:lpstr>Типы репликации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репликации транзакций</vt:lpstr>
      <vt:lpstr>Основные процедури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Репликация</dc:title>
  <dc:creator>RePack by Diakov</dc:creator>
  <cp:lastModifiedBy>RePack by Diakov</cp:lastModifiedBy>
  <cp:revision>8</cp:revision>
  <dcterms:created xsi:type="dcterms:W3CDTF">2017-10-18T07:40:18Z</dcterms:created>
  <dcterms:modified xsi:type="dcterms:W3CDTF">2017-11-06T08:35:48Z</dcterms:modified>
</cp:coreProperties>
</file>