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352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47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852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377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90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54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28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669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51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724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3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AB2CD-1480-45C2-9B2A-323C5B23312E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8FFC1-9C95-4FA6-86FA-CB201757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Тема </a:t>
            </a:r>
            <a:r>
              <a:rPr lang="en-US" dirty="0" smtClean="0"/>
              <a:t>5</a:t>
            </a:r>
            <a:r>
              <a:rPr lang="ru-RU" dirty="0" smtClean="0"/>
              <a:t>. </a:t>
            </a:r>
            <a:r>
              <a:rPr lang="ru-RU" dirty="0" err="1" smtClean="0"/>
              <a:t>Психологічні</a:t>
            </a:r>
            <a:r>
              <a:rPr lang="ru-RU" dirty="0" smtClean="0"/>
              <a:t> </a:t>
            </a:r>
            <a:r>
              <a:rPr lang="ru-RU" dirty="0" err="1" smtClean="0"/>
              <a:t>аспекти</a:t>
            </a:r>
            <a:r>
              <a:rPr lang="ru-RU" dirty="0" smtClean="0"/>
              <a:t> </a:t>
            </a:r>
            <a:r>
              <a:rPr lang="ru-RU" dirty="0" err="1" smtClean="0"/>
              <a:t>брендингу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закони</a:t>
            </a:r>
            <a:r>
              <a:rPr lang="ru-RU" dirty="0" smtClean="0"/>
              <a:t> </a:t>
            </a:r>
            <a:r>
              <a:rPr lang="ru-RU" dirty="0" err="1" smtClean="0"/>
              <a:t>створення</a:t>
            </a:r>
            <a:r>
              <a:rPr lang="ru-RU" dirty="0" smtClean="0"/>
              <a:t> бренду </a:t>
            </a:r>
            <a:r>
              <a:rPr lang="ru-RU" dirty="0" err="1" smtClean="0"/>
              <a:t>компанії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351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2. </a:t>
            </a:r>
            <a:r>
              <a:rPr lang="ru-RU" dirty="0" err="1" smtClean="0"/>
              <a:t>Неймінг</a:t>
            </a:r>
            <a:r>
              <a:rPr lang="ru-RU" dirty="0" smtClean="0"/>
              <a:t> (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бренду)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 smtClean="0"/>
              <a:t>Етапи</a:t>
            </a:r>
            <a:r>
              <a:rPr lang="ru-RU" dirty="0" smtClean="0"/>
              <a:t>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бренду:</a:t>
            </a:r>
          </a:p>
          <a:p>
            <a:r>
              <a:rPr lang="ru-RU" dirty="0" smtClean="0"/>
              <a:t> 1. </a:t>
            </a:r>
            <a:r>
              <a:rPr lang="ru-RU" dirty="0" err="1" smtClean="0"/>
              <a:t>Аналіз</a:t>
            </a:r>
            <a:r>
              <a:rPr lang="ru-RU" dirty="0" smtClean="0"/>
              <a:t> ринку, </a:t>
            </a:r>
            <a:r>
              <a:rPr lang="ru-RU" dirty="0" err="1" smtClean="0"/>
              <a:t>конкурентів</a:t>
            </a:r>
            <a:r>
              <a:rPr lang="ru-RU" dirty="0" smtClean="0"/>
              <a:t> і </a:t>
            </a:r>
            <a:r>
              <a:rPr lang="ru-RU" dirty="0" err="1" smtClean="0"/>
              <a:t>споживачів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Внутрішній</a:t>
            </a:r>
            <a:r>
              <a:rPr lang="ru-RU" dirty="0" smtClean="0"/>
              <a:t> аудит </a:t>
            </a:r>
            <a:r>
              <a:rPr lang="ru-RU" dirty="0" err="1" smtClean="0"/>
              <a:t>компанії</a:t>
            </a:r>
            <a:r>
              <a:rPr lang="ru-RU" dirty="0" smtClean="0"/>
              <a:t>. 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технічного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</a:t>
            </a:r>
            <a:r>
              <a:rPr lang="ru-RU" dirty="0" err="1" smtClean="0"/>
              <a:t>Визначення</a:t>
            </a:r>
            <a:r>
              <a:rPr lang="ru-RU" dirty="0" smtClean="0"/>
              <a:t> </a:t>
            </a:r>
            <a:r>
              <a:rPr lang="ru-RU" dirty="0" err="1" smtClean="0"/>
              <a:t>головної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</a:t>
            </a:r>
            <a:r>
              <a:rPr lang="ru-RU" dirty="0" err="1" smtClean="0"/>
              <a:t>неймінгу</a:t>
            </a:r>
            <a:r>
              <a:rPr lang="ru-RU" dirty="0" smtClean="0"/>
              <a:t>, </a:t>
            </a:r>
            <a:r>
              <a:rPr lang="ru-RU" dirty="0" err="1" smtClean="0"/>
              <a:t>тобто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посил</a:t>
            </a:r>
            <a:r>
              <a:rPr lang="ru-RU" dirty="0" smtClean="0"/>
              <a:t> </a:t>
            </a:r>
            <a:r>
              <a:rPr lang="ru-RU" dirty="0" err="1" smtClean="0"/>
              <a:t>назва</a:t>
            </a:r>
            <a:r>
              <a:rPr lang="ru-RU" dirty="0" smtClean="0"/>
              <a:t> бренду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доносити</a:t>
            </a:r>
            <a:r>
              <a:rPr lang="ru-RU" dirty="0" smtClean="0"/>
              <a:t> до </a:t>
            </a:r>
            <a:r>
              <a:rPr lang="ru-RU" dirty="0" err="1" smtClean="0"/>
              <a:t>споживачів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Генерування</a:t>
            </a:r>
            <a:r>
              <a:rPr lang="ru-RU" dirty="0" smtClean="0"/>
              <a:t> </a:t>
            </a:r>
            <a:r>
              <a:rPr lang="ru-RU" dirty="0" err="1" smtClean="0"/>
              <a:t>варіантів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(</a:t>
            </a:r>
            <a:r>
              <a:rPr lang="ru-RU" dirty="0" err="1" smtClean="0"/>
              <a:t>більше</a:t>
            </a:r>
            <a:r>
              <a:rPr lang="ru-RU" dirty="0" smtClean="0"/>
              <a:t> як 1000 </a:t>
            </a:r>
            <a:r>
              <a:rPr lang="ru-RU" dirty="0" err="1" smtClean="0"/>
              <a:t>назв</a:t>
            </a:r>
            <a:r>
              <a:rPr lang="ru-RU" dirty="0" smtClean="0"/>
              <a:t>). </a:t>
            </a:r>
          </a:p>
          <a:p>
            <a:r>
              <a:rPr lang="ru-RU" dirty="0" smtClean="0"/>
              <a:t>6. </a:t>
            </a:r>
            <a:r>
              <a:rPr lang="ru-RU" dirty="0" err="1" smtClean="0"/>
              <a:t>Відбирання</a:t>
            </a:r>
            <a:r>
              <a:rPr lang="ru-RU" dirty="0" smtClean="0"/>
              <a:t> </a:t>
            </a:r>
            <a:r>
              <a:rPr lang="ru-RU" dirty="0" err="1" smtClean="0"/>
              <a:t>варіантів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. </a:t>
            </a:r>
            <a:r>
              <a:rPr lang="ru-RU" dirty="0" err="1" smtClean="0"/>
              <a:t>Відбувається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відсіювання</a:t>
            </a:r>
            <a:r>
              <a:rPr lang="ru-RU" dirty="0" smtClean="0"/>
              <a:t> </a:t>
            </a:r>
            <a:r>
              <a:rPr lang="ru-RU" dirty="0" err="1" smtClean="0"/>
              <a:t>зайвих</a:t>
            </a:r>
            <a:r>
              <a:rPr lang="ru-RU" dirty="0" smtClean="0"/>
              <a:t> </a:t>
            </a:r>
            <a:r>
              <a:rPr lang="ru-RU" dirty="0" err="1" smtClean="0"/>
              <a:t>варіантів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7.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візуальної</a:t>
            </a:r>
            <a:r>
              <a:rPr lang="ru-RU" dirty="0" smtClean="0"/>
              <a:t> </a:t>
            </a:r>
            <a:r>
              <a:rPr lang="ru-RU" dirty="0" err="1" smtClean="0"/>
              <a:t>складової</a:t>
            </a:r>
            <a:r>
              <a:rPr lang="ru-RU" dirty="0" smtClean="0"/>
              <a:t>. </a:t>
            </a:r>
          </a:p>
          <a:p>
            <a:r>
              <a:rPr lang="ru-RU" dirty="0" smtClean="0"/>
              <a:t>8. </a:t>
            </a:r>
            <a:r>
              <a:rPr lang="ru-RU" dirty="0" err="1" smtClean="0"/>
              <a:t>Вибір</a:t>
            </a:r>
            <a:r>
              <a:rPr lang="ru-RU" dirty="0" smtClean="0"/>
              <a:t> </a:t>
            </a:r>
            <a:r>
              <a:rPr lang="ru-RU" dirty="0" err="1" smtClean="0"/>
              <a:t>фінального</a:t>
            </a:r>
            <a:r>
              <a:rPr lang="ru-RU" dirty="0" smtClean="0"/>
              <a:t> </a:t>
            </a:r>
            <a:r>
              <a:rPr lang="ru-RU" dirty="0" err="1" smtClean="0"/>
              <a:t>варіанта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9. Консалтинг з </a:t>
            </a:r>
            <a:r>
              <a:rPr lang="ru-RU" dirty="0" err="1" smtClean="0"/>
              <a:t>реєстрації</a:t>
            </a:r>
            <a:r>
              <a:rPr lang="ru-RU" dirty="0" smtClean="0"/>
              <a:t> </a:t>
            </a:r>
            <a:r>
              <a:rPr lang="ru-RU" dirty="0" err="1" smtClean="0"/>
              <a:t>торгової</a:t>
            </a:r>
            <a:r>
              <a:rPr lang="ru-RU" dirty="0" smtClean="0"/>
              <a:t> марки. </a:t>
            </a:r>
            <a:r>
              <a:rPr lang="ru-RU" dirty="0" err="1" smtClean="0"/>
              <a:t>Заключний</a:t>
            </a:r>
            <a:r>
              <a:rPr lang="ru-RU" dirty="0" smtClean="0"/>
              <a:t> </a:t>
            </a:r>
            <a:r>
              <a:rPr lang="ru-RU" dirty="0" err="1" smtClean="0"/>
              <a:t>етап</a:t>
            </a:r>
            <a:r>
              <a:rPr lang="ru-RU" dirty="0" smtClean="0"/>
              <a:t> - </a:t>
            </a:r>
            <a:r>
              <a:rPr lang="ru-RU" dirty="0" err="1" smtClean="0"/>
              <a:t>консультація</a:t>
            </a:r>
            <a:r>
              <a:rPr lang="ru-RU" dirty="0" smtClean="0"/>
              <a:t> про </a:t>
            </a:r>
            <a:r>
              <a:rPr lang="ru-RU" dirty="0" err="1" smtClean="0"/>
              <a:t>реєстрацію</a:t>
            </a:r>
            <a:r>
              <a:rPr lang="ru-RU" dirty="0" smtClean="0"/>
              <a:t> </a:t>
            </a:r>
            <a:r>
              <a:rPr lang="ru-RU" dirty="0" err="1" smtClean="0"/>
              <a:t>торгової</a:t>
            </a:r>
            <a:r>
              <a:rPr lang="ru-RU" dirty="0" smtClean="0"/>
              <a:t> марки.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526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(</a:t>
            </a:r>
            <a:r>
              <a:rPr lang="ru-RU" dirty="0" err="1" smtClean="0"/>
              <a:t>неймінгу</a:t>
            </a:r>
            <a:r>
              <a:rPr lang="ru-RU" dirty="0" smtClean="0"/>
              <a:t>) </a:t>
            </a:r>
            <a:r>
              <a:rPr lang="ru-RU" dirty="0" err="1" smtClean="0"/>
              <a:t>потребує</a:t>
            </a:r>
            <a:r>
              <a:rPr lang="ru-RU" dirty="0" smtClean="0"/>
              <a:t>: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ретельного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ринку;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тестування</a:t>
            </a:r>
            <a:r>
              <a:rPr lang="ru-RU" dirty="0" smtClean="0"/>
              <a:t> на фокус-</a:t>
            </a:r>
            <a:r>
              <a:rPr lang="ru-RU" dirty="0" err="1" smtClean="0"/>
              <a:t>групах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лінгвістичного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творчого</a:t>
            </a:r>
            <a:r>
              <a:rPr lang="ru-RU" dirty="0" smtClean="0"/>
              <a:t> </a:t>
            </a:r>
            <a:r>
              <a:rPr lang="ru-RU" dirty="0" err="1" smtClean="0"/>
              <a:t>підходу</a:t>
            </a:r>
            <a:r>
              <a:rPr lang="ru-RU" dirty="0" smtClean="0"/>
              <a:t> та </a:t>
            </a:r>
            <a:r>
              <a:rPr lang="ru-RU" dirty="0" err="1" smtClean="0"/>
              <a:t>колективної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353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неймінгу</a:t>
            </a:r>
            <a:r>
              <a:rPr lang="ru-RU" dirty="0" smtClean="0"/>
              <a:t>: </a:t>
            </a:r>
          </a:p>
          <a:p>
            <a:r>
              <a:rPr lang="ru-RU" dirty="0" err="1" smtClean="0"/>
              <a:t>фактори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впливають</a:t>
            </a:r>
            <a:r>
              <a:rPr lang="ru-RU" dirty="0" smtClean="0"/>
              <a:t> на </a:t>
            </a:r>
            <a:r>
              <a:rPr lang="ru-RU" dirty="0" err="1" smtClean="0"/>
              <a:t>успіх</a:t>
            </a:r>
            <a:r>
              <a:rPr lang="ru-RU" dirty="0" smtClean="0"/>
              <a:t> — </a:t>
            </a:r>
            <a:r>
              <a:rPr lang="ru-RU" dirty="0" err="1" smtClean="0"/>
              <a:t>легкість</a:t>
            </a:r>
            <a:r>
              <a:rPr lang="ru-RU" dirty="0" smtClean="0"/>
              <a:t> </a:t>
            </a:r>
            <a:r>
              <a:rPr lang="ru-RU" dirty="0" err="1" smtClean="0"/>
              <a:t>вимовляння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запам’ятовуваність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асоціативність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милозвучність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8926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Типологія</a:t>
            </a:r>
            <a:r>
              <a:rPr lang="ru-RU" dirty="0" smtClean="0"/>
              <a:t> та </a:t>
            </a:r>
            <a:r>
              <a:rPr lang="ru-RU" dirty="0" err="1" smtClean="0"/>
              <a:t>способи</a:t>
            </a:r>
            <a:r>
              <a:rPr lang="ru-RU" dirty="0" smtClean="0"/>
              <a:t> </a:t>
            </a:r>
            <a:r>
              <a:rPr lang="ru-RU" dirty="0" err="1" smtClean="0"/>
              <a:t>неймінга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1. </a:t>
            </a:r>
            <a:r>
              <a:rPr lang="ru-RU" dirty="0" err="1" smtClean="0"/>
              <a:t>Традиційний</a:t>
            </a:r>
            <a:r>
              <a:rPr lang="ru-RU" dirty="0" smtClean="0"/>
              <a:t> </a:t>
            </a:r>
            <a:r>
              <a:rPr lang="ru-RU" dirty="0" err="1" smtClean="0"/>
              <a:t>нейминг</a:t>
            </a:r>
            <a:r>
              <a:rPr lang="ru-RU" dirty="0" smtClean="0"/>
              <a:t> - </a:t>
            </a:r>
            <a:r>
              <a:rPr lang="ru-RU" dirty="0" err="1" smtClean="0"/>
              <a:t>вибір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  <a:r>
              <a:rPr lang="ru-RU" dirty="0" err="1" smtClean="0"/>
              <a:t>відбувається</a:t>
            </a:r>
            <a:r>
              <a:rPr lang="ru-RU" dirty="0" smtClean="0"/>
              <a:t> за </a:t>
            </a:r>
            <a:r>
              <a:rPr lang="ru-RU" dirty="0" err="1" smtClean="0"/>
              <a:t>аналогією</a:t>
            </a:r>
            <a:r>
              <a:rPr lang="ru-RU" dirty="0" smtClean="0"/>
              <a:t> з уже </a:t>
            </a:r>
            <a:r>
              <a:rPr lang="ru-RU" dirty="0" err="1" smtClean="0"/>
              <a:t>існуючими</a:t>
            </a:r>
            <a:r>
              <a:rPr lang="ru-RU" dirty="0" smtClean="0"/>
              <a:t> на ринку. </a:t>
            </a:r>
            <a:r>
              <a:rPr lang="ru-RU" dirty="0" err="1" smtClean="0"/>
              <a:t>Це</a:t>
            </a:r>
            <a:r>
              <a:rPr lang="ru-RU" dirty="0" smtClean="0"/>
              <a:t>, </a:t>
            </a:r>
            <a:r>
              <a:rPr lang="ru-RU" dirty="0" err="1" smtClean="0"/>
              <a:t>найперше</a:t>
            </a:r>
            <a:r>
              <a:rPr lang="ru-RU" dirty="0" smtClean="0"/>
              <a:t>, </a:t>
            </a:r>
            <a:r>
              <a:rPr lang="ru-RU" dirty="0" err="1" smtClean="0"/>
              <a:t>асоціативний</a:t>
            </a:r>
            <a:r>
              <a:rPr lang="ru-RU" dirty="0" smtClean="0"/>
              <a:t> </a:t>
            </a:r>
            <a:r>
              <a:rPr lang="ru-RU" dirty="0" err="1" smtClean="0"/>
              <a:t>неймінг</a:t>
            </a:r>
            <a:r>
              <a:rPr lang="ru-RU" dirty="0" smtClean="0"/>
              <a:t>. </a:t>
            </a:r>
            <a:r>
              <a:rPr lang="ru-RU" dirty="0" err="1" smtClean="0"/>
              <a:t>Назва</a:t>
            </a:r>
            <a:r>
              <a:rPr lang="ru-RU" dirty="0" smtClean="0"/>
              <a:t>, </a:t>
            </a:r>
            <a:r>
              <a:rPr lang="ru-RU" dirty="0" err="1" smtClean="0"/>
              <a:t>побудована</a:t>
            </a:r>
            <a:r>
              <a:rPr lang="ru-RU" dirty="0" smtClean="0"/>
              <a:t> на </a:t>
            </a:r>
            <a:r>
              <a:rPr lang="ru-RU" dirty="0" err="1" smtClean="0"/>
              <a:t>асоціаціях</a:t>
            </a:r>
            <a:r>
              <a:rPr lang="ru-RU" dirty="0" smtClean="0"/>
              <a:t>, буде доступною і </a:t>
            </a:r>
            <a:r>
              <a:rPr lang="ru-RU" dirty="0" err="1" smtClean="0"/>
              <a:t>зрозумілою</a:t>
            </a:r>
            <a:r>
              <a:rPr lang="ru-RU" dirty="0" smtClean="0"/>
              <a:t> </a:t>
            </a:r>
            <a:r>
              <a:rPr lang="ru-RU" dirty="0" err="1" smtClean="0"/>
              <a:t>широкій</a:t>
            </a:r>
            <a:r>
              <a:rPr lang="ru-RU" dirty="0" smtClean="0"/>
              <a:t> </a:t>
            </a:r>
            <a:r>
              <a:rPr lang="ru-RU" dirty="0" err="1" smtClean="0"/>
              <a:t>аудиторії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Описовий</a:t>
            </a:r>
            <a:r>
              <a:rPr lang="ru-RU" dirty="0" smtClean="0"/>
              <a:t> </a:t>
            </a:r>
            <a:r>
              <a:rPr lang="ru-RU" dirty="0" err="1" smtClean="0"/>
              <a:t>неймінг</a:t>
            </a:r>
            <a:r>
              <a:rPr lang="ru-RU" dirty="0" smtClean="0"/>
              <a:t>. </a:t>
            </a:r>
            <a:r>
              <a:rPr lang="ru-RU" dirty="0" err="1" smtClean="0"/>
              <a:t>Описові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  <a:r>
              <a:rPr lang="ru-RU" dirty="0" err="1" smtClean="0"/>
              <a:t>чітко</a:t>
            </a:r>
            <a:r>
              <a:rPr lang="ru-RU" dirty="0" smtClean="0"/>
              <a:t> </a:t>
            </a:r>
            <a:r>
              <a:rPr lang="ru-RU" dirty="0" err="1" smtClean="0"/>
              <a:t>передають</a:t>
            </a:r>
            <a:r>
              <a:rPr lang="ru-RU" dirty="0" smtClean="0"/>
              <a:t> </a:t>
            </a:r>
            <a:r>
              <a:rPr lang="ru-RU" dirty="0" err="1" smtClean="0"/>
              <a:t>сутність</a:t>
            </a:r>
            <a:r>
              <a:rPr lang="ru-RU" dirty="0" smtClean="0"/>
              <a:t> продукту.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Географічний</a:t>
            </a:r>
            <a:r>
              <a:rPr lang="ru-RU" dirty="0" smtClean="0"/>
              <a:t> </a:t>
            </a:r>
            <a:r>
              <a:rPr lang="ru-RU" dirty="0" err="1" smtClean="0"/>
              <a:t>неймінг</a:t>
            </a:r>
            <a:r>
              <a:rPr lang="ru-RU" dirty="0" smtClean="0"/>
              <a:t> </a:t>
            </a:r>
            <a:r>
              <a:rPr lang="ru-RU" dirty="0" err="1" smtClean="0"/>
              <a:t>користується</a:t>
            </a:r>
            <a:r>
              <a:rPr lang="ru-RU" dirty="0" smtClean="0"/>
              <a:t> </a:t>
            </a:r>
            <a:r>
              <a:rPr lang="ru-RU" dirty="0" err="1" smtClean="0"/>
              <a:t>високою</a:t>
            </a:r>
            <a:r>
              <a:rPr lang="ru-RU" dirty="0" smtClean="0"/>
              <a:t> </a:t>
            </a:r>
            <a:r>
              <a:rPr lang="ru-RU" dirty="0" err="1" smtClean="0"/>
              <a:t>популярністю</a:t>
            </a:r>
            <a:r>
              <a:rPr lang="ru-RU" dirty="0" smtClean="0"/>
              <a:t>. </a:t>
            </a:r>
            <a:r>
              <a:rPr lang="ru-RU" dirty="0" err="1" smtClean="0"/>
              <a:t>Назва</a:t>
            </a:r>
            <a:r>
              <a:rPr lang="ru-RU" dirty="0" smtClean="0"/>
              <a:t>, </a:t>
            </a:r>
            <a:r>
              <a:rPr lang="ru-RU" dirty="0" err="1" smtClean="0"/>
              <a:t>пов’язана</a:t>
            </a:r>
            <a:r>
              <a:rPr lang="ru-RU" dirty="0" smtClean="0"/>
              <a:t> з </a:t>
            </a:r>
            <a:r>
              <a:rPr lang="ru-RU" dirty="0" err="1" smtClean="0"/>
              <a:t>містом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територією</a:t>
            </a:r>
            <a:r>
              <a:rPr lang="ru-RU" dirty="0" smtClean="0"/>
              <a:t>, </a:t>
            </a:r>
            <a:r>
              <a:rPr lang="ru-RU" dirty="0" err="1" smtClean="0"/>
              <a:t>додає</a:t>
            </a:r>
            <a:r>
              <a:rPr lang="ru-RU" dirty="0" smtClean="0"/>
              <a:t> бренду ваги. З такою </a:t>
            </a:r>
            <a:r>
              <a:rPr lang="ru-RU" dirty="0" err="1" smtClean="0"/>
              <a:t>назвою</a:t>
            </a:r>
            <a:r>
              <a:rPr lang="ru-RU" dirty="0" smtClean="0"/>
              <a:t> легко </a:t>
            </a:r>
            <a:r>
              <a:rPr lang="ru-RU" dirty="0" err="1" smtClean="0"/>
              <a:t>пов’язати</a:t>
            </a:r>
            <a:r>
              <a:rPr lang="ru-RU" dirty="0" smtClean="0"/>
              <a:t> і легенду бренду.</a:t>
            </a:r>
          </a:p>
          <a:p>
            <a:r>
              <a:rPr lang="ru-RU" dirty="0" smtClean="0"/>
              <a:t>4. </a:t>
            </a:r>
            <a:r>
              <a:rPr lang="ru-RU" dirty="0" err="1" smtClean="0"/>
              <a:t>Асоціативний</a:t>
            </a:r>
            <a:r>
              <a:rPr lang="ru-RU" dirty="0" smtClean="0"/>
              <a:t> </a:t>
            </a:r>
            <a:r>
              <a:rPr lang="ru-RU" dirty="0" err="1" smtClean="0"/>
              <a:t>неймінг</a:t>
            </a:r>
            <a:r>
              <a:rPr lang="ru-RU" dirty="0" smtClean="0"/>
              <a:t>. </a:t>
            </a:r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 smtClean="0"/>
              <a:t>назв-асоціацій</a:t>
            </a:r>
            <a:r>
              <a:rPr lang="ru-RU" dirty="0" smtClean="0"/>
              <a:t> - </a:t>
            </a:r>
            <a:r>
              <a:rPr lang="ru-RU" dirty="0" err="1" smtClean="0"/>
              <a:t>викликати</a:t>
            </a:r>
            <a:r>
              <a:rPr lang="ru-RU" dirty="0" smtClean="0"/>
              <a:t> у </a:t>
            </a:r>
            <a:r>
              <a:rPr lang="ru-RU" dirty="0" err="1" smtClean="0"/>
              <a:t>споживача</a:t>
            </a:r>
            <a:r>
              <a:rPr lang="ru-RU" dirty="0" smtClean="0"/>
              <a:t> </a:t>
            </a:r>
            <a:r>
              <a:rPr lang="ru-RU" dirty="0" err="1" smtClean="0"/>
              <a:t>позитивні</a:t>
            </a:r>
            <a:r>
              <a:rPr lang="ru-RU" dirty="0" smtClean="0"/>
              <a:t> </a:t>
            </a:r>
            <a:r>
              <a:rPr lang="ru-RU" dirty="0" err="1" smtClean="0"/>
              <a:t>емоції</a:t>
            </a:r>
            <a:r>
              <a:rPr lang="ru-RU" dirty="0" smtClean="0"/>
              <a:t>, </a:t>
            </a:r>
            <a:r>
              <a:rPr lang="ru-RU" dirty="0" err="1" smtClean="0"/>
              <a:t>створювати</a:t>
            </a:r>
            <a:r>
              <a:rPr lang="ru-RU" dirty="0" smtClean="0"/>
              <a:t> </a:t>
            </a:r>
            <a:r>
              <a:rPr lang="ru-RU" dirty="0" err="1" smtClean="0"/>
              <a:t>яскраві</a:t>
            </a:r>
            <a:r>
              <a:rPr lang="ru-RU" dirty="0" smtClean="0"/>
              <a:t> </a:t>
            </a:r>
            <a:r>
              <a:rPr lang="ru-RU" dirty="0" err="1" smtClean="0"/>
              <a:t>враження</a:t>
            </a:r>
            <a:r>
              <a:rPr lang="ru-RU" dirty="0" smtClean="0"/>
              <a:t>, </a:t>
            </a:r>
            <a:r>
              <a:rPr lang="ru-RU" dirty="0" err="1" smtClean="0"/>
              <a:t>продемонструвати</a:t>
            </a:r>
            <a:r>
              <a:rPr lang="ru-RU" dirty="0" smtClean="0"/>
              <a:t> </a:t>
            </a:r>
            <a:r>
              <a:rPr lang="ru-RU" dirty="0" err="1" smtClean="0"/>
              <a:t>певний</a:t>
            </a:r>
            <a:r>
              <a:rPr lang="ru-RU" dirty="0" smtClean="0"/>
              <a:t> стиль і </a:t>
            </a:r>
            <a:r>
              <a:rPr lang="ru-RU" dirty="0" err="1" smtClean="0"/>
              <a:t>спосіб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Складний</a:t>
            </a:r>
            <a:r>
              <a:rPr lang="ru-RU" dirty="0" smtClean="0"/>
              <a:t> </a:t>
            </a:r>
            <a:r>
              <a:rPr lang="ru-RU" dirty="0" err="1" smtClean="0"/>
              <a:t>неймінг</a:t>
            </a:r>
            <a:r>
              <a:rPr lang="ru-RU" dirty="0" smtClean="0"/>
              <a:t> - </a:t>
            </a:r>
            <a:r>
              <a:rPr lang="ru-RU" dirty="0" err="1" smtClean="0"/>
              <a:t>спосіб</a:t>
            </a:r>
            <a:r>
              <a:rPr lang="ru-RU" dirty="0" smtClean="0"/>
              <a:t> </a:t>
            </a:r>
            <a:r>
              <a:rPr lang="ru-RU" dirty="0" err="1" smtClean="0"/>
              <a:t>генерації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з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комбінування</a:t>
            </a:r>
            <a:r>
              <a:rPr lang="ru-RU" dirty="0" smtClean="0"/>
              <a:t> 2-3 </a:t>
            </a:r>
            <a:r>
              <a:rPr lang="ru-RU" dirty="0" err="1" smtClean="0"/>
              <a:t>слів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перекладу </a:t>
            </a:r>
            <a:r>
              <a:rPr lang="ru-RU" dirty="0" err="1" smtClean="0"/>
              <a:t>іноземних</a:t>
            </a:r>
            <a:r>
              <a:rPr lang="ru-RU" dirty="0" smtClean="0"/>
              <a:t> </a:t>
            </a:r>
            <a:r>
              <a:rPr lang="ru-RU" dirty="0" err="1" smtClean="0"/>
              <a:t>слів</a:t>
            </a:r>
            <a:r>
              <a:rPr lang="ru-RU" dirty="0" smtClean="0"/>
              <a:t>.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  <a:r>
              <a:rPr lang="ru-RU" dirty="0" err="1" smtClean="0"/>
              <a:t>привертають</a:t>
            </a:r>
            <a:r>
              <a:rPr lang="ru-RU" dirty="0" smtClean="0"/>
              <a:t> </a:t>
            </a:r>
            <a:r>
              <a:rPr lang="ru-RU" dirty="0" err="1" smtClean="0"/>
              <a:t>споживача</a:t>
            </a:r>
            <a:r>
              <a:rPr lang="ru-RU" dirty="0" smtClean="0"/>
              <a:t> </a:t>
            </a:r>
            <a:r>
              <a:rPr lang="ru-RU" dirty="0" err="1" smtClean="0"/>
              <a:t>своєю</a:t>
            </a:r>
            <a:r>
              <a:rPr lang="ru-RU" dirty="0" smtClean="0"/>
              <a:t> </a:t>
            </a:r>
            <a:r>
              <a:rPr lang="ru-RU" dirty="0" err="1" smtClean="0"/>
              <a:t>незвичністю</a:t>
            </a:r>
            <a:r>
              <a:rPr lang="ru-RU" dirty="0" smtClean="0"/>
              <a:t> та </a:t>
            </a:r>
            <a:r>
              <a:rPr lang="ru-RU" dirty="0" err="1" smtClean="0"/>
              <a:t>оригінальністю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2798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Неймінг</a:t>
            </a:r>
            <a:r>
              <a:rPr lang="ru-RU" dirty="0" smtClean="0"/>
              <a:t> -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складний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відбувається</a:t>
            </a:r>
            <a:r>
              <a:rPr lang="ru-RU" dirty="0" smtClean="0"/>
              <a:t> у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етапи</a:t>
            </a:r>
            <a:r>
              <a:rPr lang="ru-RU" dirty="0" smtClean="0"/>
              <a:t>: </a:t>
            </a:r>
            <a:r>
              <a:rPr lang="ru-RU" dirty="0" err="1" smtClean="0"/>
              <a:t>Етап</a:t>
            </a:r>
            <a:r>
              <a:rPr lang="ru-RU" dirty="0" smtClean="0"/>
              <a:t> 1. </a:t>
            </a:r>
            <a:r>
              <a:rPr lang="ru-RU" dirty="0" err="1" smtClean="0"/>
              <a:t>Аналіз</a:t>
            </a:r>
            <a:r>
              <a:rPr lang="ru-RU" dirty="0" smtClean="0"/>
              <a:t> ринку </a:t>
            </a:r>
            <a:r>
              <a:rPr lang="ru-RU" dirty="0" err="1" smtClean="0"/>
              <a:t>Здійснення</a:t>
            </a:r>
            <a:r>
              <a:rPr lang="ru-RU" dirty="0" smtClean="0"/>
              <a:t> </a:t>
            </a:r>
            <a:r>
              <a:rPr lang="ru-RU" dirty="0" err="1" smtClean="0"/>
              <a:t>маркетингових</a:t>
            </a:r>
            <a:r>
              <a:rPr lang="ru-RU" dirty="0" smtClean="0"/>
              <a:t> </a:t>
            </a:r>
            <a:r>
              <a:rPr lang="ru-RU" dirty="0" err="1" smtClean="0"/>
              <a:t>досліджень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важливий</a:t>
            </a:r>
            <a:r>
              <a:rPr lang="ru-RU" dirty="0" smtClean="0"/>
              <a:t> і </a:t>
            </a:r>
            <a:r>
              <a:rPr lang="ru-RU" dirty="0" err="1" smtClean="0"/>
              <a:t>необхідний</a:t>
            </a:r>
            <a:r>
              <a:rPr lang="ru-RU" dirty="0" smtClean="0"/>
              <a:t> </a:t>
            </a:r>
            <a:r>
              <a:rPr lang="ru-RU" dirty="0" err="1" smtClean="0"/>
              <a:t>попередній</a:t>
            </a:r>
            <a:r>
              <a:rPr lang="ru-RU" dirty="0" smtClean="0"/>
              <a:t> </a:t>
            </a:r>
            <a:r>
              <a:rPr lang="ru-RU" dirty="0" err="1" smtClean="0"/>
              <a:t>етап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бренду. </a:t>
            </a:r>
          </a:p>
          <a:p>
            <a:r>
              <a:rPr lang="ru-RU" dirty="0" smtClean="0"/>
              <a:t>На </a:t>
            </a:r>
            <a:r>
              <a:rPr lang="ru-RU" dirty="0" err="1" smtClean="0"/>
              <a:t>даному</a:t>
            </a:r>
            <a:r>
              <a:rPr lang="ru-RU" dirty="0" smtClean="0"/>
              <a:t> </a:t>
            </a:r>
            <a:r>
              <a:rPr lang="ru-RU" dirty="0" err="1" smtClean="0"/>
              <a:t>етапі</a:t>
            </a:r>
            <a:r>
              <a:rPr lang="ru-RU" dirty="0" smtClean="0"/>
              <a:t> </a:t>
            </a:r>
            <a:r>
              <a:rPr lang="ru-RU" dirty="0" err="1" smtClean="0"/>
              <a:t>необхідно</a:t>
            </a:r>
            <a:r>
              <a:rPr lang="ru-RU" dirty="0" smtClean="0"/>
              <a:t>: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вивчити</a:t>
            </a:r>
            <a:r>
              <a:rPr lang="ru-RU" dirty="0" smtClean="0"/>
              <a:t> </a:t>
            </a:r>
            <a:r>
              <a:rPr lang="ru-RU" dirty="0" err="1" smtClean="0"/>
              <a:t>ринок</a:t>
            </a:r>
            <a:r>
              <a:rPr lang="ru-RU" dirty="0" smtClean="0"/>
              <a:t> і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особливості</a:t>
            </a:r>
            <a:r>
              <a:rPr lang="ru-RU" dirty="0" smtClean="0"/>
              <a:t>, </a:t>
            </a:r>
            <a:r>
              <a:rPr lang="ru-RU" dirty="0" err="1" smtClean="0"/>
              <a:t>актуальні</a:t>
            </a:r>
            <a:r>
              <a:rPr lang="ru-RU" dirty="0" smtClean="0"/>
              <a:t> </a:t>
            </a:r>
            <a:r>
              <a:rPr lang="ru-RU" dirty="0" err="1" smtClean="0"/>
              <a:t>тенденції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проаналізувати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конкурентних</a:t>
            </a:r>
            <a:r>
              <a:rPr lang="ru-RU" dirty="0" smtClean="0"/>
              <a:t> </a:t>
            </a:r>
            <a:r>
              <a:rPr lang="ru-RU" dirty="0" err="1" smtClean="0"/>
              <a:t>компаній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виявити</a:t>
            </a:r>
            <a:r>
              <a:rPr lang="ru-RU" dirty="0" smtClean="0"/>
              <a:t> </a:t>
            </a:r>
            <a:r>
              <a:rPr lang="ru-RU" dirty="0" err="1" smtClean="0"/>
              <a:t>лідера</a:t>
            </a:r>
            <a:r>
              <a:rPr lang="ru-RU" dirty="0" smtClean="0"/>
              <a:t> на ринку та </a:t>
            </a:r>
            <a:r>
              <a:rPr lang="ru-RU" dirty="0" err="1" smtClean="0"/>
              <a:t>прямих</a:t>
            </a:r>
            <a:r>
              <a:rPr lang="ru-RU" dirty="0" smtClean="0"/>
              <a:t> </a:t>
            </a:r>
            <a:r>
              <a:rPr lang="ru-RU" dirty="0" err="1" smtClean="0"/>
              <a:t>конкурентів</a:t>
            </a:r>
            <a:r>
              <a:rPr lang="ru-RU" dirty="0" smtClean="0"/>
              <a:t>, </a:t>
            </a:r>
            <a:r>
              <a:rPr lang="ru-RU" dirty="0" err="1" smtClean="0"/>
              <a:t>вивчити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стратегії</a:t>
            </a:r>
            <a:r>
              <a:rPr lang="ru-RU" dirty="0" smtClean="0"/>
              <a:t> </a:t>
            </a:r>
            <a:r>
              <a:rPr lang="ru-RU" dirty="0" err="1" smtClean="0"/>
              <a:t>ведення</a:t>
            </a:r>
            <a:r>
              <a:rPr lang="ru-RU" dirty="0" smtClean="0"/>
              <a:t> </a:t>
            </a:r>
            <a:r>
              <a:rPr lang="ru-RU" dirty="0" err="1" smtClean="0"/>
              <a:t>бізнесу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провести </a:t>
            </a:r>
            <a:r>
              <a:rPr lang="ru-RU" dirty="0" err="1" smtClean="0"/>
              <a:t>оцінювання</a:t>
            </a:r>
            <a:r>
              <a:rPr lang="ru-RU" dirty="0" smtClean="0"/>
              <a:t> </a:t>
            </a:r>
            <a:r>
              <a:rPr lang="ru-RU" dirty="0" err="1" smtClean="0"/>
              <a:t>назв</a:t>
            </a:r>
            <a:r>
              <a:rPr lang="ru-RU" dirty="0" smtClean="0"/>
              <a:t> </a:t>
            </a:r>
            <a:r>
              <a:rPr lang="ru-RU" dirty="0" err="1" smtClean="0"/>
              <a:t>конкурентних</a:t>
            </a:r>
            <a:r>
              <a:rPr lang="ru-RU" dirty="0" smtClean="0"/>
              <a:t> </a:t>
            </a:r>
            <a:r>
              <a:rPr lang="ru-RU" dirty="0" err="1" smtClean="0"/>
              <a:t>компаній</a:t>
            </a:r>
            <a:r>
              <a:rPr lang="ru-RU" dirty="0" smtClean="0"/>
              <a:t>, </a:t>
            </a:r>
            <a:r>
              <a:rPr lang="ru-RU" dirty="0" err="1" smtClean="0"/>
              <a:t>якими</a:t>
            </a:r>
            <a:r>
              <a:rPr lang="ru-RU" dirty="0" smtClean="0"/>
              <a:t> методами та </a:t>
            </a:r>
            <a:r>
              <a:rPr lang="ru-RU" dirty="0" err="1" smtClean="0"/>
              <a:t>технологіями</a:t>
            </a:r>
            <a:r>
              <a:rPr lang="ru-RU" dirty="0" smtClean="0"/>
              <a:t> </a:t>
            </a:r>
            <a:r>
              <a:rPr lang="ru-RU" dirty="0" err="1" smtClean="0"/>
              <a:t>неймінгу</a:t>
            </a:r>
            <a:r>
              <a:rPr lang="ru-RU" dirty="0" smtClean="0"/>
              <a:t> вони </a:t>
            </a:r>
            <a:r>
              <a:rPr lang="ru-RU" dirty="0" err="1" smtClean="0"/>
              <a:t>керувалися</a:t>
            </a:r>
            <a:r>
              <a:rPr lang="ru-RU" dirty="0" smtClean="0"/>
              <a:t> у </a:t>
            </a:r>
            <a:r>
              <a:rPr lang="ru-RU" dirty="0" err="1" smtClean="0"/>
              <a:t>виборі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обрати </a:t>
            </a:r>
            <a:r>
              <a:rPr lang="ru-RU" dirty="0" err="1" smtClean="0"/>
              <a:t>цільовий</a:t>
            </a:r>
            <a:r>
              <a:rPr lang="ru-RU" dirty="0" smtClean="0"/>
              <a:t> сегмент </a:t>
            </a:r>
            <a:r>
              <a:rPr lang="ru-RU" dirty="0" err="1" smtClean="0"/>
              <a:t>покупців</a:t>
            </a:r>
            <a:r>
              <a:rPr lang="ru-RU" dirty="0" smtClean="0"/>
              <a:t> - </a:t>
            </a:r>
            <a:r>
              <a:rPr lang="ru-RU" dirty="0" err="1" smtClean="0"/>
              <a:t>визначити</a:t>
            </a:r>
            <a:r>
              <a:rPr lang="ru-RU" dirty="0" smtClean="0"/>
              <a:t>, на кого буде </a:t>
            </a:r>
            <a:r>
              <a:rPr lang="ru-RU" dirty="0" err="1" smtClean="0"/>
              <a:t>орієнтований</a:t>
            </a:r>
            <a:r>
              <a:rPr lang="ru-RU" dirty="0" smtClean="0"/>
              <a:t> ваш продукт і </a:t>
            </a:r>
            <a:r>
              <a:rPr lang="ru-RU" dirty="0" err="1" smtClean="0"/>
              <a:t>скласти</a:t>
            </a:r>
            <a:r>
              <a:rPr lang="ru-RU" dirty="0" smtClean="0"/>
              <a:t> портрет </a:t>
            </a:r>
            <a:r>
              <a:rPr lang="ru-RU" dirty="0" err="1" smtClean="0"/>
              <a:t>споживача</a:t>
            </a:r>
            <a:r>
              <a:rPr lang="ru-RU" dirty="0" smtClean="0"/>
              <a:t>; </a:t>
            </a:r>
          </a:p>
          <a:p>
            <a:r>
              <a:rPr lang="ru-RU" dirty="0" smtClean="0"/>
              <a:t>— </a:t>
            </a:r>
            <a:r>
              <a:rPr lang="ru-RU" dirty="0" err="1" smtClean="0"/>
              <a:t>вивчити</a:t>
            </a:r>
            <a:r>
              <a:rPr lang="ru-RU" dirty="0" smtClean="0"/>
              <a:t> </a:t>
            </a:r>
            <a:r>
              <a:rPr lang="ru-RU" dirty="0" err="1" smtClean="0"/>
              <a:t>бажання</a:t>
            </a:r>
            <a:r>
              <a:rPr lang="ru-RU" dirty="0" smtClean="0"/>
              <a:t>, </a:t>
            </a:r>
            <a:r>
              <a:rPr lang="ru-RU" dirty="0" err="1" smtClean="0"/>
              <a:t>смаки</a:t>
            </a:r>
            <a:r>
              <a:rPr lang="ru-RU" dirty="0" smtClean="0"/>
              <a:t>, </a:t>
            </a:r>
            <a:r>
              <a:rPr lang="ru-RU" dirty="0" err="1" smtClean="0"/>
              <a:t>уподобання</a:t>
            </a:r>
            <a:r>
              <a:rPr lang="ru-RU" dirty="0" smtClean="0"/>
              <a:t> та </a:t>
            </a:r>
            <a:r>
              <a:rPr lang="ru-RU" dirty="0" err="1" smtClean="0"/>
              <a:t>очікування</a:t>
            </a:r>
            <a:r>
              <a:rPr lang="ru-RU" dirty="0" smtClean="0"/>
              <a:t> </a:t>
            </a:r>
            <a:r>
              <a:rPr lang="ru-RU" dirty="0" err="1" smtClean="0"/>
              <a:t>цільової</a:t>
            </a:r>
            <a:r>
              <a:rPr lang="ru-RU" dirty="0" smtClean="0"/>
              <a:t> </a:t>
            </a:r>
            <a:r>
              <a:rPr lang="ru-RU" dirty="0" err="1" smtClean="0"/>
              <a:t>аудиторії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проаналізувати</a:t>
            </a:r>
            <a:r>
              <a:rPr lang="ru-RU" dirty="0" smtClean="0"/>
              <a:t> </a:t>
            </a:r>
            <a:r>
              <a:rPr lang="ru-RU" dirty="0" err="1" smtClean="0"/>
              <a:t>поведінку</a:t>
            </a:r>
            <a:r>
              <a:rPr lang="ru-RU" dirty="0" smtClean="0"/>
              <a:t> та </a:t>
            </a:r>
            <a:r>
              <a:rPr lang="ru-RU" dirty="0" err="1" smtClean="0"/>
              <a:t>мову</a:t>
            </a:r>
            <a:r>
              <a:rPr lang="ru-RU" dirty="0" smtClean="0"/>
              <a:t>, </a:t>
            </a:r>
            <a:r>
              <a:rPr lang="ru-RU" dirty="0" err="1" smtClean="0"/>
              <a:t>якою</a:t>
            </a:r>
            <a:r>
              <a:rPr lang="ru-RU" dirty="0" smtClean="0"/>
              <a:t> </a:t>
            </a:r>
            <a:r>
              <a:rPr lang="ru-RU" dirty="0" err="1" smtClean="0"/>
              <a:t>розмовляє</a:t>
            </a:r>
            <a:r>
              <a:rPr lang="ru-RU" dirty="0" smtClean="0"/>
              <a:t> </a:t>
            </a:r>
            <a:r>
              <a:rPr lang="ru-RU" dirty="0" err="1" smtClean="0"/>
              <a:t>цільової</a:t>
            </a:r>
            <a:r>
              <a:rPr lang="ru-RU" dirty="0" smtClean="0"/>
              <a:t> </a:t>
            </a:r>
            <a:r>
              <a:rPr lang="ru-RU" dirty="0" err="1" smtClean="0"/>
              <a:t>покупець</a:t>
            </a:r>
            <a:r>
              <a:rPr lang="ru-RU" dirty="0" smtClean="0"/>
              <a:t> - </a:t>
            </a:r>
            <a:r>
              <a:rPr lang="ru-RU" dirty="0" err="1" smtClean="0"/>
              <a:t>які</a:t>
            </a:r>
            <a:r>
              <a:rPr lang="ru-RU" dirty="0" smtClean="0"/>
              <a:t> слова </a:t>
            </a:r>
            <a:r>
              <a:rPr lang="ru-RU" dirty="0" err="1" smtClean="0"/>
              <a:t>найчастіше</a:t>
            </a:r>
            <a:r>
              <a:rPr lang="ru-RU" dirty="0" smtClean="0"/>
              <a:t> </a:t>
            </a:r>
            <a:r>
              <a:rPr lang="ru-RU" dirty="0" err="1" smtClean="0"/>
              <a:t>вживає</a:t>
            </a:r>
            <a:r>
              <a:rPr lang="ru-RU" dirty="0" smtClean="0"/>
              <a:t>,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використовує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жаргон і </a:t>
            </a:r>
            <a:r>
              <a:rPr lang="ru-RU" dirty="0" err="1" smtClean="0"/>
              <a:t>специфічний</a:t>
            </a:r>
            <a:r>
              <a:rPr lang="ru-RU" dirty="0" smtClean="0"/>
              <a:t> сленг.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91511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71055"/>
            <a:ext cx="10515600" cy="570590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Етап</a:t>
            </a:r>
            <a:r>
              <a:rPr lang="ru-RU" dirty="0" smtClean="0"/>
              <a:t> 2. </a:t>
            </a:r>
            <a:r>
              <a:rPr lang="ru-RU" dirty="0" err="1" smtClean="0"/>
              <a:t>Складання</a:t>
            </a:r>
            <a:r>
              <a:rPr lang="ru-RU" dirty="0" smtClean="0"/>
              <a:t> характеристики бренду </a:t>
            </a:r>
            <a:r>
              <a:rPr lang="ru-RU" dirty="0" err="1" smtClean="0"/>
              <a:t>Спираючись</a:t>
            </a:r>
            <a:r>
              <a:rPr lang="ru-RU" dirty="0" smtClean="0"/>
              <a:t> на </a:t>
            </a:r>
            <a:r>
              <a:rPr lang="ru-RU" dirty="0" err="1" smtClean="0"/>
              <a:t>результати</a:t>
            </a:r>
            <a:r>
              <a:rPr lang="ru-RU" dirty="0" smtClean="0"/>
              <a:t> </a:t>
            </a:r>
            <a:r>
              <a:rPr lang="ru-RU" dirty="0" err="1" smtClean="0"/>
              <a:t>здійснених</a:t>
            </a:r>
            <a:r>
              <a:rPr lang="ru-RU" dirty="0" smtClean="0"/>
              <a:t> </a:t>
            </a:r>
            <a:r>
              <a:rPr lang="ru-RU" dirty="0" err="1" smtClean="0"/>
              <a:t>маркетингових</a:t>
            </a:r>
            <a:r>
              <a:rPr lang="ru-RU" dirty="0" smtClean="0"/>
              <a:t> </a:t>
            </a:r>
            <a:r>
              <a:rPr lang="ru-RU" dirty="0" err="1" smtClean="0"/>
              <a:t>досліджень</a:t>
            </a:r>
            <a:r>
              <a:rPr lang="ru-RU" dirty="0" smtClean="0"/>
              <a:t> і </a:t>
            </a:r>
            <a:r>
              <a:rPr lang="ru-RU" dirty="0" err="1" smtClean="0"/>
              <a:t>знаючи</a:t>
            </a:r>
            <a:r>
              <a:rPr lang="ru-RU" dirty="0" smtClean="0"/>
              <a:t> потреби </a:t>
            </a:r>
            <a:r>
              <a:rPr lang="ru-RU" dirty="0" err="1" smtClean="0"/>
              <a:t>свого</a:t>
            </a:r>
            <a:r>
              <a:rPr lang="ru-RU" dirty="0" smtClean="0"/>
              <a:t> </a:t>
            </a:r>
            <a:r>
              <a:rPr lang="ru-RU" dirty="0" err="1" smtClean="0"/>
              <a:t>споживача</a:t>
            </a:r>
            <a:r>
              <a:rPr lang="ru-RU" dirty="0" smtClean="0"/>
              <a:t>,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скласти</a:t>
            </a:r>
            <a:r>
              <a:rPr lang="ru-RU" dirty="0" smtClean="0"/>
              <a:t> </a:t>
            </a:r>
            <a:r>
              <a:rPr lang="ru-RU" dirty="0" err="1" smtClean="0"/>
              <a:t>повну</a:t>
            </a:r>
            <a:r>
              <a:rPr lang="ru-RU" dirty="0" smtClean="0"/>
              <a:t> </a:t>
            </a:r>
            <a:r>
              <a:rPr lang="ru-RU" dirty="0" err="1" smtClean="0"/>
              <a:t>описову</a:t>
            </a:r>
            <a:r>
              <a:rPr lang="ru-RU" dirty="0" smtClean="0"/>
              <a:t> характеристику </a:t>
            </a:r>
            <a:r>
              <a:rPr lang="ru-RU" dirty="0" err="1" smtClean="0"/>
              <a:t>вашого</a:t>
            </a:r>
            <a:r>
              <a:rPr lang="ru-RU" dirty="0" smtClean="0"/>
              <a:t> бренду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, з </a:t>
            </a:r>
            <a:r>
              <a:rPr lang="ru-RU" dirty="0" err="1" smtClean="0"/>
              <a:t>погляду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користі</a:t>
            </a:r>
            <a:r>
              <a:rPr lang="ru-RU" dirty="0" smtClean="0"/>
              <a:t> для </a:t>
            </a:r>
            <a:r>
              <a:rPr lang="ru-RU" dirty="0" err="1" smtClean="0"/>
              <a:t>покупця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Характеристика бренду повинна </a:t>
            </a:r>
            <a:r>
              <a:rPr lang="ru-RU" dirty="0" err="1" smtClean="0"/>
              <a:t>надавати</a:t>
            </a:r>
            <a:r>
              <a:rPr lang="ru-RU" dirty="0" smtClean="0"/>
              <a:t> </a:t>
            </a:r>
            <a:r>
              <a:rPr lang="ru-RU" dirty="0" err="1" smtClean="0"/>
              <a:t>розгорнуту</a:t>
            </a:r>
            <a:r>
              <a:rPr lang="ru-RU" dirty="0" smtClean="0"/>
              <a:t> </a:t>
            </a:r>
            <a:r>
              <a:rPr lang="ru-RU" dirty="0" err="1" smtClean="0"/>
              <a:t>інформацію</a:t>
            </a:r>
            <a:r>
              <a:rPr lang="ru-RU" dirty="0" smtClean="0"/>
              <a:t>: </a:t>
            </a:r>
          </a:p>
          <a:p>
            <a:r>
              <a:rPr lang="ru-RU" dirty="0" smtClean="0"/>
              <a:t>1. Про </a:t>
            </a:r>
            <a:r>
              <a:rPr lang="ru-RU" dirty="0" err="1" smtClean="0"/>
              <a:t>смакові</a:t>
            </a:r>
            <a:r>
              <a:rPr lang="ru-RU" dirty="0" smtClean="0"/>
              <a:t> </a:t>
            </a:r>
            <a:r>
              <a:rPr lang="ru-RU" dirty="0" err="1" smtClean="0"/>
              <a:t>властивості</a:t>
            </a:r>
            <a:r>
              <a:rPr lang="ru-RU" dirty="0" smtClean="0"/>
              <a:t> бренду,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аромати</a:t>
            </a:r>
            <a:r>
              <a:rPr lang="ru-RU" dirty="0" smtClean="0"/>
              <a:t>, </a:t>
            </a:r>
            <a:r>
              <a:rPr lang="ru-RU" dirty="0" err="1" smtClean="0"/>
              <a:t>розмір</a:t>
            </a:r>
            <a:r>
              <a:rPr lang="ru-RU" dirty="0" smtClean="0"/>
              <a:t>, </a:t>
            </a:r>
            <a:r>
              <a:rPr lang="ru-RU" dirty="0" err="1" smtClean="0"/>
              <a:t>кольорову</a:t>
            </a:r>
            <a:r>
              <a:rPr lang="ru-RU" dirty="0" smtClean="0"/>
              <a:t> гаму та </a:t>
            </a:r>
            <a:r>
              <a:rPr lang="ru-RU" dirty="0" err="1" smtClean="0"/>
              <a:t>ін</a:t>
            </a:r>
            <a:r>
              <a:rPr lang="ru-RU" dirty="0" smtClean="0"/>
              <a:t>.; </a:t>
            </a:r>
          </a:p>
          <a:p>
            <a:r>
              <a:rPr lang="ru-RU" dirty="0" smtClean="0"/>
              <a:t>2. Про </a:t>
            </a:r>
            <a:r>
              <a:rPr lang="ru-RU" dirty="0" err="1" smtClean="0"/>
              <a:t>цінності</a:t>
            </a:r>
            <a:r>
              <a:rPr lang="ru-RU" dirty="0" smtClean="0"/>
              <a:t> бренду та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місію</a:t>
            </a:r>
            <a:r>
              <a:rPr lang="ru-RU" dirty="0" smtClean="0"/>
              <a:t>; 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Описувати</a:t>
            </a:r>
            <a:r>
              <a:rPr lang="ru-RU" dirty="0" smtClean="0"/>
              <a:t> </a:t>
            </a:r>
            <a:r>
              <a:rPr lang="ru-RU" dirty="0" err="1" smtClean="0"/>
              <a:t>головні</a:t>
            </a:r>
            <a:r>
              <a:rPr lang="ru-RU" dirty="0" smtClean="0"/>
              <a:t> </a:t>
            </a:r>
            <a:r>
              <a:rPr lang="ru-RU" dirty="0" err="1" smtClean="0"/>
              <a:t>конкурентні</a:t>
            </a:r>
            <a:r>
              <a:rPr lang="ru-RU" dirty="0" smtClean="0"/>
              <a:t> </a:t>
            </a:r>
            <a:r>
              <a:rPr lang="ru-RU" dirty="0" err="1" smtClean="0"/>
              <a:t>переваги</a:t>
            </a:r>
            <a:r>
              <a:rPr lang="ru-RU" dirty="0" smtClean="0"/>
              <a:t> </a:t>
            </a:r>
            <a:r>
              <a:rPr lang="ru-RU" dirty="0" err="1" smtClean="0"/>
              <a:t>вашого</a:t>
            </a:r>
            <a:r>
              <a:rPr lang="ru-RU" dirty="0" smtClean="0"/>
              <a:t> продукту перед </a:t>
            </a:r>
            <a:r>
              <a:rPr lang="ru-RU" dirty="0" err="1" smtClean="0"/>
              <a:t>усіма</a:t>
            </a:r>
            <a:r>
              <a:rPr lang="ru-RU" dirty="0" smtClean="0"/>
              <a:t> </a:t>
            </a:r>
            <a:r>
              <a:rPr lang="ru-RU" dirty="0" err="1" smtClean="0"/>
              <a:t>аналоговими</a:t>
            </a:r>
            <a:r>
              <a:rPr lang="ru-RU" dirty="0" smtClean="0"/>
              <a:t> продуктами; </a:t>
            </a:r>
          </a:p>
          <a:p>
            <a:r>
              <a:rPr lang="ru-RU" dirty="0" smtClean="0"/>
              <a:t>4. Характеристика повинна </a:t>
            </a:r>
            <a:r>
              <a:rPr lang="ru-RU" dirty="0" err="1" smtClean="0"/>
              <a:t>містити</a:t>
            </a:r>
            <a:r>
              <a:rPr lang="ru-RU" dirty="0" smtClean="0"/>
              <a:t> </a:t>
            </a:r>
            <a:r>
              <a:rPr lang="ru-RU" dirty="0" err="1" smtClean="0"/>
              <a:t>докладний</a:t>
            </a:r>
            <a:r>
              <a:rPr lang="ru-RU" dirty="0" smtClean="0"/>
              <a:t> </a:t>
            </a:r>
            <a:r>
              <a:rPr lang="ru-RU" dirty="0" err="1" smtClean="0"/>
              <a:t>опис</a:t>
            </a:r>
            <a:r>
              <a:rPr lang="ru-RU" dirty="0" smtClean="0"/>
              <a:t> </a:t>
            </a:r>
            <a:r>
              <a:rPr lang="ru-RU" dirty="0" err="1" smtClean="0"/>
              <a:t>унікальної</a:t>
            </a:r>
            <a:r>
              <a:rPr lang="ru-RU" dirty="0" smtClean="0"/>
              <a:t> </a:t>
            </a:r>
            <a:r>
              <a:rPr lang="ru-RU" dirty="0" err="1" smtClean="0"/>
              <a:t>торговельної</a:t>
            </a:r>
            <a:r>
              <a:rPr lang="ru-RU" dirty="0" smtClean="0"/>
              <a:t> </a:t>
            </a:r>
            <a:r>
              <a:rPr lang="ru-RU" dirty="0" err="1" smtClean="0"/>
              <a:t>пропозиції</a:t>
            </a:r>
            <a:r>
              <a:rPr lang="ru-RU" dirty="0" smtClean="0"/>
              <a:t> (УТП) </a:t>
            </a:r>
            <a:r>
              <a:rPr lang="ru-RU" dirty="0" err="1" smtClean="0"/>
              <a:t>вашого</a:t>
            </a:r>
            <a:r>
              <a:rPr lang="ru-RU" dirty="0" smtClean="0"/>
              <a:t> продукту і </a:t>
            </a:r>
            <a:r>
              <a:rPr lang="ru-RU" dirty="0" err="1" smtClean="0"/>
              <a:t>начерки</a:t>
            </a:r>
            <a:r>
              <a:rPr lang="ru-RU" dirty="0" smtClean="0"/>
              <a:t> з </a:t>
            </a:r>
            <a:r>
              <a:rPr lang="ru-RU" dirty="0" err="1" smtClean="0"/>
              <a:t>позиціонування</a:t>
            </a:r>
            <a:r>
              <a:rPr lang="ru-RU" dirty="0" smtClean="0"/>
              <a:t> бренду на ринку; 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готова легенда бренду - </a:t>
            </a:r>
            <a:r>
              <a:rPr lang="ru-RU" dirty="0" err="1" smtClean="0"/>
              <a:t>цікава</a:t>
            </a:r>
            <a:r>
              <a:rPr lang="ru-RU" dirty="0" smtClean="0"/>
              <a:t> </a:t>
            </a:r>
            <a:r>
              <a:rPr lang="ru-RU" dirty="0" err="1" smtClean="0"/>
              <a:t>історія</a:t>
            </a:r>
            <a:r>
              <a:rPr lang="ru-RU" dirty="0" smtClean="0"/>
              <a:t> про ваш продукт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компанію</a:t>
            </a:r>
            <a:r>
              <a:rPr lang="ru-RU" dirty="0" smtClean="0"/>
              <a:t>, то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включити</a:t>
            </a:r>
            <a:r>
              <a:rPr lang="ru-RU" dirty="0" smtClean="0"/>
              <a:t> в характеристику.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477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75855"/>
            <a:ext cx="10515600" cy="540110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Етап</a:t>
            </a:r>
            <a:r>
              <a:rPr lang="ru-RU" dirty="0" smtClean="0"/>
              <a:t> 3. </a:t>
            </a:r>
            <a:r>
              <a:rPr lang="ru-RU" dirty="0" err="1" smtClean="0"/>
              <a:t>Генерація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Наступний</a:t>
            </a:r>
            <a:r>
              <a:rPr lang="ru-RU" dirty="0" smtClean="0"/>
              <a:t> </a:t>
            </a:r>
            <a:r>
              <a:rPr lang="ru-RU" dirty="0" err="1" smtClean="0"/>
              <a:t>етап</a:t>
            </a:r>
            <a:r>
              <a:rPr lang="ru-RU" dirty="0" smtClean="0"/>
              <a:t> </a:t>
            </a:r>
            <a:r>
              <a:rPr lang="ru-RU" dirty="0" err="1" smtClean="0"/>
              <a:t>неймінгу</a:t>
            </a:r>
            <a:r>
              <a:rPr lang="ru-RU" dirty="0" smtClean="0"/>
              <a:t>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формулювання</a:t>
            </a:r>
            <a:r>
              <a:rPr lang="ru-RU" dirty="0" smtClean="0"/>
              <a:t> </a:t>
            </a:r>
            <a:r>
              <a:rPr lang="ru-RU" dirty="0" err="1" smtClean="0"/>
              <a:t>головної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</a:t>
            </a:r>
            <a:r>
              <a:rPr lang="ru-RU" dirty="0" err="1" smtClean="0"/>
              <a:t>вашого</a:t>
            </a:r>
            <a:r>
              <a:rPr lang="ru-RU" dirty="0" smtClean="0"/>
              <a:t> бренду, яку </a:t>
            </a:r>
            <a:r>
              <a:rPr lang="ru-RU" dirty="0" err="1" smtClean="0"/>
              <a:t>слід</a:t>
            </a:r>
            <a:r>
              <a:rPr lang="ru-RU" dirty="0" smtClean="0"/>
              <a:t> донести до </a:t>
            </a:r>
            <a:r>
              <a:rPr lang="ru-RU" dirty="0" err="1" smtClean="0"/>
              <a:t>цільової</a:t>
            </a:r>
            <a:r>
              <a:rPr lang="ru-RU" dirty="0" smtClean="0"/>
              <a:t> </a:t>
            </a:r>
            <a:r>
              <a:rPr lang="ru-RU" dirty="0" err="1" smtClean="0"/>
              <a:t>аудиторії</a:t>
            </a:r>
            <a:r>
              <a:rPr lang="ru-RU" dirty="0" smtClean="0"/>
              <a:t> у </a:t>
            </a:r>
            <a:r>
              <a:rPr lang="ru-RU" dirty="0" err="1" smtClean="0"/>
              <a:t>назві</a:t>
            </a:r>
            <a:r>
              <a:rPr lang="ru-RU" dirty="0" smtClean="0"/>
              <a:t> продукту. </a:t>
            </a:r>
            <a:r>
              <a:rPr lang="ru-RU" dirty="0" err="1" smtClean="0"/>
              <a:t>Ідея</a:t>
            </a:r>
            <a:r>
              <a:rPr lang="ru-RU" dirty="0" smtClean="0"/>
              <a:t> </a:t>
            </a:r>
            <a:r>
              <a:rPr lang="ru-RU" dirty="0" err="1" smtClean="0"/>
              <a:t>визначає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емоції</a:t>
            </a:r>
            <a:r>
              <a:rPr lang="ru-RU" dirty="0" smtClean="0"/>
              <a:t>, думки та </a:t>
            </a:r>
            <a:r>
              <a:rPr lang="ru-RU" dirty="0" err="1" smtClean="0"/>
              <a:t>обіцянки</a:t>
            </a:r>
            <a:r>
              <a:rPr lang="ru-RU" dirty="0" smtClean="0"/>
              <a:t> буде </a:t>
            </a:r>
            <a:r>
              <a:rPr lang="ru-RU" dirty="0" err="1" smtClean="0"/>
              <a:t>повідомляти</a:t>
            </a:r>
            <a:r>
              <a:rPr lang="ru-RU" dirty="0" smtClean="0"/>
              <a:t> ваша </a:t>
            </a:r>
            <a:r>
              <a:rPr lang="ru-RU" dirty="0" err="1" smtClean="0"/>
              <a:t>назва</a:t>
            </a:r>
            <a:r>
              <a:rPr lang="ru-RU" dirty="0" smtClean="0"/>
              <a:t> </a:t>
            </a:r>
            <a:r>
              <a:rPr lang="ru-RU" dirty="0" err="1" smtClean="0"/>
              <a:t>споживачеві</a:t>
            </a:r>
            <a:r>
              <a:rPr lang="ru-RU" dirty="0" smtClean="0"/>
              <a:t>. </a:t>
            </a:r>
            <a:r>
              <a:rPr lang="ru-RU" dirty="0" err="1" smtClean="0"/>
              <a:t>Генерація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творчий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r>
              <a:rPr lang="ru-RU" dirty="0" smtClean="0"/>
              <a:t>.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полегшити</a:t>
            </a:r>
            <a:r>
              <a:rPr lang="ru-RU" dirty="0" smtClean="0"/>
              <a:t> </a:t>
            </a:r>
            <a:r>
              <a:rPr lang="ru-RU" dirty="0" err="1" smtClean="0"/>
              <a:t>собі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 smtClean="0"/>
              <a:t>використовуйте</a:t>
            </a:r>
            <a:r>
              <a:rPr lang="ru-RU" dirty="0" smtClean="0"/>
              <a:t> </a:t>
            </a:r>
            <a:r>
              <a:rPr lang="ru-RU" dirty="0" err="1" smtClean="0"/>
              <a:t>відомі</a:t>
            </a:r>
            <a:r>
              <a:rPr lang="ru-RU" dirty="0" smtClean="0"/>
              <a:t> методики </a:t>
            </a:r>
            <a:r>
              <a:rPr lang="ru-RU" dirty="0" err="1" smtClean="0"/>
              <a:t>генерації</a:t>
            </a:r>
            <a:r>
              <a:rPr lang="ru-RU" dirty="0" smtClean="0"/>
              <a:t> </a:t>
            </a:r>
            <a:r>
              <a:rPr lang="ru-RU" dirty="0" err="1" smtClean="0"/>
              <a:t>ідей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як: </a:t>
            </a:r>
          </a:p>
          <a:p>
            <a:r>
              <a:rPr lang="ru-RU" dirty="0" smtClean="0"/>
              <a:t>1. </a:t>
            </a:r>
            <a:r>
              <a:rPr lang="ru-RU" dirty="0" err="1" smtClean="0"/>
              <a:t>Мозковий</a:t>
            </a:r>
            <a:r>
              <a:rPr lang="ru-RU" dirty="0" smtClean="0"/>
              <a:t> штурм. 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Ментальні</a:t>
            </a:r>
            <a:r>
              <a:rPr lang="ru-RU" dirty="0" smtClean="0"/>
              <a:t> </a:t>
            </a:r>
            <a:r>
              <a:rPr lang="ru-RU" dirty="0" err="1" smtClean="0"/>
              <a:t>карти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 smtClean="0"/>
              <a:t>3. </a:t>
            </a:r>
            <a:r>
              <a:rPr lang="ru-RU" dirty="0" err="1" smtClean="0"/>
              <a:t>Синектика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</a:t>
            </a:r>
            <a:r>
              <a:rPr lang="ru-RU" dirty="0" err="1" smtClean="0"/>
              <a:t>Морфологічний</a:t>
            </a:r>
            <a:r>
              <a:rPr lang="ru-RU" dirty="0" smtClean="0"/>
              <a:t>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полягає</a:t>
            </a:r>
            <a:r>
              <a:rPr lang="ru-RU" dirty="0" smtClean="0"/>
              <a:t> у </a:t>
            </a:r>
            <a:r>
              <a:rPr lang="ru-RU" dirty="0" err="1" smtClean="0"/>
              <a:t>розкладанні</a:t>
            </a:r>
            <a:r>
              <a:rPr lang="ru-RU" dirty="0" smtClean="0"/>
              <a:t> головного </a:t>
            </a:r>
            <a:r>
              <a:rPr lang="ru-RU" dirty="0" err="1" smtClean="0"/>
              <a:t>об’єкта</a:t>
            </a:r>
            <a:r>
              <a:rPr lang="ru-RU" dirty="0" smtClean="0"/>
              <a:t> на </a:t>
            </a:r>
            <a:r>
              <a:rPr lang="ru-RU" dirty="0" err="1" smtClean="0"/>
              <a:t>окремі</a:t>
            </a:r>
            <a:r>
              <a:rPr lang="ru-RU" dirty="0" smtClean="0"/>
              <a:t> </a:t>
            </a:r>
            <a:r>
              <a:rPr lang="ru-RU" dirty="0" err="1" smtClean="0"/>
              <a:t>компоненти</a:t>
            </a:r>
            <a:r>
              <a:rPr lang="ru-RU" dirty="0" smtClean="0"/>
              <a:t>, </a:t>
            </a:r>
            <a:r>
              <a:rPr lang="ru-RU" dirty="0" err="1" smtClean="0"/>
              <a:t>потім</a:t>
            </a:r>
            <a:r>
              <a:rPr lang="ru-RU" dirty="0" smtClean="0"/>
              <a:t> </a:t>
            </a:r>
            <a:r>
              <a:rPr lang="ru-RU" dirty="0" err="1" smtClean="0"/>
              <a:t>вибір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них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важливих</a:t>
            </a:r>
            <a:r>
              <a:rPr lang="ru-RU" dirty="0" smtClean="0"/>
              <a:t> і </a:t>
            </a:r>
            <a:r>
              <a:rPr lang="ru-RU" dirty="0" err="1" smtClean="0"/>
              <a:t>суттєвих</a:t>
            </a:r>
            <a:r>
              <a:rPr lang="ru-RU" dirty="0" smtClean="0"/>
              <a:t>, і </a:t>
            </a:r>
            <a:r>
              <a:rPr lang="ru-RU" dirty="0" err="1" smtClean="0"/>
              <a:t>нове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для </a:t>
            </a:r>
            <a:r>
              <a:rPr lang="ru-RU" dirty="0" err="1" smtClean="0"/>
              <a:t>поєднання</a:t>
            </a:r>
            <a:r>
              <a:rPr lang="ru-RU" dirty="0" smtClean="0"/>
              <a:t> для </a:t>
            </a:r>
            <a:r>
              <a:rPr lang="ru-RU" dirty="0" err="1" smtClean="0"/>
              <a:t>отримання</a:t>
            </a:r>
            <a:r>
              <a:rPr lang="ru-RU" dirty="0" smtClean="0"/>
              <a:t> </a:t>
            </a:r>
            <a:r>
              <a:rPr lang="ru-RU" dirty="0" err="1" smtClean="0"/>
              <a:t>цілком</a:t>
            </a:r>
            <a:r>
              <a:rPr lang="ru-RU" dirty="0" smtClean="0"/>
              <a:t> нового </a:t>
            </a:r>
            <a:r>
              <a:rPr lang="ru-RU" dirty="0" err="1" smtClean="0"/>
              <a:t>об’єкта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 Метод </a:t>
            </a:r>
            <a:r>
              <a:rPr lang="ru-RU" dirty="0" err="1" smtClean="0"/>
              <a:t>фокальних</a:t>
            </a:r>
            <a:r>
              <a:rPr lang="ru-RU" dirty="0" smtClean="0"/>
              <a:t> </a:t>
            </a:r>
            <a:r>
              <a:rPr lang="ru-RU" dirty="0" err="1" smtClean="0"/>
              <a:t>об’єктів</a:t>
            </a:r>
            <a:r>
              <a:rPr lang="ru-RU" dirty="0" smtClean="0"/>
              <a:t>. Дана методика </a:t>
            </a:r>
            <a:r>
              <a:rPr lang="ru-RU" dirty="0" err="1" smtClean="0"/>
              <a:t>генерації</a:t>
            </a:r>
            <a:r>
              <a:rPr lang="ru-RU" dirty="0" smtClean="0"/>
              <a:t> </a:t>
            </a:r>
            <a:r>
              <a:rPr lang="ru-RU" dirty="0" err="1" smtClean="0"/>
              <a:t>ідей</a:t>
            </a:r>
            <a:r>
              <a:rPr lang="ru-RU" dirty="0" smtClean="0"/>
              <a:t> </a:t>
            </a:r>
            <a:r>
              <a:rPr lang="ru-RU" dirty="0" err="1" smtClean="0"/>
              <a:t>полягає</a:t>
            </a:r>
            <a:r>
              <a:rPr lang="ru-RU" dirty="0" smtClean="0"/>
              <a:t> у </a:t>
            </a:r>
            <a:r>
              <a:rPr lang="ru-RU" dirty="0" err="1" smtClean="0"/>
              <a:t>об’єднанні</a:t>
            </a:r>
            <a:r>
              <a:rPr lang="ru-RU" dirty="0" smtClean="0"/>
              <a:t> </a:t>
            </a:r>
            <a:r>
              <a:rPr lang="ru-RU" dirty="0" err="1" smtClean="0"/>
              <a:t>ознак</a:t>
            </a:r>
            <a:r>
              <a:rPr lang="ru-RU" dirty="0" smtClean="0"/>
              <a:t> </a:t>
            </a:r>
            <a:r>
              <a:rPr lang="ru-RU" dirty="0" err="1" smtClean="0"/>
              <a:t>цілком</a:t>
            </a:r>
            <a:r>
              <a:rPr lang="ru-RU" dirty="0" smtClean="0"/>
              <a:t>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об’єктів</a:t>
            </a:r>
            <a:r>
              <a:rPr lang="ru-RU" dirty="0" smtClean="0"/>
              <a:t> в </a:t>
            </a:r>
            <a:r>
              <a:rPr lang="ru-RU" dirty="0" err="1" smtClean="0"/>
              <a:t>єдиному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32023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Етап</a:t>
            </a:r>
            <a:r>
              <a:rPr lang="ru-RU" dirty="0" smtClean="0"/>
              <a:t> 4.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Етап</a:t>
            </a:r>
            <a:r>
              <a:rPr lang="ru-RU" dirty="0" smtClean="0"/>
              <a:t> </a:t>
            </a:r>
            <a:r>
              <a:rPr lang="ru-RU" dirty="0" err="1" smtClean="0"/>
              <a:t>розроблення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є </a:t>
            </a:r>
            <a:r>
              <a:rPr lang="ru-RU" dirty="0" err="1" smtClean="0"/>
              <a:t>головним</a:t>
            </a:r>
            <a:r>
              <a:rPr lang="ru-RU" dirty="0" smtClean="0"/>
              <a:t> у </a:t>
            </a:r>
            <a:r>
              <a:rPr lang="ru-RU" dirty="0" err="1" smtClean="0"/>
              <a:t>процесі</a:t>
            </a:r>
            <a:r>
              <a:rPr lang="ru-RU" dirty="0" smtClean="0"/>
              <a:t> </a:t>
            </a:r>
            <a:r>
              <a:rPr lang="ru-RU" dirty="0" err="1" smtClean="0"/>
              <a:t>неймінгу</a:t>
            </a:r>
            <a:r>
              <a:rPr lang="ru-RU" dirty="0" smtClean="0"/>
              <a:t>, </a:t>
            </a:r>
            <a:r>
              <a:rPr lang="ru-RU" dirty="0" err="1" smtClean="0"/>
              <a:t>саме</a:t>
            </a:r>
            <a:r>
              <a:rPr lang="ru-RU" dirty="0" smtClean="0"/>
              <a:t> на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етапі</a:t>
            </a:r>
            <a:r>
              <a:rPr lang="ru-RU" dirty="0" smtClean="0"/>
              <a:t> </a:t>
            </a:r>
            <a:r>
              <a:rPr lang="ru-RU" dirty="0" err="1" smtClean="0"/>
              <a:t>формується</a:t>
            </a:r>
            <a:r>
              <a:rPr lang="ru-RU" dirty="0" smtClean="0"/>
              <a:t> </a:t>
            </a:r>
            <a:r>
              <a:rPr lang="ru-RU" dirty="0" err="1" smtClean="0"/>
              <a:t>перелік</a:t>
            </a:r>
            <a:r>
              <a:rPr lang="ru-RU" dirty="0" smtClean="0"/>
              <a:t> </a:t>
            </a:r>
            <a:r>
              <a:rPr lang="ru-RU" dirty="0" err="1" smtClean="0"/>
              <a:t>можливих</a:t>
            </a:r>
            <a:r>
              <a:rPr lang="ru-RU" dirty="0" smtClean="0"/>
              <a:t> </a:t>
            </a:r>
            <a:r>
              <a:rPr lang="ru-RU" dirty="0" err="1" smtClean="0"/>
              <a:t>варіантів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бренду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. Для того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полегшити</a:t>
            </a:r>
            <a:r>
              <a:rPr lang="ru-RU" dirty="0" smtClean="0"/>
              <a:t> </a:t>
            </a:r>
            <a:r>
              <a:rPr lang="ru-RU" dirty="0" err="1" smtClean="0"/>
              <a:t>собі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 такого </a:t>
            </a:r>
            <a:r>
              <a:rPr lang="ru-RU" dirty="0" err="1" smtClean="0"/>
              <a:t>відповідального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 smtClean="0"/>
              <a:t>скористайтесь</a:t>
            </a:r>
            <a:r>
              <a:rPr lang="ru-RU" dirty="0" smtClean="0"/>
              <a:t> </a:t>
            </a:r>
            <a:r>
              <a:rPr lang="ru-RU" dirty="0" err="1" smtClean="0"/>
              <a:t>популярними</a:t>
            </a:r>
            <a:r>
              <a:rPr lang="ru-RU" dirty="0" smtClean="0"/>
              <a:t> методиками та способами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190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Етап</a:t>
            </a:r>
            <a:r>
              <a:rPr lang="ru-RU" dirty="0" smtClean="0"/>
              <a:t> 5. </a:t>
            </a:r>
            <a:r>
              <a:rPr lang="ru-RU" dirty="0" err="1" smtClean="0"/>
              <a:t>Відбирання</a:t>
            </a:r>
            <a:r>
              <a:rPr lang="ru-RU" dirty="0" smtClean="0"/>
              <a:t> </a:t>
            </a:r>
            <a:r>
              <a:rPr lang="ru-RU" dirty="0" err="1" smtClean="0"/>
              <a:t>варіантів</a:t>
            </a:r>
            <a:r>
              <a:rPr lang="ru-RU" dirty="0" smtClean="0"/>
              <a:t> </a:t>
            </a:r>
          </a:p>
          <a:p>
            <a:r>
              <a:rPr lang="ru-RU" dirty="0" smtClean="0"/>
              <a:t>На </a:t>
            </a:r>
            <a:r>
              <a:rPr lang="ru-RU" dirty="0" err="1" smtClean="0"/>
              <a:t>даному</a:t>
            </a:r>
            <a:r>
              <a:rPr lang="ru-RU" dirty="0" smtClean="0"/>
              <a:t> </a:t>
            </a:r>
            <a:r>
              <a:rPr lang="ru-RU" dirty="0" err="1" smtClean="0"/>
              <a:t>етапі</a:t>
            </a:r>
            <a:r>
              <a:rPr lang="ru-RU" dirty="0" smtClean="0"/>
              <a:t> вам </a:t>
            </a:r>
            <a:r>
              <a:rPr lang="ru-RU" dirty="0" err="1" smtClean="0"/>
              <a:t>належить</a:t>
            </a:r>
            <a:r>
              <a:rPr lang="ru-RU" dirty="0" smtClean="0"/>
              <a:t> </a:t>
            </a:r>
            <a:r>
              <a:rPr lang="ru-RU" dirty="0" err="1" smtClean="0"/>
              <a:t>вибрати</a:t>
            </a:r>
            <a:r>
              <a:rPr lang="ru-RU" dirty="0" smtClean="0"/>
              <a:t> </a:t>
            </a:r>
            <a:r>
              <a:rPr lang="ru-RU" dirty="0" err="1" smtClean="0"/>
              <a:t>кращі</a:t>
            </a:r>
            <a:r>
              <a:rPr lang="ru-RU" dirty="0" smtClean="0"/>
              <a:t> з </a:t>
            </a:r>
            <a:r>
              <a:rPr lang="ru-RU" dirty="0" err="1" smtClean="0"/>
              <a:t>кращих</a:t>
            </a:r>
            <a:r>
              <a:rPr lang="ru-RU" dirty="0" smtClean="0"/>
              <a:t> </a:t>
            </a:r>
            <a:r>
              <a:rPr lang="ru-RU" dirty="0" err="1" smtClean="0"/>
              <a:t>вигаданих</a:t>
            </a:r>
            <a:r>
              <a:rPr lang="ru-RU" dirty="0" smtClean="0"/>
              <a:t> вами назв. </a:t>
            </a:r>
            <a:r>
              <a:rPr lang="ru-RU" dirty="0" err="1" smtClean="0"/>
              <a:t>Найчастіше</a:t>
            </a:r>
            <a:r>
              <a:rPr lang="ru-RU" dirty="0" smtClean="0"/>
              <a:t>, </a:t>
            </a:r>
            <a:r>
              <a:rPr lang="ru-RU" dirty="0" err="1" smtClean="0"/>
              <a:t>таке</a:t>
            </a:r>
            <a:r>
              <a:rPr lang="ru-RU" dirty="0" smtClean="0"/>
              <a:t> </a:t>
            </a:r>
            <a:r>
              <a:rPr lang="ru-RU" dirty="0" err="1" smtClean="0"/>
              <a:t>відбирання</a:t>
            </a:r>
            <a:r>
              <a:rPr lang="ru-RU" dirty="0" smtClean="0"/>
              <a:t> </a:t>
            </a:r>
            <a:r>
              <a:rPr lang="ru-RU" dirty="0" err="1" smtClean="0"/>
              <a:t>відбувається</a:t>
            </a:r>
            <a:r>
              <a:rPr lang="ru-RU" dirty="0" smtClean="0"/>
              <a:t> методом </a:t>
            </a:r>
            <a:r>
              <a:rPr lang="ru-RU" dirty="0" err="1" smtClean="0"/>
              <a:t>тестування</a:t>
            </a:r>
            <a:r>
              <a:rPr lang="ru-RU" dirty="0" smtClean="0"/>
              <a:t> на фокус-</a:t>
            </a:r>
            <a:r>
              <a:rPr lang="ru-RU" dirty="0" err="1" smtClean="0"/>
              <a:t>групах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985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9891"/>
            <a:ext cx="10515600" cy="5087072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 smtClean="0"/>
              <a:t>Етап</a:t>
            </a:r>
            <a:r>
              <a:rPr lang="ru-RU" dirty="0" smtClean="0"/>
              <a:t> 6. </a:t>
            </a:r>
            <a:r>
              <a:rPr lang="ru-RU" dirty="0" err="1" smtClean="0"/>
              <a:t>Аналітичний</a:t>
            </a:r>
            <a:r>
              <a:rPr lang="ru-RU" dirty="0" smtClean="0"/>
              <a:t>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варіантів</a:t>
            </a:r>
            <a:r>
              <a:rPr lang="ru-RU" dirty="0" smtClean="0"/>
              <a:t> </a:t>
            </a:r>
            <a:r>
              <a:rPr lang="ru-RU" dirty="0" err="1" smtClean="0"/>
              <a:t>Аналітичний</a:t>
            </a:r>
            <a:r>
              <a:rPr lang="ru-RU" dirty="0" smtClean="0"/>
              <a:t>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назв</a:t>
            </a:r>
            <a:r>
              <a:rPr lang="ru-RU" dirty="0" smtClean="0"/>
              <a:t> </a:t>
            </a:r>
            <a:r>
              <a:rPr lang="ru-RU" dirty="0" err="1" smtClean="0"/>
              <a:t>передбачає</a:t>
            </a:r>
            <a:r>
              <a:rPr lang="ru-RU" dirty="0" smtClean="0"/>
              <a:t> </a:t>
            </a:r>
            <a:r>
              <a:rPr lang="ru-RU" dirty="0" err="1" smtClean="0"/>
              <a:t>проведення</a:t>
            </a:r>
            <a:r>
              <a:rPr lang="ru-RU" dirty="0" smtClean="0"/>
              <a:t> </a:t>
            </a:r>
            <a:r>
              <a:rPr lang="ru-RU" dirty="0" err="1" smtClean="0"/>
              <a:t>цілої</a:t>
            </a:r>
            <a:r>
              <a:rPr lang="ru-RU" dirty="0" smtClean="0"/>
              <a:t> низки </a:t>
            </a:r>
            <a:r>
              <a:rPr lang="ru-RU" dirty="0" err="1" smtClean="0"/>
              <a:t>експертиз</a:t>
            </a:r>
            <a:r>
              <a:rPr lang="ru-RU" dirty="0" smtClean="0"/>
              <a:t> та </a:t>
            </a:r>
            <a:r>
              <a:rPr lang="ru-RU" dirty="0" err="1" smtClean="0"/>
              <a:t>перевірок</a:t>
            </a:r>
            <a:r>
              <a:rPr lang="ru-RU" dirty="0" smtClean="0"/>
              <a:t> для </a:t>
            </a:r>
            <a:r>
              <a:rPr lang="ru-RU" dirty="0" err="1" smtClean="0"/>
              <a:t>вибору</a:t>
            </a:r>
            <a:r>
              <a:rPr lang="ru-RU" dirty="0" smtClean="0"/>
              <a:t> </a:t>
            </a:r>
            <a:r>
              <a:rPr lang="ru-RU" dirty="0" err="1" smtClean="0"/>
              <a:t>найперспективнішого</a:t>
            </a:r>
            <a:r>
              <a:rPr lang="ru-RU" dirty="0" smtClean="0"/>
              <a:t> </a:t>
            </a:r>
            <a:r>
              <a:rPr lang="ru-RU" dirty="0" err="1" smtClean="0"/>
              <a:t>варіанта</a:t>
            </a:r>
            <a:r>
              <a:rPr lang="ru-RU" dirty="0" smtClean="0"/>
              <a:t>: </a:t>
            </a:r>
          </a:p>
          <a:p>
            <a:r>
              <a:rPr lang="ru-RU" dirty="0" smtClean="0"/>
              <a:t>1. </a:t>
            </a:r>
            <a:r>
              <a:rPr lang="ru-RU" dirty="0" err="1" smtClean="0"/>
              <a:t>Фонетичний</a:t>
            </a:r>
            <a:r>
              <a:rPr lang="ru-RU" dirty="0" smtClean="0"/>
              <a:t>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- </a:t>
            </a:r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потенційного</a:t>
            </a:r>
            <a:r>
              <a:rPr lang="ru-RU" dirty="0" smtClean="0"/>
              <a:t> </a:t>
            </a:r>
            <a:r>
              <a:rPr lang="ru-RU" dirty="0" err="1" smtClean="0"/>
              <a:t>імені</a:t>
            </a:r>
            <a:r>
              <a:rPr lang="ru-RU" dirty="0" smtClean="0"/>
              <a:t> на </a:t>
            </a:r>
            <a:r>
              <a:rPr lang="ru-RU" dirty="0" err="1" smtClean="0"/>
              <a:t>легкість</a:t>
            </a:r>
            <a:r>
              <a:rPr lang="ru-RU" dirty="0" smtClean="0"/>
              <a:t> </a:t>
            </a:r>
            <a:r>
              <a:rPr lang="ru-RU" dirty="0" err="1" smtClean="0"/>
              <a:t>вимовлення</a:t>
            </a:r>
            <a:r>
              <a:rPr lang="ru-RU" dirty="0" smtClean="0"/>
              <a:t>, </a:t>
            </a:r>
            <a:r>
              <a:rPr lang="ru-RU" dirty="0" err="1" smtClean="0"/>
              <a:t>звучання</a:t>
            </a:r>
            <a:r>
              <a:rPr lang="ru-RU" dirty="0" smtClean="0"/>
              <a:t>, на </a:t>
            </a:r>
            <a:r>
              <a:rPr lang="ru-RU" dirty="0" err="1" smtClean="0"/>
              <a:t>наявність</a:t>
            </a:r>
            <a:r>
              <a:rPr lang="ru-RU" dirty="0" smtClean="0"/>
              <a:t> </a:t>
            </a:r>
            <a:r>
              <a:rPr lang="ru-RU" dirty="0" err="1" smtClean="0"/>
              <a:t>рухомого</a:t>
            </a:r>
            <a:r>
              <a:rPr lang="ru-RU" dirty="0" smtClean="0"/>
              <a:t> </a:t>
            </a:r>
            <a:r>
              <a:rPr lang="ru-RU" dirty="0" err="1" smtClean="0"/>
              <a:t>наголосу</a:t>
            </a:r>
            <a:r>
              <a:rPr lang="ru-RU" dirty="0" smtClean="0"/>
              <a:t>. 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Письмова</a:t>
            </a:r>
            <a:r>
              <a:rPr lang="ru-RU" dirty="0" smtClean="0"/>
              <a:t> </a:t>
            </a:r>
            <a:r>
              <a:rPr lang="ru-RU" dirty="0" err="1" smtClean="0"/>
              <a:t>експертиза</a:t>
            </a:r>
            <a:r>
              <a:rPr lang="ru-RU" dirty="0" smtClean="0"/>
              <a:t> - </a:t>
            </a:r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естетичності</a:t>
            </a:r>
            <a:r>
              <a:rPr lang="ru-RU" dirty="0" smtClean="0"/>
              <a:t> </a:t>
            </a:r>
            <a:r>
              <a:rPr lang="ru-RU" dirty="0" err="1" smtClean="0"/>
              <a:t>написання</a:t>
            </a:r>
            <a:r>
              <a:rPr lang="ru-RU" dirty="0" smtClean="0"/>
              <a:t> та </a:t>
            </a:r>
            <a:r>
              <a:rPr lang="ru-RU" dirty="0" err="1" smtClean="0"/>
              <a:t>привабливості</a:t>
            </a:r>
            <a:r>
              <a:rPr lang="ru-RU" dirty="0" smtClean="0"/>
              <a:t> </a:t>
            </a:r>
            <a:r>
              <a:rPr lang="ru-RU" dirty="0" err="1" smtClean="0"/>
              <a:t>зовнішнього</a:t>
            </a:r>
            <a:r>
              <a:rPr lang="ru-RU" dirty="0" smtClean="0"/>
              <a:t> </a:t>
            </a:r>
            <a:r>
              <a:rPr lang="ru-RU" dirty="0" err="1" smtClean="0"/>
              <a:t>вигляду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оцінка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читальносі</a:t>
            </a:r>
            <a:r>
              <a:rPr lang="ru-RU" dirty="0" smtClean="0"/>
              <a:t> і </a:t>
            </a:r>
            <a:r>
              <a:rPr lang="ru-RU" dirty="0" err="1" smtClean="0"/>
              <a:t>зручності</a:t>
            </a:r>
            <a:r>
              <a:rPr lang="ru-RU" dirty="0" smtClean="0"/>
              <a:t> </a:t>
            </a:r>
            <a:r>
              <a:rPr lang="ru-RU" dirty="0" err="1" smtClean="0"/>
              <a:t>розміщення</a:t>
            </a:r>
            <a:r>
              <a:rPr lang="ru-RU" dirty="0" smtClean="0"/>
              <a:t> на </a:t>
            </a:r>
            <a:r>
              <a:rPr lang="ru-RU" dirty="0" err="1" smtClean="0"/>
              <a:t>фірмовій</a:t>
            </a:r>
            <a:r>
              <a:rPr lang="ru-RU" dirty="0" smtClean="0"/>
              <a:t> </a:t>
            </a:r>
            <a:r>
              <a:rPr lang="ru-RU" dirty="0" err="1" smtClean="0"/>
              <a:t>документації</a:t>
            </a:r>
            <a:r>
              <a:rPr lang="ru-RU" dirty="0" smtClean="0"/>
              <a:t>, </a:t>
            </a:r>
            <a:r>
              <a:rPr lang="ru-RU" dirty="0" err="1" smtClean="0"/>
              <a:t>рекламної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, РО^-</a:t>
            </a:r>
            <a:r>
              <a:rPr lang="ru-RU" dirty="0" err="1" smtClean="0"/>
              <a:t>матеріалах</a:t>
            </a:r>
            <a:r>
              <a:rPr lang="ru-RU" dirty="0" smtClean="0"/>
              <a:t>. 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імені</a:t>
            </a:r>
            <a:r>
              <a:rPr lang="ru-RU" dirty="0" smtClean="0"/>
              <a:t> на </a:t>
            </a:r>
            <a:r>
              <a:rPr lang="ru-RU" dirty="0" err="1" smtClean="0"/>
              <a:t>відповідність</a:t>
            </a:r>
            <a:r>
              <a:rPr lang="ru-RU" dirty="0" smtClean="0"/>
              <a:t> продукту. Грамотна </a:t>
            </a:r>
            <a:r>
              <a:rPr lang="ru-RU" dirty="0" err="1" smtClean="0"/>
              <a:t>назва</a:t>
            </a:r>
            <a:r>
              <a:rPr lang="ru-RU" dirty="0" smtClean="0"/>
              <a:t> не повинна точно </a:t>
            </a:r>
            <a:r>
              <a:rPr lang="ru-RU" dirty="0" err="1" smtClean="0"/>
              <a:t>іменувати</a:t>
            </a:r>
            <a:r>
              <a:rPr lang="ru-RU" dirty="0" smtClean="0"/>
              <a:t> </a:t>
            </a:r>
            <a:r>
              <a:rPr lang="ru-RU" dirty="0" err="1" smtClean="0"/>
              <a:t>пропонований</a:t>
            </a:r>
            <a:r>
              <a:rPr lang="ru-RU" dirty="0" smtClean="0"/>
              <a:t> </a:t>
            </a:r>
            <a:r>
              <a:rPr lang="ru-RU" dirty="0" err="1" smtClean="0"/>
              <a:t>об’єкт</a:t>
            </a:r>
            <a:r>
              <a:rPr lang="ru-RU" dirty="0" smtClean="0"/>
              <a:t>, але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містити</a:t>
            </a:r>
            <a:r>
              <a:rPr lang="ru-RU" dirty="0" smtClean="0"/>
              <a:t> </a:t>
            </a:r>
            <a:r>
              <a:rPr lang="ru-RU" dirty="0" err="1" smtClean="0"/>
              <a:t>чіткі</a:t>
            </a:r>
            <a:r>
              <a:rPr lang="ru-RU" dirty="0" smtClean="0"/>
              <a:t> </a:t>
            </a:r>
            <a:r>
              <a:rPr lang="ru-RU" dirty="0" err="1" smtClean="0"/>
              <a:t>асоціації</a:t>
            </a:r>
            <a:r>
              <a:rPr lang="ru-RU" dirty="0" smtClean="0"/>
              <a:t>, </a:t>
            </a:r>
            <a:r>
              <a:rPr lang="ru-RU" dirty="0" err="1" smtClean="0"/>
              <a:t>безпосередньо</a:t>
            </a:r>
            <a:r>
              <a:rPr lang="ru-RU" dirty="0" smtClean="0"/>
              <a:t> </a:t>
            </a:r>
            <a:r>
              <a:rPr lang="ru-RU" dirty="0" err="1" smtClean="0"/>
              <a:t>пов’язані</a:t>
            </a:r>
            <a:r>
              <a:rPr lang="ru-RU" dirty="0" smtClean="0"/>
              <a:t> з товаром. </a:t>
            </a:r>
          </a:p>
          <a:p>
            <a:r>
              <a:rPr lang="ru-RU" dirty="0" smtClean="0"/>
              <a:t>4. </a:t>
            </a:r>
            <a:r>
              <a:rPr lang="ru-RU" dirty="0" err="1" smtClean="0"/>
              <a:t>Семантичний</a:t>
            </a:r>
            <a:r>
              <a:rPr lang="ru-RU" dirty="0" smtClean="0"/>
              <a:t> </a:t>
            </a:r>
            <a:r>
              <a:rPr lang="ru-RU" dirty="0" err="1" smtClean="0"/>
              <a:t>аналіз</a:t>
            </a:r>
            <a:r>
              <a:rPr lang="ru-RU" dirty="0" smtClean="0"/>
              <a:t> - </a:t>
            </a:r>
            <a:r>
              <a:rPr lang="ru-RU" dirty="0" err="1" smtClean="0"/>
              <a:t>розгляд</a:t>
            </a:r>
            <a:r>
              <a:rPr lang="ru-RU" dirty="0" smtClean="0"/>
              <a:t> </a:t>
            </a:r>
            <a:r>
              <a:rPr lang="ru-RU" dirty="0" err="1" smtClean="0"/>
              <a:t>можливих</a:t>
            </a:r>
            <a:r>
              <a:rPr lang="ru-RU" dirty="0" smtClean="0"/>
              <a:t> </a:t>
            </a:r>
            <a:r>
              <a:rPr lang="ru-RU" dirty="0" err="1" smtClean="0"/>
              <a:t>смислових</a:t>
            </a:r>
            <a:r>
              <a:rPr lang="ru-RU" dirty="0" smtClean="0"/>
              <a:t> </a:t>
            </a:r>
            <a:r>
              <a:rPr lang="ru-RU" dirty="0" err="1" smtClean="0"/>
              <a:t>полів</a:t>
            </a:r>
            <a:r>
              <a:rPr lang="ru-RU" dirty="0" smtClean="0"/>
              <a:t>, </a:t>
            </a:r>
            <a:r>
              <a:rPr lang="ru-RU" dirty="0" err="1" smtClean="0"/>
              <a:t>пов’язаний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назвою</a:t>
            </a:r>
            <a:r>
              <a:rPr lang="ru-RU" dirty="0" smtClean="0"/>
              <a:t> і </a:t>
            </a:r>
            <a:r>
              <a:rPr lang="ru-RU" dirty="0" err="1" smtClean="0"/>
              <a:t>виключення</a:t>
            </a:r>
            <a:r>
              <a:rPr lang="ru-RU" dirty="0" smtClean="0"/>
              <a:t> з них тих,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викликають</a:t>
            </a:r>
            <a:r>
              <a:rPr lang="ru-RU" dirty="0" smtClean="0"/>
              <a:t> у </a:t>
            </a:r>
            <a:r>
              <a:rPr lang="ru-RU" dirty="0" err="1" smtClean="0"/>
              <a:t>споживача</a:t>
            </a:r>
            <a:r>
              <a:rPr lang="ru-RU" dirty="0" smtClean="0"/>
              <a:t> </a:t>
            </a:r>
            <a:r>
              <a:rPr lang="ru-RU" dirty="0" err="1" smtClean="0"/>
              <a:t>негативні</a:t>
            </a:r>
            <a:r>
              <a:rPr lang="ru-RU" dirty="0" smtClean="0"/>
              <a:t> </a:t>
            </a:r>
            <a:r>
              <a:rPr lang="ru-RU" dirty="0" err="1" smtClean="0"/>
              <a:t>емоції</a:t>
            </a:r>
            <a:r>
              <a:rPr lang="ru-RU" dirty="0" smtClean="0"/>
              <a:t>. 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Перевірка</a:t>
            </a:r>
            <a:r>
              <a:rPr lang="ru-RU" dirty="0" smtClean="0"/>
              <a:t> на </a:t>
            </a:r>
            <a:r>
              <a:rPr lang="ru-RU" dirty="0" err="1" smtClean="0"/>
              <a:t>запам’ятовуваність</a:t>
            </a:r>
            <a:r>
              <a:rPr lang="ru-RU" dirty="0" smtClean="0"/>
              <a:t> - </a:t>
            </a:r>
            <a:r>
              <a:rPr lang="ru-RU" dirty="0" err="1" smtClean="0"/>
              <a:t>тестування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на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запам’ятованості</a:t>
            </a:r>
            <a:r>
              <a:rPr lang="ru-RU" dirty="0" smtClean="0"/>
              <a:t> </a:t>
            </a:r>
            <a:r>
              <a:rPr lang="ru-RU" dirty="0" err="1" smtClean="0"/>
              <a:t>цільовою</a:t>
            </a:r>
            <a:r>
              <a:rPr lang="ru-RU" dirty="0" smtClean="0"/>
              <a:t> </a:t>
            </a:r>
            <a:r>
              <a:rPr lang="ru-RU" dirty="0" err="1" smtClean="0"/>
              <a:t>аудиторією</a:t>
            </a:r>
            <a:r>
              <a:rPr lang="ru-RU" dirty="0" smtClean="0"/>
              <a:t>. </a:t>
            </a:r>
          </a:p>
          <a:p>
            <a:r>
              <a:rPr lang="ru-RU" dirty="0"/>
              <a:t>6</a:t>
            </a:r>
            <a:r>
              <a:rPr lang="ru-RU" dirty="0" smtClean="0"/>
              <a:t>. </a:t>
            </a:r>
            <a:r>
              <a:rPr lang="ru-RU" dirty="0" err="1" smtClean="0"/>
              <a:t>Юридична</a:t>
            </a:r>
            <a:r>
              <a:rPr lang="ru-RU" dirty="0" smtClean="0"/>
              <a:t> </a:t>
            </a:r>
            <a:r>
              <a:rPr lang="ru-RU" dirty="0" err="1" smtClean="0"/>
              <a:t>експертиза</a:t>
            </a:r>
            <a:r>
              <a:rPr lang="ru-RU" dirty="0" smtClean="0"/>
              <a:t> - </a:t>
            </a:r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на </a:t>
            </a:r>
            <a:r>
              <a:rPr lang="ru-RU" dirty="0" err="1" smtClean="0"/>
              <a:t>можливість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застосування</a:t>
            </a:r>
            <a:r>
              <a:rPr lang="ru-RU" dirty="0" smtClean="0"/>
              <a:t>, </a:t>
            </a:r>
            <a:r>
              <a:rPr lang="ru-RU" dirty="0" err="1" smtClean="0"/>
              <a:t>відповідно</a:t>
            </a:r>
            <a:r>
              <a:rPr lang="ru-RU" dirty="0" smtClean="0"/>
              <a:t> до </a:t>
            </a:r>
            <a:r>
              <a:rPr lang="ru-RU" dirty="0" err="1" smtClean="0"/>
              <a:t>чинних</a:t>
            </a:r>
            <a:r>
              <a:rPr lang="ru-RU" dirty="0" smtClean="0"/>
              <a:t> </a:t>
            </a:r>
            <a:r>
              <a:rPr lang="ru-RU" dirty="0" err="1" smtClean="0"/>
              <a:t>законодавчих</a:t>
            </a:r>
            <a:r>
              <a:rPr lang="ru-RU" dirty="0" smtClean="0"/>
              <a:t> </a:t>
            </a:r>
            <a:r>
              <a:rPr lang="ru-RU" dirty="0" err="1" smtClean="0"/>
              <a:t>обмежень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756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Для </a:t>
            </a:r>
            <a:r>
              <a:rPr lang="ru-RU" dirty="0" err="1" smtClean="0"/>
              <a:t>успішного</a:t>
            </a:r>
            <a:r>
              <a:rPr lang="ru-RU" dirty="0" smtClean="0"/>
              <a:t> </a:t>
            </a:r>
            <a:r>
              <a:rPr lang="ru-RU" dirty="0" err="1" smtClean="0"/>
              <a:t>вирішення</a:t>
            </a:r>
            <a:r>
              <a:rPr lang="ru-RU" dirty="0" smtClean="0"/>
              <a:t> </a:t>
            </a:r>
            <a:r>
              <a:rPr lang="ru-RU" dirty="0" err="1" smtClean="0"/>
              <a:t>завдань</a:t>
            </a:r>
            <a:r>
              <a:rPr lang="ru-RU" dirty="0" smtClean="0"/>
              <a:t> </a:t>
            </a:r>
            <a:r>
              <a:rPr lang="ru-RU" dirty="0" err="1" smtClean="0"/>
              <a:t>маркетингової</a:t>
            </a:r>
            <a:r>
              <a:rPr lang="ru-RU" dirty="0" smtClean="0"/>
              <a:t> </a:t>
            </a:r>
            <a:r>
              <a:rPr lang="ru-RU" dirty="0" err="1" smtClean="0"/>
              <a:t>комунікації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відповісти</a:t>
            </a:r>
            <a:r>
              <a:rPr lang="ru-RU" dirty="0" smtClean="0"/>
              <a:t> на два </a:t>
            </a:r>
            <a:r>
              <a:rPr lang="ru-RU" dirty="0" err="1" smtClean="0"/>
              <a:t>питання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вербальних</a:t>
            </a:r>
            <a:r>
              <a:rPr lang="ru-RU" dirty="0" smtClean="0"/>
              <a:t> </a:t>
            </a:r>
            <a:r>
              <a:rPr lang="ru-RU" dirty="0" err="1" smtClean="0"/>
              <a:t>елементів</a:t>
            </a:r>
            <a:r>
              <a:rPr lang="ru-RU" dirty="0" smtClean="0"/>
              <a:t> </a:t>
            </a:r>
            <a:r>
              <a:rPr lang="ru-RU" dirty="0" err="1" smtClean="0"/>
              <a:t>комунікації</a:t>
            </a:r>
            <a:r>
              <a:rPr lang="ru-RU" dirty="0" smtClean="0"/>
              <a:t>: </a:t>
            </a:r>
          </a:p>
          <a:p>
            <a:pPr algn="just"/>
            <a:r>
              <a:rPr lang="ru-RU" dirty="0" smtClean="0"/>
              <a:t>«Як </a:t>
            </a:r>
            <a:r>
              <a:rPr lang="ru-RU" dirty="0" err="1" smtClean="0"/>
              <a:t>сприймають</a:t>
            </a:r>
            <a:r>
              <a:rPr lang="ru-RU" dirty="0" smtClean="0"/>
              <a:t> </a:t>
            </a:r>
            <a:r>
              <a:rPr lang="ru-RU" dirty="0" err="1" smtClean="0"/>
              <a:t>назву</a:t>
            </a:r>
            <a:r>
              <a:rPr lang="ru-RU" dirty="0" smtClean="0"/>
              <a:t> бренду на звуковому </a:t>
            </a:r>
            <a:r>
              <a:rPr lang="ru-RU" dirty="0" err="1" smtClean="0"/>
              <a:t>рівні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асоціації</a:t>
            </a:r>
            <a:r>
              <a:rPr lang="ru-RU" dirty="0" smtClean="0"/>
              <a:t> </a:t>
            </a:r>
            <a:r>
              <a:rPr lang="ru-RU" dirty="0" err="1" smtClean="0"/>
              <a:t>воно</a:t>
            </a:r>
            <a:r>
              <a:rPr lang="ru-RU" dirty="0" smtClean="0"/>
              <a:t> </a:t>
            </a:r>
            <a:r>
              <a:rPr lang="ru-RU" dirty="0" err="1" smtClean="0"/>
              <a:t>викликає</a:t>
            </a:r>
            <a:r>
              <a:rPr lang="ru-RU" dirty="0" smtClean="0"/>
              <a:t> у людей, </a:t>
            </a:r>
            <a:r>
              <a:rPr lang="ru-RU" dirty="0" err="1" smtClean="0"/>
              <a:t>які</a:t>
            </a:r>
            <a:r>
              <a:rPr lang="ru-RU" dirty="0" smtClean="0"/>
              <a:t> не </a:t>
            </a:r>
            <a:r>
              <a:rPr lang="ru-RU" dirty="0" err="1" smtClean="0"/>
              <a:t>знають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слова?» </a:t>
            </a:r>
          </a:p>
          <a:p>
            <a:pPr algn="just"/>
            <a:r>
              <a:rPr lang="ru-RU" dirty="0" smtClean="0"/>
              <a:t> «</a:t>
            </a:r>
            <a:r>
              <a:rPr lang="ru-RU" dirty="0" err="1" smtClean="0"/>
              <a:t>Наскільки</a:t>
            </a:r>
            <a:r>
              <a:rPr lang="ru-RU" dirty="0" smtClean="0"/>
              <a:t> </a:t>
            </a:r>
            <a:r>
              <a:rPr lang="ru-RU" dirty="0" err="1" smtClean="0"/>
              <a:t>звукові</a:t>
            </a:r>
            <a:r>
              <a:rPr lang="ru-RU" dirty="0" smtClean="0"/>
              <a:t> </a:t>
            </a:r>
            <a:r>
              <a:rPr lang="ru-RU" dirty="0" err="1" smtClean="0"/>
              <a:t>асоціації</a:t>
            </a:r>
            <a:r>
              <a:rPr lang="ru-RU" dirty="0" smtClean="0"/>
              <a:t> </a:t>
            </a:r>
            <a:r>
              <a:rPr lang="ru-RU" dirty="0" err="1" smtClean="0"/>
              <a:t>відповідають</a:t>
            </a:r>
            <a:r>
              <a:rPr lang="ru-RU" dirty="0" smtClean="0"/>
              <a:t> </a:t>
            </a:r>
            <a:r>
              <a:rPr lang="ru-RU" dirty="0" err="1" smtClean="0"/>
              <a:t>бажаним</a:t>
            </a:r>
            <a:r>
              <a:rPr lang="ru-RU" dirty="0" smtClean="0"/>
              <a:t> </a:t>
            </a:r>
            <a:r>
              <a:rPr lang="ru-RU" dirty="0" err="1" smtClean="0"/>
              <a:t>споживачами</a:t>
            </a:r>
            <a:r>
              <a:rPr lang="ru-RU" dirty="0" smtClean="0"/>
              <a:t> характеристикам товару?».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27979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Етап</a:t>
            </a:r>
            <a:r>
              <a:rPr lang="ru-RU" dirty="0" smtClean="0"/>
              <a:t> 7. </a:t>
            </a:r>
            <a:r>
              <a:rPr lang="ru-RU" dirty="0" err="1" smtClean="0"/>
              <a:t>Перевірка</a:t>
            </a:r>
            <a:r>
              <a:rPr lang="ru-RU" dirty="0" smtClean="0"/>
              <a:t> </a:t>
            </a:r>
            <a:r>
              <a:rPr lang="ru-RU" dirty="0" err="1" smtClean="0"/>
              <a:t>унікальності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та </a:t>
            </a:r>
            <a:r>
              <a:rPr lang="ru-RU" dirty="0" err="1" smtClean="0"/>
              <a:t>реєстрація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</a:p>
          <a:p>
            <a:r>
              <a:rPr lang="ru-RU" dirty="0" smtClean="0"/>
              <a:t>Для того </a:t>
            </a:r>
            <a:r>
              <a:rPr lang="ru-RU" dirty="0" err="1" smtClean="0"/>
              <a:t>щоб</a:t>
            </a:r>
            <a:r>
              <a:rPr lang="ru-RU" dirty="0" smtClean="0"/>
              <a:t> бути </a:t>
            </a:r>
            <a:r>
              <a:rPr lang="ru-RU" dirty="0" err="1" smtClean="0"/>
              <a:t>цілком</a:t>
            </a:r>
            <a:r>
              <a:rPr lang="ru-RU" dirty="0" smtClean="0"/>
              <a:t> </a:t>
            </a:r>
            <a:r>
              <a:rPr lang="ru-RU" dirty="0" err="1" smtClean="0"/>
              <a:t>упевненим</a:t>
            </a:r>
            <a:r>
              <a:rPr lang="ru-RU" dirty="0" smtClean="0"/>
              <a:t> у </a:t>
            </a:r>
            <a:r>
              <a:rPr lang="ru-RU" dirty="0" err="1" smtClean="0"/>
              <a:t>можливості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 smtClean="0"/>
              <a:t>обраного</a:t>
            </a:r>
            <a:r>
              <a:rPr lang="ru-RU" dirty="0" smtClean="0"/>
              <a:t> вами </a:t>
            </a:r>
            <a:r>
              <a:rPr lang="ru-RU" dirty="0" err="1" smtClean="0"/>
              <a:t>варіанту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  <a:r>
              <a:rPr lang="ru-RU" dirty="0" err="1" smtClean="0"/>
              <a:t>необхідно</a:t>
            </a:r>
            <a:r>
              <a:rPr lang="ru-RU" dirty="0" smtClean="0"/>
              <a:t> </a:t>
            </a:r>
            <a:r>
              <a:rPr lang="ru-RU" dirty="0" err="1" smtClean="0"/>
              <a:t>перевірити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на </a:t>
            </a:r>
            <a:r>
              <a:rPr lang="ru-RU" dirty="0" err="1" smtClean="0"/>
              <a:t>унікальність</a:t>
            </a:r>
            <a:r>
              <a:rPr lang="ru-RU" dirty="0" smtClean="0"/>
              <a:t> - </a:t>
            </a:r>
            <a:r>
              <a:rPr lang="ru-RU" dirty="0" err="1" smtClean="0"/>
              <a:t>тобто</a:t>
            </a:r>
            <a:r>
              <a:rPr lang="ru-RU" dirty="0" smtClean="0"/>
              <a:t> на </a:t>
            </a:r>
            <a:r>
              <a:rPr lang="ru-RU" dirty="0" err="1" smtClean="0"/>
              <a:t>міру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подібності</a:t>
            </a:r>
            <a:r>
              <a:rPr lang="ru-RU" dirty="0" smtClean="0"/>
              <a:t> до </a:t>
            </a:r>
            <a:r>
              <a:rPr lang="ru-RU" dirty="0" err="1" smtClean="0"/>
              <a:t>вже</a:t>
            </a:r>
            <a:r>
              <a:rPr lang="ru-RU" dirty="0" smtClean="0"/>
              <a:t> </a:t>
            </a:r>
            <a:r>
              <a:rPr lang="ru-RU" dirty="0" err="1" smtClean="0"/>
              <a:t>існуючих</a:t>
            </a:r>
            <a:r>
              <a:rPr lang="ru-RU" dirty="0" smtClean="0"/>
              <a:t> </a:t>
            </a:r>
            <a:r>
              <a:rPr lang="ru-RU" dirty="0" err="1" smtClean="0"/>
              <a:t>назв</a:t>
            </a:r>
            <a:r>
              <a:rPr lang="ru-RU" dirty="0" smtClean="0"/>
              <a:t> </a:t>
            </a:r>
            <a:r>
              <a:rPr lang="ru-RU" dirty="0" err="1" smtClean="0"/>
              <a:t>торгових</a:t>
            </a:r>
            <a:r>
              <a:rPr lang="ru-RU" dirty="0" smtClean="0"/>
              <a:t> марок. </a:t>
            </a:r>
            <a:r>
              <a:rPr lang="ru-RU" dirty="0" err="1" smtClean="0"/>
              <a:t>Від</a:t>
            </a:r>
            <a:r>
              <a:rPr lang="ru-RU" dirty="0" smtClean="0"/>
              <a:t> того, </a:t>
            </a:r>
            <a:r>
              <a:rPr lang="ru-RU" dirty="0" err="1" smtClean="0"/>
              <a:t>чи</a:t>
            </a:r>
            <a:r>
              <a:rPr lang="ru-RU" dirty="0" smtClean="0"/>
              <a:t> правильно і грамотно </a:t>
            </a:r>
            <a:r>
              <a:rPr lang="ru-RU" dirty="0" err="1" smtClean="0"/>
              <a:t>ви</a:t>
            </a:r>
            <a:r>
              <a:rPr lang="ru-RU" dirty="0" smtClean="0"/>
              <a:t> оберете </a:t>
            </a:r>
            <a:r>
              <a:rPr lang="ru-RU" dirty="0" err="1" smtClean="0"/>
              <a:t>назву</a:t>
            </a:r>
            <a:r>
              <a:rPr lang="ru-RU" dirty="0" smtClean="0"/>
              <a:t> </a:t>
            </a:r>
            <a:r>
              <a:rPr lang="ru-RU" dirty="0" err="1" smtClean="0"/>
              <a:t>вашої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бренду, буде </a:t>
            </a:r>
            <a:r>
              <a:rPr lang="ru-RU" dirty="0" err="1" smtClean="0"/>
              <a:t>залежати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подальша</a:t>
            </a:r>
            <a:r>
              <a:rPr lang="ru-RU" dirty="0" smtClean="0"/>
              <a:t> доля, </a:t>
            </a:r>
            <a:r>
              <a:rPr lang="ru-RU" dirty="0" err="1" smtClean="0"/>
              <a:t>успіх</a:t>
            </a:r>
            <a:r>
              <a:rPr lang="ru-RU" dirty="0" smtClean="0"/>
              <a:t> і </a:t>
            </a:r>
            <a:r>
              <a:rPr lang="ru-RU" dirty="0" err="1" smtClean="0"/>
              <a:t>запитаність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7101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Технологія</a:t>
            </a:r>
            <a:r>
              <a:rPr lang="ru-RU" dirty="0" smtClean="0"/>
              <a:t> </a:t>
            </a:r>
            <a:r>
              <a:rPr lang="ru-RU" dirty="0" err="1" smtClean="0"/>
              <a:t>неймінгу</a:t>
            </a:r>
            <a:r>
              <a:rPr lang="ru-RU" dirty="0" smtClean="0"/>
              <a:t> для </a:t>
            </a:r>
            <a:r>
              <a:rPr lang="ru-RU" dirty="0" err="1" smtClean="0"/>
              <a:t>європейського</a:t>
            </a:r>
            <a:r>
              <a:rPr lang="ru-RU" dirty="0" smtClean="0"/>
              <a:t> ринку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</a:t>
            </a:r>
            <a:r>
              <a:rPr lang="ru-RU" dirty="0" err="1" smtClean="0"/>
              <a:t>виходу</a:t>
            </a:r>
            <a:r>
              <a:rPr lang="ru-RU" dirty="0" smtClean="0"/>
              <a:t> на </a:t>
            </a:r>
            <a:r>
              <a:rPr lang="ru-RU" dirty="0" err="1" smtClean="0"/>
              <a:t>європейський</a:t>
            </a:r>
            <a:r>
              <a:rPr lang="ru-RU" dirty="0" smtClean="0"/>
              <a:t> </a:t>
            </a:r>
            <a:r>
              <a:rPr lang="ru-RU" dirty="0" err="1" smtClean="0"/>
              <a:t>ринок</a:t>
            </a:r>
            <a:r>
              <a:rPr lang="ru-RU" dirty="0" smtClean="0"/>
              <a:t>, </a:t>
            </a:r>
            <a:r>
              <a:rPr lang="ru-RU" dirty="0" err="1" smtClean="0"/>
              <a:t>українським</a:t>
            </a:r>
            <a:r>
              <a:rPr lang="ru-RU" dirty="0" smtClean="0"/>
              <a:t> </a:t>
            </a:r>
            <a:r>
              <a:rPr lang="ru-RU" dirty="0" err="1" smtClean="0"/>
              <a:t>компаніям</a:t>
            </a:r>
            <a:r>
              <a:rPr lang="ru-RU" dirty="0" smtClean="0"/>
              <a:t> </a:t>
            </a:r>
            <a:r>
              <a:rPr lang="ru-RU" dirty="0" err="1" smtClean="0"/>
              <a:t>потрібно</a:t>
            </a:r>
            <a:r>
              <a:rPr lang="ru-RU" dirty="0" smtClean="0"/>
              <a:t> </a:t>
            </a:r>
            <a:r>
              <a:rPr lang="ru-RU" dirty="0" err="1" smtClean="0"/>
              <a:t>враховувати</a:t>
            </a:r>
            <a:r>
              <a:rPr lang="ru-RU" dirty="0" smtClean="0"/>
              <a:t> </a:t>
            </a:r>
            <a:r>
              <a:rPr lang="ru-RU" dirty="0" err="1" smtClean="0"/>
              <a:t>західні</a:t>
            </a:r>
            <a:r>
              <a:rPr lang="ru-RU" dirty="0" smtClean="0"/>
              <a:t> </a:t>
            </a:r>
            <a:r>
              <a:rPr lang="ru-RU" dirty="0" err="1" smtClean="0"/>
              <a:t>стандарти</a:t>
            </a:r>
            <a:r>
              <a:rPr lang="ru-RU" dirty="0" smtClean="0"/>
              <a:t>. </a:t>
            </a:r>
            <a:r>
              <a:rPr lang="ru-RU" dirty="0" err="1" smtClean="0"/>
              <a:t>Обираючи</a:t>
            </a:r>
            <a:r>
              <a:rPr lang="ru-RU" dirty="0" smtClean="0"/>
              <a:t> </a:t>
            </a:r>
            <a:r>
              <a:rPr lang="ru-RU" dirty="0" err="1" smtClean="0"/>
              <a:t>назву</a:t>
            </a:r>
            <a:r>
              <a:rPr lang="ru-RU" dirty="0" smtClean="0"/>
              <a:t> нового бренду,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принципи</a:t>
            </a:r>
            <a:r>
              <a:rPr lang="ru-RU" dirty="0" smtClean="0"/>
              <a:t>: — </a:t>
            </a:r>
            <a:r>
              <a:rPr lang="ru-RU" dirty="0" err="1" smtClean="0"/>
              <a:t>легкість</a:t>
            </a:r>
            <a:r>
              <a:rPr lang="ru-RU" dirty="0" smtClean="0"/>
              <a:t> </a:t>
            </a:r>
            <a:r>
              <a:rPr lang="ru-RU" dirty="0" err="1" smtClean="0"/>
              <a:t>вимови</a:t>
            </a:r>
            <a:r>
              <a:rPr lang="ru-RU" dirty="0" smtClean="0"/>
              <a:t>; — простота </a:t>
            </a:r>
            <a:r>
              <a:rPr lang="ru-RU" dirty="0" err="1" smtClean="0"/>
              <a:t>написання</a:t>
            </a:r>
            <a:r>
              <a:rPr lang="ru-RU" dirty="0" smtClean="0"/>
              <a:t>; — </a:t>
            </a:r>
            <a:r>
              <a:rPr lang="ru-RU" dirty="0" err="1" smtClean="0"/>
              <a:t>швидкість</a:t>
            </a:r>
            <a:r>
              <a:rPr lang="ru-RU" dirty="0" smtClean="0"/>
              <a:t> </a:t>
            </a:r>
            <a:r>
              <a:rPr lang="ru-RU" dirty="0" err="1" smtClean="0"/>
              <a:t>запам’ятовування</a:t>
            </a:r>
            <a:r>
              <a:rPr lang="ru-RU" dirty="0" smtClean="0"/>
              <a:t>; — свобода </a:t>
            </a:r>
            <a:r>
              <a:rPr lang="ru-RU" dirty="0" err="1" smtClean="0"/>
              <a:t>прочитання</a:t>
            </a:r>
            <a:r>
              <a:rPr lang="ru-RU" dirty="0" smtClean="0"/>
              <a:t> 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6779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Психолінгвістичний</a:t>
            </a:r>
            <a:r>
              <a:rPr lang="ru-RU" dirty="0" smtClean="0"/>
              <a:t> аспект </a:t>
            </a:r>
            <a:r>
              <a:rPr lang="ru-RU" dirty="0" err="1" smtClean="0"/>
              <a:t>неймінгу</a:t>
            </a:r>
            <a:r>
              <a:rPr lang="ru-RU" dirty="0" smtClean="0"/>
              <a:t> для </a:t>
            </a:r>
            <a:r>
              <a:rPr lang="ru-RU" dirty="0" err="1" smtClean="0"/>
              <a:t>європейського</a:t>
            </a:r>
            <a:r>
              <a:rPr lang="ru-RU" dirty="0" smtClean="0"/>
              <a:t> бренду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Назва</a:t>
            </a:r>
            <a:r>
              <a:rPr lang="ru-RU" dirty="0" smtClean="0"/>
              <a:t> бренду </a:t>
            </a:r>
            <a:r>
              <a:rPr lang="ru-RU" dirty="0" err="1" smtClean="0"/>
              <a:t>створює</a:t>
            </a:r>
            <a:r>
              <a:rPr lang="ru-RU" dirty="0" smtClean="0"/>
              <a:t> у </a:t>
            </a:r>
            <a:r>
              <a:rPr lang="ru-RU" dirty="0" err="1" smtClean="0"/>
              <a:t>свідомості</a:t>
            </a:r>
            <a:r>
              <a:rPr lang="ru-RU" dirty="0" smtClean="0"/>
              <a:t> </a:t>
            </a:r>
            <a:r>
              <a:rPr lang="ru-RU" dirty="0" err="1" smtClean="0"/>
              <a:t>споживача</a:t>
            </a:r>
            <a:r>
              <a:rPr lang="ru-RU" dirty="0" smtClean="0"/>
              <a:t> </a:t>
            </a:r>
            <a:r>
              <a:rPr lang="ru-RU" dirty="0" err="1" smtClean="0"/>
              <a:t>певний</a:t>
            </a:r>
            <a:r>
              <a:rPr lang="ru-RU" dirty="0" smtClean="0"/>
              <a:t> </a:t>
            </a:r>
            <a:r>
              <a:rPr lang="ru-RU" dirty="0" err="1" smtClean="0"/>
              <a:t>ментальний</a:t>
            </a:r>
            <a:r>
              <a:rPr lang="ru-RU" dirty="0" smtClean="0"/>
              <a:t> образ. </a:t>
            </a:r>
            <a:r>
              <a:rPr lang="ru-RU" dirty="0" err="1" smtClean="0"/>
              <a:t>Обираючи</a:t>
            </a:r>
            <a:r>
              <a:rPr lang="ru-RU" dirty="0" smtClean="0"/>
              <a:t> </a:t>
            </a:r>
            <a:r>
              <a:rPr lang="ru-RU" dirty="0" err="1" smtClean="0"/>
              <a:t>назву</a:t>
            </a:r>
            <a:r>
              <a:rPr lang="ru-RU" dirty="0" smtClean="0"/>
              <a:t>, </a:t>
            </a:r>
            <a:r>
              <a:rPr lang="ru-RU" dirty="0" err="1" smtClean="0"/>
              <a:t>рекомендують</a:t>
            </a:r>
            <a:r>
              <a:rPr lang="ru-RU" dirty="0" smtClean="0"/>
              <a:t> </a:t>
            </a:r>
            <a:r>
              <a:rPr lang="ru-RU" dirty="0" err="1" smtClean="0"/>
              <a:t>ураховувати</a:t>
            </a:r>
            <a:r>
              <a:rPr lang="ru-RU" dirty="0" smtClean="0"/>
              <a:t> </a:t>
            </a:r>
            <a:r>
              <a:rPr lang="ru-RU" dirty="0" err="1" smtClean="0"/>
              <a:t>асоціації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вона </a:t>
            </a:r>
            <a:r>
              <a:rPr lang="ru-RU" dirty="0" err="1" smtClean="0"/>
              <a:t>викликає</a:t>
            </a:r>
            <a:r>
              <a:rPr lang="ru-RU" dirty="0" smtClean="0"/>
              <a:t>.</a:t>
            </a:r>
          </a:p>
          <a:p>
            <a:r>
              <a:rPr lang="ru-RU" b="1" u="sng" dirty="0" err="1" smtClean="0"/>
              <a:t>Головні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тренди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неймінгу</a:t>
            </a:r>
            <a:r>
              <a:rPr lang="ru-RU" b="1" u="sng" dirty="0" smtClean="0"/>
              <a:t> на </a:t>
            </a:r>
            <a:r>
              <a:rPr lang="ru-RU" b="1" u="sng" dirty="0" err="1" smtClean="0"/>
              <a:t>європейському</a:t>
            </a:r>
            <a:r>
              <a:rPr lang="ru-RU" b="1" u="sng" dirty="0" smtClean="0"/>
              <a:t> ринку</a:t>
            </a:r>
            <a:r>
              <a:rPr lang="ru-RU" dirty="0" smtClean="0"/>
              <a:t>: </a:t>
            </a:r>
          </a:p>
          <a:p>
            <a:r>
              <a:rPr lang="ru-RU" dirty="0" smtClean="0"/>
              <a:t>1. Акцент на </a:t>
            </a:r>
            <a:r>
              <a:rPr lang="ru-RU" dirty="0" err="1" smtClean="0"/>
              <a:t>еко</a:t>
            </a:r>
            <a:r>
              <a:rPr lang="ru-RU" dirty="0" smtClean="0"/>
              <a:t>-мотивах у </a:t>
            </a:r>
            <a:r>
              <a:rPr lang="ru-RU" dirty="0" err="1" smtClean="0"/>
              <a:t>назві</a:t>
            </a:r>
            <a:r>
              <a:rPr lang="ru-RU" dirty="0" smtClean="0"/>
              <a:t>. </a:t>
            </a:r>
            <a:r>
              <a:rPr lang="ru-RU" dirty="0" err="1" smtClean="0"/>
              <a:t>Традиція</a:t>
            </a:r>
            <a:r>
              <a:rPr lang="ru-RU" dirty="0" smtClean="0"/>
              <a:t> </a:t>
            </a:r>
            <a:r>
              <a:rPr lang="ru-RU" dirty="0" err="1" smtClean="0"/>
              <a:t>виникла</a:t>
            </a:r>
            <a:r>
              <a:rPr lang="ru-RU" dirty="0" smtClean="0"/>
              <a:t> </a:t>
            </a:r>
            <a:r>
              <a:rPr lang="ru-RU" dirty="0" err="1" smtClean="0"/>
              <a:t>зі</a:t>
            </a:r>
            <a:r>
              <a:rPr lang="ru-RU" dirty="0" smtClean="0"/>
              <a:t> </a:t>
            </a:r>
            <a:r>
              <a:rPr lang="ru-RU" dirty="0" err="1" smtClean="0"/>
              <a:t>зростанням</a:t>
            </a:r>
            <a:r>
              <a:rPr lang="ru-RU" dirty="0" smtClean="0"/>
              <a:t> </a:t>
            </a:r>
            <a:r>
              <a:rPr lang="ru-RU" dirty="0" err="1" smtClean="0"/>
              <a:t>популярності</a:t>
            </a:r>
            <a:r>
              <a:rPr lang="ru-RU" dirty="0" smtClean="0"/>
              <a:t> </a:t>
            </a:r>
            <a:r>
              <a:rPr lang="ru-RU" dirty="0" err="1" smtClean="0"/>
              <a:t>органіки</a:t>
            </a:r>
            <a:r>
              <a:rPr lang="ru-RU" dirty="0" smtClean="0"/>
              <a:t> на </a:t>
            </a:r>
            <a:r>
              <a:rPr lang="ru-RU" dirty="0" err="1" smtClean="0"/>
              <a:t>західному</a:t>
            </a:r>
            <a:r>
              <a:rPr lang="ru-RU" dirty="0" smtClean="0"/>
              <a:t> ринку.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  <a:r>
              <a:rPr lang="ru-RU" dirty="0" err="1" smtClean="0"/>
              <a:t>акцентують</a:t>
            </a:r>
            <a:r>
              <a:rPr lang="ru-RU" dirty="0" smtClean="0"/>
              <a:t> </a:t>
            </a:r>
            <a:r>
              <a:rPr lang="ru-RU" dirty="0" err="1" smtClean="0"/>
              <a:t>увагу</a:t>
            </a:r>
            <a:r>
              <a:rPr lang="ru-RU" dirty="0" smtClean="0"/>
              <a:t> на </a:t>
            </a:r>
            <a:r>
              <a:rPr lang="ru-RU" dirty="0" err="1" smtClean="0"/>
              <a:t>екологічності</a:t>
            </a:r>
            <a:r>
              <a:rPr lang="ru-RU" dirty="0" smtClean="0"/>
              <a:t> та </a:t>
            </a:r>
            <a:r>
              <a:rPr lang="ru-RU" dirty="0" err="1" smtClean="0"/>
              <a:t>корисності</a:t>
            </a:r>
            <a:r>
              <a:rPr lang="ru-RU" dirty="0" smtClean="0"/>
              <a:t> продукту. 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Англомовні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. </a:t>
            </a:r>
            <a:r>
              <a:rPr lang="ru-RU" dirty="0" err="1" smtClean="0"/>
              <a:t>Такий</a:t>
            </a:r>
            <a:r>
              <a:rPr lang="ru-RU" dirty="0" smtClean="0"/>
              <a:t> </a:t>
            </a:r>
            <a:r>
              <a:rPr lang="ru-RU" dirty="0" err="1" smtClean="0"/>
              <a:t>підхід</a:t>
            </a:r>
            <a:r>
              <a:rPr lang="ru-RU" dirty="0" smtClean="0"/>
              <a:t> </a:t>
            </a:r>
            <a:r>
              <a:rPr lang="ru-RU" dirty="0" err="1" smtClean="0"/>
              <a:t>допомагає</a:t>
            </a:r>
            <a:r>
              <a:rPr lang="ru-RU" dirty="0" smtClean="0"/>
              <a:t> </a:t>
            </a:r>
            <a:r>
              <a:rPr lang="ru-RU" dirty="0" err="1" smtClean="0"/>
              <a:t>створити</a:t>
            </a:r>
            <a:r>
              <a:rPr lang="ru-RU" dirty="0" smtClean="0"/>
              <a:t> </a:t>
            </a:r>
            <a:r>
              <a:rPr lang="ru-RU" dirty="0" err="1" smtClean="0"/>
              <a:t>зв’язок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брендом і </a:t>
            </a:r>
            <a:r>
              <a:rPr lang="ru-RU" dirty="0" err="1" smtClean="0"/>
              <a:t>європейськими</a:t>
            </a:r>
            <a:r>
              <a:rPr lang="ru-RU" dirty="0" smtClean="0"/>
              <a:t> </a:t>
            </a:r>
            <a:r>
              <a:rPr lang="ru-RU" dirty="0" err="1" smtClean="0"/>
              <a:t>споживачами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Кириличні</a:t>
            </a:r>
            <a:r>
              <a:rPr lang="ru-RU" dirty="0" smtClean="0"/>
              <a:t>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  <a:r>
              <a:rPr lang="ru-RU" dirty="0" err="1" smtClean="0"/>
              <a:t>брендів</a:t>
            </a:r>
            <a:r>
              <a:rPr lang="ru-RU" dirty="0" smtClean="0"/>
              <a:t>. Так </a:t>
            </a:r>
            <a:r>
              <a:rPr lang="ru-RU" dirty="0" err="1" smtClean="0"/>
              <a:t>виробники</a:t>
            </a:r>
            <a:r>
              <a:rPr lang="ru-RU" dirty="0" smtClean="0"/>
              <a:t> </a:t>
            </a:r>
            <a:r>
              <a:rPr lang="ru-RU" dirty="0" err="1" smtClean="0"/>
              <a:t>намагаються</a:t>
            </a:r>
            <a:r>
              <a:rPr lang="ru-RU" dirty="0" smtClean="0"/>
              <a:t> </a:t>
            </a:r>
            <a:r>
              <a:rPr lang="ru-RU" dirty="0" err="1" smtClean="0"/>
              <a:t>підкреслити</a:t>
            </a:r>
            <a:r>
              <a:rPr lang="ru-RU" dirty="0" smtClean="0"/>
              <a:t> </a:t>
            </a:r>
            <a:r>
              <a:rPr lang="ru-RU" dirty="0" err="1" smtClean="0"/>
              <a:t>походження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. У </a:t>
            </a:r>
            <a:r>
              <a:rPr lang="ru-RU" dirty="0" err="1" smtClean="0"/>
              <a:t>ситуації</a:t>
            </a:r>
            <a:r>
              <a:rPr lang="ru-RU" dirty="0" smtClean="0"/>
              <a:t> </a:t>
            </a:r>
            <a:r>
              <a:rPr lang="ru-RU" dirty="0" err="1" smtClean="0"/>
              <a:t>зростання</a:t>
            </a:r>
            <a:r>
              <a:rPr lang="ru-RU" dirty="0" smtClean="0"/>
              <a:t> </a:t>
            </a:r>
            <a:r>
              <a:rPr lang="ru-RU" dirty="0" err="1" smtClean="0"/>
              <a:t>конкуренції</a:t>
            </a:r>
            <a:r>
              <a:rPr lang="ru-RU" dirty="0" smtClean="0"/>
              <a:t> на ринку, </a:t>
            </a:r>
            <a:r>
              <a:rPr lang="ru-RU" dirty="0" err="1" smtClean="0"/>
              <a:t>розширення</a:t>
            </a:r>
            <a:r>
              <a:rPr lang="ru-RU" dirty="0" smtClean="0"/>
              <a:t> </a:t>
            </a:r>
            <a:r>
              <a:rPr lang="ru-RU" dirty="0" err="1" smtClean="0"/>
              <a:t>вибору</a:t>
            </a:r>
            <a:r>
              <a:rPr lang="ru-RU" dirty="0" smtClean="0"/>
              <a:t> і </a:t>
            </a:r>
            <a:r>
              <a:rPr lang="ru-RU" dirty="0" err="1" smtClean="0"/>
              <a:t>зниження</a:t>
            </a:r>
            <a:r>
              <a:rPr lang="ru-RU" dirty="0" smtClean="0"/>
              <a:t> </a:t>
            </a:r>
            <a:r>
              <a:rPr lang="ru-RU" dirty="0" err="1" smtClean="0"/>
              <a:t>функціональних</a:t>
            </a:r>
            <a:r>
              <a:rPr lang="ru-RU" dirty="0" smtClean="0"/>
              <a:t> </a:t>
            </a:r>
            <a:r>
              <a:rPr lang="ru-RU" dirty="0" err="1" smtClean="0"/>
              <a:t>відмінностей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товарами, </a:t>
            </a:r>
            <a:r>
              <a:rPr lang="ru-RU" dirty="0" err="1" smtClean="0"/>
              <a:t>неймінг</a:t>
            </a:r>
            <a:r>
              <a:rPr lang="ru-RU" dirty="0" smtClean="0"/>
              <a:t> </a:t>
            </a:r>
            <a:r>
              <a:rPr lang="ru-RU" dirty="0" err="1" smtClean="0"/>
              <a:t>торгової</a:t>
            </a:r>
            <a:r>
              <a:rPr lang="ru-RU" dirty="0" smtClean="0"/>
              <a:t> марки </a:t>
            </a:r>
            <a:r>
              <a:rPr lang="ru-RU" dirty="0" err="1" smtClean="0"/>
              <a:t>стає</a:t>
            </a:r>
            <a:r>
              <a:rPr lang="ru-RU" dirty="0" smtClean="0"/>
              <a:t> </a:t>
            </a:r>
            <a:r>
              <a:rPr lang="ru-RU" dirty="0" err="1" smtClean="0"/>
              <a:t>визначальним</a:t>
            </a:r>
            <a:r>
              <a:rPr lang="ru-RU" dirty="0" smtClean="0"/>
              <a:t> </a:t>
            </a:r>
            <a:r>
              <a:rPr lang="ru-RU" dirty="0" err="1" smtClean="0"/>
              <a:t>критерієм</a:t>
            </a:r>
            <a:r>
              <a:rPr lang="ru-RU" dirty="0" smtClean="0"/>
              <a:t> </a:t>
            </a:r>
            <a:r>
              <a:rPr lang="ru-RU" dirty="0" err="1" smtClean="0"/>
              <a:t>вибору</a:t>
            </a:r>
            <a:r>
              <a:rPr lang="ru-RU" dirty="0" smtClean="0"/>
              <a:t> продукту.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608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Дизайн бренду та </a:t>
            </a:r>
            <a:r>
              <a:rPr lang="ru-RU" dirty="0" err="1"/>
              <a:t>критерії</a:t>
            </a:r>
            <a:r>
              <a:rPr lang="ru-RU" dirty="0"/>
              <a:t> </a:t>
            </a:r>
            <a:r>
              <a:rPr lang="ru-RU" dirty="0" err="1"/>
              <a:t>вибору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7427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3849"/>
            <a:ext cx="10515600" cy="557311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i="1" dirty="0" err="1"/>
              <a:t>Атрибути</a:t>
            </a:r>
            <a:r>
              <a:rPr lang="ru-RU" b="1" i="1" dirty="0"/>
              <a:t> бренду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об’єкти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входять</a:t>
            </a:r>
            <a:r>
              <a:rPr lang="ru-RU" dirty="0"/>
              <a:t> в </a:t>
            </a:r>
            <a:r>
              <a:rPr lang="ru-RU" dirty="0" err="1"/>
              <a:t>інформаційне</a:t>
            </a:r>
            <a:r>
              <a:rPr lang="ru-RU" dirty="0"/>
              <a:t> поле</a:t>
            </a:r>
          </a:p>
          <a:p>
            <a:pPr marL="0" indent="0" algn="just">
              <a:buNone/>
            </a:pPr>
            <a:r>
              <a:rPr lang="ru-RU" dirty="0"/>
              <a:t>бренду, </a:t>
            </a:r>
            <a:r>
              <a:rPr lang="ru-RU" dirty="0" err="1"/>
              <a:t>завдяки</a:t>
            </a:r>
            <a:r>
              <a:rPr lang="ru-RU" dirty="0"/>
              <a:t>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споживач</a:t>
            </a:r>
            <a:r>
              <a:rPr lang="ru-RU" dirty="0"/>
              <a:t> </a:t>
            </a:r>
            <a:r>
              <a:rPr lang="ru-RU" dirty="0" err="1"/>
              <a:t>сприймає</a:t>
            </a:r>
            <a:r>
              <a:rPr lang="ru-RU" dirty="0"/>
              <a:t>, </a:t>
            </a:r>
            <a:r>
              <a:rPr lang="ru-RU" dirty="0" err="1"/>
              <a:t>звертає</a:t>
            </a:r>
            <a:r>
              <a:rPr lang="ru-RU" dirty="0"/>
              <a:t> </a:t>
            </a:r>
            <a:r>
              <a:rPr lang="ru-RU" dirty="0" err="1"/>
              <a:t>пильну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 err="1"/>
              <a:t>класифікує</a:t>
            </a:r>
            <a:r>
              <a:rPr lang="ru-RU" dirty="0"/>
              <a:t> і </a:t>
            </a:r>
            <a:r>
              <a:rPr lang="ru-RU" dirty="0" err="1"/>
              <a:t>впізнає</a:t>
            </a:r>
            <a:r>
              <a:rPr lang="ru-RU" dirty="0"/>
              <a:t> </a:t>
            </a:r>
            <a:r>
              <a:rPr lang="ru-RU" dirty="0" err="1"/>
              <a:t>торгову</a:t>
            </a:r>
            <a:r>
              <a:rPr lang="ru-RU" dirty="0"/>
              <a:t> марку.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 err="1"/>
              <a:t>поняття</a:t>
            </a:r>
            <a:r>
              <a:rPr lang="ru-RU" dirty="0"/>
              <a:t> бренд-дизайну входить </a:t>
            </a:r>
            <a:r>
              <a:rPr lang="ru-RU" dirty="0" err="1"/>
              <a:t>розроблення</a:t>
            </a:r>
            <a:r>
              <a:rPr lang="ru-RU" dirty="0"/>
              <a:t> </a:t>
            </a:r>
            <a:r>
              <a:rPr lang="ru-RU" dirty="0" err="1"/>
              <a:t>візуальної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складової</a:t>
            </a:r>
            <a:r>
              <a:rPr lang="ru-RU" dirty="0"/>
              <a:t> бренду.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візуальний</a:t>
            </a:r>
            <a:r>
              <a:rPr lang="ru-RU" dirty="0"/>
              <a:t> образ </a:t>
            </a:r>
            <a:r>
              <a:rPr lang="ru-RU" dirty="0" err="1"/>
              <a:t>компанії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продукту</a:t>
            </a:r>
          </a:p>
          <a:p>
            <a:pPr marL="0" indent="0" algn="just">
              <a:buNone/>
            </a:pPr>
            <a:r>
              <a:rPr lang="ru-RU" dirty="0"/>
              <a:t>буде </a:t>
            </a:r>
            <a:r>
              <a:rPr lang="ru-RU" dirty="0" err="1"/>
              <a:t>створений</a:t>
            </a:r>
            <a:r>
              <a:rPr lang="ru-RU" dirty="0"/>
              <a:t> грамотно,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торгова</a:t>
            </a:r>
            <a:r>
              <a:rPr lang="ru-RU" dirty="0"/>
              <a:t> марка </a:t>
            </a:r>
            <a:r>
              <a:rPr lang="ru-RU" dirty="0" err="1"/>
              <a:t>або</a:t>
            </a:r>
            <a:r>
              <a:rPr lang="ru-RU" dirty="0"/>
              <a:t> бренд </a:t>
            </a:r>
            <a:r>
              <a:rPr lang="ru-RU" dirty="0" err="1"/>
              <a:t>обов’язково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дадуть</a:t>
            </a:r>
            <a:r>
              <a:rPr lang="ru-RU" dirty="0"/>
              <a:t> </a:t>
            </a:r>
            <a:r>
              <a:rPr lang="ru-RU" dirty="0" err="1"/>
              <a:t>виробникові</a:t>
            </a:r>
            <a:r>
              <a:rPr lang="ru-RU" dirty="0"/>
              <a:t> </a:t>
            </a:r>
            <a:r>
              <a:rPr lang="ru-RU" dirty="0" err="1"/>
              <a:t>приголомшливий</a:t>
            </a:r>
            <a:r>
              <a:rPr lang="ru-RU" dirty="0"/>
              <a:t> </a:t>
            </a:r>
            <a:r>
              <a:rPr lang="ru-RU" dirty="0" err="1"/>
              <a:t>успіх</a:t>
            </a:r>
            <a:r>
              <a:rPr lang="ru-RU" dirty="0"/>
              <a:t> і </a:t>
            </a:r>
            <a:r>
              <a:rPr lang="ru-RU" dirty="0" err="1"/>
              <a:t>значний</a:t>
            </a:r>
            <a:r>
              <a:rPr lang="ru-RU" dirty="0"/>
              <a:t> </a:t>
            </a:r>
            <a:r>
              <a:rPr lang="ru-RU" dirty="0" err="1"/>
              <a:t>прибуток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uk-UA" dirty="0" smtClean="0"/>
              <a:t>Основні </a:t>
            </a:r>
            <a:r>
              <a:rPr lang="uk-UA" dirty="0"/>
              <a:t>складові процесу бренд-дизайну:</a:t>
            </a:r>
          </a:p>
          <a:p>
            <a:pPr marL="0" indent="0">
              <a:buNone/>
            </a:pPr>
            <a:r>
              <a:rPr lang="ru-RU" dirty="0"/>
              <a:t>1. Дизайн </a:t>
            </a:r>
            <a:r>
              <a:rPr lang="ru-RU" dirty="0" err="1"/>
              <a:t>пакування</a:t>
            </a:r>
            <a:r>
              <a:rPr lang="ru-RU" dirty="0"/>
              <a:t> та </a:t>
            </a:r>
            <a:r>
              <a:rPr lang="ru-RU" dirty="0" err="1"/>
              <a:t>етикетки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uk-UA" dirty="0"/>
              <a:t>2. </a:t>
            </a:r>
            <a:r>
              <a:rPr lang="uk-UA" dirty="0" err="1"/>
              <a:t>Розробклення</a:t>
            </a:r>
            <a:r>
              <a:rPr lang="uk-UA" dirty="0"/>
              <a:t> фірмового стилю;</a:t>
            </a:r>
          </a:p>
          <a:p>
            <a:pPr marL="0" indent="0">
              <a:buNone/>
            </a:pPr>
            <a:r>
              <a:rPr lang="uk-UA" dirty="0"/>
              <a:t>3. Створення логотипу;</a:t>
            </a:r>
          </a:p>
          <a:p>
            <a:pPr marL="0" indent="0">
              <a:buNone/>
            </a:pPr>
            <a:r>
              <a:rPr lang="uk-UA" dirty="0"/>
              <a:t>4. Дизайн </a:t>
            </a:r>
            <a:r>
              <a:rPr lang="uk-UA" dirty="0" err="1"/>
              <a:t>брендбуку</a:t>
            </a:r>
            <a:r>
              <a:rPr lang="uk-UA" dirty="0"/>
              <a:t>;</a:t>
            </a:r>
          </a:p>
          <a:p>
            <a:pPr marL="0" indent="0">
              <a:buNone/>
            </a:pPr>
            <a:r>
              <a:rPr lang="uk-UA" dirty="0"/>
              <a:t>5. Рекламна кампанія .</a:t>
            </a:r>
          </a:p>
        </p:txBody>
      </p:sp>
    </p:spTree>
    <p:extLst>
      <p:ext uri="{BB962C8B-B14F-4D97-AF65-F5344CB8AC3E}">
        <p14:creationId xmlns:p14="http://schemas.microsoft.com/office/powerpoint/2010/main" val="2010600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793630"/>
            <a:ext cx="10515600" cy="538333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/>
              <a:t>Дизайн </a:t>
            </a:r>
            <a:r>
              <a:rPr lang="ru-RU" b="1" dirty="0" err="1"/>
              <a:t>пакування</a:t>
            </a:r>
            <a:r>
              <a:rPr lang="ru-RU" b="1" dirty="0"/>
              <a:t> та </a:t>
            </a:r>
            <a:r>
              <a:rPr lang="ru-RU" b="1" dirty="0" err="1"/>
              <a:t>етикетки</a:t>
            </a:r>
            <a:r>
              <a:rPr lang="ru-RU" b="1" dirty="0"/>
              <a:t>. </a:t>
            </a:r>
            <a:r>
              <a:rPr lang="ru-RU" dirty="0" err="1"/>
              <a:t>Пакування</a:t>
            </a:r>
            <a:r>
              <a:rPr lang="ru-RU" dirty="0"/>
              <a:t> та </a:t>
            </a:r>
            <a:r>
              <a:rPr lang="ru-RU" dirty="0" err="1"/>
              <a:t>етикетка</a:t>
            </a:r>
            <a:r>
              <a:rPr lang="ru-RU" dirty="0"/>
              <a:t> є</a:t>
            </a:r>
          </a:p>
          <a:p>
            <a:pPr marL="0" indent="0" algn="just">
              <a:buNone/>
            </a:pPr>
            <a:r>
              <a:rPr lang="ru-RU" dirty="0" err="1"/>
              <a:t>найсильнішими</a:t>
            </a:r>
            <a:r>
              <a:rPr lang="ru-RU" dirty="0"/>
              <a:t> за </a:t>
            </a:r>
            <a:r>
              <a:rPr lang="ru-RU" dirty="0" err="1"/>
              <a:t>впливом</a:t>
            </a:r>
            <a:r>
              <a:rPr lang="ru-RU" dirty="0"/>
              <a:t> на </a:t>
            </a:r>
            <a:r>
              <a:rPr lang="ru-RU" dirty="0" err="1"/>
              <a:t>споживача</a:t>
            </a:r>
            <a:r>
              <a:rPr lang="ru-RU" dirty="0"/>
              <a:t> каналами </a:t>
            </a:r>
            <a:r>
              <a:rPr lang="ru-RU" dirty="0" err="1"/>
              <a:t>комунікації</a:t>
            </a:r>
            <a:r>
              <a:rPr lang="ru-RU" dirty="0"/>
              <a:t> </a:t>
            </a:r>
            <a:r>
              <a:rPr lang="ru-RU" dirty="0" err="1"/>
              <a:t>зі</a:t>
            </a:r>
            <a:endParaRPr lang="ru-RU" dirty="0"/>
          </a:p>
          <a:p>
            <a:pPr marL="0" indent="0" algn="just">
              <a:buNone/>
            </a:pPr>
            <a:r>
              <a:rPr lang="uk-UA" dirty="0"/>
              <a:t>споживачем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Дизайн </a:t>
            </a:r>
            <a:r>
              <a:rPr lang="ru-RU" b="1" dirty="0" err="1"/>
              <a:t>брендбука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перелік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прийомів</a:t>
            </a:r>
            <a:r>
              <a:rPr lang="ru-RU" dirty="0"/>
              <a:t>, </a:t>
            </a:r>
            <a:r>
              <a:rPr lang="ru-RU" dirty="0" err="1"/>
              <a:t>які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графічний</a:t>
            </a:r>
            <a:r>
              <a:rPr lang="ru-RU" dirty="0"/>
              <a:t> </a:t>
            </a:r>
            <a:r>
              <a:rPr lang="ru-RU" dirty="0" err="1"/>
              <a:t>корпоративний</a:t>
            </a:r>
            <a:r>
              <a:rPr lang="ru-RU" dirty="0"/>
              <a:t> стиль </a:t>
            </a:r>
            <a:r>
              <a:rPr lang="ru-RU" dirty="0" err="1"/>
              <a:t>продуктів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 З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ефективного</a:t>
            </a:r>
            <a:r>
              <a:rPr lang="ru-RU" dirty="0"/>
              <a:t> образу бренду </a:t>
            </a:r>
            <a:r>
              <a:rPr lang="ru-RU" dirty="0" err="1"/>
              <a:t>ви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зможете</a:t>
            </a:r>
            <a:r>
              <a:rPr lang="ru-RU" dirty="0"/>
              <a:t> </a:t>
            </a:r>
            <a:r>
              <a:rPr lang="ru-RU" dirty="0" err="1"/>
              <a:t>завоювати</a:t>
            </a:r>
            <a:r>
              <a:rPr lang="ru-RU" dirty="0"/>
              <a:t> </a:t>
            </a:r>
            <a:r>
              <a:rPr lang="ru-RU" dirty="0" err="1"/>
              <a:t>повагу</a:t>
            </a:r>
            <a:r>
              <a:rPr lang="ru-RU" dirty="0"/>
              <a:t> та </a:t>
            </a:r>
            <a:r>
              <a:rPr lang="ru-RU" dirty="0" err="1"/>
              <a:t>довіру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і </a:t>
            </a:r>
            <a:r>
              <a:rPr lang="ru-RU" dirty="0" err="1"/>
              <a:t>партнерів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Рекламна</a:t>
            </a:r>
            <a:r>
              <a:rPr lang="ru-RU" b="1" dirty="0"/>
              <a:t> </a:t>
            </a:r>
            <a:r>
              <a:rPr lang="ru-RU" b="1" dirty="0" err="1"/>
              <a:t>кампанія</a:t>
            </a:r>
            <a:r>
              <a:rPr lang="ru-RU" b="1" dirty="0"/>
              <a:t> </a:t>
            </a:r>
            <a:r>
              <a:rPr lang="ru-RU" dirty="0" err="1"/>
              <a:t>грунтується</a:t>
            </a:r>
            <a:r>
              <a:rPr lang="ru-RU" dirty="0"/>
              <a:t> на </a:t>
            </a:r>
            <a:r>
              <a:rPr lang="ru-RU" dirty="0" err="1"/>
              <a:t>позиціонуванні</a:t>
            </a:r>
            <a:r>
              <a:rPr lang="ru-RU" dirty="0"/>
              <a:t>, яке, </a:t>
            </a:r>
            <a:r>
              <a:rPr lang="ru-RU" dirty="0" err="1"/>
              <a:t>своєю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чергою</a:t>
            </a:r>
            <a:r>
              <a:rPr lang="ru-RU" dirty="0"/>
              <a:t>, </a:t>
            </a:r>
            <a:r>
              <a:rPr lang="ru-RU" dirty="0" err="1"/>
              <a:t>будують</a:t>
            </a:r>
            <a:r>
              <a:rPr lang="ru-RU" dirty="0"/>
              <a:t> на </a:t>
            </a:r>
            <a:r>
              <a:rPr lang="ru-RU" dirty="0" err="1"/>
              <a:t>маркетингових</a:t>
            </a:r>
            <a:r>
              <a:rPr lang="ru-RU" dirty="0"/>
              <a:t> </a:t>
            </a:r>
            <a:r>
              <a:rPr lang="ru-RU" dirty="0" err="1"/>
              <a:t>дослідженнях</a:t>
            </a:r>
            <a:r>
              <a:rPr lang="ru-RU" dirty="0"/>
              <a:t> і </a:t>
            </a:r>
            <a:r>
              <a:rPr lang="ru-RU" dirty="0" err="1"/>
              <a:t>ситуаційному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аналізі</a:t>
            </a:r>
            <a:r>
              <a:rPr lang="ru-RU" dirty="0"/>
              <a:t>. Реклама бренду повинна бути </a:t>
            </a:r>
            <a:r>
              <a:rPr lang="ru-RU" dirty="0" err="1"/>
              <a:t>вивіреною</a:t>
            </a:r>
            <a:r>
              <a:rPr lang="ru-RU" dirty="0"/>
              <a:t> до </a:t>
            </a:r>
            <a:r>
              <a:rPr lang="ru-RU" dirty="0" err="1"/>
              <a:t>дрібниць</a:t>
            </a:r>
            <a:r>
              <a:rPr lang="ru-RU" dirty="0"/>
              <a:t>, і</a:t>
            </a:r>
          </a:p>
          <a:p>
            <a:pPr marL="0" indent="0">
              <a:buNone/>
            </a:pPr>
            <a:r>
              <a:rPr lang="ru-RU" dirty="0" err="1"/>
              <a:t>оформленою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загальної</a:t>
            </a:r>
            <a:r>
              <a:rPr lang="ru-RU" dirty="0"/>
              <a:t> </a:t>
            </a:r>
            <a:r>
              <a:rPr lang="ru-RU" dirty="0" err="1"/>
              <a:t>концепції</a:t>
            </a:r>
            <a:r>
              <a:rPr lang="ru-RU" dirty="0"/>
              <a:t> бренду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15868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29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smtClean="0"/>
              <a:t>Головні </a:t>
            </a:r>
            <a:r>
              <a:rPr lang="uk-UA" b="1" dirty="0"/>
              <a:t>вимоги до бренд-дизайну</a:t>
            </a:r>
            <a:r>
              <a:rPr lang="uk-UA" dirty="0"/>
              <a:t>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i="1" dirty="0" smtClean="0"/>
              <a:t>1. </a:t>
            </a:r>
            <a:r>
              <a:rPr lang="ru-RU" b="1" i="1" dirty="0" err="1" smtClean="0"/>
              <a:t>Запам’ятовуваність</a:t>
            </a:r>
            <a:r>
              <a:rPr lang="ru-RU" b="1" i="1" dirty="0"/>
              <a:t>. </a:t>
            </a:r>
            <a:endParaRPr lang="ru-RU" b="1" i="1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b="1" i="1" dirty="0" err="1"/>
              <a:t>Адекватність</a:t>
            </a:r>
            <a:r>
              <a:rPr lang="ru-RU" b="1" i="1" dirty="0"/>
              <a:t>. </a:t>
            </a:r>
            <a:endParaRPr lang="ru-RU" b="1" i="1" dirty="0" smtClean="0"/>
          </a:p>
          <a:p>
            <a:pPr marL="0" indent="0">
              <a:buNone/>
            </a:pP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b="1" i="1" dirty="0" err="1"/>
              <a:t>Привабливість</a:t>
            </a:r>
            <a:r>
              <a:rPr lang="ru-RU" b="1" i="1" dirty="0"/>
              <a:t>. </a:t>
            </a:r>
            <a:endParaRPr lang="ru-RU" b="1" i="1" dirty="0" smtClean="0"/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. </a:t>
            </a:r>
            <a:r>
              <a:rPr lang="uk-UA" b="1" i="1" dirty="0"/>
              <a:t>Універсальність</a:t>
            </a:r>
            <a:r>
              <a:rPr lang="uk-UA" b="1" i="1" dirty="0" smtClean="0"/>
              <a:t>.</a:t>
            </a:r>
          </a:p>
          <a:p>
            <a:pPr marL="0" indent="0">
              <a:buNone/>
            </a:pPr>
            <a:r>
              <a:rPr lang="uk-UA" b="1" i="1" dirty="0" smtClean="0"/>
              <a:t>5. Адаптивність.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71632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err="1"/>
              <a:t>Розробляючи</a:t>
            </a:r>
            <a:r>
              <a:rPr lang="ru-RU" sz="2800" b="1" dirty="0"/>
              <a:t> дизайн </a:t>
            </a:r>
            <a:r>
              <a:rPr lang="ru-RU" sz="2800" b="1" dirty="0" err="1"/>
              <a:t>пакування</a:t>
            </a:r>
            <a:r>
              <a:rPr lang="ru-RU" sz="2800" b="1" dirty="0"/>
              <a:t> </a:t>
            </a:r>
            <a:r>
              <a:rPr lang="ru-RU" sz="2800" b="1" dirty="0" err="1"/>
              <a:t>необхідно</a:t>
            </a:r>
            <a:r>
              <a:rPr lang="ru-RU" sz="2800" b="1" dirty="0"/>
              <a:t> </a:t>
            </a:r>
            <a:r>
              <a:rPr lang="ru-RU" sz="2800" b="1" dirty="0" err="1"/>
              <a:t>враховувати</a:t>
            </a:r>
            <a:r>
              <a:rPr lang="ru-RU" sz="2800" b="1" dirty="0"/>
              <a:t> </a:t>
            </a:r>
            <a:r>
              <a:rPr lang="ru-RU" sz="2800" b="1" dirty="0" err="1"/>
              <a:t>такі</a:t>
            </a:r>
            <a:r>
              <a:rPr lang="ru-RU" sz="2800" b="1" dirty="0"/>
              <a:t/>
            </a:r>
            <a:br>
              <a:rPr lang="ru-RU" sz="2800" b="1" dirty="0"/>
            </a:br>
            <a:r>
              <a:rPr lang="uk-UA" sz="2800" b="1" dirty="0"/>
              <a:t>фактори:</a:t>
            </a:r>
            <a:br>
              <a:rPr lang="uk-UA" sz="2800" b="1" dirty="0"/>
            </a:b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 err="1" smtClean="0"/>
              <a:t>Візуальна</a:t>
            </a:r>
            <a:r>
              <a:rPr lang="ru-RU" dirty="0" smtClean="0"/>
              <a:t> </a:t>
            </a:r>
            <a:r>
              <a:rPr lang="ru-RU" dirty="0" err="1"/>
              <a:t>естетика</a:t>
            </a:r>
            <a:r>
              <a:rPr lang="ru-RU" dirty="0"/>
              <a:t> та </a:t>
            </a:r>
            <a:r>
              <a:rPr lang="ru-RU" dirty="0" err="1"/>
              <a:t>привабливість</a:t>
            </a:r>
            <a:r>
              <a:rPr lang="ru-RU" dirty="0"/>
              <a:t>. 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Тактильний</a:t>
            </a:r>
            <a:r>
              <a:rPr lang="ru-RU" dirty="0"/>
              <a:t> </a:t>
            </a:r>
            <a:r>
              <a:rPr lang="ru-RU" dirty="0" err="1"/>
              <a:t>відгук</a:t>
            </a:r>
            <a:r>
              <a:rPr lang="ru-RU" dirty="0"/>
              <a:t>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. Емоційний відгук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Функціональність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uk-UA" dirty="0" smtClean="0"/>
              <a:t>5</a:t>
            </a:r>
            <a:r>
              <a:rPr lang="uk-UA" dirty="0"/>
              <a:t>. Фірмовий стиль.</a:t>
            </a:r>
          </a:p>
        </p:txBody>
      </p:sp>
    </p:spTree>
    <p:extLst>
      <p:ext uri="{BB962C8B-B14F-4D97-AF65-F5344CB8AC3E}">
        <p14:creationId xmlns:p14="http://schemas.microsoft.com/office/powerpoint/2010/main" val="471002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4234"/>
            <a:ext cx="10515600" cy="5512729"/>
          </a:xfrm>
        </p:spPr>
        <p:txBody>
          <a:bodyPr/>
          <a:lstStyle/>
          <a:p>
            <a:r>
              <a:rPr lang="uk-UA" b="1" dirty="0"/>
              <a:t>Переваги ексклюзивного дизайну пакування</a:t>
            </a:r>
            <a:r>
              <a:rPr lang="uk-UA" dirty="0"/>
              <a:t>:</a:t>
            </a:r>
          </a:p>
          <a:p>
            <a:r>
              <a:rPr lang="ru-RU" dirty="0"/>
              <a:t>— продукт </a:t>
            </a:r>
            <a:r>
              <a:rPr lang="ru-RU" dirty="0" err="1"/>
              <a:t>вигідно</a:t>
            </a:r>
            <a:r>
              <a:rPr lang="ru-RU" dirty="0"/>
              <a:t>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конкурентних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;</a:t>
            </a:r>
          </a:p>
          <a:p>
            <a:r>
              <a:rPr lang="ru-RU" dirty="0"/>
              <a:t>— </a:t>
            </a:r>
            <a:r>
              <a:rPr lang="ru-RU" dirty="0" err="1"/>
              <a:t>новий</a:t>
            </a:r>
            <a:r>
              <a:rPr lang="ru-RU" dirty="0"/>
              <a:t> дизайн </a:t>
            </a:r>
            <a:r>
              <a:rPr lang="ru-RU" dirty="0" err="1"/>
              <a:t>розкриває</a:t>
            </a:r>
            <a:r>
              <a:rPr lang="ru-RU" dirty="0"/>
              <a:t> і </a:t>
            </a:r>
            <a:r>
              <a:rPr lang="ru-RU" dirty="0" err="1"/>
              <a:t>демонструє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 бренду;</a:t>
            </a:r>
          </a:p>
          <a:p>
            <a:r>
              <a:rPr lang="ru-RU" dirty="0"/>
              <a:t>— </a:t>
            </a:r>
            <a:r>
              <a:rPr lang="ru-RU" dirty="0" err="1"/>
              <a:t>інформує</a:t>
            </a:r>
            <a:r>
              <a:rPr lang="ru-RU" dirty="0"/>
              <a:t> про </a:t>
            </a:r>
            <a:r>
              <a:rPr lang="ru-RU" dirty="0" err="1"/>
              <a:t>унікальні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й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функціональності</a:t>
            </a:r>
            <a:endParaRPr lang="ru-RU" dirty="0"/>
          </a:p>
          <a:p>
            <a:r>
              <a:rPr lang="uk-UA" dirty="0"/>
              <a:t>товару;</a:t>
            </a:r>
          </a:p>
          <a:p>
            <a:r>
              <a:rPr lang="ru-RU" dirty="0"/>
              <a:t>—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додаткового</a:t>
            </a:r>
            <a:r>
              <a:rPr lang="ru-RU" dirty="0"/>
              <a:t> </a:t>
            </a:r>
            <a:r>
              <a:rPr lang="ru-RU" dirty="0" err="1"/>
              <a:t>емоційного</a:t>
            </a:r>
            <a:r>
              <a:rPr lang="ru-RU" dirty="0"/>
              <a:t> </a:t>
            </a:r>
            <a:r>
              <a:rPr lang="ru-RU" dirty="0" err="1"/>
              <a:t>забарвлення</a:t>
            </a:r>
            <a:r>
              <a:rPr lang="ru-RU" dirty="0"/>
              <a:t> продукту.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34520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Дизайн </a:t>
            </a:r>
            <a:r>
              <a:rPr lang="ru-RU" b="1" dirty="0" err="1"/>
              <a:t>етикетки</a:t>
            </a:r>
            <a:r>
              <a:rPr lang="ru-RU" b="1" dirty="0"/>
              <a:t> </a:t>
            </a:r>
            <a:r>
              <a:rPr lang="ru-RU" b="1" dirty="0" err="1"/>
              <a:t>включає</a:t>
            </a:r>
            <a:r>
              <a:rPr lang="ru-RU" b="1" dirty="0"/>
              <a:t> в себе </a:t>
            </a:r>
            <a:r>
              <a:rPr lang="ru-RU" b="1" dirty="0" err="1"/>
              <a:t>розроблення</a:t>
            </a:r>
            <a:r>
              <a:rPr lang="ru-RU" b="1" dirty="0"/>
              <a:t> </a:t>
            </a:r>
            <a:r>
              <a:rPr lang="ru-RU" b="1" dirty="0" err="1"/>
              <a:t>оформлення</a:t>
            </a:r>
            <a:r>
              <a:rPr lang="ru-RU" b="1" dirty="0"/>
              <a:t>:</a:t>
            </a:r>
            <a:br>
              <a:rPr lang="ru-RU" b="1" dirty="0"/>
            </a:b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— </a:t>
            </a:r>
            <a:r>
              <a:rPr lang="ru-RU" b="1" dirty="0" err="1"/>
              <a:t>основної</a:t>
            </a:r>
            <a:r>
              <a:rPr lang="ru-RU" b="1" dirty="0"/>
              <a:t> </a:t>
            </a:r>
            <a:r>
              <a:rPr lang="ru-RU" b="1" dirty="0" err="1"/>
              <a:t>етикетки</a:t>
            </a:r>
            <a:r>
              <a:rPr lang="ru-RU" b="1" dirty="0"/>
              <a:t> (</a:t>
            </a:r>
            <a:r>
              <a:rPr lang="ru-RU" b="1" dirty="0" err="1"/>
              <a:t>корпусної</a:t>
            </a:r>
            <a:r>
              <a:rPr lang="ru-RU" b="1" dirty="0"/>
              <a:t>). </a:t>
            </a:r>
            <a:r>
              <a:rPr lang="ru-RU" dirty="0"/>
              <a:t>На </a:t>
            </a:r>
            <a:r>
              <a:rPr lang="ru-RU" dirty="0" err="1"/>
              <a:t>основній</a:t>
            </a:r>
            <a:r>
              <a:rPr lang="ru-RU" dirty="0"/>
              <a:t> </a:t>
            </a:r>
            <a:r>
              <a:rPr lang="ru-RU" dirty="0" err="1"/>
              <a:t>етикетці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 err="1"/>
              <a:t>зазвичай</a:t>
            </a:r>
            <a:r>
              <a:rPr lang="ru-RU" dirty="0"/>
              <a:t>, </a:t>
            </a:r>
            <a:r>
              <a:rPr lang="ru-RU" dirty="0" err="1"/>
              <a:t>розміщують</a:t>
            </a:r>
            <a:r>
              <a:rPr lang="ru-RU" dirty="0"/>
              <a:t> логотип, </a:t>
            </a:r>
            <a:r>
              <a:rPr lang="ru-RU" dirty="0" err="1"/>
              <a:t>символіку</a:t>
            </a:r>
            <a:r>
              <a:rPr lang="ru-RU" dirty="0"/>
              <a:t> і </a:t>
            </a:r>
            <a:r>
              <a:rPr lang="ru-RU" dirty="0" err="1"/>
              <a:t>найменування</a:t>
            </a:r>
            <a:r>
              <a:rPr lang="ru-RU" dirty="0"/>
              <a:t> товару, а</a:t>
            </a:r>
          </a:p>
          <a:p>
            <a:pPr marL="0" indent="0" algn="just">
              <a:buNone/>
            </a:pP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додаткові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виду </a:t>
            </a:r>
            <a:r>
              <a:rPr lang="ru-RU" dirty="0" err="1"/>
              <a:t>продукції</a:t>
            </a:r>
            <a:r>
              <a:rPr lang="ru-RU" dirty="0"/>
              <a:t> - сорту,</a:t>
            </a:r>
          </a:p>
          <a:p>
            <a:pPr marL="0" indent="0" algn="just">
              <a:buNone/>
            </a:pPr>
            <a:r>
              <a:rPr lang="uk-UA" dirty="0"/>
              <a:t>фортеці і ін.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b="1" dirty="0" err="1"/>
              <a:t>кольєретки</a:t>
            </a:r>
            <a:r>
              <a:rPr lang="ru-RU" b="1" dirty="0"/>
              <a:t> (</a:t>
            </a:r>
            <a:r>
              <a:rPr lang="ru-RU" b="1" dirty="0" err="1"/>
              <a:t>етикетка</a:t>
            </a:r>
            <a:r>
              <a:rPr lang="ru-RU" b="1" dirty="0"/>
              <a:t> у </a:t>
            </a:r>
            <a:r>
              <a:rPr lang="ru-RU" b="1" dirty="0" err="1"/>
              <a:t>верхній</a:t>
            </a:r>
            <a:r>
              <a:rPr lang="ru-RU" b="1" dirty="0"/>
              <a:t> </a:t>
            </a:r>
            <a:r>
              <a:rPr lang="ru-RU" b="1" dirty="0" err="1"/>
              <a:t>частині</a:t>
            </a:r>
            <a:r>
              <a:rPr lang="ru-RU" b="1" dirty="0"/>
              <a:t> </a:t>
            </a:r>
            <a:r>
              <a:rPr lang="ru-RU" b="1" dirty="0" err="1"/>
              <a:t>пляшки</a:t>
            </a:r>
            <a:r>
              <a:rPr lang="ru-RU" b="1" dirty="0"/>
              <a:t>)</a:t>
            </a:r>
            <a:r>
              <a:rPr lang="ru-RU" dirty="0"/>
              <a:t>. </a:t>
            </a:r>
            <a:r>
              <a:rPr lang="ru-RU" dirty="0" err="1"/>
              <a:t>Найменша</a:t>
            </a:r>
            <a:endParaRPr lang="ru-RU" dirty="0"/>
          </a:p>
          <a:p>
            <a:pPr marL="0" indent="0" algn="just">
              <a:buNone/>
            </a:pPr>
            <a:r>
              <a:rPr lang="ru-RU" dirty="0"/>
              <a:t>за </a:t>
            </a:r>
            <a:r>
              <a:rPr lang="ru-RU" dirty="0" err="1"/>
              <a:t>розмірами</a:t>
            </a:r>
            <a:r>
              <a:rPr lang="ru-RU" dirty="0"/>
              <a:t> </a:t>
            </a:r>
            <a:r>
              <a:rPr lang="ru-RU" dirty="0" err="1"/>
              <a:t>етикетка</a:t>
            </a:r>
            <a:r>
              <a:rPr lang="ru-RU" dirty="0"/>
              <a:t> у </a:t>
            </a:r>
            <a:r>
              <a:rPr lang="ru-RU" dirty="0" err="1"/>
              <a:t>верхній</a:t>
            </a:r>
            <a:r>
              <a:rPr lang="ru-RU" dirty="0"/>
              <a:t>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пляшки</a:t>
            </a:r>
            <a:r>
              <a:rPr lang="ru-RU" dirty="0"/>
              <a:t>, на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зазначені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тільки</a:t>
            </a:r>
            <a:r>
              <a:rPr lang="ru-RU" dirty="0"/>
              <a:t> логотип, </a:t>
            </a:r>
            <a:r>
              <a:rPr lang="ru-RU" dirty="0" err="1"/>
              <a:t>символіка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найменування</a:t>
            </a:r>
            <a:r>
              <a:rPr lang="ru-RU" dirty="0"/>
              <a:t> товару і </a:t>
            </a:r>
            <a:r>
              <a:rPr lang="ru-RU" dirty="0" err="1"/>
              <a:t>рік</a:t>
            </a:r>
            <a:endParaRPr lang="ru-RU" dirty="0"/>
          </a:p>
          <a:p>
            <a:pPr marL="0" indent="0" algn="just">
              <a:buNone/>
            </a:pPr>
            <a:r>
              <a:rPr lang="ru-RU" dirty="0" err="1"/>
              <a:t>випуску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етикетка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є на </a:t>
            </a:r>
            <a:r>
              <a:rPr lang="ru-RU" dirty="0" err="1"/>
              <a:t>тарі</a:t>
            </a:r>
            <a:r>
              <a:rPr lang="ru-RU" dirty="0"/>
              <a:t> </a:t>
            </a:r>
            <a:r>
              <a:rPr lang="ru-RU" dirty="0" err="1"/>
              <a:t>алкогольних</a:t>
            </a:r>
            <a:r>
              <a:rPr lang="ru-RU" dirty="0"/>
              <a:t> і</a:t>
            </a:r>
          </a:p>
          <a:p>
            <a:pPr marL="0" indent="0" algn="just">
              <a:buNone/>
            </a:pPr>
            <a:r>
              <a:rPr lang="uk-UA" dirty="0"/>
              <a:t>безалкогольних напоїв.</a:t>
            </a:r>
          </a:p>
          <a:p>
            <a:pPr marL="0" indent="0" algn="just">
              <a:buNone/>
            </a:pPr>
            <a:r>
              <a:rPr lang="ru-RU" dirty="0"/>
              <a:t>— </a:t>
            </a:r>
            <a:r>
              <a:rPr lang="ru-RU" b="1" dirty="0" err="1"/>
              <a:t>контретикетки</a:t>
            </a:r>
            <a:r>
              <a:rPr lang="ru-RU" b="1" dirty="0"/>
              <a:t> (</a:t>
            </a:r>
            <a:r>
              <a:rPr lang="ru-RU" b="1" dirty="0" err="1"/>
              <a:t>етикетка</a:t>
            </a:r>
            <a:r>
              <a:rPr lang="ru-RU" b="1" dirty="0"/>
              <a:t> на </a:t>
            </a:r>
            <a:r>
              <a:rPr lang="ru-RU" b="1" dirty="0" err="1"/>
              <a:t>зворотному</a:t>
            </a:r>
            <a:r>
              <a:rPr lang="ru-RU" b="1" dirty="0"/>
              <a:t> </a:t>
            </a:r>
            <a:r>
              <a:rPr lang="ru-RU" b="1" dirty="0" err="1"/>
              <a:t>боці</a:t>
            </a:r>
            <a:r>
              <a:rPr lang="ru-RU" b="1" dirty="0"/>
              <a:t> </a:t>
            </a:r>
            <a:r>
              <a:rPr lang="ru-RU" b="1" dirty="0" err="1"/>
              <a:t>пакування</a:t>
            </a:r>
            <a:r>
              <a:rPr lang="ru-RU" b="1" dirty="0"/>
              <a:t>).</a:t>
            </a:r>
          </a:p>
          <a:p>
            <a:pPr marL="0" indent="0" algn="just">
              <a:buNone/>
            </a:pPr>
            <a:r>
              <a:rPr lang="ru-RU" dirty="0" err="1"/>
              <a:t>Контретикетка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корисну</a:t>
            </a:r>
            <a:r>
              <a:rPr lang="ru-RU" dirty="0"/>
              <a:t> для </a:t>
            </a:r>
            <a:r>
              <a:rPr lang="ru-RU" dirty="0" err="1"/>
              <a:t>споживача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- склад</a:t>
            </a:r>
          </a:p>
          <a:p>
            <a:pPr marL="0" indent="0" algn="just">
              <a:buNone/>
            </a:pPr>
            <a:r>
              <a:rPr lang="ru-RU" dirty="0"/>
              <a:t>товару, </a:t>
            </a:r>
            <a:r>
              <a:rPr lang="ru-RU" dirty="0" err="1"/>
              <a:t>харчову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, </a:t>
            </a:r>
            <a:r>
              <a:rPr lang="ru-RU" dirty="0" err="1"/>
              <a:t>обсяг</a:t>
            </a:r>
            <a:r>
              <a:rPr lang="ru-RU" dirty="0"/>
              <a:t>, </a:t>
            </a:r>
            <a:r>
              <a:rPr lang="ru-RU" dirty="0" err="1"/>
              <a:t>виробника</a:t>
            </a:r>
            <a:r>
              <a:rPr lang="ru-RU" dirty="0"/>
              <a:t> та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,</a:t>
            </a:r>
          </a:p>
          <a:p>
            <a:pPr marL="0" indent="0" algn="just">
              <a:buNone/>
            </a:pPr>
            <a:r>
              <a:rPr lang="ru-RU" dirty="0"/>
              <a:t>дату </a:t>
            </a:r>
            <a:r>
              <a:rPr lang="ru-RU" dirty="0" err="1"/>
              <a:t>виготовлення</a:t>
            </a:r>
            <a:r>
              <a:rPr lang="ru-RU" dirty="0"/>
              <a:t>, </a:t>
            </a:r>
            <a:r>
              <a:rPr lang="ru-RU" dirty="0" err="1"/>
              <a:t>символіку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знаки </a:t>
            </a:r>
            <a:r>
              <a:rPr lang="ru-RU" dirty="0" err="1"/>
              <a:t>якості</a:t>
            </a:r>
            <a:r>
              <a:rPr lang="ru-RU" dirty="0"/>
              <a:t> і штрих-код.</a:t>
            </a:r>
          </a:p>
          <a:p>
            <a:pPr marL="0" indent="0" algn="just">
              <a:buNone/>
            </a:pPr>
            <a:r>
              <a:rPr lang="ru-RU" dirty="0" err="1"/>
              <a:t>Вдало</a:t>
            </a:r>
            <a:r>
              <a:rPr lang="ru-RU" dirty="0"/>
              <a:t> </a:t>
            </a:r>
            <a:r>
              <a:rPr lang="ru-RU" dirty="0" err="1"/>
              <a:t>розроблене</a:t>
            </a:r>
            <a:r>
              <a:rPr lang="ru-RU" dirty="0"/>
              <a:t> </a:t>
            </a:r>
            <a:r>
              <a:rPr lang="ru-RU" dirty="0" err="1"/>
              <a:t>пакування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побажань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5443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08364"/>
            <a:ext cx="10515600" cy="5068599"/>
          </a:xfrm>
        </p:spPr>
        <p:txBody>
          <a:bodyPr/>
          <a:lstStyle/>
          <a:p>
            <a:pPr algn="just"/>
            <a:r>
              <a:rPr lang="ru-RU" dirty="0" err="1" smtClean="0"/>
              <a:t>Сприйняття</a:t>
            </a:r>
            <a:r>
              <a:rPr lang="ru-RU" dirty="0" smtClean="0"/>
              <a:t> </a:t>
            </a:r>
            <a:r>
              <a:rPr lang="ru-RU" dirty="0" err="1" smtClean="0"/>
              <a:t>вербальних</a:t>
            </a:r>
            <a:r>
              <a:rPr lang="ru-RU" dirty="0" smtClean="0"/>
              <a:t> </a:t>
            </a:r>
            <a:r>
              <a:rPr lang="ru-RU" dirty="0" err="1" smtClean="0"/>
              <a:t>елементів</a:t>
            </a:r>
            <a:r>
              <a:rPr lang="ru-RU" dirty="0" smtClean="0"/>
              <a:t> </a:t>
            </a:r>
            <a:r>
              <a:rPr lang="ru-RU" dirty="0" err="1" smtClean="0"/>
              <a:t>комунікації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</a:t>
            </a:r>
            <a:r>
              <a:rPr lang="ru-RU" dirty="0" err="1" smtClean="0"/>
              <a:t>відбувається</a:t>
            </a:r>
            <a:r>
              <a:rPr lang="ru-RU" dirty="0" smtClean="0"/>
              <a:t> «на слух» і </a:t>
            </a:r>
            <a:r>
              <a:rPr lang="ru-RU" dirty="0" err="1" smtClean="0"/>
              <a:t>сприйняття</a:t>
            </a:r>
            <a:r>
              <a:rPr lang="ru-RU" dirty="0" smtClean="0"/>
              <a:t> на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рівні</a:t>
            </a:r>
            <a:r>
              <a:rPr lang="ru-RU" dirty="0" smtClean="0"/>
              <a:t> практично </a:t>
            </a:r>
            <a:r>
              <a:rPr lang="ru-RU" dirty="0" err="1" smtClean="0"/>
              <a:t>людиною</a:t>
            </a:r>
            <a:r>
              <a:rPr lang="ru-RU" dirty="0" smtClean="0"/>
              <a:t> не </a:t>
            </a:r>
            <a:r>
              <a:rPr lang="ru-RU" dirty="0" err="1" smtClean="0"/>
              <a:t>усвідомлюється</a:t>
            </a:r>
            <a:r>
              <a:rPr lang="ru-RU" dirty="0" smtClean="0"/>
              <a:t>. При </a:t>
            </a:r>
            <a:r>
              <a:rPr lang="ru-RU" dirty="0" err="1" smtClean="0"/>
              <a:t>цьому</a:t>
            </a:r>
            <a:r>
              <a:rPr lang="ru-RU" dirty="0" smtClean="0"/>
              <a:t> </a:t>
            </a:r>
            <a:r>
              <a:rPr lang="ru-RU" dirty="0" err="1" smtClean="0"/>
              <a:t>сприйманні</a:t>
            </a:r>
            <a:r>
              <a:rPr lang="ru-RU" dirty="0" smtClean="0"/>
              <a:t> слово та текст </a:t>
            </a:r>
            <a:r>
              <a:rPr lang="ru-RU" dirty="0" err="1" smtClean="0"/>
              <a:t>неусвідомлено</a:t>
            </a:r>
            <a:r>
              <a:rPr lang="ru-RU" dirty="0" smtClean="0"/>
              <a:t> </a:t>
            </a:r>
            <a:r>
              <a:rPr lang="ru-RU" dirty="0" err="1" smtClean="0"/>
              <a:t>характеризує</a:t>
            </a:r>
            <a:r>
              <a:rPr lang="ru-RU" dirty="0" smtClean="0"/>
              <a:t> </a:t>
            </a:r>
            <a:r>
              <a:rPr lang="ru-RU" dirty="0" err="1" smtClean="0"/>
              <a:t>людина</a:t>
            </a:r>
            <a:r>
              <a:rPr lang="ru-RU" dirty="0" smtClean="0"/>
              <a:t> з </a:t>
            </a:r>
            <a:r>
              <a:rPr lang="ru-RU" dirty="0" err="1" smtClean="0"/>
              <a:t>цілого</a:t>
            </a:r>
            <a:r>
              <a:rPr lang="ru-RU" dirty="0" smtClean="0"/>
              <a:t> ряду </a:t>
            </a:r>
            <a:r>
              <a:rPr lang="ru-RU" dirty="0" err="1" smtClean="0"/>
              <a:t>змістовних</a:t>
            </a:r>
            <a:r>
              <a:rPr lang="ru-RU" dirty="0" smtClean="0"/>
              <a:t> </a:t>
            </a:r>
            <a:r>
              <a:rPr lang="ru-RU" dirty="0" err="1" smtClean="0"/>
              <a:t>ознак</a:t>
            </a:r>
            <a:r>
              <a:rPr lang="ru-RU" dirty="0" smtClean="0"/>
              <a:t> і </a:t>
            </a:r>
            <a:r>
              <a:rPr lang="ru-RU" dirty="0" err="1" smtClean="0"/>
              <a:t>викликає</a:t>
            </a:r>
            <a:r>
              <a:rPr lang="ru-RU" dirty="0" smtClean="0"/>
              <a:t> </a:t>
            </a:r>
            <a:r>
              <a:rPr lang="ru-RU" dirty="0" err="1" smtClean="0"/>
              <a:t>цілком</a:t>
            </a:r>
            <a:r>
              <a:rPr lang="ru-RU" dirty="0" smtClean="0"/>
              <a:t> </a:t>
            </a:r>
            <a:r>
              <a:rPr lang="ru-RU" dirty="0" err="1" smtClean="0"/>
              <a:t>певні</a:t>
            </a:r>
            <a:r>
              <a:rPr lang="ru-RU" dirty="0" smtClean="0"/>
              <a:t> </a:t>
            </a:r>
            <a:r>
              <a:rPr lang="ru-RU" dirty="0" err="1" smtClean="0"/>
              <a:t>колірні</a:t>
            </a:r>
            <a:r>
              <a:rPr lang="ru-RU" dirty="0" smtClean="0"/>
              <a:t> </a:t>
            </a:r>
            <a:r>
              <a:rPr lang="ru-RU" dirty="0" err="1" smtClean="0"/>
              <a:t>асоціації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Успішне</a:t>
            </a:r>
            <a:r>
              <a:rPr lang="ru-RU" dirty="0" smtClean="0"/>
              <a:t> </a:t>
            </a:r>
            <a:r>
              <a:rPr lang="ru-RU" dirty="0" err="1" smtClean="0"/>
              <a:t>поєднання</a:t>
            </a:r>
            <a:r>
              <a:rPr lang="ru-RU" dirty="0" smtClean="0"/>
              <a:t> </a:t>
            </a:r>
            <a:r>
              <a:rPr lang="ru-RU" dirty="0" err="1" smtClean="0"/>
              <a:t>візуальних</a:t>
            </a:r>
            <a:r>
              <a:rPr lang="ru-RU" dirty="0" smtClean="0"/>
              <a:t> (</a:t>
            </a:r>
            <a:r>
              <a:rPr lang="ru-RU" dirty="0" err="1" smtClean="0"/>
              <a:t>пакування</a:t>
            </a:r>
            <a:r>
              <a:rPr lang="ru-RU" dirty="0" smtClean="0"/>
              <a:t>, </a:t>
            </a:r>
            <a:r>
              <a:rPr lang="ru-RU" dirty="0" err="1" smtClean="0"/>
              <a:t>візуальна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</a:t>
            </a:r>
            <a:r>
              <a:rPr lang="ru-RU" dirty="0" err="1" smtClean="0"/>
              <a:t>рекламних</a:t>
            </a:r>
            <a:r>
              <a:rPr lang="ru-RU" dirty="0" smtClean="0"/>
              <a:t> </a:t>
            </a:r>
            <a:r>
              <a:rPr lang="ru-RU" dirty="0" err="1" smtClean="0"/>
              <a:t>матеріалів</a:t>
            </a:r>
            <a:r>
              <a:rPr lang="ru-RU" dirty="0" smtClean="0"/>
              <a:t>) і </a:t>
            </a:r>
            <a:r>
              <a:rPr lang="ru-RU" dirty="0" err="1" smtClean="0"/>
              <a:t>вербальних</a:t>
            </a:r>
            <a:r>
              <a:rPr lang="ru-RU" dirty="0" smtClean="0"/>
              <a:t> </a:t>
            </a:r>
            <a:r>
              <a:rPr lang="ru-RU" dirty="0" err="1" smtClean="0"/>
              <a:t>частин</a:t>
            </a:r>
            <a:r>
              <a:rPr lang="ru-RU" dirty="0" smtClean="0"/>
              <a:t> (</a:t>
            </a:r>
            <a:r>
              <a:rPr lang="ru-RU" dirty="0" err="1" smtClean="0"/>
              <a:t>назви</a:t>
            </a:r>
            <a:r>
              <a:rPr lang="ru-RU" dirty="0" smtClean="0"/>
              <a:t> бренду, слогану, тексту </a:t>
            </a:r>
            <a:r>
              <a:rPr lang="ru-RU" dirty="0" err="1" smtClean="0"/>
              <a:t>рекламних</a:t>
            </a:r>
            <a:r>
              <a:rPr lang="ru-RU" dirty="0" smtClean="0"/>
              <a:t> </a:t>
            </a:r>
            <a:r>
              <a:rPr lang="ru-RU" dirty="0" err="1" smtClean="0"/>
              <a:t>матеріалів</a:t>
            </a:r>
            <a:r>
              <a:rPr lang="ru-RU" dirty="0" smtClean="0"/>
              <a:t>) </a:t>
            </a:r>
            <a:r>
              <a:rPr lang="ru-RU" dirty="0" err="1" smtClean="0"/>
              <a:t>маркетингової</a:t>
            </a:r>
            <a:r>
              <a:rPr lang="ru-RU" dirty="0" smtClean="0"/>
              <a:t> </a:t>
            </a:r>
            <a:r>
              <a:rPr lang="ru-RU" dirty="0" err="1" smtClean="0"/>
              <a:t>комунікації</a:t>
            </a:r>
            <a:r>
              <a:rPr lang="ru-RU" dirty="0" smtClean="0"/>
              <a:t> є </a:t>
            </a:r>
            <a:r>
              <a:rPr lang="ru-RU" dirty="0" err="1" smtClean="0"/>
              <a:t>необхідною</a:t>
            </a:r>
            <a:r>
              <a:rPr lang="ru-RU" dirty="0" smtClean="0"/>
              <a:t> </a:t>
            </a:r>
            <a:r>
              <a:rPr lang="ru-RU" dirty="0" err="1" smtClean="0"/>
              <a:t>умовою</a:t>
            </a:r>
            <a:r>
              <a:rPr lang="ru-RU" dirty="0" smtClean="0"/>
              <a:t> </a:t>
            </a:r>
            <a:r>
              <a:rPr lang="ru-RU" dirty="0" err="1" smtClean="0"/>
              <a:t>розуміння</a:t>
            </a:r>
            <a:r>
              <a:rPr lang="ru-RU" dirty="0" smtClean="0"/>
              <a:t> </a:t>
            </a:r>
            <a:r>
              <a:rPr lang="ru-RU" dirty="0" err="1" smtClean="0"/>
              <a:t>повідомлення</a:t>
            </a:r>
            <a:r>
              <a:rPr lang="ru-RU" dirty="0" smtClean="0"/>
              <a:t> </a:t>
            </a:r>
            <a:r>
              <a:rPr lang="ru-RU" dirty="0" err="1" smtClean="0"/>
              <a:t>споживачем</a:t>
            </a:r>
            <a:r>
              <a:rPr lang="ru-RU" dirty="0" smtClean="0"/>
              <a:t>. 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768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Критерії вибору елементів бренду: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21434"/>
            <a:ext cx="10515600" cy="5055529"/>
          </a:xfrm>
        </p:spPr>
        <p:txBody>
          <a:bodyPr anchor="ctr"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Запам’ятовуваність</a:t>
            </a:r>
            <a:r>
              <a:rPr lang="ru-RU" dirty="0"/>
              <a:t>. Дизайн бренду </a:t>
            </a:r>
            <a:r>
              <a:rPr lang="ru-RU" dirty="0" err="1"/>
              <a:t>завжди</a:t>
            </a:r>
            <a:r>
              <a:rPr lang="ru-RU" dirty="0"/>
              <a:t> </a:t>
            </a:r>
            <a:r>
              <a:rPr lang="ru-RU" dirty="0" err="1"/>
              <a:t>легше</a:t>
            </a:r>
            <a:r>
              <a:rPr lang="ru-RU" dirty="0"/>
              <a:t> </a:t>
            </a:r>
            <a:r>
              <a:rPr lang="ru-RU" dirty="0" err="1"/>
              <a:t>запам’ятовують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коли </a:t>
            </a:r>
            <a:r>
              <a:rPr lang="ru-RU" dirty="0" err="1"/>
              <a:t>споживач</a:t>
            </a:r>
            <a:r>
              <a:rPr lang="ru-RU" dirty="0"/>
              <a:t> </a:t>
            </a:r>
            <a:r>
              <a:rPr lang="ru-RU" dirty="0" err="1"/>
              <a:t>дізнається</a:t>
            </a:r>
            <a:r>
              <a:rPr lang="ru-RU" dirty="0"/>
              <a:t> про бренд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згадує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в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. І </a:t>
            </a:r>
            <a:r>
              <a:rPr lang="ru-RU" dirty="0" err="1"/>
              <a:t>це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стосується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дизайну, але й </a:t>
            </a:r>
            <a:r>
              <a:rPr lang="ru-RU" dirty="0" err="1"/>
              <a:t>назв</a:t>
            </a:r>
            <a:r>
              <a:rPr lang="ru-RU" dirty="0"/>
              <a:t> і </a:t>
            </a:r>
            <a:r>
              <a:rPr lang="ru-RU" dirty="0" err="1"/>
              <a:t>слоганів</a:t>
            </a:r>
            <a:r>
              <a:rPr lang="ru-RU" dirty="0"/>
              <a:t>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Адекватність</a:t>
            </a:r>
            <a:r>
              <a:rPr lang="ru-RU" dirty="0"/>
              <a:t>. </a:t>
            </a:r>
            <a:r>
              <a:rPr lang="ru-RU" dirty="0" err="1"/>
              <a:t>Важко</a:t>
            </a:r>
            <a:r>
              <a:rPr lang="ru-RU" dirty="0"/>
              <a:t> </a:t>
            </a:r>
            <a:r>
              <a:rPr lang="ru-RU" dirty="0" err="1"/>
              <a:t>пригадати</a:t>
            </a:r>
            <a:r>
              <a:rPr lang="ru-RU" dirty="0"/>
              <a:t> бренд, </a:t>
            </a:r>
            <a:r>
              <a:rPr lang="ru-RU" dirty="0" err="1"/>
              <a:t>якщо</a:t>
            </a:r>
            <a:r>
              <a:rPr lang="ru-RU" dirty="0"/>
              <a:t> не знати,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чим</a:t>
            </a:r>
            <a:r>
              <a:rPr lang="ru-RU" dirty="0"/>
              <a:t> </a:t>
            </a:r>
            <a:r>
              <a:rPr lang="ru-RU" dirty="0" err="1"/>
              <a:t>він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пов’язаний</a:t>
            </a:r>
            <a:r>
              <a:rPr lang="ru-RU" dirty="0"/>
              <a:t>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посилити</a:t>
            </a:r>
            <a:r>
              <a:rPr lang="ru-RU" dirty="0"/>
              <a:t> </a:t>
            </a:r>
            <a:r>
              <a:rPr lang="ru-RU" dirty="0" err="1"/>
              <a:t>асоціації</a:t>
            </a:r>
            <a:r>
              <a:rPr lang="ru-RU" dirty="0"/>
              <a:t>,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вибору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з</a:t>
            </a:r>
          </a:p>
          <a:p>
            <a:pPr marL="0" indent="0">
              <a:buNone/>
            </a:pP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. 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дизайн бренду повинен </a:t>
            </a:r>
            <a:r>
              <a:rPr lang="ru-RU" dirty="0" err="1"/>
              <a:t>включати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образи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підкреслюють</a:t>
            </a:r>
            <a:r>
              <a:rPr lang="ru-RU" dirty="0"/>
              <a:t>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, з метою</a:t>
            </a:r>
          </a:p>
          <a:p>
            <a:pPr marL="0" indent="0">
              <a:buNone/>
            </a:pPr>
            <a:r>
              <a:rPr lang="ru-RU" dirty="0"/>
              <a:t>довести </a:t>
            </a:r>
            <a:r>
              <a:rPr lang="ru-RU" dirty="0" err="1"/>
              <a:t>належність</a:t>
            </a:r>
            <a:r>
              <a:rPr lang="ru-RU" dirty="0"/>
              <a:t> товару до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3. </a:t>
            </a:r>
            <a:r>
              <a:rPr lang="ru-RU" dirty="0" err="1"/>
              <a:t>Привабливість</a:t>
            </a:r>
            <a:r>
              <a:rPr lang="ru-RU" dirty="0"/>
              <a:t>. </a:t>
            </a:r>
            <a:r>
              <a:rPr lang="ru-RU" dirty="0" err="1"/>
              <a:t>Іноді</a:t>
            </a:r>
            <a:r>
              <a:rPr lang="ru-RU" dirty="0"/>
              <a:t> </a:t>
            </a:r>
            <a:r>
              <a:rPr lang="ru-RU" dirty="0" err="1"/>
              <a:t>споживачі</a:t>
            </a:r>
            <a:r>
              <a:rPr lang="ru-RU" dirty="0"/>
              <a:t> </a:t>
            </a:r>
            <a:r>
              <a:rPr lang="ru-RU" dirty="0" err="1"/>
              <a:t>люблять</a:t>
            </a:r>
            <a:r>
              <a:rPr lang="ru-RU" dirty="0"/>
              <a:t> бренди </a:t>
            </a:r>
            <a:r>
              <a:rPr lang="ru-RU" dirty="0" err="1"/>
              <a:t>зовсім</a:t>
            </a:r>
            <a:r>
              <a:rPr lang="ru-RU" dirty="0"/>
              <a:t> не за</a:t>
            </a:r>
          </a:p>
          <a:p>
            <a:pPr marL="0" indent="0">
              <a:buNone/>
            </a:pP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функціональні</a:t>
            </a:r>
            <a:r>
              <a:rPr lang="ru-RU" dirty="0"/>
              <a:t> характеристики, а за те,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цікаві</a:t>
            </a:r>
            <a:r>
              <a:rPr lang="ru-RU" dirty="0"/>
              <a:t> та</a:t>
            </a:r>
          </a:p>
          <a:p>
            <a:pPr marL="0" indent="0">
              <a:buNone/>
            </a:pPr>
            <a:r>
              <a:rPr lang="ru-RU" dirty="0" err="1"/>
              <a:t>креативні</a:t>
            </a:r>
            <a:r>
              <a:rPr lang="ru-RU" dirty="0"/>
              <a:t>. </a:t>
            </a:r>
            <a:r>
              <a:rPr lang="ru-RU" dirty="0" err="1"/>
              <a:t>Естетичне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дизайну бренду </a:t>
            </a:r>
            <a:r>
              <a:rPr lang="ru-RU" dirty="0" err="1"/>
              <a:t>теж</a:t>
            </a:r>
            <a:r>
              <a:rPr lang="ru-RU" dirty="0"/>
              <a:t> </a:t>
            </a:r>
            <a:r>
              <a:rPr lang="ru-RU" dirty="0" err="1"/>
              <a:t>важливе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/>
              <a:t>дизайн логотипу, </a:t>
            </a:r>
            <a:r>
              <a:rPr lang="ru-RU" dirty="0" err="1"/>
              <a:t>шрифтові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зображення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05826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Універсальність</a:t>
            </a:r>
            <a:r>
              <a:rPr lang="ru-RU" dirty="0"/>
              <a:t>. </a:t>
            </a:r>
            <a:r>
              <a:rPr lang="ru-RU" dirty="0" err="1"/>
              <a:t>Ідеться</a:t>
            </a:r>
            <a:r>
              <a:rPr lang="ru-RU" dirty="0"/>
              <a:t> про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елементів</a:t>
            </a:r>
            <a:r>
              <a:rPr lang="ru-RU" dirty="0"/>
              <a:t> дизайну бренду в межах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декількох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продуктів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ru-RU" dirty="0"/>
              <a:t>5. </a:t>
            </a:r>
            <a:r>
              <a:rPr lang="ru-RU" dirty="0" err="1"/>
              <a:t>Адаптивність</a:t>
            </a:r>
            <a:r>
              <a:rPr lang="ru-RU" dirty="0"/>
              <a:t>. </a:t>
            </a:r>
            <a:r>
              <a:rPr lang="ru-RU" dirty="0" err="1"/>
              <a:t>Усі</a:t>
            </a:r>
            <a:r>
              <a:rPr lang="ru-RU" dirty="0"/>
              <a:t> ми </a:t>
            </a:r>
            <a:r>
              <a:rPr lang="ru-RU" dirty="0" err="1"/>
              <a:t>чудово</a:t>
            </a:r>
            <a:r>
              <a:rPr lang="ru-RU" dirty="0"/>
              <a:t> </a:t>
            </a:r>
            <a:r>
              <a:rPr lang="ru-RU" dirty="0" err="1"/>
              <a:t>розуміємо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часом в </a:t>
            </a:r>
            <a:r>
              <a:rPr lang="ru-RU" dirty="0" err="1"/>
              <a:t>дизайні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з’являються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тенденції</a:t>
            </a:r>
            <a:r>
              <a:rPr lang="ru-RU" dirty="0"/>
              <a:t> і </a:t>
            </a:r>
            <a:r>
              <a:rPr lang="ru-RU" dirty="0" err="1"/>
              <a:t>щоб</a:t>
            </a:r>
            <a:r>
              <a:rPr lang="ru-RU" dirty="0"/>
              <a:t> дизайн бренду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актуальним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необхідно</a:t>
            </a:r>
            <a:r>
              <a:rPr lang="ru-RU" dirty="0"/>
              <a:t> бути на </a:t>
            </a:r>
            <a:r>
              <a:rPr lang="ru-RU" dirty="0" err="1"/>
              <a:t>хвилі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, </a:t>
            </a:r>
            <a:r>
              <a:rPr lang="ru-RU" dirty="0" err="1"/>
              <a:t>звісно</a:t>
            </a:r>
            <a:r>
              <a:rPr lang="ru-RU" dirty="0"/>
              <a:t>,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брендів</a:t>
            </a:r>
            <a:r>
              <a:rPr lang="ru-RU" dirty="0"/>
              <a:t> не </a:t>
            </a:r>
            <a:r>
              <a:rPr lang="ru-RU" dirty="0" err="1"/>
              <a:t>всіх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категорій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83924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4. Легенда бренду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Легенда </a:t>
            </a:r>
            <a:r>
              <a:rPr lang="ru-RU" dirty="0"/>
              <a:t>бренду </a:t>
            </a:r>
            <a:r>
              <a:rPr lang="ru-RU" dirty="0" smtClean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захоплива</a:t>
            </a:r>
            <a:r>
              <a:rPr lang="ru-RU" dirty="0"/>
              <a:t> </a:t>
            </a:r>
            <a:r>
              <a:rPr lang="ru-RU" dirty="0" err="1"/>
              <a:t>історія</a:t>
            </a:r>
            <a:r>
              <a:rPr lang="ru-RU" dirty="0"/>
              <a:t> про продукт</a:t>
            </a:r>
          </a:p>
          <a:p>
            <a:pPr marL="0" indent="0">
              <a:buNone/>
            </a:pPr>
            <a:r>
              <a:rPr lang="uk-UA" dirty="0"/>
              <a:t>або компанію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ru-RU" dirty="0"/>
              <a:t>Легенда бренду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вигляд</a:t>
            </a:r>
            <a:r>
              <a:rPr lang="ru-RU" dirty="0"/>
              <a:t> як </a:t>
            </a:r>
            <a:r>
              <a:rPr lang="ru-RU" dirty="0" err="1"/>
              <a:t>вербальних</a:t>
            </a:r>
            <a:r>
              <a:rPr lang="ru-RU" dirty="0"/>
              <a:t>, так і</a:t>
            </a:r>
          </a:p>
          <a:p>
            <a:pPr marL="0" indent="0">
              <a:buNone/>
            </a:pPr>
            <a:r>
              <a:rPr lang="uk-UA" dirty="0"/>
              <a:t>графічних елементів.</a:t>
            </a:r>
          </a:p>
          <a:p>
            <a:pPr marL="0" indent="0" algn="just">
              <a:buNone/>
            </a:pPr>
            <a:r>
              <a:rPr lang="ru-RU" b="1" dirty="0" err="1"/>
              <a:t>Розроблення</a:t>
            </a:r>
            <a:r>
              <a:rPr lang="ru-RU" b="1" dirty="0"/>
              <a:t> </a:t>
            </a:r>
            <a:r>
              <a:rPr lang="ru-RU" b="1" dirty="0" err="1"/>
              <a:t>легенди</a:t>
            </a:r>
            <a:r>
              <a:rPr lang="ru-RU" b="1" dirty="0"/>
              <a:t> бренду </a:t>
            </a:r>
            <a:r>
              <a:rPr lang="ru-RU" b="1" dirty="0" err="1"/>
              <a:t>відбувається</a:t>
            </a:r>
            <a:r>
              <a:rPr lang="ru-RU" b="1" dirty="0"/>
              <a:t> у </a:t>
            </a:r>
            <a:r>
              <a:rPr lang="ru-RU" b="1" dirty="0" err="1"/>
              <a:t>кілька</a:t>
            </a:r>
            <a:r>
              <a:rPr lang="ru-RU" b="1" dirty="0"/>
              <a:t> </a:t>
            </a:r>
            <a:r>
              <a:rPr lang="ru-RU" b="1" dirty="0" err="1"/>
              <a:t>етапів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цільової</a:t>
            </a:r>
            <a:r>
              <a:rPr lang="ru-RU" dirty="0"/>
              <a:t> </a:t>
            </a:r>
            <a:r>
              <a:rPr lang="ru-RU" dirty="0" err="1"/>
              <a:t>аудиторії</a:t>
            </a:r>
            <a:r>
              <a:rPr lang="ru-RU" dirty="0"/>
              <a:t>. Перш за все, </a:t>
            </a:r>
            <a:r>
              <a:rPr lang="ru-RU" dirty="0" err="1"/>
              <a:t>аналітики</a:t>
            </a:r>
            <a:r>
              <a:rPr lang="ru-RU" dirty="0"/>
              <a:t> </a:t>
            </a:r>
            <a:r>
              <a:rPr lang="ru-RU" dirty="0" err="1"/>
              <a:t>складуть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портрет </a:t>
            </a:r>
            <a:r>
              <a:rPr lang="ru-RU" dirty="0" err="1"/>
              <a:t>споживача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вивчити</a:t>
            </a:r>
            <a:r>
              <a:rPr lang="ru-RU" dirty="0"/>
              <a:t> </a:t>
            </a:r>
            <a:r>
              <a:rPr lang="ru-RU" dirty="0" err="1"/>
              <a:t>спосіб</a:t>
            </a:r>
            <a:r>
              <a:rPr lang="ru-RU" dirty="0"/>
              <a:t> </a:t>
            </a:r>
            <a:r>
              <a:rPr lang="ru-RU" dirty="0" err="1"/>
              <a:t>мислення</a:t>
            </a:r>
            <a:r>
              <a:rPr lang="ru-RU" dirty="0"/>
              <a:t>, </a:t>
            </a:r>
            <a:r>
              <a:rPr lang="ru-RU" dirty="0" err="1"/>
              <a:t>цінності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uk-UA" dirty="0"/>
              <a:t>звички, стереотипи аудиторії.</a:t>
            </a:r>
          </a:p>
          <a:p>
            <a:pPr marL="0" indent="0">
              <a:buNone/>
            </a:pPr>
            <a:r>
              <a:rPr lang="ru-RU" dirty="0"/>
              <a:t>2.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конкурентів</a:t>
            </a:r>
            <a:r>
              <a:rPr lang="ru-RU" dirty="0"/>
              <a:t>. </a:t>
            </a:r>
            <a:r>
              <a:rPr lang="ru-RU" dirty="0" err="1"/>
              <a:t>Аналізують</a:t>
            </a:r>
            <a:r>
              <a:rPr lang="ru-RU" dirty="0"/>
              <a:t> бренд-</a:t>
            </a:r>
            <a:r>
              <a:rPr lang="ru-RU" dirty="0" err="1"/>
              <a:t>легенди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конкурентів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 </a:t>
            </a:r>
            <a:r>
              <a:rPr lang="ru-RU" dirty="0" err="1"/>
              <a:t>вільні</a:t>
            </a:r>
            <a:r>
              <a:rPr lang="ru-RU" dirty="0"/>
              <a:t> </a:t>
            </a:r>
            <a:r>
              <a:rPr lang="ru-RU" dirty="0" err="1"/>
              <a:t>ніші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uk-UA" dirty="0"/>
              <a:t>3. Аналіз бренду-платформи.</a:t>
            </a:r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легенди</a:t>
            </a:r>
            <a:r>
              <a:rPr lang="ru-RU" dirty="0"/>
              <a:t> бренду. На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розробляють</a:t>
            </a:r>
            <a:r>
              <a:rPr lang="ru-RU" dirty="0"/>
              <a:t> ту </a:t>
            </a:r>
            <a:r>
              <a:rPr lang="ru-RU" dirty="0" err="1"/>
              <a:t>унікальну</a:t>
            </a:r>
            <a:r>
              <a:rPr lang="ru-RU" dirty="0"/>
              <a:t> та </a:t>
            </a:r>
            <a:r>
              <a:rPr lang="ru-RU" dirty="0" err="1"/>
              <a:t>захопливу</a:t>
            </a:r>
            <a:r>
              <a:rPr lang="ru-RU" dirty="0"/>
              <a:t> </a:t>
            </a:r>
            <a:r>
              <a:rPr lang="ru-RU" dirty="0" err="1"/>
              <a:t>історію</a:t>
            </a:r>
            <a:r>
              <a:rPr lang="ru-RU" dirty="0"/>
              <a:t>, яка і стане</a:t>
            </a:r>
          </a:p>
          <a:p>
            <a:pPr marL="0" indent="0">
              <a:buNone/>
            </a:pPr>
            <a:r>
              <a:rPr lang="ru-RU" dirty="0"/>
              <a:t>легендою бренду. У </a:t>
            </a:r>
            <a:r>
              <a:rPr lang="ru-RU" dirty="0" err="1"/>
              <a:t>ній</a:t>
            </a:r>
            <a:r>
              <a:rPr lang="ru-RU" dirty="0"/>
              <a:t> </a:t>
            </a:r>
            <a:r>
              <a:rPr lang="ru-RU" dirty="0" err="1"/>
              <a:t>будуть</a:t>
            </a:r>
            <a:r>
              <a:rPr lang="ru-RU" dirty="0"/>
              <a:t> </a:t>
            </a:r>
            <a:r>
              <a:rPr lang="ru-RU" dirty="0" err="1"/>
              <a:t>закладені</a:t>
            </a:r>
            <a:r>
              <a:rPr lang="ru-RU" dirty="0"/>
              <a:t> </a:t>
            </a:r>
            <a:r>
              <a:rPr lang="ru-RU" dirty="0" err="1"/>
              <a:t>цінності</a:t>
            </a:r>
            <a:r>
              <a:rPr lang="ru-RU" dirty="0"/>
              <a:t> та </a:t>
            </a:r>
            <a:r>
              <a:rPr lang="ru-RU" dirty="0" err="1"/>
              <a:t>ідеї</a:t>
            </a:r>
            <a:r>
              <a:rPr lang="ru-RU" dirty="0"/>
              <a:t>, </a:t>
            </a:r>
            <a:r>
              <a:rPr lang="ru-RU" dirty="0" err="1"/>
              <a:t>значущі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для потенційного споживача.</a:t>
            </a:r>
          </a:p>
        </p:txBody>
      </p:sp>
    </p:spTree>
    <p:extLst>
      <p:ext uri="{BB962C8B-B14F-4D97-AF65-F5344CB8AC3E}">
        <p14:creationId xmlns:p14="http://schemas.microsoft.com/office/powerpoint/2010/main" val="25103034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Легенда бренду допоможе компанії: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Покращити</a:t>
            </a:r>
            <a:r>
              <a:rPr lang="ru-RU" dirty="0"/>
              <a:t> </a:t>
            </a:r>
            <a:r>
              <a:rPr lang="ru-RU" dirty="0" err="1"/>
              <a:t>імідж</a:t>
            </a:r>
            <a:r>
              <a:rPr lang="ru-RU" dirty="0"/>
              <a:t> і </a:t>
            </a:r>
            <a:r>
              <a:rPr lang="ru-RU" dirty="0" err="1"/>
              <a:t>популяризувати</a:t>
            </a:r>
            <a:r>
              <a:rPr lang="ru-RU" dirty="0"/>
              <a:t> бренд;</a:t>
            </a:r>
          </a:p>
          <a:p>
            <a:r>
              <a:rPr lang="ru-RU" dirty="0"/>
              <a:t>2. </a:t>
            </a:r>
            <a:r>
              <a:rPr lang="ru-RU" dirty="0" err="1"/>
              <a:t>Підвищити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впізнаваності</a:t>
            </a:r>
            <a:r>
              <a:rPr lang="ru-RU" dirty="0"/>
              <a:t> бренду;</a:t>
            </a:r>
          </a:p>
          <a:p>
            <a:r>
              <a:rPr lang="ru-RU" dirty="0"/>
              <a:t>3. </a:t>
            </a:r>
            <a:r>
              <a:rPr lang="ru-RU" dirty="0" err="1"/>
              <a:t>Продемонструвати</a:t>
            </a:r>
            <a:r>
              <a:rPr lang="ru-RU" dirty="0"/>
              <a:t> </a:t>
            </a:r>
            <a:r>
              <a:rPr lang="ru-RU" dirty="0" err="1"/>
              <a:t>відмінні</a:t>
            </a:r>
            <a:r>
              <a:rPr lang="ru-RU" dirty="0"/>
              <a:t> </a:t>
            </a:r>
            <a:r>
              <a:rPr lang="ru-RU" dirty="0" err="1"/>
              <a:t>риси</a:t>
            </a:r>
            <a:r>
              <a:rPr lang="ru-RU" dirty="0"/>
              <a:t> бренду - </a:t>
            </a:r>
            <a:r>
              <a:rPr lang="ru-RU" dirty="0" err="1"/>
              <a:t>унікальна</a:t>
            </a:r>
            <a:r>
              <a:rPr lang="ru-RU" dirty="0"/>
              <a:t> </a:t>
            </a:r>
            <a:r>
              <a:rPr lang="ru-RU" dirty="0" err="1"/>
              <a:t>торгова</a:t>
            </a:r>
            <a:endParaRPr lang="ru-RU" dirty="0"/>
          </a:p>
          <a:p>
            <a:r>
              <a:rPr lang="uk-UA" dirty="0"/>
              <a:t>пропозиція;</a:t>
            </a:r>
          </a:p>
          <a:p>
            <a:r>
              <a:rPr lang="uk-UA" dirty="0"/>
              <a:t>4. Підвищити лояльність покупців;</a:t>
            </a:r>
          </a:p>
          <a:p>
            <a:r>
              <a:rPr lang="ru-RU" dirty="0"/>
              <a:t>5.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лояльних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і </a:t>
            </a:r>
            <a:r>
              <a:rPr lang="ru-RU" dirty="0" err="1"/>
              <a:t>зміцнити</a:t>
            </a:r>
            <a:r>
              <a:rPr lang="ru-RU" dirty="0"/>
              <a:t> </a:t>
            </a:r>
            <a:r>
              <a:rPr lang="ru-RU" dirty="0" err="1"/>
              <a:t>командний</a:t>
            </a:r>
            <a:r>
              <a:rPr lang="ru-RU" dirty="0"/>
              <a:t> дух</a:t>
            </a:r>
          </a:p>
          <a:p>
            <a:r>
              <a:rPr lang="uk-UA" dirty="0"/>
              <a:t>компанії (корпоративна легенда бренду);</a:t>
            </a:r>
          </a:p>
          <a:p>
            <a:r>
              <a:rPr lang="ru-RU" dirty="0"/>
              <a:t>6. </a:t>
            </a:r>
            <a:r>
              <a:rPr lang="ru-RU" dirty="0" err="1"/>
              <a:t>Завоювати</a:t>
            </a:r>
            <a:r>
              <a:rPr lang="ru-RU" dirty="0"/>
              <a:t> </a:t>
            </a:r>
            <a:r>
              <a:rPr lang="ru-RU" dirty="0" err="1"/>
              <a:t>довіру</a:t>
            </a:r>
            <a:r>
              <a:rPr lang="ru-RU" dirty="0"/>
              <a:t> </a:t>
            </a:r>
            <a:r>
              <a:rPr lang="ru-RU" dirty="0" err="1"/>
              <a:t>майбутніх</a:t>
            </a:r>
            <a:r>
              <a:rPr lang="ru-RU" dirty="0"/>
              <a:t> </a:t>
            </a:r>
            <a:r>
              <a:rPr lang="ru-RU" dirty="0" err="1"/>
              <a:t>партнерів</a:t>
            </a:r>
            <a:r>
              <a:rPr lang="ru-RU" dirty="0"/>
              <a:t> і </a:t>
            </a:r>
            <a:r>
              <a:rPr lang="ru-RU" dirty="0" err="1"/>
              <a:t>контрагентів</a:t>
            </a:r>
            <a:r>
              <a:rPr lang="ru-RU" dirty="0"/>
              <a:t>;</a:t>
            </a:r>
          </a:p>
          <a:p>
            <a:r>
              <a:rPr lang="ru-RU" dirty="0"/>
              <a:t>7.Розширити </a:t>
            </a:r>
            <a:r>
              <a:rPr lang="ru-RU" dirty="0" err="1"/>
              <a:t>кордони</a:t>
            </a:r>
            <a:r>
              <a:rPr lang="ru-RU" dirty="0"/>
              <a:t> бренду, </a:t>
            </a:r>
            <a:r>
              <a:rPr lang="ru-RU" dirty="0" err="1"/>
              <a:t>збільшити</a:t>
            </a:r>
            <a:r>
              <a:rPr lang="ru-RU" dirty="0"/>
              <a:t> </a:t>
            </a:r>
            <a:r>
              <a:rPr lang="ru-RU" dirty="0" err="1"/>
              <a:t>обсяги</a:t>
            </a:r>
            <a:r>
              <a:rPr lang="ru-RU" dirty="0"/>
              <a:t> </a:t>
            </a:r>
            <a:r>
              <a:rPr lang="ru-RU" dirty="0" err="1"/>
              <a:t>продажів</a:t>
            </a:r>
            <a:r>
              <a:rPr lang="ru-RU" dirty="0"/>
              <a:t> і</a:t>
            </a:r>
          </a:p>
          <a:p>
            <a:r>
              <a:rPr lang="uk-UA" dirty="0"/>
              <a:t>частку на ринку;</a:t>
            </a:r>
          </a:p>
          <a:p>
            <a:r>
              <a:rPr lang="ru-RU" dirty="0"/>
              <a:t>8.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успішному</a:t>
            </a:r>
            <a:r>
              <a:rPr lang="ru-RU" dirty="0"/>
              <a:t> </a:t>
            </a:r>
            <a:r>
              <a:rPr lang="ru-RU" dirty="0" err="1"/>
              <a:t>просуванню</a:t>
            </a:r>
            <a:r>
              <a:rPr lang="ru-RU" dirty="0"/>
              <a:t> бренду.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8832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історії</a:t>
            </a:r>
            <a:r>
              <a:rPr lang="ru-RU" dirty="0"/>
              <a:t> бренду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лежати</a:t>
            </a:r>
            <a:r>
              <a:rPr lang="ru-RU" dirty="0"/>
              <a:t>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— історичні факти - вікові традиції, історичні події, легендарні</a:t>
            </a:r>
          </a:p>
          <a:p>
            <a:r>
              <a:rPr lang="uk-UA" dirty="0"/>
              <a:t>місця, історія заснування компанії, суспільно значущі події,</a:t>
            </a:r>
          </a:p>
          <a:p>
            <a:r>
              <a:rPr lang="uk-UA" dirty="0"/>
              <a:t>пов’язані з брендом;</a:t>
            </a:r>
          </a:p>
          <a:p>
            <a:r>
              <a:rPr lang="ru-RU" dirty="0"/>
              <a:t>— </a:t>
            </a:r>
            <a:r>
              <a:rPr lang="ru-RU" dirty="0" err="1"/>
              <a:t>реальні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r>
              <a:rPr lang="ru-RU" dirty="0"/>
              <a:t> - </a:t>
            </a:r>
            <a:r>
              <a:rPr lang="ru-RU" dirty="0" err="1"/>
              <a:t>достовірні</a:t>
            </a:r>
            <a:r>
              <a:rPr lang="ru-RU" dirty="0"/>
              <a:t> </a:t>
            </a:r>
            <a:r>
              <a:rPr lang="ru-RU" dirty="0" err="1"/>
              <a:t>події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вплинули</a:t>
            </a:r>
            <a:r>
              <a:rPr lang="ru-RU" dirty="0"/>
              <a:t> на</a:t>
            </a:r>
          </a:p>
          <a:p>
            <a:r>
              <a:rPr lang="uk-UA" dirty="0"/>
              <a:t>становлення і розвиток компанії;</a:t>
            </a:r>
          </a:p>
          <a:p>
            <a:r>
              <a:rPr lang="uk-UA" dirty="0"/>
              <a:t>— фантазійні факти - вигадані цікаві історії, зазвичай пов’язані</a:t>
            </a:r>
          </a:p>
          <a:p>
            <a:r>
              <a:rPr lang="ru-RU" dirty="0"/>
              <a:t>з </a:t>
            </a:r>
            <a:r>
              <a:rPr lang="ru-RU" dirty="0" err="1"/>
              <a:t>походженням</a:t>
            </a:r>
            <a:r>
              <a:rPr lang="ru-RU" dirty="0"/>
              <a:t> продукту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6628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Переваги використання легенди бренду: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— </a:t>
            </a:r>
            <a:r>
              <a:rPr lang="ru-RU" dirty="0" err="1"/>
              <a:t>розширить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 бренду, </a:t>
            </a:r>
            <a:r>
              <a:rPr lang="ru-RU" dirty="0" err="1"/>
              <a:t>збільшить</a:t>
            </a:r>
            <a:r>
              <a:rPr lang="ru-RU" dirty="0"/>
              <a:t> </a:t>
            </a:r>
            <a:r>
              <a:rPr lang="ru-RU" dirty="0" err="1"/>
              <a:t>частку</a:t>
            </a:r>
            <a:r>
              <a:rPr lang="ru-RU" dirty="0"/>
              <a:t> на ринку та </a:t>
            </a:r>
            <a:r>
              <a:rPr lang="ru-RU" dirty="0" err="1"/>
              <a:t>обсяги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продажів;</a:t>
            </a:r>
          </a:p>
          <a:p>
            <a:pPr marL="0" indent="0">
              <a:buNone/>
            </a:pPr>
            <a:r>
              <a:rPr lang="ru-RU" dirty="0"/>
              <a:t>— </a:t>
            </a:r>
            <a:r>
              <a:rPr lang="ru-RU" dirty="0" err="1"/>
              <a:t>популяризує</a:t>
            </a:r>
            <a:r>
              <a:rPr lang="ru-RU" dirty="0"/>
              <a:t> бренд і </a:t>
            </a:r>
            <a:r>
              <a:rPr lang="ru-RU" dirty="0" err="1"/>
              <a:t>поліпшить</a:t>
            </a:r>
            <a:r>
              <a:rPr lang="ru-RU" dirty="0"/>
              <a:t> </a:t>
            </a:r>
            <a:r>
              <a:rPr lang="ru-RU" dirty="0" err="1"/>
              <a:t>імідж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/>
              <a:t>—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підвищить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впізнаваності</a:t>
            </a:r>
            <a:r>
              <a:rPr lang="ru-RU" dirty="0"/>
              <a:t> бренду, </a:t>
            </a:r>
            <a:r>
              <a:rPr lang="ru-RU" dirty="0" err="1"/>
              <a:t>вирізнити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його відмінні риси;</a:t>
            </a:r>
          </a:p>
          <a:p>
            <a:pPr marL="0" indent="0">
              <a:buNone/>
            </a:pPr>
            <a:r>
              <a:rPr lang="ru-RU" dirty="0"/>
              <a:t>— </a:t>
            </a:r>
            <a:r>
              <a:rPr lang="ru-RU" dirty="0" err="1"/>
              <a:t>підвищить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довіри</a:t>
            </a:r>
            <a:r>
              <a:rPr lang="ru-RU" dirty="0"/>
              <a:t> та </a:t>
            </a:r>
            <a:r>
              <a:rPr lang="ru-RU" dirty="0" err="1"/>
              <a:t>прихильності</a:t>
            </a:r>
            <a:r>
              <a:rPr lang="ru-RU" dirty="0"/>
              <a:t> до бренду;</a:t>
            </a:r>
          </a:p>
          <a:p>
            <a:pPr marL="0" indent="0">
              <a:buNone/>
            </a:pPr>
            <a:r>
              <a:rPr lang="ru-RU" dirty="0"/>
              <a:t>— </a:t>
            </a:r>
            <a:r>
              <a:rPr lang="ru-RU" dirty="0" err="1"/>
              <a:t>підвищить</a:t>
            </a:r>
            <a:r>
              <a:rPr lang="ru-RU" dirty="0"/>
              <a:t> </a:t>
            </a:r>
            <a:r>
              <a:rPr lang="ru-RU" dirty="0" err="1"/>
              <a:t>лояльність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і </a:t>
            </a:r>
            <a:r>
              <a:rPr lang="ru-RU" dirty="0" err="1"/>
              <a:t>зміцнить</a:t>
            </a:r>
            <a:r>
              <a:rPr lang="ru-RU" dirty="0"/>
              <a:t> </a:t>
            </a:r>
            <a:r>
              <a:rPr lang="ru-RU" dirty="0" err="1"/>
              <a:t>командний</a:t>
            </a:r>
            <a:r>
              <a:rPr lang="ru-RU" dirty="0"/>
              <a:t> дух</a:t>
            </a:r>
          </a:p>
          <a:p>
            <a:pPr marL="0" indent="0">
              <a:buNone/>
            </a:pPr>
            <a:r>
              <a:rPr lang="uk-UA" dirty="0"/>
              <a:t>компанії;</a:t>
            </a:r>
          </a:p>
          <a:p>
            <a:pPr marL="0" indent="0">
              <a:buNone/>
            </a:pPr>
            <a:r>
              <a:rPr lang="ru-RU" dirty="0"/>
              <a:t>— </a:t>
            </a:r>
            <a:r>
              <a:rPr lang="ru-RU" dirty="0" err="1"/>
              <a:t>сприятиме</a:t>
            </a:r>
            <a:r>
              <a:rPr lang="ru-RU" dirty="0"/>
              <a:t> </a:t>
            </a:r>
            <a:r>
              <a:rPr lang="ru-RU" dirty="0" err="1"/>
              <a:t>розкручуванню</a:t>
            </a:r>
            <a:r>
              <a:rPr lang="ru-RU" dirty="0"/>
              <a:t> бренда і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просуванню</a:t>
            </a:r>
            <a:r>
              <a:rPr lang="ru-RU" dirty="0"/>
              <a:t> на</a:t>
            </a:r>
          </a:p>
          <a:p>
            <a:pPr marL="0" indent="0">
              <a:buNone/>
            </a:pPr>
            <a:r>
              <a:rPr lang="uk-UA" dirty="0"/>
              <a:t>ринку.</a:t>
            </a:r>
          </a:p>
        </p:txBody>
      </p:sp>
    </p:spTree>
    <p:extLst>
      <p:ext uri="{BB962C8B-B14F-4D97-AF65-F5344CB8AC3E}">
        <p14:creationId xmlns:p14="http://schemas.microsoft.com/office/powerpoint/2010/main" val="874258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С</a:t>
            </a:r>
            <a:r>
              <a:rPr lang="ru-RU" dirty="0" err="1" smtClean="0"/>
              <a:t>поживачі</a:t>
            </a:r>
            <a:r>
              <a:rPr lang="ru-RU" dirty="0" smtClean="0"/>
              <a:t> </a:t>
            </a:r>
            <a:r>
              <a:rPr lang="ru-RU" dirty="0" err="1" smtClean="0"/>
              <a:t>сприймають</a:t>
            </a:r>
            <a:r>
              <a:rPr lang="ru-RU" dirty="0" smtClean="0"/>
              <a:t> бренди у </a:t>
            </a:r>
            <a:r>
              <a:rPr lang="ru-RU" dirty="0" err="1" smtClean="0"/>
              <a:t>вигляді</a:t>
            </a:r>
            <a:r>
              <a:rPr lang="ru-RU" dirty="0" smtClean="0"/>
              <a:t> набору </a:t>
            </a:r>
            <a:r>
              <a:rPr lang="ru-RU" dirty="0" err="1" smtClean="0"/>
              <a:t>сигналів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кольору</a:t>
            </a:r>
            <a:r>
              <a:rPr lang="ru-RU" dirty="0" smtClean="0"/>
              <a:t>, </a:t>
            </a:r>
            <a:r>
              <a:rPr lang="ru-RU" dirty="0" err="1" smtClean="0"/>
              <a:t>ціни</a:t>
            </a:r>
            <a:r>
              <a:rPr lang="ru-RU" dirty="0" smtClean="0"/>
              <a:t>, смаку, </a:t>
            </a:r>
            <a:r>
              <a:rPr lang="ru-RU" dirty="0" err="1" smtClean="0"/>
              <a:t>відчуття</a:t>
            </a:r>
            <a:r>
              <a:rPr lang="ru-RU" dirty="0" smtClean="0"/>
              <a:t> і </a:t>
            </a:r>
            <a:r>
              <a:rPr lang="ru-RU" dirty="0" err="1" smtClean="0"/>
              <a:t>т.ін</a:t>
            </a:r>
            <a:r>
              <a:rPr lang="ru-RU" dirty="0" smtClean="0"/>
              <a:t>.). При </a:t>
            </a:r>
            <a:r>
              <a:rPr lang="ru-RU" dirty="0" err="1" smtClean="0"/>
              <a:t>цьому</a:t>
            </a:r>
            <a:r>
              <a:rPr lang="ru-RU" dirty="0" smtClean="0"/>
              <a:t> вони </a:t>
            </a:r>
            <a:r>
              <a:rPr lang="ru-RU" dirty="0" err="1" smtClean="0"/>
              <a:t>привласнюють</a:t>
            </a:r>
            <a:r>
              <a:rPr lang="ru-RU" dirty="0" smtClean="0"/>
              <a:t> </a:t>
            </a:r>
            <a:r>
              <a:rPr lang="ru-RU" dirty="0" err="1" smtClean="0"/>
              <a:t>інформативні</a:t>
            </a:r>
            <a:r>
              <a:rPr lang="ru-RU" dirty="0" smtClean="0"/>
              <a:t> </a:t>
            </a:r>
            <a:r>
              <a:rPr lang="ru-RU" dirty="0" err="1" smtClean="0"/>
              <a:t>вагові</a:t>
            </a:r>
            <a:r>
              <a:rPr lang="ru-RU" dirty="0" smtClean="0"/>
              <a:t> характеристики </a:t>
            </a:r>
            <a:r>
              <a:rPr lang="ru-RU" dirty="0" err="1" smtClean="0"/>
              <a:t>доступних</a:t>
            </a:r>
            <a:r>
              <a:rPr lang="ru-RU" dirty="0" smtClean="0"/>
              <a:t> для них </a:t>
            </a:r>
            <a:r>
              <a:rPr lang="ru-RU" dirty="0" err="1" smtClean="0"/>
              <a:t>сигналів</a:t>
            </a:r>
            <a:r>
              <a:rPr lang="ru-RU" dirty="0" smtClean="0"/>
              <a:t>, </a:t>
            </a:r>
            <a:r>
              <a:rPr lang="ru-RU" dirty="0" err="1" smtClean="0"/>
              <a:t>обираючи</a:t>
            </a:r>
            <a:r>
              <a:rPr lang="ru-RU" dirty="0" smtClean="0"/>
              <a:t> з них </a:t>
            </a:r>
            <a:r>
              <a:rPr lang="ru-RU" dirty="0" err="1" smtClean="0"/>
              <a:t>відносно</a:t>
            </a:r>
            <a:r>
              <a:rPr lang="ru-RU" dirty="0" smtClean="0"/>
              <a:t> </a:t>
            </a:r>
            <a:r>
              <a:rPr lang="ru-RU" dirty="0" err="1" smtClean="0"/>
              <a:t>небагато</a:t>
            </a:r>
            <a:r>
              <a:rPr lang="ru-RU" dirty="0" smtClean="0"/>
              <a:t>, у </a:t>
            </a:r>
            <a:r>
              <a:rPr lang="ru-RU" dirty="0" err="1" smtClean="0"/>
              <a:t>яких</a:t>
            </a:r>
            <a:r>
              <a:rPr lang="ru-RU" dirty="0" smtClean="0"/>
              <a:t> </a:t>
            </a:r>
            <a:r>
              <a:rPr lang="ru-RU" dirty="0" err="1" smtClean="0"/>
              <a:t>висока</a:t>
            </a:r>
            <a:r>
              <a:rPr lang="ru-RU" dirty="0" smtClean="0"/>
              <a:t> </a:t>
            </a:r>
            <a:r>
              <a:rPr lang="ru-RU" dirty="0" err="1" smtClean="0"/>
              <a:t>інформативна</a:t>
            </a:r>
            <a:r>
              <a:rPr lang="ru-RU" dirty="0" smtClean="0"/>
              <a:t> </a:t>
            </a:r>
            <a:r>
              <a:rPr lang="ru-RU" dirty="0" err="1" smtClean="0"/>
              <a:t>цінність</a:t>
            </a:r>
            <a:r>
              <a:rPr lang="ru-RU" dirty="0" smtClean="0"/>
              <a:t>. </a:t>
            </a:r>
          </a:p>
          <a:p>
            <a:pPr algn="just"/>
            <a:r>
              <a:rPr lang="ru-RU" dirty="0" err="1" smtClean="0"/>
              <a:t>Інформативна</a:t>
            </a:r>
            <a:r>
              <a:rPr lang="ru-RU" dirty="0" smtClean="0"/>
              <a:t> </a:t>
            </a:r>
            <a:r>
              <a:rPr lang="ru-RU" dirty="0" err="1" smtClean="0"/>
              <a:t>цінність</a:t>
            </a:r>
            <a:r>
              <a:rPr lang="ru-RU" dirty="0" smtClean="0"/>
              <a:t> сигналу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функція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прогнозованої</a:t>
            </a:r>
            <a:r>
              <a:rPr lang="ru-RU" dirty="0" smtClean="0"/>
              <a:t> </a:t>
            </a:r>
            <a:r>
              <a:rPr lang="ru-RU" dirty="0" err="1" smtClean="0"/>
              <a:t>цінності</a:t>
            </a:r>
            <a:r>
              <a:rPr lang="ru-RU" dirty="0" smtClean="0"/>
              <a:t> (</a:t>
            </a:r>
            <a:r>
              <a:rPr lang="ru-RU" dirty="0" err="1" smtClean="0"/>
              <a:t>наскільки</a:t>
            </a:r>
            <a:r>
              <a:rPr lang="ru-RU" dirty="0" smtClean="0"/>
              <a:t> точно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пророкує</a:t>
            </a:r>
            <a:r>
              <a:rPr lang="ru-RU" dirty="0" smtClean="0"/>
              <a:t> </a:t>
            </a:r>
            <a:r>
              <a:rPr lang="ru-RU" dirty="0" err="1" smtClean="0"/>
              <a:t>оцінювані</a:t>
            </a:r>
            <a:r>
              <a:rPr lang="ru-RU" dirty="0" smtClean="0"/>
              <a:t> </a:t>
            </a:r>
            <a:r>
              <a:rPr lang="ru-RU" dirty="0" err="1" smtClean="0"/>
              <a:t>атрибути</a:t>
            </a:r>
            <a:r>
              <a:rPr lang="ru-RU" dirty="0" smtClean="0"/>
              <a:t>) і </a:t>
            </a:r>
            <a:r>
              <a:rPr lang="ru-RU" dirty="0" err="1" smtClean="0"/>
              <a:t>достовірність</a:t>
            </a:r>
            <a:r>
              <a:rPr lang="ru-RU" dirty="0" smtClean="0"/>
              <a:t> </a:t>
            </a:r>
            <a:r>
              <a:rPr lang="ru-RU" dirty="0" err="1" smtClean="0"/>
              <a:t>цінності</a:t>
            </a:r>
            <a:r>
              <a:rPr lang="ru-RU" dirty="0" smtClean="0"/>
              <a:t> (</a:t>
            </a:r>
            <a:r>
              <a:rPr lang="ru-RU" dirty="0" err="1" smtClean="0"/>
              <a:t>наскільки</a:t>
            </a:r>
            <a:r>
              <a:rPr lang="ru-RU" dirty="0" smtClean="0"/>
              <a:t> </a:t>
            </a:r>
            <a:r>
              <a:rPr lang="ru-RU" dirty="0" err="1" smtClean="0"/>
              <a:t>впевнений</a:t>
            </a:r>
            <a:r>
              <a:rPr lang="ru-RU" dirty="0" smtClean="0"/>
              <a:t> </a:t>
            </a:r>
            <a:r>
              <a:rPr lang="ru-RU" dirty="0" err="1" smtClean="0"/>
              <a:t>споживач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прогнозованої</a:t>
            </a:r>
            <a:r>
              <a:rPr lang="ru-RU" dirty="0" smtClean="0"/>
              <a:t> </a:t>
            </a:r>
            <a:r>
              <a:rPr lang="ru-RU" dirty="0" err="1" smtClean="0"/>
              <a:t>цінності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привласнюється</a:t>
            </a:r>
            <a:r>
              <a:rPr lang="ru-RU" dirty="0" smtClean="0"/>
              <a:t> сигналу. </a:t>
            </a:r>
          </a:p>
          <a:p>
            <a:pPr algn="just"/>
            <a:r>
              <a:rPr lang="ru-RU" dirty="0" err="1" smtClean="0"/>
              <a:t>Сигнал,що</a:t>
            </a:r>
            <a:r>
              <a:rPr lang="ru-RU" dirty="0" smtClean="0"/>
              <a:t>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цікавить</a:t>
            </a:r>
            <a:r>
              <a:rPr lang="ru-RU" dirty="0" smtClean="0"/>
              <a:t> </a:t>
            </a:r>
            <a:r>
              <a:rPr lang="ru-RU" dirty="0" err="1" smtClean="0"/>
              <a:t>людину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назва</a:t>
            </a:r>
            <a:r>
              <a:rPr lang="ru-RU" dirty="0" smtClean="0"/>
              <a:t> бренду.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1457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29673"/>
            <a:ext cx="10515600" cy="544729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Для </a:t>
            </a:r>
            <a:r>
              <a:rPr lang="ru-RU" dirty="0" err="1" smtClean="0"/>
              <a:t>генерування</a:t>
            </a:r>
            <a:r>
              <a:rPr lang="ru-RU" dirty="0" smtClean="0"/>
              <a:t> </a:t>
            </a:r>
            <a:r>
              <a:rPr lang="ru-RU" dirty="0" err="1" smtClean="0"/>
              <a:t>назв</a:t>
            </a:r>
            <a:r>
              <a:rPr lang="ru-RU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застосовувати</a:t>
            </a:r>
            <a:r>
              <a:rPr lang="ru-RU" dirty="0" smtClean="0"/>
              <a:t>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методи</a:t>
            </a:r>
            <a:r>
              <a:rPr lang="ru-RU" dirty="0" smtClean="0"/>
              <a:t>, як </a:t>
            </a:r>
            <a:r>
              <a:rPr lang="ru-RU" dirty="0" err="1" smtClean="0"/>
              <a:t>мозковий</a:t>
            </a:r>
            <a:r>
              <a:rPr lang="ru-RU" dirty="0" smtClean="0"/>
              <a:t> штурм, </a:t>
            </a:r>
            <a:r>
              <a:rPr lang="ru-RU" dirty="0" err="1" smtClean="0"/>
              <a:t>групове</a:t>
            </a:r>
            <a:r>
              <a:rPr lang="ru-RU" dirty="0" smtClean="0"/>
              <a:t> </a:t>
            </a:r>
            <a:r>
              <a:rPr lang="ru-RU" dirty="0" err="1" smtClean="0"/>
              <a:t>обговорення</a:t>
            </a:r>
            <a:r>
              <a:rPr lang="ru-RU" dirty="0" smtClean="0"/>
              <a:t>, </a:t>
            </a:r>
            <a:r>
              <a:rPr lang="ru-RU" dirty="0" err="1" smtClean="0"/>
              <a:t>заохочення</a:t>
            </a:r>
            <a:r>
              <a:rPr lang="ru-RU" dirty="0" smtClean="0"/>
              <a:t> </a:t>
            </a:r>
            <a:r>
              <a:rPr lang="ru-RU" dirty="0" err="1" smtClean="0"/>
              <a:t>менеджерів</a:t>
            </a:r>
            <a:r>
              <a:rPr lang="ru-RU" dirty="0" smtClean="0"/>
              <a:t>, </a:t>
            </a:r>
            <a:r>
              <a:rPr lang="ru-RU" dirty="0" err="1" smtClean="0"/>
              <a:t>словесні</a:t>
            </a:r>
            <a:r>
              <a:rPr lang="ru-RU" dirty="0" smtClean="0"/>
              <a:t> </a:t>
            </a:r>
            <a:r>
              <a:rPr lang="ru-RU" dirty="0" err="1" smtClean="0"/>
              <a:t>асоціації</a:t>
            </a:r>
            <a:r>
              <a:rPr lang="ru-RU" dirty="0" smtClean="0"/>
              <a:t>, </a:t>
            </a:r>
            <a:r>
              <a:rPr lang="ru-RU" dirty="0" err="1" smtClean="0"/>
              <a:t>конкурси</a:t>
            </a:r>
            <a:r>
              <a:rPr lang="ru-RU" dirty="0" smtClean="0"/>
              <a:t> </a:t>
            </a:r>
            <a:r>
              <a:rPr lang="ru-RU" dirty="0" err="1" smtClean="0"/>
              <a:t>працівників</a:t>
            </a:r>
            <a:r>
              <a:rPr lang="ru-RU" dirty="0" smtClean="0"/>
              <a:t> </a:t>
            </a:r>
            <a:r>
              <a:rPr lang="ru-RU" dirty="0" err="1" smtClean="0"/>
              <a:t>компанії</a:t>
            </a:r>
            <a:r>
              <a:rPr lang="ru-RU" dirty="0" smtClean="0"/>
              <a:t> на </a:t>
            </a:r>
            <a:r>
              <a:rPr lang="ru-RU" dirty="0" err="1" smtClean="0"/>
              <a:t>кращу</a:t>
            </a:r>
            <a:r>
              <a:rPr lang="ru-RU" dirty="0" smtClean="0"/>
              <a:t> </a:t>
            </a:r>
            <a:r>
              <a:rPr lang="ru-RU" dirty="0" err="1" smtClean="0"/>
              <a:t>назву</a:t>
            </a:r>
            <a:r>
              <a:rPr lang="ru-RU" dirty="0" smtClean="0"/>
              <a:t>, </a:t>
            </a:r>
            <a:r>
              <a:rPr lang="ru-RU" dirty="0" err="1" smtClean="0"/>
              <a:t>комп’ютерне</a:t>
            </a:r>
            <a:r>
              <a:rPr lang="ru-RU" dirty="0" smtClean="0"/>
              <a:t> </a:t>
            </a:r>
            <a:r>
              <a:rPr lang="ru-RU" dirty="0" err="1" smtClean="0"/>
              <a:t>добирання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 smtClean="0"/>
              <a:t>Назва</a:t>
            </a:r>
            <a:r>
              <a:rPr lang="ru-RU" dirty="0" smtClean="0"/>
              <a:t> - </a:t>
            </a:r>
            <a:r>
              <a:rPr lang="ru-RU" dirty="0" err="1" smtClean="0"/>
              <a:t>важлива</a:t>
            </a:r>
            <a:r>
              <a:rPr lang="ru-RU" dirty="0" smtClean="0"/>
              <a:t> </a:t>
            </a:r>
            <a:r>
              <a:rPr lang="ru-RU" dirty="0" err="1" smtClean="0"/>
              <a:t>складова</a:t>
            </a:r>
            <a:r>
              <a:rPr lang="ru-RU" dirty="0" smtClean="0"/>
              <a:t> </a:t>
            </a:r>
            <a:r>
              <a:rPr lang="ru-RU" dirty="0" err="1" smtClean="0"/>
              <a:t>частина</a:t>
            </a:r>
            <a:r>
              <a:rPr lang="ru-RU" dirty="0" smtClean="0"/>
              <a:t> бренду, яка </a:t>
            </a:r>
            <a:r>
              <a:rPr lang="ru-RU" dirty="0" err="1" smtClean="0"/>
              <a:t>може</a:t>
            </a:r>
            <a:r>
              <a:rPr lang="ru-RU" dirty="0" smtClean="0"/>
              <a:t> як </a:t>
            </a:r>
            <a:r>
              <a:rPr lang="ru-RU" dirty="0" err="1" smtClean="0"/>
              <a:t>сприяти</a:t>
            </a:r>
            <a:r>
              <a:rPr lang="ru-RU" dirty="0" smtClean="0"/>
              <a:t>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просуванню</a:t>
            </a:r>
            <a:r>
              <a:rPr lang="ru-RU" dirty="0" smtClean="0"/>
              <a:t>, так і </a:t>
            </a:r>
            <a:r>
              <a:rPr lang="ru-RU" dirty="0" err="1" smtClean="0"/>
              <a:t>навпаки</a:t>
            </a:r>
            <a:r>
              <a:rPr lang="ru-RU" dirty="0" smtClean="0"/>
              <a:t>, </a:t>
            </a:r>
            <a:r>
              <a:rPr lang="ru-RU" dirty="0" err="1" smtClean="0"/>
              <a:t>створити</a:t>
            </a:r>
            <a:r>
              <a:rPr lang="ru-RU" dirty="0" smtClean="0"/>
              <a:t> </a:t>
            </a:r>
            <a:r>
              <a:rPr lang="ru-RU" dirty="0" err="1" smtClean="0"/>
              <a:t>невигідну</a:t>
            </a:r>
            <a:r>
              <a:rPr lang="ru-RU" dirty="0" smtClean="0"/>
              <a:t> </a:t>
            </a:r>
            <a:r>
              <a:rPr lang="ru-RU" dirty="0" err="1" smtClean="0"/>
              <a:t>репутацію</a:t>
            </a:r>
            <a:r>
              <a:rPr lang="ru-RU" dirty="0" smtClean="0"/>
              <a:t> у </a:t>
            </a:r>
            <a:r>
              <a:rPr lang="ru-RU" dirty="0" err="1" smtClean="0"/>
              <a:t>споживача</a:t>
            </a:r>
            <a:r>
              <a:rPr lang="ru-RU" dirty="0" smtClean="0"/>
              <a:t>. </a:t>
            </a:r>
            <a:r>
              <a:rPr lang="ru-RU" dirty="0" err="1" smtClean="0"/>
              <a:t>Асоціативні</a:t>
            </a:r>
            <a:r>
              <a:rPr lang="ru-RU" dirty="0" smtClean="0"/>
              <a:t> </a:t>
            </a:r>
            <a:r>
              <a:rPr lang="ru-RU" dirty="0" err="1" smtClean="0"/>
              <a:t>образи</a:t>
            </a:r>
            <a:r>
              <a:rPr lang="ru-RU" dirty="0" smtClean="0"/>
              <a:t>, </a:t>
            </a:r>
            <a:r>
              <a:rPr lang="ru-RU" dirty="0" err="1" smtClean="0"/>
              <a:t>викликані</a:t>
            </a:r>
            <a:r>
              <a:rPr lang="ru-RU" dirty="0" smtClean="0"/>
              <a:t> фонемою і </a:t>
            </a:r>
            <a:r>
              <a:rPr lang="ru-RU" dirty="0" err="1" smtClean="0"/>
              <a:t>підтримувані</a:t>
            </a:r>
            <a:r>
              <a:rPr lang="ru-RU" dirty="0" smtClean="0"/>
              <a:t> слоганом, дизайном і рекламою, </a:t>
            </a:r>
            <a:r>
              <a:rPr lang="ru-RU" dirty="0" err="1" smtClean="0"/>
              <a:t>безпосередньо</a:t>
            </a:r>
            <a:r>
              <a:rPr lang="ru-RU" dirty="0" smtClean="0"/>
              <a:t> </a:t>
            </a:r>
            <a:r>
              <a:rPr lang="ru-RU" dirty="0" err="1" smtClean="0"/>
              <a:t>впливають</a:t>
            </a:r>
            <a:r>
              <a:rPr lang="ru-RU" dirty="0" smtClean="0"/>
              <a:t> на </a:t>
            </a:r>
            <a:r>
              <a:rPr lang="ru-RU" dirty="0" err="1" smtClean="0"/>
              <a:t>бажання</a:t>
            </a:r>
            <a:r>
              <a:rPr lang="ru-RU" dirty="0" smtClean="0"/>
              <a:t> </a:t>
            </a:r>
            <a:r>
              <a:rPr lang="ru-RU" dirty="0" err="1" smtClean="0"/>
              <a:t>споживача</a:t>
            </a:r>
            <a:r>
              <a:rPr lang="ru-RU" dirty="0" smtClean="0"/>
              <a:t> </a:t>
            </a:r>
            <a:r>
              <a:rPr lang="ru-RU" dirty="0" err="1" smtClean="0"/>
              <a:t>придбати</a:t>
            </a:r>
            <a:r>
              <a:rPr lang="ru-RU" dirty="0" smtClean="0"/>
              <a:t> </a:t>
            </a:r>
            <a:r>
              <a:rPr lang="ru-RU" dirty="0" err="1" smtClean="0"/>
              <a:t>певний</a:t>
            </a:r>
            <a:r>
              <a:rPr lang="ru-RU" dirty="0" smtClean="0"/>
              <a:t> товар, </a:t>
            </a:r>
            <a:r>
              <a:rPr lang="ru-RU" dirty="0" err="1" smtClean="0"/>
              <a:t>скористатися</a:t>
            </a:r>
            <a:r>
              <a:rPr lang="ru-RU" dirty="0" smtClean="0"/>
              <a:t> </a:t>
            </a:r>
            <a:r>
              <a:rPr lang="ru-RU" dirty="0" err="1" smtClean="0"/>
              <a:t>послугою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відмовитися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таких. </a:t>
            </a:r>
            <a:r>
              <a:rPr lang="ru-RU" dirty="0" err="1" smtClean="0"/>
              <a:t>Назви</a:t>
            </a:r>
            <a:r>
              <a:rPr lang="ru-RU" dirty="0" smtClean="0"/>
              <a:t> </a:t>
            </a:r>
            <a:r>
              <a:rPr lang="ru-RU" dirty="0" err="1" smtClean="0"/>
              <a:t>повинні</a:t>
            </a:r>
            <a:r>
              <a:rPr lang="ru-RU" dirty="0" smtClean="0"/>
              <a:t> бути </a:t>
            </a:r>
            <a:r>
              <a:rPr lang="ru-RU" dirty="0" err="1" smtClean="0"/>
              <a:t>точними</a:t>
            </a:r>
            <a:r>
              <a:rPr lang="ru-RU" dirty="0" smtClean="0"/>
              <a:t> і </a:t>
            </a:r>
            <a:r>
              <a:rPr lang="ru-RU" dirty="0" err="1" smtClean="0"/>
              <a:t>ємними</a:t>
            </a:r>
            <a:r>
              <a:rPr lang="ru-RU" dirty="0" smtClean="0"/>
              <a:t>, короткими, </a:t>
            </a:r>
            <a:r>
              <a:rPr lang="ru-RU" dirty="0" err="1" smtClean="0"/>
              <a:t>експресивними</a:t>
            </a:r>
            <a:r>
              <a:rPr lang="ru-RU" dirty="0" smtClean="0"/>
              <a:t>, </a:t>
            </a:r>
            <a:r>
              <a:rPr lang="ru-RU" dirty="0" err="1" smtClean="0"/>
              <a:t>милозвучними</a:t>
            </a:r>
            <a:r>
              <a:rPr lang="ru-RU" dirty="0" smtClean="0"/>
              <a:t> та </a:t>
            </a:r>
            <a:r>
              <a:rPr lang="ru-RU" dirty="0" err="1" smtClean="0"/>
              <a:t>душевними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93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2727"/>
            <a:ext cx="10515600" cy="5484236"/>
          </a:xfrm>
        </p:spPr>
        <p:txBody>
          <a:bodyPr/>
          <a:lstStyle/>
          <a:p>
            <a:r>
              <a:rPr lang="ru-RU" dirty="0" err="1" smtClean="0"/>
              <a:t>Інструментами</a:t>
            </a:r>
            <a:r>
              <a:rPr lang="ru-RU" dirty="0" smtClean="0"/>
              <a:t> </a:t>
            </a:r>
            <a:r>
              <a:rPr lang="ru-RU" dirty="0" err="1" smtClean="0"/>
              <a:t>емоційно-психологічного</a:t>
            </a:r>
            <a:r>
              <a:rPr lang="ru-RU" dirty="0" smtClean="0"/>
              <a:t> </a:t>
            </a:r>
            <a:r>
              <a:rPr lang="ru-RU" dirty="0" err="1" smtClean="0"/>
              <a:t>впливу</a:t>
            </a:r>
            <a:r>
              <a:rPr lang="ru-RU" dirty="0" smtClean="0"/>
              <a:t> на </a:t>
            </a:r>
            <a:r>
              <a:rPr lang="ru-RU" dirty="0" err="1" smtClean="0"/>
              <a:t>споживача</a:t>
            </a:r>
            <a:r>
              <a:rPr lang="ru-RU" dirty="0" smtClean="0"/>
              <a:t> є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ті</a:t>
            </a:r>
            <a:r>
              <a:rPr lang="ru-RU" dirty="0" smtClean="0"/>
              <a:t> </a:t>
            </a:r>
            <a:r>
              <a:rPr lang="ru-RU" dirty="0" err="1" smtClean="0"/>
              <a:t>відмінні</a:t>
            </a:r>
            <a:r>
              <a:rPr lang="ru-RU" dirty="0" smtClean="0"/>
              <a:t> </a:t>
            </a:r>
            <a:r>
              <a:rPr lang="ru-RU" dirty="0" err="1" smtClean="0"/>
              <a:t>якості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додати</a:t>
            </a:r>
            <a:r>
              <a:rPr lang="ru-RU" dirty="0" smtClean="0"/>
              <a:t> бренду, а </a:t>
            </a:r>
            <a:r>
              <a:rPr lang="ru-RU" dirty="0" err="1" smtClean="0"/>
              <a:t>саме</a:t>
            </a:r>
            <a:r>
              <a:rPr lang="ru-RU" dirty="0" smtClean="0"/>
              <a:t>: </a:t>
            </a:r>
            <a:r>
              <a:rPr lang="ru-RU" dirty="0" err="1" smtClean="0"/>
              <a:t>наявність</a:t>
            </a:r>
            <a:r>
              <a:rPr lang="ru-RU" dirty="0" smtClean="0"/>
              <a:t> </a:t>
            </a:r>
            <a:r>
              <a:rPr lang="ru-RU" dirty="0" err="1" smtClean="0"/>
              <a:t>прихованого</a:t>
            </a:r>
            <a:r>
              <a:rPr lang="ru-RU" dirty="0" smtClean="0"/>
              <a:t> </a:t>
            </a:r>
            <a:r>
              <a:rPr lang="ru-RU" dirty="0" err="1" smtClean="0"/>
              <a:t>послання</a:t>
            </a:r>
            <a:r>
              <a:rPr lang="ru-RU" dirty="0" smtClean="0"/>
              <a:t>, </a:t>
            </a:r>
            <a:r>
              <a:rPr lang="ru-RU" dirty="0" err="1" smtClean="0"/>
              <a:t>асоціативність</a:t>
            </a:r>
            <a:r>
              <a:rPr lang="ru-RU" dirty="0" smtClean="0"/>
              <a:t>, </a:t>
            </a:r>
            <a:r>
              <a:rPr lang="ru-RU" dirty="0" err="1" smtClean="0"/>
              <a:t>виразність</a:t>
            </a:r>
            <a:r>
              <a:rPr lang="ru-RU" dirty="0" smtClean="0"/>
              <a:t>, </a:t>
            </a:r>
            <a:r>
              <a:rPr lang="ru-RU" dirty="0" err="1" smtClean="0"/>
              <a:t>доречність</a:t>
            </a:r>
            <a:r>
              <a:rPr lang="ru-RU" dirty="0" smtClean="0"/>
              <a:t>, </a:t>
            </a:r>
            <a:r>
              <a:rPr lang="ru-RU" dirty="0" err="1" smtClean="0"/>
              <a:t>оригінальність</a:t>
            </a:r>
            <a:r>
              <a:rPr lang="ru-RU" dirty="0" smtClean="0"/>
              <a:t> і т. </a:t>
            </a:r>
            <a:r>
              <a:rPr lang="ru-RU" dirty="0" err="1" smtClean="0"/>
              <a:t>ін</a:t>
            </a:r>
            <a:r>
              <a:rPr lang="ru-RU" dirty="0" smtClean="0"/>
              <a:t>.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фонеми</a:t>
            </a:r>
            <a:r>
              <a:rPr lang="ru-RU" dirty="0" smtClean="0"/>
              <a:t> </a:t>
            </a:r>
            <a:r>
              <a:rPr lang="ru-RU" dirty="0" err="1" smtClean="0"/>
              <a:t>маніпулюють</a:t>
            </a:r>
            <a:r>
              <a:rPr lang="ru-RU" dirty="0" smtClean="0"/>
              <a:t> </a:t>
            </a:r>
            <a:r>
              <a:rPr lang="ru-RU" dirty="0" err="1" smtClean="0"/>
              <a:t>усіма</a:t>
            </a:r>
            <a:r>
              <a:rPr lang="ru-RU" dirty="0" smtClean="0"/>
              <a:t> </a:t>
            </a:r>
            <a:r>
              <a:rPr lang="ru-RU" dirty="0" err="1" smtClean="0"/>
              <a:t>цими</a:t>
            </a:r>
            <a:r>
              <a:rPr lang="ru-RU" dirty="0" smtClean="0"/>
              <a:t> </a:t>
            </a:r>
            <a:r>
              <a:rPr lang="ru-RU" dirty="0" err="1" smtClean="0"/>
              <a:t>властивостями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555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093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закони</a:t>
            </a:r>
            <a:r>
              <a:rPr lang="ru-RU" dirty="0" smtClean="0"/>
              <a:t> </a:t>
            </a:r>
            <a:r>
              <a:rPr lang="ru-RU" dirty="0" err="1" smtClean="0"/>
              <a:t>створення</a:t>
            </a:r>
            <a:r>
              <a:rPr lang="ru-RU" dirty="0" smtClean="0"/>
              <a:t> бренду </a:t>
            </a:r>
            <a:r>
              <a:rPr lang="ru-RU" dirty="0" err="1" smtClean="0"/>
              <a:t>компанії</a:t>
            </a:r>
            <a:r>
              <a:rPr lang="ru-RU" dirty="0" smtClean="0"/>
              <a:t>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979055"/>
            <a:ext cx="10515600" cy="5197908"/>
          </a:xfrm>
        </p:spPr>
        <p:txBody>
          <a:bodyPr/>
          <a:lstStyle/>
          <a:p>
            <a:r>
              <a:rPr lang="ru-RU" dirty="0" smtClean="0"/>
              <a:t>1. Закон </a:t>
            </a:r>
            <a:r>
              <a:rPr lang="ru-RU" dirty="0" err="1" smtClean="0"/>
              <a:t>громадської</a:t>
            </a:r>
            <a:r>
              <a:rPr lang="ru-RU" dirty="0" smtClean="0"/>
              <a:t> думки: не реклама, а </a:t>
            </a:r>
            <a:r>
              <a:rPr lang="ru-RU" dirty="0" err="1" smtClean="0"/>
              <a:t>саме</a:t>
            </a:r>
            <a:r>
              <a:rPr lang="ru-RU" dirty="0" smtClean="0"/>
              <a:t> бренд </a:t>
            </a:r>
            <a:r>
              <a:rPr lang="ru-RU" dirty="0" err="1" smtClean="0"/>
              <a:t>створює</a:t>
            </a:r>
            <a:r>
              <a:rPr lang="ru-RU" dirty="0" smtClean="0"/>
              <a:t> </a:t>
            </a:r>
            <a:r>
              <a:rPr lang="ru-RU" dirty="0" err="1" smtClean="0"/>
              <a:t>громадську</a:t>
            </a:r>
            <a:r>
              <a:rPr lang="ru-RU" dirty="0" smtClean="0"/>
              <a:t> думку. </a:t>
            </a:r>
          </a:p>
          <a:p>
            <a:r>
              <a:rPr lang="ru-RU" dirty="0" smtClean="0"/>
              <a:t>2. Закон </a:t>
            </a:r>
            <a:r>
              <a:rPr lang="ru-RU" dirty="0" err="1" smtClean="0"/>
              <a:t>реклами</a:t>
            </a:r>
            <a:r>
              <a:rPr lang="ru-RU" dirty="0" smtClean="0"/>
              <a:t>: </a:t>
            </a:r>
            <a:r>
              <a:rPr lang="ru-RU" dirty="0" err="1" smtClean="0"/>
              <a:t>з’явившись</a:t>
            </a:r>
            <a:r>
              <a:rPr lang="ru-RU" dirty="0" smtClean="0"/>
              <a:t> на </a:t>
            </a:r>
            <a:r>
              <a:rPr lang="ru-RU" dirty="0" err="1" smtClean="0"/>
              <a:t>світ</a:t>
            </a:r>
            <a:r>
              <a:rPr lang="ru-RU" dirty="0" smtClean="0"/>
              <a:t>, бренд,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вижити</a:t>
            </a:r>
            <a:r>
              <a:rPr lang="ru-RU" dirty="0" smtClean="0"/>
              <a:t>, </a:t>
            </a:r>
            <a:r>
              <a:rPr lang="ru-RU" dirty="0" err="1" smtClean="0"/>
              <a:t>потребує</a:t>
            </a:r>
            <a:r>
              <a:rPr lang="ru-RU" dirty="0" smtClean="0"/>
              <a:t> </a:t>
            </a:r>
            <a:r>
              <a:rPr lang="ru-RU" dirty="0" err="1" smtClean="0"/>
              <a:t>реклами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Закон слова: бренд повинен </a:t>
            </a:r>
            <a:r>
              <a:rPr lang="ru-RU" dirty="0" err="1" smtClean="0"/>
              <a:t>закарбуватися</a:t>
            </a:r>
            <a:r>
              <a:rPr lang="ru-RU" dirty="0" smtClean="0"/>
              <a:t> у </a:t>
            </a:r>
            <a:r>
              <a:rPr lang="ru-RU" dirty="0" err="1" smtClean="0"/>
              <a:t>пам’яті</a:t>
            </a:r>
            <a:r>
              <a:rPr lang="ru-RU" dirty="0" smtClean="0"/>
              <a:t> </a:t>
            </a:r>
            <a:r>
              <a:rPr lang="ru-RU" dirty="0" err="1" smtClean="0"/>
              <a:t>споживача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4. Закон </a:t>
            </a:r>
            <a:r>
              <a:rPr lang="ru-RU" dirty="0" err="1" smtClean="0"/>
              <a:t>вірчої</a:t>
            </a:r>
            <a:r>
              <a:rPr lang="ru-RU" dirty="0" smtClean="0"/>
              <a:t> </a:t>
            </a:r>
            <a:r>
              <a:rPr lang="ru-RU" dirty="0" err="1" smtClean="0"/>
              <a:t>грамотності</a:t>
            </a:r>
            <a:r>
              <a:rPr lang="ru-RU" dirty="0" smtClean="0"/>
              <a:t>: </a:t>
            </a:r>
            <a:r>
              <a:rPr lang="ru-RU" dirty="0" err="1" smtClean="0"/>
              <a:t>найважливішою</a:t>
            </a:r>
            <a:r>
              <a:rPr lang="ru-RU" dirty="0" smtClean="0"/>
              <a:t> </a:t>
            </a:r>
            <a:r>
              <a:rPr lang="ru-RU" dirty="0" err="1" smtClean="0"/>
              <a:t>запорукою</a:t>
            </a:r>
            <a:r>
              <a:rPr lang="ru-RU" dirty="0" smtClean="0"/>
              <a:t> </a:t>
            </a:r>
            <a:r>
              <a:rPr lang="ru-RU" dirty="0" err="1" smtClean="0"/>
              <a:t>успіху</a:t>
            </a:r>
            <a:r>
              <a:rPr lang="ru-RU" dirty="0" smtClean="0"/>
              <a:t> будь-</a:t>
            </a:r>
            <a:r>
              <a:rPr lang="ru-RU" dirty="0" err="1" smtClean="0"/>
              <a:t>якого</a:t>
            </a:r>
            <a:r>
              <a:rPr lang="ru-RU" dirty="0" smtClean="0"/>
              <a:t> бренду є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автентичність</a:t>
            </a:r>
            <a:r>
              <a:rPr lang="ru-RU" dirty="0" smtClean="0"/>
              <a:t>. </a:t>
            </a:r>
            <a:r>
              <a:rPr lang="ru-RU" dirty="0" err="1" smtClean="0"/>
              <a:t>Вірча</a:t>
            </a:r>
            <a:r>
              <a:rPr lang="ru-RU" dirty="0" smtClean="0"/>
              <a:t> грамота бренду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додаткова</a:t>
            </a:r>
            <a:r>
              <a:rPr lang="ru-RU" dirty="0" smtClean="0"/>
              <a:t> </a:t>
            </a:r>
            <a:r>
              <a:rPr lang="ru-RU" dirty="0" err="1" smtClean="0"/>
              <a:t>гарантія</a:t>
            </a:r>
            <a:r>
              <a:rPr lang="ru-RU" dirty="0" smtClean="0"/>
              <a:t> </a:t>
            </a:r>
            <a:r>
              <a:rPr lang="ru-RU" dirty="0" err="1" smtClean="0"/>
              <a:t>реальної</a:t>
            </a:r>
            <a:r>
              <a:rPr lang="ru-RU" dirty="0" smtClean="0"/>
              <a:t> </a:t>
            </a:r>
            <a:r>
              <a:rPr lang="ru-RU" dirty="0" err="1" smtClean="0"/>
              <a:t>якості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675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37309"/>
            <a:ext cx="10515600" cy="553965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5. Закон </a:t>
            </a:r>
            <a:r>
              <a:rPr lang="ru-RU" dirty="0" err="1" smtClean="0"/>
              <a:t>якості</a:t>
            </a:r>
            <a:r>
              <a:rPr lang="ru-RU" dirty="0" smtClean="0"/>
              <a:t>: </a:t>
            </a:r>
            <a:r>
              <a:rPr lang="ru-RU" dirty="0" err="1" smtClean="0"/>
              <a:t>якість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важливо</a:t>
            </a:r>
            <a:r>
              <a:rPr lang="ru-RU" dirty="0" smtClean="0"/>
              <a:t>, але не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якість</a:t>
            </a:r>
            <a:r>
              <a:rPr lang="ru-RU" dirty="0" smtClean="0"/>
              <a:t> </a:t>
            </a:r>
            <a:r>
              <a:rPr lang="ru-RU" dirty="0" err="1" smtClean="0"/>
              <a:t>створює</a:t>
            </a:r>
            <a:r>
              <a:rPr lang="ru-RU" dirty="0" smtClean="0"/>
              <a:t> </a:t>
            </a:r>
            <a:r>
              <a:rPr lang="ru-RU" dirty="0" err="1" smtClean="0"/>
              <a:t>справжній</a:t>
            </a:r>
            <a:r>
              <a:rPr lang="ru-RU" dirty="0" smtClean="0"/>
              <a:t> бренд. </a:t>
            </a:r>
          </a:p>
          <a:p>
            <a:r>
              <a:rPr lang="ru-RU" dirty="0" smtClean="0"/>
              <a:t>6. Закон </a:t>
            </a:r>
            <a:r>
              <a:rPr lang="ru-RU" dirty="0" err="1" smtClean="0"/>
              <a:t>категорії</a:t>
            </a:r>
            <a:r>
              <a:rPr lang="ru-RU" dirty="0" smtClean="0"/>
              <a:t>: бренд,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лідирує</a:t>
            </a:r>
            <a:r>
              <a:rPr lang="ru-RU" dirty="0" smtClean="0"/>
              <a:t>, повинен </a:t>
            </a:r>
            <a:r>
              <a:rPr lang="ru-RU" dirty="0" err="1" smtClean="0"/>
              <a:t>рухати</a:t>
            </a:r>
            <a:r>
              <a:rPr lang="ru-RU" dirty="0" smtClean="0"/>
              <a:t> вперед </a:t>
            </a:r>
            <a:r>
              <a:rPr lang="ru-RU" dirty="0" err="1" smtClean="0"/>
              <a:t>категорію</a:t>
            </a:r>
            <a:r>
              <a:rPr lang="ru-RU" dirty="0" smtClean="0"/>
              <a:t>, а не </a:t>
            </a:r>
            <a:r>
              <a:rPr lang="ru-RU" dirty="0" err="1" smtClean="0"/>
              <a:t>самий</a:t>
            </a:r>
            <a:r>
              <a:rPr lang="ru-RU" dirty="0" smtClean="0"/>
              <a:t> себе.</a:t>
            </a:r>
          </a:p>
          <a:p>
            <a:r>
              <a:rPr lang="ru-RU" dirty="0" smtClean="0"/>
              <a:t>7. Закон </a:t>
            </a:r>
            <a:r>
              <a:rPr lang="ru-RU" dirty="0" err="1" smtClean="0"/>
              <a:t>назви</a:t>
            </a:r>
            <a:r>
              <a:rPr lang="ru-RU" dirty="0" smtClean="0"/>
              <a:t>: у </a:t>
            </a:r>
            <a:r>
              <a:rPr lang="ru-RU" dirty="0" err="1" smtClean="0"/>
              <a:t>підсумку</a:t>
            </a:r>
            <a:r>
              <a:rPr lang="ru-RU" dirty="0" smtClean="0"/>
              <a:t> бренд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 smtClean="0"/>
              <a:t>назва</a:t>
            </a:r>
            <a:r>
              <a:rPr lang="ru-RU" dirty="0" smtClean="0"/>
              <a:t>,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привернути</a:t>
            </a:r>
            <a:r>
              <a:rPr lang="ru-RU" dirty="0" smtClean="0"/>
              <a:t> </a:t>
            </a:r>
            <a:r>
              <a:rPr lang="ru-RU" dirty="0" err="1" smtClean="0"/>
              <a:t>увагу</a:t>
            </a:r>
            <a:r>
              <a:rPr lang="ru-RU" dirty="0" smtClean="0"/>
              <a:t> </a:t>
            </a:r>
            <a:r>
              <a:rPr lang="ru-RU" dirty="0" err="1" smtClean="0"/>
              <a:t>споживача</a:t>
            </a:r>
            <a:r>
              <a:rPr lang="ru-RU" dirty="0" smtClean="0"/>
              <a:t>, бренду </a:t>
            </a:r>
            <a:r>
              <a:rPr lang="ru-RU" dirty="0" err="1" smtClean="0"/>
              <a:t>потрібна</a:t>
            </a:r>
            <a:r>
              <a:rPr lang="ru-RU" dirty="0" smtClean="0"/>
              <a:t> </a:t>
            </a:r>
            <a:r>
              <a:rPr lang="ru-RU" dirty="0" err="1" smtClean="0"/>
              <a:t>оригінальність</a:t>
            </a:r>
            <a:r>
              <a:rPr lang="ru-RU" dirty="0" smtClean="0"/>
              <a:t>, </a:t>
            </a:r>
            <a:r>
              <a:rPr lang="ru-RU" dirty="0" err="1" smtClean="0"/>
              <a:t>він</a:t>
            </a:r>
            <a:r>
              <a:rPr lang="ru-RU" dirty="0" smtClean="0"/>
              <a:t> повинен бути першим у </a:t>
            </a:r>
            <a:r>
              <a:rPr lang="ru-RU" dirty="0" err="1" smtClean="0"/>
              <a:t>новій</a:t>
            </a:r>
            <a:r>
              <a:rPr lang="ru-RU" dirty="0" smtClean="0"/>
              <a:t> </a:t>
            </a:r>
            <a:r>
              <a:rPr lang="ru-RU" dirty="0" err="1" smtClean="0"/>
              <a:t>категорії</a:t>
            </a:r>
            <a:r>
              <a:rPr lang="ru-RU" dirty="0" smtClean="0"/>
              <a:t>.</a:t>
            </a:r>
          </a:p>
          <a:p>
            <a:r>
              <a:rPr lang="ru-RU" dirty="0" smtClean="0"/>
              <a:t>8. Закон </a:t>
            </a:r>
            <a:r>
              <a:rPr lang="ru-RU" dirty="0" err="1" smtClean="0"/>
              <a:t>співдружності</a:t>
            </a:r>
            <a:r>
              <a:rPr lang="ru-RU" dirty="0" smtClean="0"/>
              <a:t>: </a:t>
            </a:r>
            <a:r>
              <a:rPr lang="ru-RU" dirty="0" err="1" smtClean="0"/>
              <a:t>щоб</a:t>
            </a:r>
            <a:r>
              <a:rPr lang="ru-RU" dirty="0" smtClean="0"/>
              <a:t> </a:t>
            </a:r>
            <a:r>
              <a:rPr lang="ru-RU" dirty="0" err="1" smtClean="0"/>
              <a:t>створити</a:t>
            </a:r>
            <a:r>
              <a:rPr lang="ru-RU" dirty="0" smtClean="0"/>
              <a:t> </a:t>
            </a:r>
            <a:r>
              <a:rPr lang="ru-RU" dirty="0" err="1" smtClean="0"/>
              <a:t>категорію</a:t>
            </a:r>
            <a:r>
              <a:rPr lang="ru-RU" dirty="0" smtClean="0"/>
              <a:t>, бренд повинен </a:t>
            </a:r>
            <a:r>
              <a:rPr lang="ru-RU" dirty="0" err="1" smtClean="0"/>
              <a:t>співпрацювати</a:t>
            </a:r>
            <a:r>
              <a:rPr lang="ru-RU" dirty="0" smtClean="0"/>
              <a:t> з </a:t>
            </a:r>
            <a:r>
              <a:rPr lang="ru-RU" dirty="0" err="1" smtClean="0"/>
              <a:t>подібним</a:t>
            </a:r>
            <a:r>
              <a:rPr lang="ru-RU" dirty="0" smtClean="0"/>
              <a:t> до себе. </a:t>
            </a:r>
          </a:p>
          <a:p>
            <a:r>
              <a:rPr lang="ru-RU" dirty="0" smtClean="0"/>
              <a:t>9. Закон </a:t>
            </a:r>
            <a:r>
              <a:rPr lang="ru-RU" dirty="0" err="1" smtClean="0"/>
              <a:t>компанії</a:t>
            </a:r>
            <a:r>
              <a:rPr lang="ru-RU" dirty="0" smtClean="0"/>
              <a:t>: бренд - </a:t>
            </a:r>
            <a:r>
              <a:rPr lang="ru-RU" dirty="0" err="1" smtClean="0"/>
              <a:t>це</a:t>
            </a:r>
            <a:r>
              <a:rPr lang="ru-RU" dirty="0" smtClean="0"/>
              <a:t> бренд, </a:t>
            </a:r>
            <a:r>
              <a:rPr lang="ru-RU" dirty="0" err="1" smtClean="0"/>
              <a:t>компанія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компанія</a:t>
            </a:r>
            <a:r>
              <a:rPr lang="ru-RU" dirty="0" smtClean="0"/>
              <a:t>. </a:t>
            </a:r>
            <a:r>
              <a:rPr lang="ru-RU" dirty="0" err="1" smtClean="0"/>
              <a:t>Між</a:t>
            </a:r>
            <a:r>
              <a:rPr lang="ru-RU" dirty="0" smtClean="0"/>
              <a:t> ними </a:t>
            </a:r>
            <a:r>
              <a:rPr lang="ru-RU" dirty="0" err="1" smtClean="0"/>
              <a:t>існують</a:t>
            </a:r>
            <a:r>
              <a:rPr lang="ru-RU" dirty="0" smtClean="0"/>
              <a:t> </a:t>
            </a:r>
            <a:r>
              <a:rPr lang="ru-RU" dirty="0" err="1" smtClean="0"/>
              <a:t>чіткі</a:t>
            </a:r>
            <a:r>
              <a:rPr lang="ru-RU" dirty="0" smtClean="0"/>
              <a:t> </a:t>
            </a:r>
            <a:r>
              <a:rPr lang="ru-RU" dirty="0" err="1" smtClean="0"/>
              <a:t>відмінності</a:t>
            </a:r>
            <a:r>
              <a:rPr lang="ru-RU" dirty="0" smtClean="0"/>
              <a:t>. Бренд - </a:t>
            </a:r>
            <a:r>
              <a:rPr lang="ru-RU" dirty="0" err="1" smtClean="0"/>
              <a:t>це</a:t>
            </a:r>
            <a:r>
              <a:rPr lang="ru-RU" dirty="0" smtClean="0"/>
              <a:t> продукт. </a:t>
            </a:r>
            <a:r>
              <a:rPr lang="ru-RU" dirty="0" err="1" smtClean="0"/>
              <a:t>Компанія</a:t>
            </a:r>
            <a:r>
              <a:rPr lang="ru-RU" dirty="0" smtClean="0"/>
              <a:t> -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організація</a:t>
            </a:r>
            <a:r>
              <a:rPr lang="ru-RU" dirty="0" smtClean="0"/>
              <a:t>, яка </a:t>
            </a:r>
            <a:r>
              <a:rPr lang="ru-RU" dirty="0" err="1" smtClean="0"/>
              <a:t>виробляє</a:t>
            </a:r>
            <a:r>
              <a:rPr lang="ru-RU" dirty="0" smtClean="0"/>
              <a:t> </a:t>
            </a:r>
            <a:r>
              <a:rPr lang="ru-RU" dirty="0" err="1" smtClean="0"/>
              <a:t>даний</a:t>
            </a:r>
            <a:r>
              <a:rPr lang="ru-RU" dirty="0" smtClean="0"/>
              <a:t> бренд. Вона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уособленням</a:t>
            </a:r>
            <a:r>
              <a:rPr lang="ru-RU" dirty="0" smtClean="0"/>
              <a:t> </a:t>
            </a:r>
            <a:r>
              <a:rPr lang="ru-RU" dirty="0" err="1" smtClean="0"/>
              <a:t>даного</a:t>
            </a:r>
            <a:r>
              <a:rPr lang="ru-RU" dirty="0" smtClean="0"/>
              <a:t> бренду, але не ним самим.</a:t>
            </a:r>
          </a:p>
          <a:p>
            <a:r>
              <a:rPr lang="ru-RU" dirty="0" smtClean="0"/>
              <a:t>10. Закон </a:t>
            </a:r>
            <a:r>
              <a:rPr lang="ru-RU" dirty="0" err="1" smtClean="0"/>
              <a:t>форми</a:t>
            </a:r>
            <a:r>
              <a:rPr lang="ru-RU" dirty="0" smtClean="0"/>
              <a:t>: логотип бренду </a:t>
            </a:r>
            <a:r>
              <a:rPr lang="ru-RU" dirty="0" err="1" smtClean="0"/>
              <a:t>повинне</a:t>
            </a:r>
            <a:r>
              <a:rPr lang="ru-RU" dirty="0" smtClean="0"/>
              <a:t> легко </a:t>
            </a:r>
            <a:r>
              <a:rPr lang="ru-RU" dirty="0" err="1" smtClean="0"/>
              <a:t>сприймати</a:t>
            </a:r>
            <a:r>
              <a:rPr lang="ru-RU" dirty="0" smtClean="0"/>
              <a:t> око.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547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29673"/>
            <a:ext cx="10515600" cy="544729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11. Закон </a:t>
            </a:r>
            <a:r>
              <a:rPr lang="ru-RU" dirty="0" err="1" smtClean="0"/>
              <a:t>кольору</a:t>
            </a:r>
            <a:r>
              <a:rPr lang="ru-RU" dirty="0" smtClean="0"/>
              <a:t>: бренду </a:t>
            </a:r>
            <a:r>
              <a:rPr lang="ru-RU" dirty="0" err="1" smtClean="0"/>
              <a:t>необхідний</a:t>
            </a:r>
            <a:r>
              <a:rPr lang="ru-RU" dirty="0" smtClean="0"/>
              <a:t> </a:t>
            </a:r>
            <a:r>
              <a:rPr lang="ru-RU" dirty="0" err="1" smtClean="0"/>
              <a:t>колір</a:t>
            </a:r>
            <a:r>
              <a:rPr lang="ru-RU" dirty="0" smtClean="0"/>
              <a:t>, </a:t>
            </a:r>
            <a:r>
              <a:rPr lang="ru-RU" dirty="0" err="1" smtClean="0"/>
              <a:t>протилежний</a:t>
            </a:r>
            <a:r>
              <a:rPr lang="ru-RU" dirty="0" smtClean="0"/>
              <a:t> до </a:t>
            </a:r>
            <a:r>
              <a:rPr lang="ru-RU" dirty="0" err="1" smtClean="0"/>
              <a:t>кольору</a:t>
            </a:r>
            <a:r>
              <a:rPr lang="ru-RU" dirty="0" smtClean="0"/>
              <a:t> основного конкурента. </a:t>
            </a:r>
          </a:p>
          <a:p>
            <a:r>
              <a:rPr lang="ru-RU" dirty="0" smtClean="0"/>
              <a:t>12. Закон </a:t>
            </a:r>
            <a:r>
              <a:rPr lang="ru-RU" dirty="0" err="1" smtClean="0"/>
              <a:t>кордонів</a:t>
            </a:r>
            <a:r>
              <a:rPr lang="ru-RU" dirty="0" smtClean="0"/>
              <a:t>: у глобальному </a:t>
            </a:r>
            <a:r>
              <a:rPr lang="ru-RU" dirty="0" err="1" smtClean="0"/>
              <a:t>сенсі</a:t>
            </a:r>
            <a:r>
              <a:rPr lang="ru-RU" dirty="0" smtClean="0"/>
              <a:t>, для </a:t>
            </a:r>
            <a:r>
              <a:rPr lang="ru-RU" dirty="0" err="1" smtClean="0"/>
              <a:t>брендингу</a:t>
            </a:r>
            <a:r>
              <a:rPr lang="ru-RU" dirty="0" smtClean="0"/>
              <a:t> не </a:t>
            </a:r>
            <a:r>
              <a:rPr lang="ru-RU" dirty="0" err="1" smtClean="0"/>
              <a:t>існує</a:t>
            </a:r>
            <a:r>
              <a:rPr lang="ru-RU" dirty="0" smtClean="0"/>
              <a:t> меж. </a:t>
            </a:r>
            <a:r>
              <a:rPr lang="ru-RU" dirty="0" err="1" smtClean="0"/>
              <a:t>Найкращим</a:t>
            </a:r>
            <a:r>
              <a:rPr lang="ru-RU" dirty="0" smtClean="0"/>
              <a:t> способом </a:t>
            </a:r>
            <a:r>
              <a:rPr lang="ru-RU" dirty="0" err="1" smtClean="0"/>
              <a:t>досягти</a:t>
            </a:r>
            <a:r>
              <a:rPr lang="ru-RU" dirty="0" smtClean="0"/>
              <a:t> мети </a:t>
            </a:r>
            <a:r>
              <a:rPr lang="ru-RU" dirty="0" err="1" smtClean="0"/>
              <a:t>можна</a:t>
            </a:r>
            <a:r>
              <a:rPr lang="ru-RU" dirty="0" smtClean="0"/>
              <a:t>, створивши </a:t>
            </a:r>
            <a:r>
              <a:rPr lang="ru-RU" dirty="0" err="1" smtClean="0"/>
              <a:t>глобальний</a:t>
            </a:r>
            <a:r>
              <a:rPr lang="ru-RU" dirty="0" smtClean="0"/>
              <a:t> бренд.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означає</a:t>
            </a:r>
            <a:r>
              <a:rPr lang="ru-RU" dirty="0" smtClean="0"/>
              <a:t>: - максимально </a:t>
            </a:r>
            <a:r>
              <a:rPr lang="ru-RU" dirty="0" err="1" smtClean="0"/>
              <a:t>звузити</a:t>
            </a:r>
            <a:r>
              <a:rPr lang="ru-RU" dirty="0" smtClean="0"/>
              <a:t> </a:t>
            </a:r>
            <a:r>
              <a:rPr lang="ru-RU" dirty="0" err="1" smtClean="0"/>
              <a:t>поширеність</a:t>
            </a:r>
            <a:r>
              <a:rPr lang="ru-RU" dirty="0" smtClean="0"/>
              <a:t> бренду в </a:t>
            </a:r>
            <a:r>
              <a:rPr lang="ru-RU" dirty="0" err="1" smtClean="0"/>
              <a:t>рідній</a:t>
            </a:r>
            <a:r>
              <a:rPr lang="ru-RU" dirty="0" smtClean="0"/>
              <a:t> </a:t>
            </a:r>
            <a:r>
              <a:rPr lang="ru-RU" dirty="0" err="1" smtClean="0"/>
              <a:t>країні</a:t>
            </a:r>
            <a:r>
              <a:rPr lang="ru-RU" dirty="0" smtClean="0"/>
              <a:t> і </a:t>
            </a:r>
            <a:r>
              <a:rPr lang="ru-RU" dirty="0" err="1" smtClean="0"/>
              <a:t>вийти</a:t>
            </a:r>
            <a:r>
              <a:rPr lang="ru-RU" dirty="0" smtClean="0"/>
              <a:t> на </a:t>
            </a:r>
            <a:r>
              <a:rPr lang="ru-RU" dirty="0" err="1" smtClean="0"/>
              <a:t>світовий</a:t>
            </a:r>
            <a:r>
              <a:rPr lang="ru-RU" dirty="0" smtClean="0"/>
              <a:t> </a:t>
            </a:r>
            <a:r>
              <a:rPr lang="ru-RU" dirty="0" err="1" smtClean="0"/>
              <a:t>ринок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13. Закон </a:t>
            </a:r>
            <a:r>
              <a:rPr lang="ru-RU" dirty="0" err="1" smtClean="0"/>
              <a:t>сталості</a:t>
            </a:r>
            <a:r>
              <a:rPr lang="ru-RU" dirty="0" smtClean="0"/>
              <a:t>: </a:t>
            </a:r>
            <a:r>
              <a:rPr lang="ru-RU" dirty="0" err="1" smtClean="0"/>
              <a:t>створити</a:t>
            </a:r>
            <a:r>
              <a:rPr lang="ru-RU" dirty="0" smtClean="0"/>
              <a:t> бренд за одну </a:t>
            </a:r>
            <a:r>
              <a:rPr lang="ru-RU" dirty="0" err="1" smtClean="0"/>
              <a:t>ніч</a:t>
            </a:r>
            <a:r>
              <a:rPr lang="ru-RU" dirty="0" smtClean="0"/>
              <a:t> </a:t>
            </a:r>
            <a:r>
              <a:rPr lang="ru-RU" dirty="0" err="1" smtClean="0"/>
              <a:t>неможливо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14. Закон </a:t>
            </a:r>
            <a:r>
              <a:rPr lang="ru-RU" dirty="0" err="1" smtClean="0"/>
              <a:t>змін</a:t>
            </a:r>
            <a:r>
              <a:rPr lang="ru-RU" dirty="0" smtClean="0"/>
              <a:t>: бренди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 smtClean="0"/>
              <a:t>змінювати</a:t>
            </a:r>
            <a:r>
              <a:rPr lang="ru-RU" dirty="0" smtClean="0"/>
              <a:t>, але у </a:t>
            </a:r>
            <a:r>
              <a:rPr lang="ru-RU" dirty="0" err="1" smtClean="0"/>
              <a:t>виняткових</a:t>
            </a:r>
            <a:r>
              <a:rPr lang="ru-RU" dirty="0" smtClean="0"/>
              <a:t> </a:t>
            </a:r>
            <a:r>
              <a:rPr lang="ru-RU" dirty="0" err="1" smtClean="0"/>
              <a:t>випадках</a:t>
            </a:r>
            <a:r>
              <a:rPr lang="ru-RU" dirty="0" smtClean="0"/>
              <a:t> і </a:t>
            </a:r>
            <a:r>
              <a:rPr lang="ru-RU" dirty="0" err="1" smtClean="0"/>
              <a:t>дуже</a:t>
            </a:r>
            <a:r>
              <a:rPr lang="ru-RU" dirty="0" smtClean="0"/>
              <a:t> </a:t>
            </a:r>
            <a:r>
              <a:rPr lang="ru-RU" dirty="0" err="1" smtClean="0"/>
              <a:t>обережно</a:t>
            </a:r>
            <a:r>
              <a:rPr lang="ru-RU" dirty="0" smtClean="0"/>
              <a:t>. </a:t>
            </a:r>
            <a:r>
              <a:rPr lang="ru-RU" dirty="0" err="1" smtClean="0"/>
              <a:t>Зміна</a:t>
            </a:r>
            <a:r>
              <a:rPr lang="ru-RU" dirty="0" smtClean="0"/>
              <a:t> бренду </a:t>
            </a:r>
            <a:r>
              <a:rPr lang="ru-RU" dirty="0" err="1" smtClean="0"/>
              <a:t>може</a:t>
            </a:r>
            <a:r>
              <a:rPr lang="ru-RU" dirty="0" smtClean="0"/>
              <a:t> бути </a:t>
            </a:r>
            <a:r>
              <a:rPr lang="ru-RU" dirty="0" err="1" smtClean="0"/>
              <a:t>розумною</a:t>
            </a:r>
            <a:r>
              <a:rPr lang="ru-RU" dirty="0" smtClean="0"/>
              <a:t> у </a:t>
            </a:r>
            <a:r>
              <a:rPr lang="ru-RU" dirty="0" err="1" smtClean="0"/>
              <a:t>трьох</a:t>
            </a:r>
            <a:r>
              <a:rPr lang="ru-RU" dirty="0" smtClean="0"/>
              <a:t> </a:t>
            </a:r>
            <a:r>
              <a:rPr lang="ru-RU" dirty="0" err="1" smtClean="0"/>
              <a:t>ситуаціях</a:t>
            </a:r>
            <a:r>
              <a:rPr lang="ru-RU" dirty="0" smtClean="0"/>
              <a:t>: — ваш бренд </a:t>
            </a:r>
            <a:r>
              <a:rPr lang="ru-RU" dirty="0" err="1" smtClean="0"/>
              <a:t>слабкий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не </a:t>
            </a:r>
            <a:r>
              <a:rPr lang="ru-RU" dirty="0" err="1" smtClean="0"/>
              <a:t>справляє</a:t>
            </a:r>
            <a:r>
              <a:rPr lang="ru-RU" dirty="0" smtClean="0"/>
              <a:t> </a:t>
            </a:r>
            <a:r>
              <a:rPr lang="ru-RU" dirty="0" err="1" smtClean="0"/>
              <a:t>належного</a:t>
            </a:r>
            <a:r>
              <a:rPr lang="ru-RU" dirty="0" smtClean="0"/>
              <a:t> </a:t>
            </a:r>
            <a:r>
              <a:rPr lang="ru-RU" dirty="0" err="1" smtClean="0"/>
              <a:t>враження</a:t>
            </a:r>
            <a:r>
              <a:rPr lang="ru-RU" dirty="0" smtClean="0"/>
              <a:t> на </a:t>
            </a:r>
            <a:r>
              <a:rPr lang="ru-RU" dirty="0" err="1" smtClean="0"/>
              <a:t>споживача</a:t>
            </a:r>
            <a:r>
              <a:rPr lang="ru-RU" dirty="0" smtClean="0"/>
              <a:t>; —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хочете</a:t>
            </a:r>
            <a:r>
              <a:rPr lang="ru-RU" dirty="0" smtClean="0"/>
              <a:t> перевести </a:t>
            </a:r>
            <a:r>
              <a:rPr lang="ru-RU" dirty="0" err="1" smtClean="0"/>
              <a:t>свій</a:t>
            </a:r>
            <a:r>
              <a:rPr lang="ru-RU" dirty="0" smtClean="0"/>
              <a:t> бренд у </a:t>
            </a:r>
            <a:r>
              <a:rPr lang="ru-RU" dirty="0" err="1" smtClean="0"/>
              <a:t>нижчий</a:t>
            </a:r>
            <a:r>
              <a:rPr lang="ru-RU" dirty="0" smtClean="0"/>
              <a:t> ранг; — ваш бренд </a:t>
            </a:r>
            <a:r>
              <a:rPr lang="ru-RU" dirty="0" err="1" smtClean="0"/>
              <a:t>знаходиться</a:t>
            </a:r>
            <a:r>
              <a:rPr lang="ru-RU" dirty="0" smtClean="0"/>
              <a:t> у </a:t>
            </a:r>
            <a:r>
              <a:rPr lang="ru-RU" dirty="0" err="1" smtClean="0"/>
              <a:t>сегменті</a:t>
            </a:r>
            <a:r>
              <a:rPr lang="ru-RU" dirty="0" smtClean="0"/>
              <a:t> ринку,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розвивається</a:t>
            </a:r>
            <a:r>
              <a:rPr lang="ru-RU" dirty="0" smtClean="0"/>
              <a:t> </a:t>
            </a:r>
            <a:r>
              <a:rPr lang="ru-RU" dirty="0" err="1" smtClean="0"/>
              <a:t>повільно</a:t>
            </a:r>
            <a:r>
              <a:rPr lang="ru-RU" dirty="0" smtClean="0"/>
              <a:t>, і 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змін</a:t>
            </a:r>
            <a:r>
              <a:rPr lang="ru-RU" dirty="0" smtClean="0"/>
              <a:t> </a:t>
            </a:r>
            <a:r>
              <a:rPr lang="ru-RU" dirty="0" err="1" smtClean="0"/>
              <a:t>розтягується</a:t>
            </a:r>
            <a:r>
              <a:rPr lang="ru-RU" dirty="0" smtClean="0"/>
              <a:t> на </a:t>
            </a:r>
            <a:r>
              <a:rPr lang="ru-RU" dirty="0" err="1" smtClean="0"/>
              <a:t>тривалий</a:t>
            </a:r>
            <a:r>
              <a:rPr lang="ru-RU" dirty="0" smtClean="0"/>
              <a:t> </a:t>
            </a:r>
            <a:r>
              <a:rPr lang="ru-RU" dirty="0" err="1" smtClean="0"/>
              <a:t>термін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15. Закон </a:t>
            </a:r>
            <a:r>
              <a:rPr lang="ru-RU" dirty="0" err="1" smtClean="0"/>
              <a:t>неповторності</a:t>
            </a:r>
            <a:r>
              <a:rPr lang="ru-RU" dirty="0" smtClean="0"/>
              <a:t>: </a:t>
            </a:r>
            <a:r>
              <a:rPr lang="ru-RU" dirty="0" err="1" smtClean="0"/>
              <a:t>найважливіша</a:t>
            </a:r>
            <a:r>
              <a:rPr lang="ru-RU" dirty="0" smtClean="0"/>
              <a:t> </a:t>
            </a:r>
            <a:r>
              <a:rPr lang="ru-RU" dirty="0" err="1" smtClean="0"/>
              <a:t>якість</a:t>
            </a:r>
            <a:r>
              <a:rPr lang="ru-RU" dirty="0" smtClean="0"/>
              <a:t> бренду -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одиничність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05820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2812</Words>
  <Application>Microsoft Office PowerPoint</Application>
  <PresentationFormat>Широкоэкранный</PresentationFormat>
  <Paragraphs>226</Paragraphs>
  <Slides>35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Тема Office</vt:lpstr>
      <vt:lpstr>Тема 5. Психологічні аспекти брендингу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закони створення бренду компанії: </vt:lpstr>
      <vt:lpstr>Презентация PowerPoint</vt:lpstr>
      <vt:lpstr>Презентация PowerPoint</vt:lpstr>
      <vt:lpstr>2. Неймінг (розроблення назви бренду) </vt:lpstr>
      <vt:lpstr>Презентация PowerPoint</vt:lpstr>
      <vt:lpstr>Презентация PowerPoint</vt:lpstr>
      <vt:lpstr>Типологія та способи неймінга.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Технологія неймінгу для європейського ринку </vt:lpstr>
      <vt:lpstr>Психолінгвістичний аспект неймінгу для європейського бренду </vt:lpstr>
      <vt:lpstr>Презентация PowerPoint</vt:lpstr>
      <vt:lpstr>Презентация PowerPoint</vt:lpstr>
      <vt:lpstr>Презентация PowerPoint</vt:lpstr>
      <vt:lpstr> Головні вимоги до бренд-дизайну: </vt:lpstr>
      <vt:lpstr>Розробляючи дизайн пакування необхідно враховувати такі фактори: </vt:lpstr>
      <vt:lpstr>Презентация PowerPoint</vt:lpstr>
      <vt:lpstr>Дизайн етикетки включає в себе розроблення оформлення: </vt:lpstr>
      <vt:lpstr>Критерії вибору елементів бренду: </vt:lpstr>
      <vt:lpstr>Презентация PowerPoint</vt:lpstr>
      <vt:lpstr>4. Легенда бренду </vt:lpstr>
      <vt:lpstr>Легенда бренду допоможе компанії: </vt:lpstr>
      <vt:lpstr>В основі історії бренду можуть лежати:</vt:lpstr>
      <vt:lpstr>Переваги використання легенди бренду: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4. Психологічні аспекти брендингу</dc:title>
  <dc:creator>User</dc:creator>
  <cp:lastModifiedBy>Пащенко Ольга Петрівна</cp:lastModifiedBy>
  <cp:revision>39</cp:revision>
  <dcterms:created xsi:type="dcterms:W3CDTF">2022-10-04T17:17:05Z</dcterms:created>
  <dcterms:modified xsi:type="dcterms:W3CDTF">2022-10-12T10:37:37Z</dcterms:modified>
</cp:coreProperties>
</file>