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1"/>
  </p:notesMasterIdLst>
  <p:sldIdLst>
    <p:sldId id="256" r:id="rId2"/>
    <p:sldId id="257" r:id="rId3"/>
    <p:sldId id="258" r:id="rId4"/>
    <p:sldId id="287" r:id="rId5"/>
    <p:sldId id="289" r:id="rId6"/>
    <p:sldId id="310" r:id="rId7"/>
    <p:sldId id="311" r:id="rId8"/>
    <p:sldId id="305" r:id="rId9"/>
    <p:sldId id="313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6" autoAdjust="0"/>
  </p:normalViewPr>
  <p:slideViewPr>
    <p:cSldViewPr>
      <p:cViewPr>
        <p:scale>
          <a:sx n="100" d="100"/>
          <a:sy n="100" d="100"/>
        </p:scale>
        <p:origin x="-264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790EA-F253-46A5-A4A1-04092FB5D1BA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1AB9F-FD57-432B-B9EC-82608C608F1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509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1AB9F-FD57-432B-B9EC-82608C608F1D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6908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1AB9F-FD57-432B-B9EC-82608C608F1D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6908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7EF6861-A02A-47CF-B0DB-BD283F12B90D}" type="datetimeFigureOut">
              <a:rPr lang="uk-UA" smtClean="0"/>
              <a:t>09.05.2023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1988840"/>
            <a:ext cx="6480048" cy="3649960"/>
          </a:xfrm>
        </p:spPr>
        <p:txBody>
          <a:bodyPr/>
          <a:lstStyle/>
          <a:p>
            <a:r>
              <a:rPr lang="uk-UA" dirty="0" smtClean="0"/>
              <a:t>Міжнародна економічна діяльність України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3067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3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i="1" dirty="0" smtClean="0">
                <a:solidFill>
                  <a:srgbClr val="FFFF00"/>
                </a:solidFill>
              </a:rPr>
              <a:t>Корекція </a:t>
            </a:r>
            <a:r>
              <a:rPr lang="uk-UA" sz="2400" i="1" dirty="0">
                <a:solidFill>
                  <a:srgbClr val="FFFF00"/>
                </a:solidFill>
              </a:rPr>
              <a:t>обмінного курсу </a:t>
            </a:r>
            <a:r>
              <a:rPr lang="uk-UA" sz="2400" i="1" dirty="0" smtClean="0">
                <a:solidFill>
                  <a:srgbClr val="FFFF00"/>
                </a:solidFill>
              </a:rPr>
              <a:t>:</a:t>
            </a:r>
          </a:p>
          <a:p>
            <a:r>
              <a:rPr lang="uk-UA" sz="2400" dirty="0" smtClean="0"/>
              <a:t>	1)  збільшить </a:t>
            </a:r>
            <a:r>
              <a:rPr lang="uk-UA" sz="2400" dirty="0"/>
              <a:t>приплив і відповідно продаж валютної виручки експортерами, </a:t>
            </a:r>
            <a:r>
              <a:rPr lang="uk-UA" sz="2400" i="1" dirty="0">
                <a:solidFill>
                  <a:srgbClr val="FFFF00"/>
                </a:solidFill>
              </a:rPr>
              <a:t>мінімізує спекулятивну складову </a:t>
            </a:r>
            <a:r>
              <a:rPr lang="uk-UA" sz="2400" dirty="0"/>
              <a:t>поведінки учасників ринку та дасть змогу стабілізувати курсові </a:t>
            </a:r>
            <a:r>
              <a:rPr lang="uk-UA" sz="2400" dirty="0" smtClean="0"/>
              <a:t>очікування;</a:t>
            </a:r>
          </a:p>
          <a:p>
            <a:r>
              <a:rPr lang="uk-UA" sz="2400" dirty="0" smtClean="0"/>
              <a:t>	2)</a:t>
            </a:r>
            <a:r>
              <a:rPr lang="ru-RU" sz="2400" dirty="0"/>
              <a:t> </a:t>
            </a:r>
            <a:r>
              <a:rPr lang="ru-RU" sz="2400" dirty="0" smtClean="0"/>
              <a:t> </a:t>
            </a:r>
            <a:r>
              <a:rPr lang="uk-UA" sz="2400" dirty="0" smtClean="0"/>
              <a:t>матиме лише обмежений вплив на прискорення темпів зростання цін, зумовлене наслідками війни для пропозиції товарів і послуг та вартості логістики, а також динамікою цін на світових товарних ринках</a:t>
            </a:r>
          </a:p>
          <a:p>
            <a:pPr fontAlgn="base"/>
            <a:r>
              <a:rPr lang="uk-UA" sz="2400" i="1" dirty="0" smtClean="0">
                <a:solidFill>
                  <a:srgbClr val="FFFF00"/>
                </a:solidFill>
              </a:rPr>
              <a:t>	Умови </a:t>
            </a:r>
            <a:r>
              <a:rPr lang="uk-UA" sz="2400" i="1" dirty="0">
                <a:solidFill>
                  <a:srgbClr val="FFFF00"/>
                </a:solidFill>
              </a:rPr>
              <a:t>встановлення курсу</a:t>
            </a:r>
            <a:r>
              <a:rPr lang="uk-UA" sz="2400" dirty="0"/>
              <a:t> продажу та купівлі валюти в готівковому і безготівковому сегментах ринку залишаються </a:t>
            </a:r>
            <a:r>
              <a:rPr lang="uk-UA" sz="2400" dirty="0" smtClean="0"/>
              <a:t>незмінними: </a:t>
            </a:r>
            <a:endParaRPr lang="uk-UA" sz="2400" dirty="0"/>
          </a:p>
          <a:p>
            <a:pPr fontAlgn="base"/>
            <a:r>
              <a:rPr lang="uk-UA" sz="2400" dirty="0"/>
              <a:t>	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безготівковому сегменті </a:t>
            </a:r>
            <a:r>
              <a:rPr lang="uk-UA" sz="2400" dirty="0"/>
              <a:t>й надалі здійснюватиметься за курсом, </a:t>
            </a:r>
            <a:r>
              <a:rPr lang="uk-UA" sz="2400" dirty="0" smtClean="0"/>
              <a:t>який не </a:t>
            </a:r>
            <a:r>
              <a:rPr lang="uk-UA" sz="2400" dirty="0"/>
              <a:t>може більш як на 1% відхилятися від </a:t>
            </a:r>
            <a:r>
              <a:rPr lang="uk-UA" sz="2400" dirty="0" smtClean="0"/>
              <a:t>офіційного;</a:t>
            </a:r>
            <a:r>
              <a:rPr lang="uk-UA" sz="2400" dirty="0"/>
              <a:t> </a:t>
            </a:r>
            <a:endParaRPr lang="uk-UA" sz="2400" dirty="0" smtClean="0"/>
          </a:p>
          <a:p>
            <a:pPr fontAlgn="base"/>
            <a:r>
              <a:rPr lang="uk-UA" sz="2400" dirty="0"/>
              <a:t>	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готівковому сегменті </a:t>
            </a:r>
            <a:r>
              <a:rPr lang="uk-UA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й надалі визначатиметься попитом та пропозицією на ньому.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528235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26469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З метою збалансування попиту та пропозиції на валютному ринку НБУ також вживає додаткових заходів</a:t>
            </a:r>
            <a:r>
              <a:rPr lang="ru-RU" sz="2400" dirty="0" smtClean="0"/>
              <a:t>.</a:t>
            </a:r>
          </a:p>
          <a:p>
            <a:r>
              <a:rPr lang="uk-UA" sz="2400" dirty="0" smtClean="0"/>
              <a:t>По-перше, НБУ дозволив банкам із 21 липня 2022 року </a:t>
            </a:r>
            <a:r>
              <a:rPr lang="uk-UA" sz="2400" i="1" dirty="0" smtClean="0">
                <a:solidFill>
                  <a:srgbClr val="FFFF00"/>
                </a:solidFill>
              </a:rPr>
              <a:t>продавати безготівкову валюту громадянам із подальшим розміщенням на депозит на строк від трьох календарних місяців без права дострокового розірвання </a:t>
            </a:r>
            <a:r>
              <a:rPr lang="uk-UA" sz="2400" dirty="0" smtClean="0"/>
              <a:t>у межах щомісячного ліміту 50 тис. </a:t>
            </a:r>
            <a:r>
              <a:rPr lang="uk-UA" sz="2400" dirty="0" err="1" smtClean="0"/>
              <a:t>грн</a:t>
            </a:r>
            <a:r>
              <a:rPr lang="uk-UA" sz="2400" dirty="0" smtClean="0"/>
              <a:t> (в еквіваленті). Це створить альтернативу вкладенню коштів у готівкову валюту, що зменшить попит на неї та тиск на обмінний курс у готівковому сегменті валютного ринку</a:t>
            </a:r>
            <a:r>
              <a:rPr lang="ru-RU" sz="2400" dirty="0" smtClean="0"/>
              <a:t>;</a:t>
            </a:r>
          </a:p>
          <a:p>
            <a:r>
              <a:rPr lang="uk-UA" sz="2400" dirty="0" smtClean="0"/>
              <a:t>По-друге, Національний банк вживає окремих заходів для </a:t>
            </a:r>
            <a:r>
              <a:rPr lang="uk-UA" sz="2400" i="1" dirty="0">
                <a:solidFill>
                  <a:srgbClr val="FFFF00"/>
                </a:solidFill>
              </a:rPr>
              <a:t>мінімізації витрачання міжнародних резервів </a:t>
            </a:r>
            <a:r>
              <a:rPr lang="uk-UA" sz="2400" dirty="0" smtClean="0"/>
              <a:t>на непріоритетні у воєнний час напрями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82260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8892480" cy="6480720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uk-UA" dirty="0" smtClean="0"/>
              <a:t>З 21 липня 2022 р:</a:t>
            </a:r>
            <a:endParaRPr lang="uk-UA" dirty="0"/>
          </a:p>
          <a:p>
            <a:pPr fontAlgn="base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uk-UA" sz="3100" dirty="0" smtClean="0"/>
              <a:t>громадяни </a:t>
            </a:r>
            <a:r>
              <a:rPr lang="uk-UA" sz="3100" dirty="0"/>
              <a:t>як і раніше матимуть змогу знімати з гривневих платіжних карток за кордоном 50 тис. </a:t>
            </a:r>
            <a:r>
              <a:rPr lang="uk-UA" sz="3100" dirty="0" err="1"/>
              <a:t>грн</a:t>
            </a:r>
            <a:r>
              <a:rPr lang="uk-UA" sz="3100" dirty="0"/>
              <a:t> (в еквіваленті) на місяць. Водночас </a:t>
            </a:r>
            <a:r>
              <a:rPr lang="uk-UA" sz="3100" i="1" dirty="0">
                <a:solidFill>
                  <a:srgbClr val="FFFF00"/>
                </a:solidFill>
              </a:rPr>
              <a:t>ліміт на зняття готівкової валюти з гривневих платіжних карток за кордоном змінено</a:t>
            </a:r>
            <a:r>
              <a:rPr lang="uk-UA" sz="3100" dirty="0"/>
              <a:t> зі щомісячного на щотижневий: 12,5 тис. </a:t>
            </a:r>
            <a:r>
              <a:rPr lang="uk-UA" sz="3100" dirty="0" err="1"/>
              <a:t>грн</a:t>
            </a:r>
            <a:r>
              <a:rPr lang="uk-UA" sz="3100" dirty="0"/>
              <a:t> (в еквіваленті) на сім календарних днів;</a:t>
            </a:r>
          </a:p>
          <a:p>
            <a:pPr fontAlgn="base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uk-UA" sz="3100" i="1" dirty="0">
                <a:solidFill>
                  <a:srgbClr val="FFFF00"/>
                </a:solidFill>
              </a:rPr>
              <a:t>зменшено щомісячний ліміт на </a:t>
            </a:r>
            <a:r>
              <a:rPr lang="en-US" sz="3100" i="1" dirty="0">
                <a:solidFill>
                  <a:srgbClr val="FFFF00"/>
                </a:solidFill>
              </a:rPr>
              <a:t>P2P </a:t>
            </a:r>
            <a:r>
              <a:rPr lang="uk-UA" sz="3100" i="1" dirty="0">
                <a:solidFill>
                  <a:srgbClr val="FFFF00"/>
                </a:solidFill>
              </a:rPr>
              <a:t>перекази громадян за кордон</a:t>
            </a:r>
            <a:r>
              <a:rPr lang="uk-UA" sz="3100" dirty="0"/>
              <a:t> із гривневих платіжних карток українських банків зі 100 тис. </a:t>
            </a:r>
            <a:r>
              <a:rPr lang="uk-UA" sz="3100" dirty="0" err="1"/>
              <a:t>грн</a:t>
            </a:r>
            <a:r>
              <a:rPr lang="uk-UA" sz="3100" dirty="0"/>
              <a:t> (в еквіваленті) до 30 тис. </a:t>
            </a:r>
            <a:r>
              <a:rPr lang="uk-UA" sz="3100" dirty="0" err="1"/>
              <a:t>грн</a:t>
            </a:r>
            <a:r>
              <a:rPr lang="uk-UA" sz="3100" dirty="0"/>
              <a:t> (в еквіваленті);</a:t>
            </a:r>
          </a:p>
          <a:p>
            <a:pPr fontAlgn="base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uk-UA" sz="3100" dirty="0"/>
              <a:t>установлено </a:t>
            </a:r>
            <a:r>
              <a:rPr lang="uk-UA" sz="3100" i="1" dirty="0">
                <a:solidFill>
                  <a:srgbClr val="FFFF00"/>
                </a:solidFill>
              </a:rPr>
              <a:t>щомісячний ліміт на розрахунки за кордоном із використанням гривневих платіжних карток</a:t>
            </a:r>
            <a:r>
              <a:rPr lang="uk-UA" sz="3100" dirty="0"/>
              <a:t> у розмірі 100 тис. </a:t>
            </a:r>
            <a:r>
              <a:rPr lang="uk-UA" sz="3100" dirty="0" err="1"/>
              <a:t>грн</a:t>
            </a:r>
            <a:r>
              <a:rPr lang="uk-UA" sz="3100" dirty="0"/>
              <a:t> (в еквіваленті) з усіх рахунків клієнта в банку, відкритих у національній валюті. Це обмеження не відчує переважна більшість громадян, які перебувають за кордоном;</a:t>
            </a:r>
          </a:p>
          <a:p>
            <a:pPr fontAlgn="base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uk-UA" sz="3100" dirty="0"/>
              <a:t>Правління НБУ може запровадити окремий порядок проведення операцій купівлі валюти банками на власні потреби.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6522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264696"/>
          </a:xfrm>
        </p:spPr>
        <p:txBody>
          <a:bodyPr>
            <a:normAutofit/>
          </a:bodyPr>
          <a:lstStyle/>
          <a:p>
            <a:r>
              <a:rPr lang="uk-UA" sz="2400" dirty="0"/>
              <a:t>По-третє, </a:t>
            </a:r>
            <a:r>
              <a:rPr lang="uk-UA" sz="2400" i="1" dirty="0" smtClean="0">
                <a:solidFill>
                  <a:srgbClr val="FFFF00"/>
                </a:solidFill>
              </a:rPr>
              <a:t>змінено алгоритм розрахунку лімітів відкритої валютної позиції</a:t>
            </a:r>
            <a:r>
              <a:rPr lang="uk-UA" sz="2400" dirty="0" smtClean="0"/>
              <a:t> банками </a:t>
            </a:r>
            <a:r>
              <a:rPr lang="uk-UA" sz="2400" dirty="0"/>
              <a:t>в частині </a:t>
            </a:r>
            <a:r>
              <a:rPr lang="uk-UA" sz="2400" dirty="0" smtClean="0"/>
              <a:t>неврахування </a:t>
            </a:r>
            <a:r>
              <a:rPr lang="uk-UA" sz="2400" dirty="0"/>
              <a:t>збільшення резервів за валютними активами банків. Такий крок попередить можливість штучного завищення резервів банками за валютними активами для збільшення обсягів придбання іноземної валюти. Нова норма </a:t>
            </a:r>
            <a:r>
              <a:rPr lang="uk-UA" sz="2400" dirty="0" smtClean="0"/>
              <a:t>набрала </a:t>
            </a:r>
            <a:r>
              <a:rPr lang="uk-UA" sz="2400" dirty="0"/>
              <a:t>чинності з 1 серпня 2022 року</a:t>
            </a:r>
            <a:r>
              <a:rPr lang="ru-RU" sz="2400" dirty="0" smtClean="0"/>
              <a:t>;</a:t>
            </a:r>
          </a:p>
          <a:p>
            <a:r>
              <a:rPr lang="uk-UA" sz="2400" dirty="0"/>
              <a:t>Усі запроваджені з початку війни </a:t>
            </a:r>
            <a:r>
              <a:rPr lang="uk-UA" sz="2400" i="1" dirty="0">
                <a:solidFill>
                  <a:srgbClr val="FFFF00"/>
                </a:solidFill>
              </a:rPr>
              <a:t>обмеження є тимчасовими </a:t>
            </a:r>
            <a:r>
              <a:rPr lang="uk-UA" sz="2400" i="1" dirty="0" smtClean="0">
                <a:solidFill>
                  <a:srgbClr val="FFFF00"/>
                </a:solidFill>
              </a:rPr>
              <a:t>заходами</a:t>
            </a:r>
            <a:r>
              <a:rPr lang="uk-UA" sz="2400" dirty="0" smtClean="0"/>
              <a:t>, які  дають </a:t>
            </a:r>
            <a:r>
              <a:rPr lang="uk-UA" sz="2400" dirty="0"/>
              <a:t>змогу економіці вистояти у війні та сприятимуть швидшому її відновленню після нашої Перемоги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108672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624736"/>
          </a:xfrm>
        </p:spPr>
        <p:txBody>
          <a:bodyPr>
            <a:normAutofit fontScale="55000" lnSpcReduction="20000"/>
          </a:bodyPr>
          <a:lstStyle/>
          <a:p>
            <a:pPr fontAlgn="base">
              <a:lnSpc>
                <a:spcPct val="120000"/>
              </a:lnSpc>
            </a:pPr>
            <a:r>
              <a:rPr lang="uk-UA" sz="4000" i="1" dirty="0">
                <a:solidFill>
                  <a:srgbClr val="FFFF00"/>
                </a:solidFill>
              </a:rPr>
              <a:t>Рівень міжнародних резервів є достатнім для забезпечення курсової стабільності</a:t>
            </a:r>
            <a:r>
              <a:rPr lang="uk-UA" sz="4000" dirty="0"/>
              <a:t>, ураховуючи перспективи отримання міжнародної фінансової допомоги, поступове налагодження експортної логістики та зростання продажів експортерами, а також очікуване зниження попиту на валюту після курсової корекції.</a:t>
            </a:r>
          </a:p>
          <a:p>
            <a:pPr fontAlgn="base">
              <a:lnSpc>
                <a:spcPct val="120000"/>
              </a:lnSpc>
            </a:pPr>
            <a:r>
              <a:rPr lang="uk-UA" sz="4000" i="1" dirty="0">
                <a:solidFill>
                  <a:srgbClr val="FFFF00"/>
                </a:solidFill>
              </a:rPr>
              <a:t>Забезпечення курсової та макрофінансової стабільності в тривалій перспективі залежатиме від економічної політики країни в цілому</a:t>
            </a:r>
            <a:r>
              <a:rPr lang="uk-UA" sz="4000" dirty="0"/>
              <a:t>. Національний банк перебуває в активному діалозі з урядом, парламентом та іншими органами влади щодо впливу інструментів економічної політики на грошово-кредитну сферу. Важливими кроками в напрямі забезпечення курсової та макрофінансової стабільності є </a:t>
            </a:r>
            <a:r>
              <a:rPr lang="uk-UA" sz="4000" i="1" dirty="0">
                <a:solidFill>
                  <a:srgbClr val="FFFF00"/>
                </a:solidFill>
              </a:rPr>
              <a:t>звуження дефіциту бюджету, заміщення емісійного фінансування ринковими залученнями та зменшення імпорту</a:t>
            </a:r>
            <a:r>
              <a:rPr lang="uk-UA" sz="4000" dirty="0"/>
              <a:t>, зокрема за рахунок додаткового його оподаткування з метою збільшення конкурентоспроможності українських виробників.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6836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994122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>7.3</a:t>
            </a:r>
            <a:r>
              <a:rPr lang="uk-UA" sz="3200" dirty="0"/>
              <a:t>. Державне</a:t>
            </a:r>
            <a:r>
              <a:rPr lang="ru-RU" sz="3200" dirty="0"/>
              <a:t>  </a:t>
            </a:r>
            <a:r>
              <a:rPr lang="uk-UA" sz="3200" dirty="0"/>
              <a:t>регулювання  міжнародних  кредитно-розрахункових  відносин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48197"/>
            <a:ext cx="8001643" cy="258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023333"/>
            <a:ext cx="8001643" cy="2625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7270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94" y="1099952"/>
            <a:ext cx="7711098" cy="5346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9294" y="352128"/>
            <a:ext cx="4182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IV</a:t>
            </a:r>
            <a:r>
              <a:rPr lang="ru-RU" sz="2400" dirty="0" smtClean="0">
                <a:solidFill>
                  <a:srgbClr val="FFC000"/>
                </a:solidFill>
              </a:rPr>
              <a:t> </a:t>
            </a:r>
            <a:r>
              <a:rPr lang="uk-UA" sz="2400" dirty="0" smtClean="0">
                <a:solidFill>
                  <a:srgbClr val="FFC000"/>
                </a:solidFill>
              </a:rPr>
              <a:t>КВАРТАЛ 2022 року</a:t>
            </a:r>
            <a:endParaRPr lang="uk-UA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708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218" y="918012"/>
            <a:ext cx="7920880" cy="5351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179348"/>
            <a:ext cx="33778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I</a:t>
            </a:r>
            <a:r>
              <a:rPr lang="uk-UA" sz="2400" dirty="0" smtClean="0">
                <a:solidFill>
                  <a:srgbClr val="FFC000"/>
                </a:solidFill>
              </a:rPr>
              <a:t>ІІ</a:t>
            </a:r>
            <a:r>
              <a:rPr lang="ru-RU" sz="2400" dirty="0" smtClean="0">
                <a:solidFill>
                  <a:srgbClr val="FFC000"/>
                </a:solidFill>
              </a:rPr>
              <a:t> </a:t>
            </a:r>
            <a:r>
              <a:rPr lang="uk-UA" sz="2400" dirty="0">
                <a:solidFill>
                  <a:srgbClr val="FFC000"/>
                </a:solidFill>
              </a:rPr>
              <a:t>КВАРТАЛ 2022 року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9079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99" y="2996952"/>
            <a:ext cx="8032085" cy="274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99" y="332656"/>
            <a:ext cx="8001643" cy="258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4832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3"/>
            <a:ext cx="6768752" cy="6024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260648"/>
            <a:ext cx="38451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IV</a:t>
            </a:r>
            <a:r>
              <a:rPr lang="ru-RU" sz="2400" dirty="0">
                <a:solidFill>
                  <a:srgbClr val="FFC000"/>
                </a:solidFill>
              </a:rPr>
              <a:t> </a:t>
            </a:r>
            <a:r>
              <a:rPr lang="uk-UA" sz="2400" dirty="0">
                <a:solidFill>
                  <a:srgbClr val="FFC000"/>
                </a:solidFill>
              </a:rPr>
              <a:t>КВАРТАЛ </a:t>
            </a:r>
            <a:r>
              <a:rPr lang="uk-UA" sz="2400" dirty="0" smtClean="0">
                <a:solidFill>
                  <a:srgbClr val="FFC000"/>
                </a:solidFill>
              </a:rPr>
              <a:t>2021 </a:t>
            </a:r>
            <a:r>
              <a:rPr lang="uk-UA" sz="2400" dirty="0">
                <a:solidFill>
                  <a:srgbClr val="FFC000"/>
                </a:solidFill>
              </a:rPr>
              <a:t>року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3269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B0F0"/>
                </a:solidFill>
              </a:rPr>
              <a:t>Тема </a:t>
            </a:r>
            <a:r>
              <a:rPr lang="ru-RU" sz="3200" dirty="0">
                <a:solidFill>
                  <a:srgbClr val="00B0F0"/>
                </a:solidFill>
              </a:rPr>
              <a:t>7. </a:t>
            </a:r>
            <a:r>
              <a:rPr lang="uk-UA" sz="3200" dirty="0" smtClean="0">
                <a:solidFill>
                  <a:srgbClr val="00B0F0"/>
                </a:solidFill>
              </a:rPr>
              <a:t>Україна у системі міжнародних валютно-фінансових і кредитних відносин</a:t>
            </a:r>
            <a:r>
              <a:rPr lang="ru-RU" sz="3200" dirty="0" smtClean="0">
                <a:solidFill>
                  <a:srgbClr val="00B0F0"/>
                </a:solidFill>
              </a:rPr>
              <a:t> </a:t>
            </a:r>
            <a:r>
              <a:rPr lang="uk-UA" sz="3200" dirty="0" smtClean="0">
                <a:solidFill>
                  <a:srgbClr val="00B0F0"/>
                </a:solidFill>
              </a:rPr>
              <a:t> </a:t>
            </a:r>
            <a:endParaRPr lang="uk-UA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568952" cy="4281339"/>
          </a:xfrm>
        </p:spPr>
        <p:txBody>
          <a:bodyPr>
            <a:normAutofit/>
          </a:bodyPr>
          <a:lstStyle/>
          <a:p>
            <a:r>
              <a:rPr lang="uk-UA" sz="2400" dirty="0" smtClean="0"/>
              <a:t>7.1. Сутність  </a:t>
            </a:r>
            <a:r>
              <a:rPr lang="uk-UA" sz="2400" dirty="0"/>
              <a:t>міжнародних  валютно-фінансових  відносин</a:t>
            </a:r>
            <a:r>
              <a:rPr lang="uk-UA" sz="2400" dirty="0" smtClean="0"/>
              <a:t>.</a:t>
            </a:r>
          </a:p>
          <a:p>
            <a:r>
              <a:rPr lang="ru-RU" sz="2400" dirty="0" smtClean="0"/>
              <a:t>7.2. </a:t>
            </a:r>
            <a:r>
              <a:rPr lang="uk-UA" sz="2400" dirty="0" smtClean="0"/>
              <a:t>Валютно-фінансова політика НБУ</a:t>
            </a:r>
            <a:r>
              <a:rPr lang="ru-RU" sz="2400" dirty="0" smtClean="0"/>
              <a:t>.</a:t>
            </a:r>
          </a:p>
          <a:p>
            <a:r>
              <a:rPr lang="uk-UA" sz="2400" dirty="0" smtClean="0"/>
              <a:t>7.3</a:t>
            </a:r>
            <a:r>
              <a:rPr lang="uk-UA" sz="2400" dirty="0"/>
              <a:t>. </a:t>
            </a:r>
            <a:r>
              <a:rPr lang="uk-UA" sz="2400" dirty="0" smtClean="0"/>
              <a:t>Державне</a:t>
            </a:r>
            <a:r>
              <a:rPr lang="ru-RU" sz="2400" dirty="0" smtClean="0"/>
              <a:t>  </a:t>
            </a:r>
            <a:r>
              <a:rPr lang="uk-UA" sz="2400" dirty="0" smtClean="0"/>
              <a:t>регулювання  міжнародних  кредитно-розрахункових  відносин.</a:t>
            </a:r>
          </a:p>
          <a:p>
            <a:r>
              <a:rPr lang="uk-UA" sz="2400" dirty="0" smtClean="0"/>
              <a:t>7.4. Співробітництво  України  з  міжнародними  фінансовими  організаціями</a:t>
            </a:r>
            <a:r>
              <a:rPr lang="ru-RU" sz="2400" dirty="0" smtClean="0"/>
              <a:t>. </a:t>
            </a:r>
            <a:r>
              <a:rPr lang="uk-UA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4494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64807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FFC000"/>
                </a:solidFill>
              </a:rPr>
              <a:t>Державні позики і борги в Україні у період війни </a:t>
            </a:r>
            <a:endParaRPr lang="uk-UA" sz="3200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832648"/>
          </a:xfrm>
        </p:spPr>
        <p:txBody>
          <a:bodyPr>
            <a:noAutofit/>
          </a:bodyPr>
          <a:lstStyle/>
          <a:p>
            <a:pPr marL="0">
              <a:lnSpc>
                <a:spcPct val="120000"/>
              </a:lnSpc>
              <a:spcBef>
                <a:spcPts val="600"/>
              </a:spcBef>
            </a:pPr>
            <a:r>
              <a:rPr lang="uk-UA" sz="2400" dirty="0"/>
              <a:t>З 24 лютого 2022 року </a:t>
            </a:r>
            <a:r>
              <a:rPr lang="uk-UA" sz="2400" dirty="0" smtClean="0"/>
              <a:t>екстраординарні </a:t>
            </a:r>
            <a:r>
              <a:rPr lang="uk-UA" sz="2400" dirty="0"/>
              <a:t>економічні шоки викликали радикальні зміни у системі державних фінансів. </a:t>
            </a:r>
            <a:r>
              <a:rPr lang="uk-UA" sz="2400" dirty="0" smtClean="0"/>
              <a:t>Основними </a:t>
            </a:r>
            <a:r>
              <a:rPr lang="uk-UA" sz="2400" dirty="0">
                <a:solidFill>
                  <a:srgbClr val="FF0000"/>
                </a:solidFill>
              </a:rPr>
              <a:t>тенденціями </a:t>
            </a:r>
            <a:r>
              <a:rPr lang="uk-UA" sz="2400" dirty="0" smtClean="0"/>
              <a:t>у сфері залучення </a:t>
            </a:r>
            <a:r>
              <a:rPr lang="uk-UA" sz="2400" dirty="0"/>
              <a:t>державних позик та управління державним боргом стали:</a:t>
            </a:r>
          </a:p>
          <a:p>
            <a:pPr marL="0" indent="-432000">
              <a:lnSpc>
                <a:spcPct val="120000"/>
              </a:lnSpc>
              <a:spcBef>
                <a:spcPts val="6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/>
              <a:t>активне </a:t>
            </a:r>
            <a:r>
              <a:rPr lang="uk-UA" sz="2400" dirty="0">
                <a:solidFill>
                  <a:srgbClr val="FFFF00"/>
                </a:solidFill>
              </a:rPr>
              <a:t>залучення державних позик і </a:t>
            </a:r>
            <a:r>
              <a:rPr lang="uk-UA" sz="2400" dirty="0" smtClean="0">
                <a:solidFill>
                  <a:srgbClr val="FFFF00"/>
                </a:solidFill>
              </a:rPr>
              <a:t>нагромадження державного </a:t>
            </a:r>
            <a:r>
              <a:rPr lang="uk-UA" sz="2400" dirty="0">
                <a:solidFill>
                  <a:srgbClr val="FFFF00"/>
                </a:solidFill>
              </a:rPr>
              <a:t>боргу</a:t>
            </a:r>
            <a:r>
              <a:rPr lang="uk-UA" sz="2400" dirty="0"/>
              <a:t> для протидії різкому зниженню податкових надходжень та збільшення військових видатків;</a:t>
            </a:r>
          </a:p>
          <a:p>
            <a:pPr marL="0" indent="-432000">
              <a:lnSpc>
                <a:spcPct val="120000"/>
              </a:lnSpc>
              <a:spcBef>
                <a:spcPts val="6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/>
              <a:t>інтенсифікація </a:t>
            </a:r>
            <a:r>
              <a:rPr lang="uk-UA" sz="2400" dirty="0">
                <a:solidFill>
                  <a:srgbClr val="FFFF00"/>
                </a:solidFill>
              </a:rPr>
              <a:t>грантово-кредитної підтримки від зовнішніх офіційних кредиторів </a:t>
            </a:r>
            <a:r>
              <a:rPr lang="uk-UA" sz="2400" dirty="0"/>
              <a:t>(держав-партнерів, МВФ, Світового банку, ЄС, ЄІБ, ЄБРР) як форми прояву солідарності з Україною провідних держав світу і міжнародних фінансових інститутів</a:t>
            </a:r>
            <a:r>
              <a:rPr lang="uk-UA" sz="2400" dirty="0" smtClean="0"/>
              <a:t>;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042231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429200"/>
          </a:xfrm>
        </p:spPr>
        <p:txBody>
          <a:bodyPr>
            <a:normAutofit fontScale="55000" lnSpcReduction="20000"/>
          </a:bodyPr>
          <a:lstStyle/>
          <a:p>
            <a:pPr marL="0" indent="-432000">
              <a:lnSpc>
                <a:spcPct val="140000"/>
              </a:lnSpc>
              <a:spcBef>
                <a:spcPts val="6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4400" dirty="0"/>
              <a:t>суттєве </a:t>
            </a:r>
            <a:r>
              <a:rPr lang="uk-UA" sz="4400" dirty="0">
                <a:solidFill>
                  <a:srgbClr val="FFFF00"/>
                </a:solidFill>
              </a:rPr>
              <a:t>підвищення дохідності облігацій зовнішньої позики на вторинному ринку </a:t>
            </a:r>
            <a:r>
              <a:rPr lang="uk-UA" sz="4400" dirty="0"/>
              <a:t>(до 30% річних для довгострокових облігацій) і фактичне закриття зовнішніх приватних джерел фінансування на невизначений період часу;</a:t>
            </a:r>
          </a:p>
          <a:p>
            <a:pPr marL="0" indent="-432000">
              <a:lnSpc>
                <a:spcPct val="140000"/>
              </a:lnSpc>
              <a:spcBef>
                <a:spcPts val="6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4400" dirty="0" smtClean="0"/>
              <a:t>випуск </a:t>
            </a:r>
            <a:r>
              <a:rPr lang="uk-UA" sz="4400" dirty="0">
                <a:solidFill>
                  <a:srgbClr val="FFFF00"/>
                </a:solidFill>
              </a:rPr>
              <a:t>внутрішніх військових облігацій </a:t>
            </a:r>
            <a:r>
              <a:rPr lang="uk-UA" sz="4400" dirty="0"/>
              <a:t> </a:t>
            </a:r>
            <a:r>
              <a:rPr lang="uk-UA" sz="4400" dirty="0" smtClean="0"/>
              <a:t>Урядом </a:t>
            </a:r>
            <a:r>
              <a:rPr lang="uk-UA" sz="4400" dirty="0"/>
              <a:t>та залучення емісійних ресурсів центрального банку для підтримання бажаних обсягів розміщення облігацій;</a:t>
            </a:r>
          </a:p>
          <a:p>
            <a:pPr marL="0" indent="-432000">
              <a:lnSpc>
                <a:spcPct val="140000"/>
              </a:lnSpc>
              <a:spcBef>
                <a:spcPts val="6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4400" dirty="0">
                <a:solidFill>
                  <a:srgbClr val="FFFF00"/>
                </a:solidFill>
              </a:rPr>
              <a:t>відтік ресурсів комерційних банків України з ринку внутрішніх облігацій</a:t>
            </a:r>
            <a:r>
              <a:rPr lang="uk-UA" sz="4400" dirty="0"/>
              <a:t> при наявності у банків надлишкової ліквідності.</a:t>
            </a:r>
          </a:p>
          <a:p>
            <a:pPr>
              <a:buClr>
                <a:srgbClr val="FFFF00"/>
              </a:buClr>
              <a:buSzPct val="100000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010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856983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5400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2200" dirty="0" smtClean="0"/>
              <a:t>Згідно з офіційними даними Міністерства фінансів за </a:t>
            </a:r>
            <a:r>
              <a:rPr lang="uk-UA" sz="2200" dirty="0" smtClean="0">
                <a:solidFill>
                  <a:srgbClr val="00B0F0"/>
                </a:solidFill>
              </a:rPr>
              <a:t>січень-березень 2022 року</a:t>
            </a:r>
            <a:r>
              <a:rPr lang="uk-UA" sz="2200" dirty="0" smtClean="0"/>
              <a:t> загальна </a:t>
            </a:r>
            <a:r>
              <a:rPr lang="uk-UA" sz="2200" i="1" dirty="0" smtClean="0">
                <a:solidFill>
                  <a:srgbClr val="FFFF00"/>
                </a:solidFill>
              </a:rPr>
              <a:t>величина державного і гарантованого державою боргу в Україні збільшилася на 160 </a:t>
            </a:r>
            <a:r>
              <a:rPr lang="uk-UA" sz="2200" i="1" dirty="0" err="1" smtClean="0">
                <a:solidFill>
                  <a:srgbClr val="FFFF00"/>
                </a:solidFill>
              </a:rPr>
              <a:t>млрд</a:t>
            </a:r>
            <a:r>
              <a:rPr lang="uk-UA" sz="2200" i="1" dirty="0" smtClean="0">
                <a:solidFill>
                  <a:srgbClr val="FFFF00"/>
                </a:solidFill>
              </a:rPr>
              <a:t> грн</a:t>
            </a:r>
            <a:r>
              <a:rPr lang="uk-UA" sz="2200" dirty="0" smtClean="0"/>
              <a:t>. При цьому сума </a:t>
            </a:r>
            <a:r>
              <a:rPr lang="uk-UA" sz="2200" i="1" dirty="0">
                <a:solidFill>
                  <a:srgbClr val="FFFF00"/>
                </a:solidFill>
              </a:rPr>
              <a:t>зовнішнього боргу в іноземних валютах зросла на 2 </a:t>
            </a:r>
            <a:r>
              <a:rPr lang="uk-UA" sz="2200" i="1" dirty="0" err="1">
                <a:solidFill>
                  <a:srgbClr val="FFFF00"/>
                </a:solidFill>
              </a:rPr>
              <a:t>млрд</a:t>
            </a:r>
            <a:r>
              <a:rPr lang="uk-UA" sz="2200" i="1" dirty="0">
                <a:solidFill>
                  <a:srgbClr val="FFFF00"/>
                </a:solidFill>
              </a:rPr>
              <a:t> дол. США, </a:t>
            </a:r>
            <a:r>
              <a:rPr lang="uk-UA" sz="2200" dirty="0" smtClean="0"/>
              <a:t>а сума внутрішнього боргу в гривні зменшилася на 11,4 </a:t>
            </a:r>
            <a:r>
              <a:rPr lang="uk-UA" sz="2200" dirty="0" err="1" smtClean="0"/>
              <a:t>млрд</a:t>
            </a:r>
            <a:r>
              <a:rPr lang="uk-UA" sz="2200" dirty="0" smtClean="0"/>
              <a:t> грн. Такі показники відображають як динамічне фінансування потреб військової економіки за рахунок боргового фінансування, так і модифікацію структури залучення державних позик у напрямку підвищення ролі іноземних офіційних кредиторів.</a:t>
            </a:r>
          </a:p>
          <a:p>
            <a:pPr marL="342900" indent="-5400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2200" dirty="0" smtClean="0"/>
              <a:t>Станом на </a:t>
            </a:r>
            <a:r>
              <a:rPr lang="uk-UA" sz="2200" dirty="0">
                <a:solidFill>
                  <a:srgbClr val="00B0F0"/>
                </a:solidFill>
              </a:rPr>
              <a:t>31.03.2022 р.</a:t>
            </a:r>
            <a:r>
              <a:rPr lang="uk-UA" sz="2200" dirty="0" smtClean="0"/>
              <a:t> </a:t>
            </a:r>
            <a:r>
              <a:rPr lang="uk-UA" sz="2200" i="1" dirty="0">
                <a:solidFill>
                  <a:srgbClr val="FFFF00"/>
                </a:solidFill>
              </a:rPr>
              <a:t>величина державного і гарантованого боргу дорівнювала 2 832 </a:t>
            </a:r>
            <a:r>
              <a:rPr lang="uk-UA" sz="2200" i="1" dirty="0" err="1">
                <a:solidFill>
                  <a:srgbClr val="FFFF00"/>
                </a:solidFill>
              </a:rPr>
              <a:t>млрд</a:t>
            </a:r>
            <a:r>
              <a:rPr lang="uk-UA" sz="2200" i="1" dirty="0">
                <a:solidFill>
                  <a:srgbClr val="FFFF00"/>
                </a:solidFill>
              </a:rPr>
              <a:t> </a:t>
            </a:r>
            <a:r>
              <a:rPr lang="uk-UA" sz="2200" i="1" dirty="0" err="1">
                <a:solidFill>
                  <a:srgbClr val="FFFF00"/>
                </a:solidFill>
              </a:rPr>
              <a:t>грн</a:t>
            </a:r>
            <a:r>
              <a:rPr lang="uk-UA" sz="2200" i="1" dirty="0">
                <a:solidFill>
                  <a:srgbClr val="FFFF00"/>
                </a:solidFill>
              </a:rPr>
              <a:t> або 96,8 </a:t>
            </a:r>
            <a:r>
              <a:rPr lang="uk-UA" sz="2200" i="1" dirty="0" err="1">
                <a:solidFill>
                  <a:srgbClr val="FFFF00"/>
                </a:solidFill>
              </a:rPr>
              <a:t>млрд</a:t>
            </a:r>
            <a:r>
              <a:rPr lang="uk-UA" sz="2200" i="1" dirty="0">
                <a:solidFill>
                  <a:srgbClr val="FFFF00"/>
                </a:solidFill>
              </a:rPr>
              <a:t> дол. </a:t>
            </a:r>
            <a:r>
              <a:rPr lang="uk-UA" sz="2200" i="1" dirty="0" smtClean="0">
                <a:solidFill>
                  <a:srgbClr val="FFFF00"/>
                </a:solidFill>
              </a:rPr>
              <a:t>США</a:t>
            </a:r>
            <a:r>
              <a:rPr lang="uk-UA" sz="2200" dirty="0" smtClean="0"/>
              <a:t>. При збільшенні загальної суми боргу на 6% за квартал найбільш вагомим компонентом приросту став прямий зовнішній борг – його величина зросла на 13,3% у гривневому вираженні і на 5,7% – у доларовому. В той же час прямий внутрішній борг у гривнях зменшився на 1,1%.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27447250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i.lb.ua/126/12/627a3512d8d1c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4462"/>
            <a:ext cx="8280920" cy="645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26596" y="6330601"/>
            <a:ext cx="3105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400" dirty="0" smtClean="0">
                <a:solidFill>
                  <a:schemeClr val="bg1"/>
                </a:solidFill>
              </a:rPr>
              <a:t>розраховано </a:t>
            </a:r>
            <a:r>
              <a:rPr lang="uk-UA" sz="1400" dirty="0" err="1" smtClean="0">
                <a:solidFill>
                  <a:schemeClr val="bg1"/>
                </a:solidFill>
              </a:rPr>
              <a:t>д.е.н</a:t>
            </a:r>
            <a:r>
              <a:rPr lang="uk-UA" sz="1400" dirty="0" smtClean="0">
                <a:solidFill>
                  <a:schemeClr val="bg1"/>
                </a:solidFill>
              </a:rPr>
              <a:t>. Богдан Тетяною </a:t>
            </a:r>
            <a:endParaRPr lang="uk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574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68952" cy="86409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>7.4. </a:t>
            </a:r>
            <a:r>
              <a:rPr lang="uk-UA" sz="3200" dirty="0"/>
              <a:t>Співробітництво  України  з  міжнародними  фінансовими  організаціями</a:t>
            </a:r>
            <a:r>
              <a:rPr lang="ru-RU" sz="3200" dirty="0" smtClean="0"/>
              <a:t>. 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472608"/>
          </a:xfrm>
        </p:spPr>
        <p:txBody>
          <a:bodyPr>
            <a:noAutofit/>
          </a:bodyPr>
          <a:lstStyle/>
          <a:p>
            <a:pPr marL="36000" indent="-457200">
              <a:lnSpc>
                <a:spcPct val="120000"/>
              </a:lnSpc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 smtClean="0"/>
              <a:t>Україна  в  контексті  міжнародних  валютних  та грошово-кредитних  операцій  здійснює  співпрацю  із  такими основними фінансовими організаціями як</a:t>
            </a:r>
            <a:r>
              <a:rPr lang="ru-RU" sz="2400" dirty="0" smtClean="0"/>
              <a:t>:</a:t>
            </a:r>
            <a:endParaRPr lang="uk-UA" sz="2400" dirty="0" smtClean="0"/>
          </a:p>
          <a:p>
            <a:pPr marL="36000" indent="-457200">
              <a:lnSpc>
                <a:spcPct val="120000"/>
              </a:lnSpc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FF0000"/>
                </a:solidFill>
              </a:rPr>
              <a:t>Світовий банк </a:t>
            </a:r>
            <a:r>
              <a:rPr lang="uk-UA" sz="2400" dirty="0"/>
              <a:t>– багатостороння кредитна установа, яка об’єднує п’ять інституцій, діяльність яких спрямована на підвищення рівня життя у країнах, що розвиваються, шляхом надання кредитів, гарантій та аналітичних і консультативних послуг.  Світовий  банк,  заснований  у  </a:t>
            </a:r>
            <a:r>
              <a:rPr lang="uk-UA" sz="2400" dirty="0">
                <a:solidFill>
                  <a:srgbClr val="00B0F0"/>
                </a:solidFill>
              </a:rPr>
              <a:t>1944 </a:t>
            </a:r>
            <a:r>
              <a:rPr lang="uk-UA" sz="2400" dirty="0"/>
              <a:t> році.  </a:t>
            </a:r>
            <a:r>
              <a:rPr lang="uk-UA" sz="2400" i="1" dirty="0">
                <a:solidFill>
                  <a:srgbClr val="FFFF00"/>
                </a:solidFill>
              </a:rPr>
              <a:t>Штаб - квартира  Групи  Світового  банку  знаходиться  у м. Вашингтоні  (округ  Колумбія,  США).  </a:t>
            </a:r>
          </a:p>
        </p:txBody>
      </p:sp>
    </p:spTree>
    <p:extLst>
      <p:ext uri="{BB962C8B-B14F-4D97-AF65-F5344CB8AC3E}">
        <p14:creationId xmlns:p14="http://schemas.microsoft.com/office/powerpoint/2010/main" val="1992015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964488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indent="-457200">
              <a:lnSpc>
                <a:spcPct val="120000"/>
              </a:lnSpc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800" dirty="0"/>
              <a:t>До </a:t>
            </a:r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Групи  Світового банку </a:t>
            </a:r>
            <a:r>
              <a:rPr lang="uk-UA" sz="2800" dirty="0"/>
              <a:t>належать</a:t>
            </a:r>
            <a:r>
              <a:rPr lang="uk-UA" sz="2800" dirty="0" smtClean="0"/>
              <a:t>: </a:t>
            </a:r>
            <a:endParaRPr lang="uk-UA" sz="2800" dirty="0"/>
          </a:p>
          <a:p>
            <a:pPr marL="550350" indent="-514350" algn="just">
              <a:lnSpc>
                <a:spcPct val="120000"/>
              </a:lnSpc>
              <a:buFont typeface="+mj-lt"/>
              <a:buAutoNum type="alphaLcPeriod"/>
            </a:pPr>
            <a:r>
              <a:rPr lang="uk-UA" sz="2800" dirty="0" smtClean="0"/>
              <a:t>Міжнародний </a:t>
            </a:r>
            <a:r>
              <a:rPr lang="uk-UA" sz="2800" dirty="0"/>
              <a:t>банк реконструкції та розвитку (МБРР); </a:t>
            </a:r>
          </a:p>
          <a:p>
            <a:pPr marL="550350" indent="-514350" algn="just">
              <a:lnSpc>
                <a:spcPct val="120000"/>
              </a:lnSpc>
              <a:buFont typeface="+mj-lt"/>
              <a:buAutoNum type="alphaLcPeriod"/>
            </a:pPr>
            <a:r>
              <a:rPr lang="uk-UA" sz="2800" dirty="0" smtClean="0"/>
              <a:t>Міжнародна </a:t>
            </a:r>
            <a:r>
              <a:rPr lang="uk-UA" sz="2800" dirty="0"/>
              <a:t>асоціація розвитку (МАР); </a:t>
            </a:r>
          </a:p>
          <a:p>
            <a:pPr marL="550350" indent="-514350" algn="just">
              <a:lnSpc>
                <a:spcPct val="120000"/>
              </a:lnSpc>
              <a:buFont typeface="+mj-lt"/>
              <a:buAutoNum type="alphaLcPeriod"/>
            </a:pPr>
            <a:r>
              <a:rPr lang="uk-UA" sz="2800" dirty="0" smtClean="0"/>
              <a:t>Міжнародна </a:t>
            </a:r>
            <a:r>
              <a:rPr lang="uk-UA" sz="2800" dirty="0"/>
              <a:t>фінансова корпорація (МФК); </a:t>
            </a:r>
          </a:p>
          <a:p>
            <a:pPr marL="550350" indent="-514350" algn="just">
              <a:lnSpc>
                <a:spcPct val="120000"/>
              </a:lnSpc>
              <a:buFont typeface="+mj-lt"/>
              <a:buAutoNum type="alphaLcPeriod"/>
            </a:pPr>
            <a:r>
              <a:rPr lang="uk-UA" sz="2800" dirty="0" smtClean="0"/>
              <a:t>Багатостороннє </a:t>
            </a:r>
            <a:r>
              <a:rPr lang="uk-UA" sz="2800" dirty="0"/>
              <a:t>агентство по гарантуванню інвестицій (БАГІ); </a:t>
            </a:r>
          </a:p>
          <a:p>
            <a:pPr marL="550350" indent="-514350" algn="just">
              <a:lnSpc>
                <a:spcPct val="120000"/>
              </a:lnSpc>
              <a:buFont typeface="+mj-lt"/>
              <a:buAutoNum type="alphaLcPeriod"/>
            </a:pPr>
            <a:r>
              <a:rPr lang="uk-UA" sz="2800" dirty="0" smtClean="0"/>
              <a:t>Міжнародний  </a:t>
            </a:r>
            <a:r>
              <a:rPr lang="uk-UA" sz="2800" dirty="0"/>
              <a:t>центр  по  врегулюванню  інвестиційних спорів (МЦВІС).</a:t>
            </a:r>
          </a:p>
        </p:txBody>
      </p:sp>
    </p:spTree>
    <p:extLst>
      <p:ext uri="{BB962C8B-B14F-4D97-AF65-F5344CB8AC3E}">
        <p14:creationId xmlns:p14="http://schemas.microsoft.com/office/powerpoint/2010/main" val="12637219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0648"/>
            <a:ext cx="9036496" cy="6480720"/>
          </a:xfrm>
        </p:spPr>
        <p:txBody>
          <a:bodyPr>
            <a:noAutofit/>
          </a:bodyPr>
          <a:lstStyle/>
          <a:p>
            <a:pPr marL="36000" indent="-457200"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FF0000"/>
                </a:solidFill>
              </a:rPr>
              <a:t>Міжнародний валютний фонд (МВФ) - </a:t>
            </a:r>
            <a:r>
              <a:rPr lang="uk-UA" sz="2400" dirty="0"/>
              <a:t>міждержавна </a:t>
            </a:r>
            <a:r>
              <a:rPr lang="uk-UA" sz="2400" dirty="0" smtClean="0"/>
              <a:t>валютно-фінансова  </a:t>
            </a:r>
            <a:r>
              <a:rPr lang="uk-UA" sz="2400" dirty="0"/>
              <a:t>організація,  яка  має  статус </a:t>
            </a:r>
            <a:r>
              <a:rPr lang="uk-UA" sz="2400" dirty="0" smtClean="0"/>
              <a:t>спеціалізованого  </a:t>
            </a:r>
            <a:r>
              <a:rPr lang="uk-UA" sz="2400" dirty="0"/>
              <a:t>закладу  ООН,  до  її  складу  входять  187 </a:t>
            </a:r>
            <a:r>
              <a:rPr lang="uk-UA" sz="2400" dirty="0" smtClean="0"/>
              <a:t>країн</a:t>
            </a:r>
            <a:r>
              <a:rPr lang="uk-UA" sz="2400" dirty="0"/>
              <a:t>.  МВФ  розпочав  діяльність  у  травні  </a:t>
            </a:r>
            <a:r>
              <a:rPr lang="uk-UA" sz="2400" i="1" dirty="0">
                <a:solidFill>
                  <a:srgbClr val="00B0F0"/>
                </a:solidFill>
              </a:rPr>
              <a:t>1946  р.</a:t>
            </a:r>
            <a:r>
              <a:rPr lang="uk-UA" sz="2400" dirty="0"/>
              <a:t>  згідно </a:t>
            </a:r>
            <a:r>
              <a:rPr lang="uk-UA" sz="2400" dirty="0" smtClean="0"/>
              <a:t>з  </a:t>
            </a:r>
            <a:r>
              <a:rPr lang="uk-UA" sz="2400" dirty="0"/>
              <a:t>рішенням,  прийнятим  під  час  міжнародної  </a:t>
            </a:r>
            <a:r>
              <a:rPr lang="uk-UA" sz="2400" dirty="0" smtClean="0"/>
              <a:t>валютно-фінансової  </a:t>
            </a:r>
            <a:r>
              <a:rPr lang="uk-UA" sz="2400" dirty="0"/>
              <a:t>конференції  у  </a:t>
            </a:r>
            <a:r>
              <a:rPr lang="uk-UA" sz="2400" dirty="0" err="1" smtClean="0"/>
              <a:t>Бреттон-Вуді</a:t>
            </a:r>
            <a:r>
              <a:rPr lang="uk-UA" sz="2400" dirty="0" smtClean="0"/>
              <a:t>  </a:t>
            </a:r>
            <a:r>
              <a:rPr lang="uk-UA" sz="2400" dirty="0"/>
              <a:t>(1944  р.).  За </a:t>
            </a:r>
            <a:r>
              <a:rPr lang="uk-UA" sz="2400" dirty="0" smtClean="0"/>
              <a:t>статутом  </a:t>
            </a:r>
            <a:r>
              <a:rPr lang="uk-UA" sz="2400" i="1" dirty="0">
                <a:solidFill>
                  <a:srgbClr val="FFFF00"/>
                </a:solidFill>
              </a:rPr>
              <a:t>штаб-квартира  МВФ  розміщується  в  країні  із найбільшою квотою, з </a:t>
            </a:r>
            <a:r>
              <a:rPr lang="uk-UA" sz="2400" i="1" dirty="0">
                <a:solidFill>
                  <a:srgbClr val="00B0F0"/>
                </a:solidFill>
              </a:rPr>
              <a:t>1946 </a:t>
            </a:r>
            <a:r>
              <a:rPr lang="uk-UA" sz="2400" i="1" dirty="0" smtClean="0">
                <a:solidFill>
                  <a:srgbClr val="00B0F0"/>
                </a:solidFill>
              </a:rPr>
              <a:t>року</a:t>
            </a:r>
            <a:r>
              <a:rPr lang="uk-UA" sz="2400" i="1" dirty="0" smtClean="0">
                <a:solidFill>
                  <a:srgbClr val="FFFF00"/>
                </a:solidFill>
              </a:rPr>
              <a:t> </a:t>
            </a:r>
            <a:r>
              <a:rPr lang="uk-UA" sz="2400" i="1" dirty="0">
                <a:solidFill>
                  <a:srgbClr val="FFFF00"/>
                </a:solidFill>
              </a:rPr>
              <a:t>це - м. Вашингтон (ОК, США</a:t>
            </a:r>
            <a:r>
              <a:rPr lang="uk-UA" sz="2400" i="1" dirty="0" smtClean="0">
                <a:solidFill>
                  <a:srgbClr val="FFFF00"/>
                </a:solidFill>
              </a:rPr>
              <a:t>). </a:t>
            </a:r>
          </a:p>
          <a:p>
            <a:pPr marL="36000" indent="-457200"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 smtClean="0"/>
              <a:t>Україна  є  членом  МВФ  із  1992  року.  Наразі  МВФ  є одним  із  головних  фінансових  партнерів  України. Основними  </a:t>
            </a:r>
            <a:r>
              <a:rPr lang="uk-UA" sz="2400" dirty="0"/>
              <a:t>цілями  співробітництва  з  МВФ  є </a:t>
            </a:r>
            <a:r>
              <a:rPr lang="uk-UA" sz="2400" dirty="0" smtClean="0"/>
              <a:t>стабілізація  </a:t>
            </a:r>
            <a:r>
              <a:rPr lang="uk-UA" sz="2400" dirty="0"/>
              <a:t>української  фінансової  системи,  </a:t>
            </a:r>
            <a:r>
              <a:rPr lang="uk-UA" sz="2400" dirty="0" smtClean="0"/>
              <a:t>проведення структурних  </a:t>
            </a:r>
            <a:r>
              <a:rPr lang="uk-UA" sz="2400" dirty="0"/>
              <a:t>реформ  та  створення  підґрунтя  для  сталого </a:t>
            </a:r>
            <a:r>
              <a:rPr lang="uk-UA" sz="2400" dirty="0" smtClean="0"/>
              <a:t>економічного  </a:t>
            </a:r>
            <a:r>
              <a:rPr lang="uk-UA" sz="2400" dirty="0"/>
              <a:t>зростання.  Фонд  допомагає  Україні </a:t>
            </a:r>
            <a:r>
              <a:rPr lang="uk-UA" sz="2400" dirty="0" smtClean="0"/>
              <a:t>поновити  </a:t>
            </a:r>
            <a:r>
              <a:rPr lang="uk-UA" sz="2400" dirty="0"/>
              <a:t>свою  фінансову  спроможність,  підказуючи,  як </a:t>
            </a:r>
            <a:r>
              <a:rPr lang="uk-UA" sz="2400" dirty="0" smtClean="0"/>
              <a:t>найбільш </a:t>
            </a:r>
            <a:r>
              <a:rPr lang="uk-UA" sz="2400" dirty="0"/>
              <a:t>ефективно впроваджувати програму реформ. </a:t>
            </a:r>
          </a:p>
        </p:txBody>
      </p:sp>
    </p:spTree>
    <p:extLst>
      <p:ext uri="{BB962C8B-B14F-4D97-AF65-F5344CB8AC3E}">
        <p14:creationId xmlns:p14="http://schemas.microsoft.com/office/powerpoint/2010/main" val="766398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0648"/>
            <a:ext cx="9036496" cy="6480720"/>
          </a:xfrm>
        </p:spPr>
        <p:txBody>
          <a:bodyPr>
            <a:noAutofit/>
          </a:bodyPr>
          <a:lstStyle/>
          <a:p>
            <a:pPr marL="36000" indent="-457200"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uk-UA" sz="2400" dirty="0" smtClean="0">
                <a:solidFill>
                  <a:srgbClr val="FF0000"/>
                </a:solidFill>
              </a:rPr>
              <a:t>Європейський  банк  реконструкції  та  розвитку - </a:t>
            </a:r>
            <a:r>
              <a:rPr lang="uk-UA" sz="2400" dirty="0"/>
              <a:t>міжнародна  фінансова  організація,  діяльність  якої </a:t>
            </a:r>
            <a:r>
              <a:rPr lang="uk-UA" sz="2400" dirty="0" smtClean="0"/>
              <a:t>спрямована  </a:t>
            </a:r>
            <a:r>
              <a:rPr lang="uk-UA" sz="2400" dirty="0"/>
              <a:t>на  фінансування  економічних  реформ </a:t>
            </a:r>
            <a:r>
              <a:rPr lang="uk-UA" sz="2400" dirty="0" smtClean="0"/>
              <a:t>у </a:t>
            </a:r>
            <a:r>
              <a:rPr lang="uk-UA" sz="2400" dirty="0"/>
              <a:t>країнах Східної Європи з метою їх переходу до ринкової </a:t>
            </a:r>
            <a:r>
              <a:rPr lang="uk-UA" sz="2400" dirty="0" smtClean="0"/>
              <a:t>економіки</a:t>
            </a:r>
            <a:r>
              <a:rPr lang="uk-UA" sz="2400" dirty="0"/>
              <a:t>.  Європейський  банк  реконструкції  та  розвитку </a:t>
            </a:r>
            <a:r>
              <a:rPr lang="uk-UA" sz="2400" dirty="0" smtClean="0"/>
              <a:t>(</a:t>
            </a:r>
            <a:r>
              <a:rPr lang="uk-UA" sz="2400" dirty="0"/>
              <a:t>ЄБРР)  заснований  в  </a:t>
            </a:r>
            <a:r>
              <a:rPr lang="uk-UA" sz="2400" dirty="0">
                <a:solidFill>
                  <a:srgbClr val="00B0F0"/>
                </a:solidFill>
              </a:rPr>
              <a:t>1991  році</a:t>
            </a:r>
            <a:r>
              <a:rPr lang="uk-UA" sz="2400" dirty="0"/>
              <a:t>.  </a:t>
            </a:r>
            <a:r>
              <a:rPr lang="uk-UA" sz="2400" i="1" dirty="0">
                <a:solidFill>
                  <a:srgbClr val="FFFF00"/>
                </a:solidFill>
              </a:rPr>
              <a:t>Штаб-квартира  ЄБРР знаходиться  у  м.  Лондоні,  Великобританія.</a:t>
            </a:r>
            <a:r>
              <a:rPr lang="uk-UA" sz="2400" dirty="0"/>
              <a:t>  Європейський </a:t>
            </a:r>
            <a:r>
              <a:rPr lang="uk-UA" sz="2400" dirty="0" smtClean="0"/>
              <a:t>банк  </a:t>
            </a:r>
            <a:r>
              <a:rPr lang="uk-UA" sz="2400" dirty="0"/>
              <a:t>реконструкції  та  розвитку  має  статус  міжнародної </a:t>
            </a:r>
            <a:r>
              <a:rPr lang="uk-UA" sz="2400" dirty="0" smtClean="0"/>
              <a:t>фінансової  </a:t>
            </a:r>
            <a:r>
              <a:rPr lang="uk-UA" sz="2400" dirty="0"/>
              <a:t>організації  з  найвищим  </a:t>
            </a:r>
            <a:r>
              <a:rPr lang="uk-UA" sz="24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кредитним  рейтингом </a:t>
            </a:r>
            <a:r>
              <a:rPr lang="uk-UA" sz="24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uk-UA" sz="24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ААА)</a:t>
            </a:r>
            <a:r>
              <a:rPr lang="uk-UA" sz="2400" dirty="0"/>
              <a:t>. На даний час членами Банку є 64 країни, ЄС та ЄІБ.  </a:t>
            </a:r>
          </a:p>
          <a:p>
            <a:pPr marL="36000" indent="-457200"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/>
              <a:t>В  Україні  працює  представництво  ЄБРР,  яке розташоване у Києві. Україна  </a:t>
            </a:r>
            <a:r>
              <a:rPr lang="uk-UA" sz="2400" dirty="0" smtClean="0"/>
              <a:t>-  член  </a:t>
            </a:r>
            <a:r>
              <a:rPr lang="uk-UA" sz="2400" dirty="0"/>
              <a:t>ЄБРР  з  </a:t>
            </a:r>
            <a:r>
              <a:rPr lang="uk-UA" sz="2400" dirty="0" smtClean="0">
                <a:solidFill>
                  <a:srgbClr val="00B0F0"/>
                </a:solidFill>
              </a:rPr>
              <a:t>13.08.1992 р. </a:t>
            </a:r>
            <a:r>
              <a:rPr lang="uk-UA" sz="2400" dirty="0" smtClean="0"/>
              <a:t>Міністр фінансів </a:t>
            </a:r>
            <a:r>
              <a:rPr lang="uk-UA" sz="2400" dirty="0"/>
              <a:t>є Керуючим від України - членом Ради Керуючих </a:t>
            </a:r>
            <a:r>
              <a:rPr lang="uk-UA" sz="2400" dirty="0" smtClean="0"/>
              <a:t>ЄБРР</a:t>
            </a:r>
            <a:r>
              <a:rPr lang="uk-UA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85960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rgbClr val="FFC000"/>
                </a:solidFill>
              </a:rPr>
              <a:t>Цілі і функції ЄБРР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036496" cy="5688632"/>
          </a:xfrm>
        </p:spPr>
        <p:txBody>
          <a:bodyPr>
            <a:normAutofit fontScale="77500" lnSpcReduction="20000"/>
          </a:bodyPr>
          <a:lstStyle/>
          <a:p>
            <a:pPr marL="550926" indent="-514350">
              <a:lnSpc>
                <a:spcPct val="140000"/>
              </a:lnSpc>
              <a:buClr>
                <a:srgbClr val="FFC000"/>
              </a:buClr>
              <a:buSzPct val="100000"/>
              <a:buFont typeface="+mj-lt"/>
              <a:buAutoNum type="alphaLcPeriod"/>
            </a:pPr>
            <a:r>
              <a:rPr lang="uk-UA" sz="3100" dirty="0" smtClean="0"/>
              <a:t>підтримка  </a:t>
            </a:r>
            <a:r>
              <a:rPr lang="uk-UA" sz="3100" i="1" dirty="0">
                <a:solidFill>
                  <a:srgbClr val="FFFF00"/>
                </a:solidFill>
              </a:rPr>
              <a:t>економічного  розвитку  і  реконструкції </a:t>
            </a:r>
            <a:r>
              <a:rPr lang="uk-UA" sz="3100" dirty="0" smtClean="0"/>
              <a:t>країн  </a:t>
            </a:r>
            <a:r>
              <a:rPr lang="uk-UA" sz="3100" dirty="0"/>
              <a:t>Центральної  та  Східної  Європи  з  метою  </a:t>
            </a:r>
            <a:r>
              <a:rPr lang="uk-UA" sz="3100" dirty="0" smtClean="0"/>
              <a:t>сприяння переходу  </a:t>
            </a:r>
            <a:r>
              <a:rPr lang="uk-UA" sz="3100" dirty="0"/>
              <a:t>їх  до  відкритої  ринкової  економіки  і  приватного </a:t>
            </a:r>
            <a:r>
              <a:rPr lang="uk-UA" sz="3100" dirty="0" smtClean="0"/>
              <a:t>підприємництва</a:t>
            </a:r>
            <a:r>
              <a:rPr lang="uk-UA" sz="3100" dirty="0"/>
              <a:t>;  </a:t>
            </a:r>
          </a:p>
          <a:p>
            <a:pPr marL="550926" indent="-514350">
              <a:lnSpc>
                <a:spcPct val="140000"/>
              </a:lnSpc>
              <a:buClr>
                <a:srgbClr val="FFC000"/>
              </a:buClr>
              <a:buSzPct val="100000"/>
              <a:buFont typeface="+mj-lt"/>
              <a:buAutoNum type="alphaLcPeriod"/>
            </a:pPr>
            <a:r>
              <a:rPr lang="uk-UA" sz="3100" dirty="0" smtClean="0"/>
              <a:t>підтримка  </a:t>
            </a:r>
            <a:r>
              <a:rPr lang="uk-UA" sz="3100" dirty="0"/>
              <a:t>країн  -  отримувачів  допомоги  в </a:t>
            </a:r>
            <a:r>
              <a:rPr lang="uk-UA" sz="3100" dirty="0" smtClean="0"/>
              <a:t>проведенні </a:t>
            </a:r>
            <a:r>
              <a:rPr lang="uk-UA" sz="3100" i="1" dirty="0">
                <a:solidFill>
                  <a:srgbClr val="FFFF00"/>
                </a:solidFill>
              </a:rPr>
              <a:t>структурних економічних реформ</a:t>
            </a:r>
            <a:r>
              <a:rPr lang="uk-UA" sz="3100" dirty="0"/>
              <a:t>; </a:t>
            </a:r>
          </a:p>
          <a:p>
            <a:pPr marL="550926" indent="-514350">
              <a:lnSpc>
                <a:spcPct val="140000"/>
              </a:lnSpc>
              <a:buClr>
                <a:srgbClr val="FFC000"/>
              </a:buClr>
              <a:buSzPct val="100000"/>
              <a:buFont typeface="+mj-lt"/>
              <a:buAutoNum type="alphaLcPeriod"/>
            </a:pPr>
            <a:r>
              <a:rPr lang="uk-UA" sz="3100" dirty="0" smtClean="0"/>
              <a:t>сприяння  </a:t>
            </a:r>
            <a:r>
              <a:rPr lang="uk-UA" sz="3100" dirty="0"/>
              <a:t>інвестиціям  у  виробництво,  а  також  </a:t>
            </a:r>
            <a:r>
              <a:rPr lang="uk-UA" sz="3100" dirty="0" smtClean="0"/>
              <a:t>у сферу  </a:t>
            </a:r>
            <a:r>
              <a:rPr lang="uk-UA" sz="3100" dirty="0"/>
              <a:t>послуг  і  фінансовий  сектор  та  пов’язану  з  ним </a:t>
            </a:r>
            <a:r>
              <a:rPr lang="uk-UA" sz="3100" dirty="0" smtClean="0"/>
              <a:t> інфраструктуру</a:t>
            </a:r>
            <a:r>
              <a:rPr lang="uk-UA" sz="3100" dirty="0"/>
              <a:t>;  </a:t>
            </a:r>
            <a:r>
              <a:rPr lang="uk-UA" sz="3100" i="1" dirty="0">
                <a:solidFill>
                  <a:srgbClr val="FFFF00"/>
                </a:solidFill>
              </a:rPr>
              <a:t>стимулювання  ключових  і  економічно обґрунтованих  проектів</a:t>
            </a:r>
            <a:r>
              <a:rPr lang="uk-UA" sz="3100" dirty="0"/>
              <a:t>,  надання  технічної  допомоги  для </a:t>
            </a:r>
            <a:r>
              <a:rPr lang="uk-UA" sz="3100" dirty="0" smtClean="0"/>
              <a:t>підготовки</a:t>
            </a:r>
            <a:r>
              <a:rPr lang="uk-UA" sz="3100" dirty="0"/>
              <a:t>, фінансування і реалізації проектів тощо. </a:t>
            </a:r>
          </a:p>
        </p:txBody>
      </p:sp>
    </p:spTree>
    <p:extLst>
      <p:ext uri="{BB962C8B-B14F-4D97-AF65-F5344CB8AC3E}">
        <p14:creationId xmlns:p14="http://schemas.microsoft.com/office/powerpoint/2010/main" val="16435034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9036496" cy="6480720"/>
          </a:xfrm>
        </p:spPr>
        <p:txBody>
          <a:bodyPr>
            <a:noAutofit/>
          </a:bodyPr>
          <a:lstStyle/>
          <a:p>
            <a:pPr marL="36000" indent="-457200"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FF0000"/>
                </a:solidFill>
              </a:rPr>
              <a:t>Європейський інвестиційний </a:t>
            </a:r>
            <a:r>
              <a:rPr lang="uk-UA" sz="2400" dirty="0" smtClean="0">
                <a:solidFill>
                  <a:srgbClr val="FF0000"/>
                </a:solidFill>
              </a:rPr>
              <a:t>банк - </a:t>
            </a:r>
            <a:r>
              <a:rPr lang="uk-UA" sz="2400" dirty="0"/>
              <a:t> Європейський </a:t>
            </a:r>
            <a:r>
              <a:rPr lang="uk-UA" sz="2400" dirty="0" smtClean="0"/>
              <a:t>інвестиційний </a:t>
            </a:r>
            <a:r>
              <a:rPr lang="uk-UA" sz="2400" dirty="0"/>
              <a:t>банк (ЄІБ) створено у </a:t>
            </a:r>
            <a:r>
              <a:rPr lang="uk-UA" sz="2400" dirty="0">
                <a:solidFill>
                  <a:srgbClr val="00B0F0"/>
                </a:solidFill>
              </a:rPr>
              <a:t>1957 році</a:t>
            </a:r>
            <a:r>
              <a:rPr lang="uk-UA" sz="2400" dirty="0"/>
              <a:t>. На сьогодні </a:t>
            </a:r>
            <a:r>
              <a:rPr lang="uk-UA" sz="2400" dirty="0" smtClean="0"/>
              <a:t>акціонерами  </a:t>
            </a:r>
            <a:r>
              <a:rPr lang="uk-UA" sz="2400" dirty="0"/>
              <a:t>ЄІБ  є  28  країн-членів  Європейського  союзу. </a:t>
            </a:r>
            <a:r>
              <a:rPr lang="uk-UA" sz="2400" dirty="0" smtClean="0"/>
              <a:t>Європейський  </a:t>
            </a:r>
            <a:r>
              <a:rPr lang="uk-UA" sz="2400" dirty="0"/>
              <a:t>інвестиційний  банк  здійснює  не  тільки </a:t>
            </a:r>
            <a:r>
              <a:rPr lang="uk-UA" sz="2400" dirty="0" smtClean="0"/>
              <a:t>кредитну  </a:t>
            </a:r>
            <a:r>
              <a:rPr lang="uk-UA" sz="2400" dirty="0"/>
              <a:t>діяльність,  але  й  виступає  найбільшим </a:t>
            </a:r>
            <a:r>
              <a:rPr lang="uk-UA" sz="2400" dirty="0" smtClean="0"/>
              <a:t>позичальником  </a:t>
            </a:r>
            <a:r>
              <a:rPr lang="uk-UA" sz="2400" dirty="0"/>
              <a:t>грошових  ресурсів  на  міжнародних </a:t>
            </a:r>
            <a:r>
              <a:rPr lang="uk-UA" sz="2400" dirty="0" smtClean="0"/>
              <a:t>фінансових  </a:t>
            </a:r>
            <a:r>
              <a:rPr lang="uk-UA" sz="2400" dirty="0"/>
              <a:t>ринках  капіталу.  Така  можливість  не </a:t>
            </a:r>
            <a:r>
              <a:rPr lang="uk-UA" sz="2400" dirty="0" smtClean="0"/>
              <a:t>заборонена  </a:t>
            </a:r>
            <a:r>
              <a:rPr lang="uk-UA" sz="2400" dirty="0"/>
              <a:t>Статутом  Банку  і  дозволяє  Банку  </a:t>
            </a:r>
            <a:r>
              <a:rPr lang="uk-UA" sz="2400" dirty="0" smtClean="0"/>
              <a:t>залучати фінансові  </a:t>
            </a:r>
            <a:r>
              <a:rPr lang="uk-UA" sz="2400" dirty="0"/>
              <a:t>ресурси  на  найкращих  умовах  і,  відповідно, </a:t>
            </a:r>
            <a:r>
              <a:rPr lang="uk-UA" sz="2400" dirty="0" smtClean="0"/>
              <a:t>надавати </a:t>
            </a:r>
            <a:r>
              <a:rPr lang="uk-UA" sz="2400" dirty="0"/>
              <a:t>їх за найнижчими ставками. Банк має </a:t>
            </a:r>
            <a:r>
              <a:rPr lang="uk-UA" sz="2400" dirty="0" smtClean="0"/>
              <a:t>найвищий </a:t>
            </a:r>
            <a:r>
              <a:rPr lang="uk-UA" sz="24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кредитний </a:t>
            </a:r>
            <a:r>
              <a:rPr lang="uk-UA" sz="24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рейтинг – ААА</a:t>
            </a:r>
            <a:endParaRPr lang="uk-UA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000" indent="-457200"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 smtClean="0"/>
              <a:t>З  </a:t>
            </a:r>
            <a:r>
              <a:rPr lang="uk-UA" sz="2400" dirty="0" smtClean="0">
                <a:solidFill>
                  <a:srgbClr val="00B0F0"/>
                </a:solidFill>
              </a:rPr>
              <a:t>2004  року  </a:t>
            </a:r>
            <a:r>
              <a:rPr lang="uk-UA" sz="2400" dirty="0" smtClean="0"/>
              <a:t>Україна  розпочала  співпрацю  з Європейським  інвестиційним  банком  щодо  створення нормативно-правової  бази  з  метою  залучення  його ресурсів  для  реалізації  інфраструктурних,  енергетичних, природоохоронних та інших інвестиційних проектів.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426767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68952" cy="864096"/>
          </a:xfrm>
        </p:spPr>
        <p:txBody>
          <a:bodyPr>
            <a:noAutofit/>
          </a:bodyPr>
          <a:lstStyle/>
          <a:p>
            <a:pPr algn="ctr"/>
            <a:r>
              <a:rPr lang="uk-UA" sz="3200" dirty="0"/>
              <a:t>7.1. Сутність  міжнародних  валютно-фінансових  відносин</a:t>
            </a:r>
            <a:r>
              <a:rPr lang="ru-RU" sz="3200" dirty="0" smtClean="0"/>
              <a:t>. 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184576"/>
          </a:xfrm>
        </p:spPr>
        <p:txBody>
          <a:bodyPr>
            <a:normAutofit lnSpcReduction="10000"/>
          </a:bodyPr>
          <a:lstStyle/>
          <a:p>
            <a:r>
              <a:rPr lang="uk-UA" sz="2600" dirty="0" smtClean="0"/>
              <a:t>Валюти  країн  світу  залежно  від  </a:t>
            </a:r>
            <a:r>
              <a:rPr lang="uk-UA" sz="2600" i="1" dirty="0" smtClean="0">
                <a:solidFill>
                  <a:srgbClr val="FFC000"/>
                </a:solidFill>
              </a:rPr>
              <a:t>ступеня  свободи  </a:t>
            </a:r>
            <a:r>
              <a:rPr lang="uk-UA" sz="2600" dirty="0" smtClean="0"/>
              <a:t>зміни їхніх курсів поділяються на валюти із:</a:t>
            </a:r>
          </a:p>
          <a:p>
            <a:r>
              <a:rPr lang="uk-UA" sz="2600" dirty="0">
                <a:solidFill>
                  <a:srgbClr val="FFFF00"/>
                </a:solidFill>
              </a:rPr>
              <a:t>Фіксованим  курсом</a:t>
            </a:r>
            <a:r>
              <a:rPr lang="uk-UA" sz="2600" dirty="0" smtClean="0"/>
              <a:t>.  Уряд  встановлює  постійні фіксовані  пропорції  обміну  національної  валюти  на  іноземну  і  навпаки; </a:t>
            </a:r>
            <a:endParaRPr lang="uk-UA" sz="2600" dirty="0"/>
          </a:p>
          <a:p>
            <a:r>
              <a:rPr lang="uk-UA" sz="2600" dirty="0" smtClean="0">
                <a:solidFill>
                  <a:srgbClr val="FFFF00"/>
                </a:solidFill>
              </a:rPr>
              <a:t>Обмежено  гнучким  </a:t>
            </a:r>
            <a:r>
              <a:rPr lang="uk-UA" sz="2600" dirty="0">
                <a:solidFill>
                  <a:srgbClr val="FFFF00"/>
                </a:solidFill>
              </a:rPr>
              <a:t>валютним  курсом  </a:t>
            </a:r>
            <a:r>
              <a:rPr lang="uk-UA" sz="2600" dirty="0"/>
              <a:t>–  офіційно встановлене  співвідношення </a:t>
            </a:r>
            <a:r>
              <a:rPr lang="uk-UA" sz="2600" dirty="0" smtClean="0"/>
              <a:t>між  </a:t>
            </a:r>
            <a:r>
              <a:rPr lang="uk-UA" sz="2600" dirty="0"/>
              <a:t>національними валютами,  що  допускає  невеликі  коливання  валютного курсу відповідно до встановлених правил</a:t>
            </a:r>
            <a:r>
              <a:rPr lang="uk-UA" sz="2600" dirty="0" smtClean="0"/>
              <a:t>;</a:t>
            </a:r>
          </a:p>
          <a:p>
            <a:r>
              <a:rPr lang="uk-UA" sz="2600" dirty="0" smtClean="0">
                <a:solidFill>
                  <a:srgbClr val="FFFF00"/>
                </a:solidFill>
              </a:rPr>
              <a:t>Гнучким валютним  </a:t>
            </a:r>
            <a:r>
              <a:rPr lang="uk-UA" sz="2600" dirty="0">
                <a:solidFill>
                  <a:srgbClr val="FFFF00"/>
                </a:solidFill>
              </a:rPr>
              <a:t>курсом  </a:t>
            </a:r>
            <a:r>
              <a:rPr lang="uk-UA" sz="2600" dirty="0" smtClean="0"/>
              <a:t>–  курс,  що  вільно змінюється  під  впливом  попиту  і  пропозиції,  на  який держава може за певних умов впливати шляхом валютних інтервенцій.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73143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3" cy="6552728"/>
          </a:xfrm>
        </p:spPr>
        <p:txBody>
          <a:bodyPr>
            <a:normAutofit fontScale="92500" lnSpcReduction="10000"/>
          </a:bodyPr>
          <a:lstStyle/>
          <a:p>
            <a:pPr marL="36576" indent="0">
              <a:buClr>
                <a:srgbClr val="00B0F0"/>
              </a:buClr>
              <a:buSzPct val="100000"/>
              <a:buNone/>
            </a:pPr>
            <a:r>
              <a:rPr lang="uk-UA" sz="2600" dirty="0" smtClean="0"/>
              <a:t>Поточна </a:t>
            </a:r>
            <a:r>
              <a:rPr lang="uk-UA" sz="2600" b="1" dirty="0" smtClean="0">
                <a:solidFill>
                  <a:srgbClr val="FFC000"/>
                </a:solidFill>
              </a:rPr>
              <a:t>валютна політика </a:t>
            </a:r>
            <a:r>
              <a:rPr lang="uk-UA" sz="2600" dirty="0" smtClean="0"/>
              <a:t>здійснюється у двох формах</a:t>
            </a:r>
            <a:r>
              <a:rPr lang="ru-RU" sz="2600" dirty="0" smtClean="0"/>
              <a:t>: </a:t>
            </a:r>
            <a:endParaRPr lang="uk-UA" sz="2600" dirty="0" smtClean="0"/>
          </a:p>
          <a:p>
            <a:pPr>
              <a:buClr>
                <a:srgbClr val="00B0F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Обліковій </a:t>
            </a:r>
            <a:r>
              <a:rPr lang="ru-RU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дисконтній)  </a:t>
            </a:r>
            <a:r>
              <a:rPr lang="uk-UA" sz="2600" dirty="0" smtClean="0"/>
              <a:t>–  означає  зміну  облікової ставки  центрального  банку  для  регулювання  валютного курсу  за  допомогою  впливу  на  рух  короткострокових капіталів. Як правило, при від’ємному платіжному балансі </a:t>
            </a:r>
            <a:r>
              <a:rPr lang="uk-UA" sz="2600" dirty="0"/>
              <a:t>центральний  банк  </a:t>
            </a:r>
            <a:r>
              <a:rPr lang="uk-UA" sz="2600" i="1" dirty="0">
                <a:solidFill>
                  <a:srgbClr val="FFFF00"/>
                </a:solidFill>
              </a:rPr>
              <a:t>підвищує  облікову  ставку</a:t>
            </a:r>
            <a:r>
              <a:rPr lang="uk-UA" sz="2600" dirty="0"/>
              <a:t>,  </a:t>
            </a:r>
            <a:r>
              <a:rPr lang="uk-UA" sz="2600" dirty="0" smtClean="0"/>
              <a:t>стимулюючи </a:t>
            </a:r>
            <a:r>
              <a:rPr lang="uk-UA" sz="2600" dirty="0"/>
              <a:t>приплив іноземного </a:t>
            </a:r>
            <a:r>
              <a:rPr lang="uk-UA" sz="2600" dirty="0" smtClean="0"/>
              <a:t>капіталу </a:t>
            </a:r>
            <a:r>
              <a:rPr lang="uk-UA" sz="2600" dirty="0"/>
              <a:t>із країн, де цей ризик нижчий. </a:t>
            </a:r>
            <a:r>
              <a:rPr lang="uk-UA" sz="2600" dirty="0" smtClean="0"/>
              <a:t>Даний  </a:t>
            </a:r>
            <a:r>
              <a:rPr lang="uk-UA" sz="2600" dirty="0"/>
              <a:t>приплив  короткострокових  капіталів  поліпшує  стан </a:t>
            </a:r>
            <a:r>
              <a:rPr lang="uk-UA" sz="2600" dirty="0" smtClean="0"/>
              <a:t>платіжного  </a:t>
            </a:r>
            <a:r>
              <a:rPr lang="uk-UA" sz="2600" dirty="0"/>
              <a:t>балансу,  створює  додатковий  попит  на </a:t>
            </a:r>
            <a:r>
              <a:rPr lang="uk-UA" sz="2600" dirty="0" smtClean="0"/>
              <a:t>національну </a:t>
            </a:r>
            <a:r>
              <a:rPr lang="uk-UA" sz="2600" dirty="0"/>
              <a:t>валюту, а тому й підвищує її курс</a:t>
            </a:r>
            <a:r>
              <a:rPr lang="uk-UA" sz="2600" dirty="0" smtClean="0"/>
              <a:t>;</a:t>
            </a:r>
          </a:p>
          <a:p>
            <a:pPr>
              <a:buClr>
                <a:srgbClr val="00B0F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Девізній  політиці  </a:t>
            </a:r>
            <a:r>
              <a:rPr lang="uk-UA" sz="2600" dirty="0"/>
              <a:t>–  спрямована  на  регулювання </a:t>
            </a:r>
            <a:r>
              <a:rPr lang="uk-UA" sz="2600" dirty="0" smtClean="0"/>
              <a:t>валютного  </a:t>
            </a:r>
            <a:r>
              <a:rPr lang="uk-UA" sz="2600" dirty="0"/>
              <a:t>курсу  шляхом  купівлі  та  продажу  іноземної </a:t>
            </a:r>
            <a:r>
              <a:rPr lang="uk-UA" sz="2600" dirty="0" smtClean="0"/>
              <a:t>валюти </a:t>
            </a:r>
            <a:r>
              <a:rPr lang="uk-UA" sz="2600" dirty="0"/>
              <a:t>(девіза). За сучасних умов девізна політика </a:t>
            </a:r>
            <a:r>
              <a:rPr lang="uk-UA" sz="2600" dirty="0" smtClean="0"/>
              <a:t>набуває форми </a:t>
            </a:r>
            <a:r>
              <a:rPr lang="uk-UA" sz="2600" i="1" dirty="0" smtClean="0">
                <a:solidFill>
                  <a:srgbClr val="FFFF00"/>
                </a:solidFill>
              </a:rPr>
              <a:t>валютної  </a:t>
            </a:r>
            <a:r>
              <a:rPr lang="uk-UA" sz="2600" i="1" dirty="0">
                <a:solidFill>
                  <a:srgbClr val="FFFF00"/>
                </a:solidFill>
              </a:rPr>
              <a:t>інтервенції </a:t>
            </a:r>
            <a:r>
              <a:rPr lang="uk-UA" sz="2600" dirty="0"/>
              <a:t>-  прямого  втручання центрального  банку  в  операції  із  іноземною  валютою  на </a:t>
            </a:r>
            <a:r>
              <a:rPr lang="uk-UA" sz="2600" dirty="0" smtClean="0"/>
              <a:t>валютних  </a:t>
            </a:r>
            <a:r>
              <a:rPr lang="uk-UA" sz="2600" dirty="0"/>
              <a:t>ринках  при  одночасному  введені  обмежень  </a:t>
            </a:r>
            <a:r>
              <a:rPr lang="uk-UA" sz="2600" dirty="0" smtClean="0"/>
              <a:t>у сфері  </a:t>
            </a:r>
            <a:r>
              <a:rPr lang="uk-UA" sz="2600" dirty="0"/>
              <a:t>валютних  операцій  на  внутрішньому  ринку.</a:t>
            </a:r>
          </a:p>
        </p:txBody>
      </p:sp>
    </p:spTree>
    <p:extLst>
      <p:ext uri="{BB962C8B-B14F-4D97-AF65-F5344CB8AC3E}">
        <p14:creationId xmlns:p14="http://schemas.microsoft.com/office/powerpoint/2010/main" val="399663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552728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2600" dirty="0" smtClean="0"/>
              <a:t>	За  інших  умов  може  мати  місце  девальвація  і </a:t>
            </a:r>
          </a:p>
          <a:p>
            <a:pPr marL="36576" indent="0">
              <a:buNone/>
            </a:pPr>
            <a:r>
              <a:rPr lang="uk-UA" sz="2600" dirty="0" smtClean="0"/>
              <a:t>ревальвація валюти. </a:t>
            </a:r>
          </a:p>
          <a:p>
            <a:pPr marL="36576" indent="0">
              <a:buNone/>
            </a:pPr>
            <a:r>
              <a:rPr lang="uk-UA" sz="2600" dirty="0" smtClean="0"/>
              <a:t>	</a:t>
            </a:r>
            <a:r>
              <a:rPr lang="uk-UA" sz="2600" i="1" dirty="0" smtClean="0">
                <a:solidFill>
                  <a:srgbClr val="FFFF00"/>
                </a:solidFill>
              </a:rPr>
              <a:t>Девальвація  валюти  </a:t>
            </a:r>
            <a:r>
              <a:rPr lang="uk-UA" sz="2600" dirty="0" smtClean="0"/>
              <a:t>–  зниження  державою  курсу валюти  або  центрального  паритету  при  режимі фіксованого валютного курсу </a:t>
            </a:r>
          </a:p>
          <a:p>
            <a:pPr marL="36576" indent="0">
              <a:buNone/>
            </a:pPr>
            <a:r>
              <a:rPr lang="uk-UA" sz="2600" dirty="0" smtClean="0"/>
              <a:t>	</a:t>
            </a:r>
            <a:r>
              <a:rPr lang="uk-UA" sz="2600" i="1" dirty="0">
                <a:solidFill>
                  <a:srgbClr val="FFFF00"/>
                </a:solidFill>
              </a:rPr>
              <a:t>Ревальвація  валюти  </a:t>
            </a:r>
            <a:r>
              <a:rPr lang="uk-UA" sz="2600" dirty="0" smtClean="0"/>
              <a:t>–  підвищення  державою  курсу валюти  або  центрального  паритету  при  режимі фіксованого валютного курсу.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3300362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552728"/>
          </a:xfrm>
        </p:spPr>
        <p:txBody>
          <a:bodyPr>
            <a:normAutofit fontScale="92500"/>
          </a:bodyPr>
          <a:lstStyle/>
          <a:p>
            <a:pPr marL="338328" lvl="1" indent="0">
              <a:buNone/>
            </a:pP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Валютні  ринки</a:t>
            </a:r>
            <a:r>
              <a:rPr lang="uk-UA" dirty="0"/>
              <a:t>  –  це  офіційні  центри,  де  відбувається </a:t>
            </a:r>
            <a:r>
              <a:rPr lang="uk-UA" dirty="0" smtClean="0"/>
              <a:t>купівля-продаж  </a:t>
            </a:r>
            <a:r>
              <a:rPr lang="uk-UA" dirty="0"/>
              <a:t>іноземних  валют  на  основі  попиту  і </a:t>
            </a:r>
            <a:r>
              <a:rPr lang="uk-UA" dirty="0" smtClean="0"/>
              <a:t>пропозиції</a:t>
            </a:r>
            <a:r>
              <a:rPr lang="uk-UA" dirty="0"/>
              <a:t>. Тут розрізняють різні типи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валютних угод: </a:t>
            </a:r>
          </a:p>
          <a:p>
            <a:pPr marL="852678" lvl="1" indent="-514350">
              <a:buAutoNum type="arabicParenR"/>
            </a:pPr>
            <a:r>
              <a:rPr lang="uk-UA" dirty="0" smtClean="0"/>
              <a:t>Найпоширеніші валютні операції </a:t>
            </a:r>
            <a:r>
              <a:rPr lang="uk-UA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 негайним  постачанням </a:t>
            </a:r>
            <a:r>
              <a:rPr lang="uk-UA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(„ </a:t>
            </a:r>
            <a:r>
              <a:rPr lang="uk-UA" b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спот</a:t>
            </a:r>
            <a:r>
              <a:rPr lang="uk-UA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”). </a:t>
            </a:r>
            <a:r>
              <a:rPr lang="uk-UA" dirty="0"/>
              <a:t>Інозе</a:t>
            </a:r>
            <a:r>
              <a:rPr lang="uk-UA" dirty="0" smtClean="0"/>
              <a:t>мна  </a:t>
            </a:r>
            <a:r>
              <a:rPr lang="uk-UA" dirty="0"/>
              <a:t>валюта  </a:t>
            </a:r>
            <a:r>
              <a:rPr lang="uk-UA" dirty="0" smtClean="0"/>
              <a:t>постачається банками-кореспондентами  </a:t>
            </a:r>
            <a:r>
              <a:rPr lang="uk-UA" dirty="0"/>
              <a:t>не  пізніше  двох  наступних </a:t>
            </a:r>
            <a:r>
              <a:rPr lang="uk-UA" dirty="0" smtClean="0"/>
              <a:t>банківських  </a:t>
            </a:r>
            <a:r>
              <a:rPr lang="uk-UA" dirty="0"/>
              <a:t>днів  із  дня  укладення  </a:t>
            </a:r>
            <a:r>
              <a:rPr lang="uk-UA" dirty="0" smtClean="0"/>
              <a:t>угоди;</a:t>
            </a:r>
          </a:p>
          <a:p>
            <a:pPr marL="852678" lvl="1" indent="-514350">
              <a:buAutoNum type="arabicParenR"/>
            </a:pPr>
            <a:r>
              <a:rPr lang="uk-UA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форвардні  операції  </a:t>
            </a:r>
            <a:r>
              <a:rPr lang="uk-UA" dirty="0" smtClean="0"/>
              <a:t>–  це  міжбанківські  угоди,  в яких фіксуються курс і сума, але до настання терміну (1-6 місяців)  розрахунки  за  зазначеними  сумами  не здійснюються;</a:t>
            </a:r>
          </a:p>
          <a:p>
            <a:pPr marL="852678" lvl="1" indent="-514350">
              <a:buAutoNum type="arabicParenR"/>
            </a:pPr>
            <a:r>
              <a:rPr lang="uk-UA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ф’ючерсні  операції  </a:t>
            </a:r>
            <a:r>
              <a:rPr lang="uk-UA" dirty="0" smtClean="0"/>
              <a:t>–  це  торгівля стандартизованими  контрактами,  в  яких  детально регламентовані  всі  умови  –  сума,  термін,  метод розрахунку  тощо.  Їх  головна  мета  –  </a:t>
            </a:r>
            <a:r>
              <a:rPr lang="uk-UA" dirty="0" err="1" smtClean="0"/>
              <a:t>хеджування</a:t>
            </a:r>
            <a:r>
              <a:rPr lang="uk-UA" dirty="0" smtClean="0"/>
              <a:t> (страхування ризику) і спекуляція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04616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6336704"/>
          </a:xfrm>
        </p:spPr>
        <p:txBody>
          <a:bodyPr>
            <a:noAutofit/>
          </a:bodyPr>
          <a:lstStyle/>
          <a:p>
            <a:r>
              <a:rPr lang="uk-UA" sz="2400" dirty="0"/>
              <a:t>У  структурі  міжнародних  валютно-фінансових  ринків чільне  місце  посідає  </a:t>
            </a:r>
            <a:r>
              <a:rPr lang="uk-UA" sz="2400" b="1" dirty="0">
                <a:solidFill>
                  <a:srgbClr val="FFC000"/>
                </a:solidFill>
              </a:rPr>
              <a:t>міжнародний  кредит</a:t>
            </a:r>
            <a:r>
              <a:rPr lang="uk-UA" sz="2400" dirty="0"/>
              <a:t>,  який  охоплює рух  позичкового  капіталу.  На  міжнародному  кредитному ринку  в  обігу  перебувають  </a:t>
            </a:r>
            <a:r>
              <a:rPr lang="uk-UA" sz="2400" i="1" dirty="0">
                <a:solidFill>
                  <a:srgbClr val="FFFF00"/>
                </a:solidFill>
              </a:rPr>
              <a:t>боргові  зобов’язання</a:t>
            </a:r>
            <a:r>
              <a:rPr lang="uk-UA" sz="2400" dirty="0"/>
              <a:t>,  які засвідчують  право  кредитора  на  отримання  певної  суми боргу з боржника</a:t>
            </a:r>
          </a:p>
          <a:p>
            <a:r>
              <a:rPr lang="uk-UA" sz="2400" dirty="0"/>
              <a:t>Світовий  банк  класифікує  </a:t>
            </a:r>
            <a:r>
              <a:rPr lang="uk-UA" sz="2400" b="1" dirty="0">
                <a:solidFill>
                  <a:srgbClr val="FFC000"/>
                </a:solidFill>
              </a:rPr>
              <a:t>боргові зобов’язання </a:t>
            </a:r>
            <a:r>
              <a:rPr lang="uk-UA" sz="2400" dirty="0"/>
              <a:t>наступним чином: </a:t>
            </a:r>
          </a:p>
          <a:p>
            <a:pPr marL="493776" indent="-457200">
              <a:buFont typeface="+mj-lt"/>
              <a:buAutoNum type="alphaLcParenR"/>
            </a:pP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 строком  погашення  </a:t>
            </a:r>
            <a:r>
              <a:rPr lang="uk-UA" sz="2400" dirty="0"/>
              <a:t>–  на  </a:t>
            </a:r>
            <a:r>
              <a:rPr lang="uk-UA" sz="2400" i="1" dirty="0">
                <a:solidFill>
                  <a:srgbClr val="92D050"/>
                </a:solidFill>
              </a:rPr>
              <a:t>короткострокові </a:t>
            </a:r>
            <a:r>
              <a:rPr lang="uk-UA" sz="2400" dirty="0"/>
              <a:t> (зі строком  погашення  до  одного  року)  та  </a:t>
            </a:r>
            <a:r>
              <a:rPr lang="uk-UA" sz="2400" i="1" dirty="0">
                <a:solidFill>
                  <a:srgbClr val="92D050"/>
                </a:solidFill>
              </a:rPr>
              <a:t>довгострокові  </a:t>
            </a:r>
            <a:r>
              <a:rPr lang="uk-UA" sz="2400" dirty="0"/>
              <a:t>(зі строком погашення більше одного року); </a:t>
            </a:r>
          </a:p>
          <a:p>
            <a:pPr marL="493776" indent="-457200">
              <a:buFont typeface="+mj-lt"/>
              <a:buAutoNum type="alphaLcParenR"/>
            </a:pP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 типом  боржника  </a:t>
            </a:r>
            <a:r>
              <a:rPr lang="uk-UA" sz="2400" dirty="0"/>
              <a:t>–  н</a:t>
            </a:r>
            <a:r>
              <a:rPr lang="uk-UA" sz="2400" i="1" dirty="0">
                <a:solidFill>
                  <a:srgbClr val="92D050"/>
                </a:solidFill>
              </a:rPr>
              <a:t>а </a:t>
            </a:r>
            <a:r>
              <a:rPr lang="uk-UA" sz="2400" dirty="0"/>
              <a:t> </a:t>
            </a:r>
            <a:r>
              <a:rPr lang="uk-UA" sz="2400" i="1" dirty="0">
                <a:solidFill>
                  <a:srgbClr val="92D050"/>
                </a:solidFill>
              </a:rPr>
              <a:t>державні,</a:t>
            </a:r>
            <a:r>
              <a:rPr lang="uk-UA" sz="2400" dirty="0"/>
              <a:t>  гарантовані державою і </a:t>
            </a:r>
            <a:r>
              <a:rPr lang="uk-UA" sz="2400" i="1" dirty="0">
                <a:solidFill>
                  <a:srgbClr val="92D050"/>
                </a:solidFill>
              </a:rPr>
              <a:t>приватні</a:t>
            </a:r>
            <a:r>
              <a:rPr lang="uk-UA" sz="2400" dirty="0"/>
              <a:t>; </a:t>
            </a:r>
          </a:p>
          <a:p>
            <a:pPr marL="493776" indent="-457200">
              <a:buFont typeface="+mj-lt"/>
              <a:buAutoNum type="alphaLcParenR"/>
            </a:pP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типом кредитора </a:t>
            </a:r>
            <a:r>
              <a:rPr lang="uk-UA" sz="2400" dirty="0"/>
              <a:t>– на </a:t>
            </a:r>
            <a:r>
              <a:rPr lang="uk-UA" sz="2400" i="1" dirty="0">
                <a:solidFill>
                  <a:srgbClr val="92D050"/>
                </a:solidFill>
              </a:rPr>
              <a:t>офіційні</a:t>
            </a:r>
            <a:r>
              <a:rPr lang="uk-UA" sz="2400" dirty="0"/>
              <a:t> і </a:t>
            </a:r>
            <a:r>
              <a:rPr lang="uk-UA" sz="2400" i="1" dirty="0">
                <a:solidFill>
                  <a:srgbClr val="92D050"/>
                </a:solidFill>
              </a:rPr>
              <a:t>приватні</a:t>
            </a:r>
            <a:r>
              <a:rPr lang="uk-UA" sz="2400" dirty="0"/>
              <a:t> боргові </a:t>
            </a:r>
            <a:r>
              <a:rPr lang="uk-UA" sz="2400" dirty="0" smtClean="0"/>
              <a:t>зобов’язання.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02268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99412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7.2</a:t>
            </a:r>
            <a:r>
              <a:rPr lang="ru-RU" sz="3200" dirty="0"/>
              <a:t>. </a:t>
            </a:r>
            <a:r>
              <a:rPr lang="uk-UA" sz="3200" dirty="0"/>
              <a:t>Валютно-фінансова політика </a:t>
            </a:r>
            <a:r>
              <a:rPr lang="uk-UA" sz="3200" dirty="0" smtClean="0"/>
              <a:t>НБУ </a:t>
            </a:r>
            <a:br>
              <a:rPr lang="uk-UA" sz="3200" dirty="0" smtClean="0"/>
            </a:br>
            <a:r>
              <a:rPr lang="uk-UA" sz="3200" dirty="0" smtClean="0"/>
              <a:t>в період війни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496944" cy="4886003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>
                <a:solidFill>
                  <a:srgbClr val="FFC000"/>
                </a:solidFill>
              </a:rPr>
              <a:t>Міжнародний  валютний  ринок  </a:t>
            </a:r>
            <a:r>
              <a:rPr lang="uk-UA" dirty="0" smtClean="0"/>
              <a:t>є  фінансовим індикатором  стану  розвитку  світової  економіки</a:t>
            </a:r>
            <a:r>
              <a:rPr lang="ru-RU" dirty="0" smtClean="0"/>
              <a:t>. </a:t>
            </a:r>
          </a:p>
          <a:p>
            <a:r>
              <a:rPr lang="uk-UA" dirty="0">
                <a:solidFill>
                  <a:srgbClr val="FFC000"/>
                </a:solidFill>
              </a:rPr>
              <a:t>Національний банк України </a:t>
            </a:r>
            <a:r>
              <a:rPr lang="uk-UA" dirty="0"/>
              <a:t>з 9:00 21 липня 2022 року скорегував офіційний курс гривні до долара США на 25% до </a:t>
            </a:r>
            <a:r>
              <a:rPr lang="uk-UA" dirty="0">
                <a:solidFill>
                  <a:srgbClr val="FF0000"/>
                </a:solidFill>
              </a:rPr>
              <a:t>36,5686 </a:t>
            </a:r>
            <a:r>
              <a:rPr lang="uk-UA" dirty="0" err="1">
                <a:solidFill>
                  <a:srgbClr val="FF0000"/>
                </a:solidFill>
              </a:rPr>
              <a:t>грн</a:t>
            </a:r>
            <a:r>
              <a:rPr lang="uk-UA" dirty="0">
                <a:solidFill>
                  <a:srgbClr val="FF0000"/>
                </a:solidFill>
              </a:rPr>
              <a:t>/дол</a:t>
            </a:r>
            <a:r>
              <a:rPr lang="uk-UA" dirty="0"/>
              <a:t>. США з огляду на зміну фундаментальних характеристик економіки України під час війни та зміцнення долара США до інших валют. Такий крок </a:t>
            </a:r>
            <a:r>
              <a:rPr lang="uk-UA" dirty="0" smtClean="0"/>
              <a:t>дає </a:t>
            </a:r>
            <a:r>
              <a:rPr lang="uk-UA" dirty="0"/>
              <a:t>змогу збільшити конкурентоспроможність українських виробників, зблизити курсові умови для різних груп бізнесу та населення та підтримати стійкість економіки в умовах війни.</a:t>
            </a:r>
          </a:p>
        </p:txBody>
      </p:sp>
    </p:spTree>
    <p:extLst>
      <p:ext uri="{BB962C8B-B14F-4D97-AF65-F5344CB8AC3E}">
        <p14:creationId xmlns:p14="http://schemas.microsoft.com/office/powerpoint/2010/main" val="3250871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uk-UA" sz="2400" dirty="0" smtClean="0"/>
              <a:t>	</a:t>
            </a:r>
            <a:r>
              <a:rPr lang="uk-UA" sz="2200" dirty="0" smtClean="0"/>
              <a:t>Офіційний </a:t>
            </a:r>
            <a:r>
              <a:rPr lang="uk-UA" sz="2200" i="1" dirty="0">
                <a:solidFill>
                  <a:srgbClr val="FFFF00"/>
                </a:solidFill>
              </a:rPr>
              <a:t>курс гривні до долара США й надалі є фіксованим</a:t>
            </a:r>
            <a:r>
              <a:rPr lang="uk-UA" sz="2200" dirty="0"/>
              <a:t>. За умов високої невизначеності, </a:t>
            </a:r>
            <a:r>
              <a:rPr lang="uk-UA" sz="2200" dirty="0" smtClean="0"/>
              <a:t>зумовленої </a:t>
            </a:r>
            <a:r>
              <a:rPr lang="uk-UA" sz="2200" dirty="0"/>
              <a:t>війною, фіксований офіційний курс до долара США є основним </a:t>
            </a:r>
            <a:r>
              <a:rPr lang="uk-UA" sz="2200" i="1" dirty="0">
                <a:solidFill>
                  <a:srgbClr val="FFFF00"/>
                </a:solidFill>
              </a:rPr>
              <a:t>якорем стабілізації </a:t>
            </a:r>
            <a:r>
              <a:rPr lang="uk-UA" sz="2200" dirty="0"/>
              <a:t>очікувань та ключовим засобом виконання пріоритетних цілей НБУ. Вони полягають у забезпеченні цінової та фінансової </a:t>
            </a:r>
            <a:r>
              <a:rPr lang="uk-UA" sz="2200" dirty="0" smtClean="0"/>
              <a:t>стабільності</a:t>
            </a:r>
            <a:r>
              <a:rPr lang="uk-UA" sz="2200" dirty="0"/>
              <a:t>, що є важливою передумовою відновлення економіки.  </a:t>
            </a:r>
            <a:endParaRPr lang="uk-UA" sz="2200" dirty="0" smtClean="0"/>
          </a:p>
          <a:p>
            <a:pPr marL="36576" indent="0">
              <a:buNone/>
            </a:pPr>
            <a:r>
              <a:rPr lang="uk-UA" sz="2200" dirty="0" smtClean="0"/>
              <a:t>	«Фіксація </a:t>
            </a:r>
            <a:r>
              <a:rPr lang="uk-UA" sz="2200" dirty="0"/>
              <a:t>курсу гривні на рівні </a:t>
            </a:r>
            <a:r>
              <a:rPr lang="uk-UA" sz="2200" dirty="0">
                <a:solidFill>
                  <a:srgbClr val="FF0000"/>
                </a:solidFill>
              </a:rPr>
              <a:t>29,25 </a:t>
            </a:r>
            <a:r>
              <a:rPr lang="uk-UA" sz="2200" dirty="0" err="1">
                <a:solidFill>
                  <a:srgbClr val="FF0000"/>
                </a:solidFill>
              </a:rPr>
              <a:t>грн</a:t>
            </a:r>
            <a:r>
              <a:rPr lang="uk-UA" sz="2200" dirty="0">
                <a:solidFill>
                  <a:srgbClr val="FF0000"/>
                </a:solidFill>
              </a:rPr>
              <a:t> за 1 дол. США </a:t>
            </a:r>
            <a:r>
              <a:rPr lang="uk-UA" sz="2200" dirty="0"/>
              <a:t>на початку війни допомогла забезпечити стабільну роботу фінансової системи. Механізм фіксації курсу є стабілізатором економіки в </a:t>
            </a:r>
            <a:r>
              <a:rPr lang="uk-UA" sz="2200" dirty="0" smtClean="0"/>
              <a:t>поточних умовах.</a:t>
            </a:r>
          </a:p>
          <a:p>
            <a:pPr marL="36576" indent="0">
              <a:buNone/>
            </a:pPr>
            <a:r>
              <a:rPr lang="uk-UA" sz="2200" dirty="0" smtClean="0">
                <a:solidFill>
                  <a:srgbClr val="FFFF00"/>
                </a:solidFill>
              </a:rPr>
              <a:t>	Новий </a:t>
            </a:r>
            <a:r>
              <a:rPr lang="uk-UA" sz="2200" dirty="0">
                <a:solidFill>
                  <a:srgbClr val="FFFF00"/>
                </a:solidFill>
              </a:rPr>
              <a:t>рівень курсу </a:t>
            </a:r>
            <a:r>
              <a:rPr lang="uk-UA" sz="2200" dirty="0"/>
              <a:t>стане якорем для економіки та додасть їй стійкості в умовах невизначеності. Продовження політики фіксованого курсу дасть змогу Національному банку зберегти контроль за </a:t>
            </a:r>
            <a:r>
              <a:rPr lang="uk-UA" sz="2200" i="1" dirty="0">
                <a:solidFill>
                  <a:srgbClr val="FFFF00"/>
                </a:solidFill>
              </a:rPr>
              <a:t>динамікою інфляції</a:t>
            </a:r>
            <a:r>
              <a:rPr lang="uk-UA" sz="2200" dirty="0"/>
              <a:t>, а також підтримувати безперебійну роботу фінансової системи. Це ключова передумова </a:t>
            </a:r>
            <a:r>
              <a:rPr lang="uk-UA" sz="2200" i="1" dirty="0">
                <a:solidFill>
                  <a:srgbClr val="FFFF00"/>
                </a:solidFill>
              </a:rPr>
              <a:t>стабільного функціонування економіки</a:t>
            </a:r>
            <a:r>
              <a:rPr lang="uk-UA" sz="2200" dirty="0"/>
              <a:t>, що є життєво необхідним в умовах </a:t>
            </a:r>
            <a:r>
              <a:rPr lang="uk-UA" sz="2200" dirty="0" smtClean="0"/>
              <a:t>війни»  (Голова НБУ Кирило Шевченко</a:t>
            </a:r>
            <a:r>
              <a:rPr lang="uk-UA" sz="2400" dirty="0" smtClean="0"/>
              <a:t>)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744909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2006</TotalTime>
  <Words>1759</Words>
  <Application>Microsoft Office PowerPoint</Application>
  <PresentationFormat>Экран (4:3)</PresentationFormat>
  <Paragraphs>86</Paragraphs>
  <Slides>29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Техническая</vt:lpstr>
      <vt:lpstr>Міжнародна економічна діяльність України</vt:lpstr>
      <vt:lpstr>Тема 7. Україна у системі міжнародних валютно-фінансових і кредитних відносин  </vt:lpstr>
      <vt:lpstr>7.1. Сутність  міжнародних  валютно-фінансових  відносин. </vt:lpstr>
      <vt:lpstr>Презентация PowerPoint</vt:lpstr>
      <vt:lpstr>Презентация PowerPoint</vt:lpstr>
      <vt:lpstr>Презентация PowerPoint</vt:lpstr>
      <vt:lpstr>Презентация PowerPoint</vt:lpstr>
      <vt:lpstr> 7.2. Валютно-фінансова політика НБУ  в період війни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7.3. Державне  регулювання  міжнародних  кредитно-розрахункових  відносин</vt:lpstr>
      <vt:lpstr>Презентация PowerPoint</vt:lpstr>
      <vt:lpstr>Презентация PowerPoint</vt:lpstr>
      <vt:lpstr>Презентация PowerPoint</vt:lpstr>
      <vt:lpstr>Презентация PowerPoint</vt:lpstr>
      <vt:lpstr>Державні позики і борги в Україні у період війни </vt:lpstr>
      <vt:lpstr>Презентация PowerPoint</vt:lpstr>
      <vt:lpstr>Презентация PowerPoint</vt:lpstr>
      <vt:lpstr>Презентация PowerPoint</vt:lpstr>
      <vt:lpstr>7.4. Співробітництво  України  з  міжнародними  фінансовими  організаціями. </vt:lpstr>
      <vt:lpstr>Презентация PowerPoint</vt:lpstr>
      <vt:lpstr>Презентация PowerPoint</vt:lpstr>
      <vt:lpstr>Презентация PowerPoint</vt:lpstr>
      <vt:lpstr>Цілі і функції ЄБРР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економічна діяльність України</dc:title>
  <dc:creator>Юрій У</dc:creator>
  <cp:lastModifiedBy>Юрій У</cp:lastModifiedBy>
  <cp:revision>141</cp:revision>
  <dcterms:created xsi:type="dcterms:W3CDTF">2023-02-06T07:32:21Z</dcterms:created>
  <dcterms:modified xsi:type="dcterms:W3CDTF">2023-05-09T11:57:41Z</dcterms:modified>
</cp:coreProperties>
</file>