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94" r:id="rId3"/>
    <p:sldId id="258" r:id="rId4"/>
    <p:sldId id="295" r:id="rId5"/>
    <p:sldId id="267" r:id="rId6"/>
    <p:sldId id="257" r:id="rId7"/>
    <p:sldId id="259" r:id="rId8"/>
    <p:sldId id="260" r:id="rId9"/>
    <p:sldId id="262" r:id="rId10"/>
    <p:sldId id="265" r:id="rId11"/>
    <p:sldId id="268" r:id="rId12"/>
    <p:sldId id="273" r:id="rId13"/>
    <p:sldId id="274" r:id="rId14"/>
    <p:sldId id="275" r:id="rId15"/>
    <p:sldId id="296" r:id="rId16"/>
    <p:sldId id="276" r:id="rId17"/>
    <p:sldId id="277" r:id="rId18"/>
    <p:sldId id="278" r:id="rId19"/>
    <p:sldId id="279" r:id="rId20"/>
    <p:sldId id="282" r:id="rId21"/>
    <p:sldId id="280" r:id="rId22"/>
    <p:sldId id="281" r:id="rId23"/>
    <p:sldId id="284" r:id="rId24"/>
    <p:sldId id="291" r:id="rId25"/>
    <p:sldId id="285" r:id="rId26"/>
    <p:sldId id="286" r:id="rId27"/>
    <p:sldId id="297" r:id="rId28"/>
    <p:sldId id="287" r:id="rId29"/>
    <p:sldId id="298" r:id="rId30"/>
    <p:sldId id="290" r:id="rId31"/>
    <p:sldId id="300" r:id="rId32"/>
    <p:sldId id="299" r:id="rId33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FCEE4-3551-4E62-A1E6-64CD0A704EEC}" type="datetimeFigureOut">
              <a:rPr lang="" smtClean="0"/>
              <a:t>17.09.2018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097F7-A4E9-4ADF-8666-91007BE1F28B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016172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097F7-A4E9-4ADF-8666-91007BE1F28B}" type="slidenum">
              <a:rPr lang="" smtClean="0"/>
              <a:t>10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1313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246094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586804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08117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26226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69703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73609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83458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0072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22508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87621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02900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A88C7-B7C1-47D9-8586-2D76450E3034}" type="datetimeFigureOut">
              <a:rPr lang="" smtClean="0"/>
              <a:t>09/17/2018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5360D-5C63-4514-B6DA-A0A327ABAD7D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3056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084" y="425513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uk-UA" b="1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ТЕМА 4. Ресурсний потенціал підприємства та його ефективність.</a:t>
            </a:r>
            <a:endParaRPr lang="uk-UA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797" y="3819918"/>
            <a:ext cx="11199136" cy="1500187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tx1"/>
                </a:solidFill>
              </a:rPr>
              <a:t>1. Сутність та види ресурсного потенціалу</a:t>
            </a:r>
          </a:p>
          <a:p>
            <a:r>
              <a:rPr lang="uk-UA" sz="3200" dirty="0">
                <a:solidFill>
                  <a:schemeClr val="tx1"/>
                </a:solidFill>
              </a:rPr>
              <a:t>2. Суть, види та функції капіталу </a:t>
            </a:r>
          </a:p>
          <a:p>
            <a:r>
              <a:rPr lang="uk-UA" sz="3200" dirty="0">
                <a:solidFill>
                  <a:schemeClr val="tx1"/>
                </a:solidFill>
              </a:rPr>
              <a:t>3. Вартість підприємства</a:t>
            </a:r>
          </a:p>
          <a:p>
            <a:r>
              <a:rPr lang="uk-UA" sz="3200" dirty="0">
                <a:solidFill>
                  <a:schemeClr val="tx1"/>
                </a:solidFill>
              </a:rPr>
              <a:t>4.</a:t>
            </a:r>
            <a:r>
              <a:rPr lang="uk-UA" sz="3200" b="1" dirty="0">
                <a:solidFill>
                  <a:schemeClr val="tx1"/>
                </a:solidFill>
              </a:rPr>
              <a:t> </a:t>
            </a:r>
            <a:r>
              <a:rPr lang="uk-UA" sz="3200" dirty="0">
                <a:solidFill>
                  <a:schemeClr val="tx1"/>
                </a:solidFill>
              </a:rPr>
              <a:t>Суть та види нематеріальних </a:t>
            </a:r>
            <a:r>
              <a:rPr lang="uk-UA" sz="3200" dirty="0" smtClean="0">
                <a:solidFill>
                  <a:schemeClr val="tx1"/>
                </a:solidFill>
              </a:rPr>
              <a:t>ресурсів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38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28" y="408792"/>
            <a:ext cx="11205764" cy="588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65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06" y="1501714"/>
            <a:ext cx="11187391" cy="1467822"/>
          </a:xfrm>
          <a:prstGeom prst="rect">
            <a:avLst/>
          </a:prstGeom>
        </p:spPr>
      </p:pic>
      <p:pic>
        <p:nvPicPr>
          <p:cNvPr id="4098" name="Picture 2" descr="Ð ÐµÐ·ÑÐ»ÑÑÐ°Ñ Ð¿Ð¾ÑÑÐºÑ Ð·Ð¾Ð±ÑÐ°Ð¶ÐµÐ½Ñ Ð·Ð° Ð·Ð°Ð¿Ð¸ÑÐ¾Ð¼ &quot;ÐºÐ°Ð¿ÑÑÐ°Ð»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875" y="3379955"/>
            <a:ext cx="5465339" cy="282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791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5781"/>
          <a:stretch/>
        </p:blipFill>
        <p:spPr>
          <a:xfrm>
            <a:off x="421456" y="1382290"/>
            <a:ext cx="11173512" cy="1732102"/>
          </a:xfrm>
          <a:prstGeom prst="rect">
            <a:avLst/>
          </a:prstGeom>
        </p:spPr>
      </p:pic>
      <p:pic>
        <p:nvPicPr>
          <p:cNvPr id="6146" name="Picture 2" descr="Ð ÐµÐ·ÑÐ»ÑÑÐ°Ñ Ð¿Ð¾ÑÑÐºÑ Ð·Ð¾Ð±ÑÐ°Ð¶ÐµÐ½Ñ Ð·Ð° Ð·Ð°Ð¿Ð¸ÑÐ¾Ð¼ &quot;ÐºÐ°Ð¿ÑÑÐ°Ð»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019" y="3702867"/>
            <a:ext cx="3725366" cy="247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11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99" y="353649"/>
            <a:ext cx="11457396" cy="606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40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1822"/>
          <a:stretch/>
        </p:blipFill>
        <p:spPr>
          <a:xfrm>
            <a:off x="457673" y="1367073"/>
            <a:ext cx="11335141" cy="25621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929" y="4204344"/>
            <a:ext cx="570888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85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6403"/>
          <a:stretch/>
        </p:blipFill>
        <p:spPr>
          <a:xfrm>
            <a:off x="349031" y="1222217"/>
            <a:ext cx="11477940" cy="414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38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515" y="1198110"/>
            <a:ext cx="9617451" cy="462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47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071" y="448537"/>
            <a:ext cx="9538241" cy="583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70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-1" b="84907"/>
          <a:stretch/>
        </p:blipFill>
        <p:spPr>
          <a:xfrm>
            <a:off x="521046" y="665200"/>
            <a:ext cx="11301096" cy="9734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54487"/>
          <a:stretch/>
        </p:blipFill>
        <p:spPr>
          <a:xfrm>
            <a:off x="584420" y="1959400"/>
            <a:ext cx="11251511" cy="333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21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5656"/>
          <a:stretch/>
        </p:blipFill>
        <p:spPr>
          <a:xfrm>
            <a:off x="475779" y="1376127"/>
            <a:ext cx="11325919" cy="401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13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102" y="878186"/>
            <a:ext cx="11199136" cy="30205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200" b="1" i="1" dirty="0" smtClean="0">
                <a:solidFill>
                  <a:schemeClr val="tx1"/>
                </a:solidFill>
              </a:rPr>
              <a:t>Ключові </a:t>
            </a:r>
            <a:r>
              <a:rPr lang="uk-UA" sz="3200" b="1" i="1" dirty="0">
                <a:solidFill>
                  <a:schemeClr val="tx1"/>
                </a:solidFill>
              </a:rPr>
              <a:t>поняття та терміни: </a:t>
            </a:r>
            <a:r>
              <a:rPr lang="uk-UA" sz="3200" i="1" dirty="0">
                <a:solidFill>
                  <a:schemeClr val="tx1"/>
                </a:solidFill>
              </a:rPr>
              <a:t>потенціал, капітал, кошти, складові потенціалу, господарський механізм, економічний механізм, центр витрат, центр прибутку, власний капітал, позиковий капітал, джерела формування капіталу,  економічна вигода, активи, пасиви, вартість підприємства, гудвіл</a:t>
            </a:r>
            <a:r>
              <a:rPr lang="uk-UA" sz="3200" i="1" dirty="0" smtClean="0">
                <a:solidFill>
                  <a:schemeClr val="tx1"/>
                </a:solidFill>
              </a:rPr>
              <a:t>.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82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430" y="247429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Вартість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підприємства</a:t>
            </a:r>
            <a:endParaRPr lang="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0401"/>
          <a:stretch/>
        </p:blipFill>
        <p:spPr>
          <a:xfrm>
            <a:off x="339978" y="1810693"/>
            <a:ext cx="11558505" cy="361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79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3998"/>
          <a:stretch/>
        </p:blipFill>
        <p:spPr>
          <a:xfrm>
            <a:off x="307818" y="334978"/>
            <a:ext cx="11544802" cy="62322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477" y="3986956"/>
            <a:ext cx="3613967" cy="240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0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1655"/>
          <a:stretch/>
        </p:blipFill>
        <p:spPr>
          <a:xfrm>
            <a:off x="448618" y="298763"/>
            <a:ext cx="11437632" cy="3458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467" y="3548600"/>
            <a:ext cx="4409933" cy="286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39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8865"/>
          <a:stretch/>
        </p:blipFill>
        <p:spPr>
          <a:xfrm>
            <a:off x="466726" y="431676"/>
            <a:ext cx="11061934" cy="588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72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520" y="229322"/>
            <a:ext cx="10515600" cy="1325563"/>
          </a:xfrm>
        </p:spPr>
        <p:txBody>
          <a:bodyPr/>
          <a:lstStyle/>
          <a:p>
            <a:pPr algn="ctr"/>
            <a:r>
              <a:rPr lang="ru-RU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4. Суть та види нематеріальних ресурсів</a:t>
            </a:r>
            <a:endParaRPr lang="ru-RU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3136"/>
          <a:stretch/>
        </p:blipFill>
        <p:spPr>
          <a:xfrm>
            <a:off x="545522" y="2070932"/>
            <a:ext cx="11153415" cy="338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18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445" y="583453"/>
            <a:ext cx="11938965" cy="542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18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90" y="1176409"/>
            <a:ext cx="11289807" cy="19741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90" y="3909935"/>
            <a:ext cx="11325399" cy="148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019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08" y="1131682"/>
            <a:ext cx="11414621" cy="15119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08" y="3792242"/>
            <a:ext cx="11394399" cy="149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30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59" y="1167898"/>
            <a:ext cx="11260135" cy="9857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59" y="2813845"/>
            <a:ext cx="11189665" cy="979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210" y="4453623"/>
            <a:ext cx="11108231" cy="145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69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18" y="1380178"/>
            <a:ext cx="11226436" cy="982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17" y="3207125"/>
            <a:ext cx="11325925" cy="198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948" y="356071"/>
            <a:ext cx="10515600" cy="793719"/>
          </a:xfrm>
        </p:spPr>
        <p:txBody>
          <a:bodyPr/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Сутність та види ресурсного потенціалу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272" t="25461" r="32345" b="44621"/>
          <a:stretch/>
        </p:blipFill>
        <p:spPr>
          <a:xfrm>
            <a:off x="1032095" y="1330860"/>
            <a:ext cx="10003498" cy="504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77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81" y="231176"/>
            <a:ext cx="11391161" cy="6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32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40" y="292893"/>
            <a:ext cx="10877266" cy="670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5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40" y="804598"/>
            <a:ext cx="11118380" cy="14587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40" y="2959322"/>
            <a:ext cx="10704358" cy="14044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162" y="4696014"/>
            <a:ext cx="4354717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31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3621" y="280657"/>
            <a:ext cx="11199136" cy="3020525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Звичайно, придбати «універсальний» потенціал, який був би придатний на всі випадки життя, неможливо, але просунутися на цьому шляху до здобуття реальних переваг на ринку можливо. Отже, що ж ми виділимо  в якості головних складових потенціалу?</a:t>
            </a:r>
          </a:p>
          <a:p>
            <a:endParaRPr lang="uk-UA" sz="2000" b="1" i="1" dirty="0" smtClean="0">
              <a:solidFill>
                <a:schemeClr val="tx1"/>
              </a:solidFill>
            </a:endParaRP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1) систему управління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2) фінанси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3) персонал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4) стиль керівництва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5) маркетинг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6) товар або послуга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7) виробництво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8) система збуту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9) система постачання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10) ексклюзивні можливості</a:t>
            </a:r>
          </a:p>
          <a:p>
            <a:r>
              <a:rPr lang="uk-UA" sz="2000" b="1" i="1" dirty="0" smtClean="0">
                <a:solidFill>
                  <a:schemeClr val="tx1"/>
                </a:solidFill>
              </a:rPr>
              <a:t>11) загальна ефективність</a:t>
            </a:r>
            <a:endParaRPr lang="uk-UA" sz="2000" b="1" dirty="0" smtClean="0">
              <a:solidFill>
                <a:schemeClr val="tx1"/>
              </a:solidFill>
            </a:endParaRPr>
          </a:p>
          <a:p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117" y="2806574"/>
            <a:ext cx="4793742" cy="349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0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398" y="271604"/>
            <a:ext cx="10515600" cy="1325563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Суть, види та функції капіталу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29407"/>
          <a:stretch/>
        </p:blipFill>
        <p:spPr>
          <a:xfrm>
            <a:off x="433243" y="1720157"/>
            <a:ext cx="11327554" cy="2569751"/>
          </a:xfrm>
          <a:prstGeom prst="rect">
            <a:avLst/>
          </a:prstGeom>
        </p:spPr>
      </p:pic>
      <p:pic>
        <p:nvPicPr>
          <p:cNvPr id="1026" name="Picture 2" descr="Ð ÐµÐ·ÑÐ»ÑÑÐ°Ñ Ð¿Ð¾ÑÑÐºÑ Ð·Ð¾Ð±ÑÐ°Ð¶ÐµÐ½Ñ Ð·Ð° Ð·Ð°Ð¿Ð¸ÑÐ¾Ð¼ &quot;ÐºÐ°Ð¿ÑÑÐ°Ð»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929" y="4412898"/>
            <a:ext cx="5803617" cy="211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8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9" y="257183"/>
            <a:ext cx="10922771" cy="660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04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31" y="322127"/>
            <a:ext cx="11158440" cy="627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2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08" y="412469"/>
            <a:ext cx="11159630" cy="3199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1370" y="3132499"/>
            <a:ext cx="3686468" cy="341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66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71" y="521562"/>
            <a:ext cx="11463574" cy="5680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5683" y="2190938"/>
            <a:ext cx="2419350" cy="343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71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196</Words>
  <Application>Microsoft Office PowerPoint</Application>
  <PresentationFormat>Широкоэкранный</PresentationFormat>
  <Paragraphs>24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ТЕМА 4. Ресурсний потенціал підприємства та його ефективність.</vt:lpstr>
      <vt:lpstr>Презентация PowerPoint</vt:lpstr>
      <vt:lpstr>1. Сутність та види ресурсного потенціалу</vt:lpstr>
      <vt:lpstr>Презентация PowerPoint</vt:lpstr>
      <vt:lpstr>2. Суть, види та функції капіталу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Вартість підприємства</vt:lpstr>
      <vt:lpstr>Презентация PowerPoint</vt:lpstr>
      <vt:lpstr>Презентация PowerPoint</vt:lpstr>
      <vt:lpstr>Презентация PowerPoint</vt:lpstr>
      <vt:lpstr>4. Суть та види нематеріальних ресурсів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Климчук</dc:creator>
  <cp:lastModifiedBy>Сергей Климчук</cp:lastModifiedBy>
  <cp:revision>19</cp:revision>
  <dcterms:created xsi:type="dcterms:W3CDTF">2018-02-28T21:50:54Z</dcterms:created>
  <dcterms:modified xsi:type="dcterms:W3CDTF">2018-09-17T18:56:34Z</dcterms:modified>
</cp:coreProperties>
</file>