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4" r:id="rId4"/>
    <p:sldId id="265" r:id="rId5"/>
    <p:sldId id="266" r:id="rId6"/>
    <p:sldId id="275" r:id="rId7"/>
    <p:sldId id="276" r:id="rId8"/>
    <p:sldId id="278" r:id="rId9"/>
    <p:sldId id="277" r:id="rId10"/>
    <p:sldId id="279" r:id="rId11"/>
    <p:sldId id="281" r:id="rId12"/>
    <p:sldId id="282" r:id="rId13"/>
    <p:sldId id="280" r:id="rId14"/>
    <p:sldId id="283" r:id="rId15"/>
    <p:sldId id="284" r:id="rId16"/>
    <p:sldId id="285" r:id="rId17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766EF6DB-EBAC-4523-BC7E-C3C2A46274C3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517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4047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1079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8290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578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982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uk-UA" smtClean="0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589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1733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11766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5281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EF6DB-EBAC-4523-BC7E-C3C2A46274C3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954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766EF6DB-EBAC-4523-BC7E-C3C2A46274C3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FC6E487-8AEA-4441-BB13-7249729749E4}" type="slidenum">
              <a:rPr lang="uk-UA" smtClean="0"/>
              <a:t>‹№›</a:t>
            </a:fld>
            <a:endParaRPr lang="uk-UA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0560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/>
              <a:t>Лекція 6</a:t>
            </a:r>
            <a:r>
              <a:rPr lang="uk-UA" b="1" dirty="0"/>
              <a:t>. </a:t>
            </a:r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 smtClean="0"/>
              <a:t>КУЛЬТУРА </a:t>
            </a:r>
            <a:r>
              <a:rPr lang="uk-UA" b="1" dirty="0"/>
              <a:t>І СУЧАСНІСТЬ</a:t>
            </a: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uk-UA" dirty="0"/>
              <a:t>Криза культури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Символізм і культура.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Проблема відчуження людини від культури у філософських осмисленнях XX століття.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Глобальні проблеми людства.</a:t>
            </a:r>
          </a:p>
          <a:p>
            <a:pPr marL="457200" lvl="0" indent="-457200">
              <a:buFont typeface="+mj-lt"/>
              <a:buAutoNum type="arabicPeriod"/>
            </a:pPr>
            <a:r>
              <a:rPr lang="uk-UA" dirty="0"/>
              <a:t>Діалог культур як еволюційна форма </a:t>
            </a:r>
            <a:r>
              <a:rPr lang="uk-UA" dirty="0" err="1"/>
              <a:t>самоздійснення</a:t>
            </a:r>
            <a:r>
              <a:rPr lang="uk-UA" dirty="0"/>
              <a:t> людства.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197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err="1"/>
              <a:t>Глобальні</a:t>
            </a:r>
            <a:r>
              <a:rPr lang="ru-RU" sz="3600" b="1" dirty="0"/>
              <a:t> </a:t>
            </a:r>
            <a:r>
              <a:rPr lang="ru-RU" sz="3600" b="1" dirty="0" err="1"/>
              <a:t>проблеми</a:t>
            </a:r>
            <a:r>
              <a:rPr lang="ru-RU" sz="3600" b="1" dirty="0"/>
              <a:t> </a:t>
            </a:r>
            <a:r>
              <a:rPr lang="ru-RU" sz="3600" b="1" dirty="0" err="1"/>
              <a:t>людства</a:t>
            </a:r>
            <a:r>
              <a:rPr lang="ru-RU" sz="3600" b="1" dirty="0"/>
              <a:t>: Причини </a:t>
            </a:r>
            <a:r>
              <a:rPr lang="ru-RU" sz="3600" b="1" dirty="0" err="1"/>
              <a:t>виникнення</a:t>
            </a:r>
            <a:endParaRPr lang="uk-UA" sz="3600" b="1" dirty="0"/>
          </a:p>
        </p:txBody>
      </p:sp>
      <p:sp>
        <p:nvSpPr>
          <p:cNvPr id="5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19432" y="2404855"/>
            <a:ext cx="11356258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Цілісність світу: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Глибокі політичні та економічні зв’язки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(зворотний бік — світові війни, де нівелюється цінність особистості).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Гіперспоживання</a:t>
            </a:r>
            <a:r>
              <a: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Промислове виробництво за 100 років зросло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 50 разів (4/5 приросту — межа XX–XXI ст.).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Нерівномірність розвитку: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Потужні цивілізації поглинають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малі культури (уніфікація світу).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Інформаційна залежність: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Миттєве поширення подій через Інтернет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 супутниковий зв'язок.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Втрата темпу: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Швидкість змін унеможливлює глибокий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культурний діалог та усвідомлення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сенсів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6814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/>
              <a:t>Глобалізація: Загроза чи шанс?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uk-UA" sz="2800" b="1" dirty="0"/>
              <a:t>Песимістичний сценарій:</a:t>
            </a:r>
            <a:r>
              <a:rPr lang="uk-UA" sz="2800" dirty="0"/>
              <a:t> </a:t>
            </a:r>
            <a:endParaRPr lang="uk-UA" sz="2800" dirty="0" smtClean="0"/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uk-UA" sz="2800" dirty="0" smtClean="0"/>
              <a:t>Ризик </a:t>
            </a:r>
            <a:r>
              <a:rPr lang="uk-UA" sz="2800" dirty="0"/>
              <a:t>самознищення цивілізації (екологічна катастрофа, ядерна війна</a:t>
            </a:r>
            <a:r>
              <a:rPr lang="uk-UA" sz="2800" dirty="0" smtClean="0"/>
              <a:t>).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endParaRPr lang="uk-UA" sz="2800" dirty="0"/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uk-UA" sz="2800" b="1" dirty="0"/>
              <a:t>Оптимістичний (еволюційний) сценарій:</a:t>
            </a:r>
            <a:r>
              <a:rPr lang="uk-UA" sz="2800" dirty="0"/>
              <a:t> </a:t>
            </a:r>
            <a:endParaRPr lang="uk-UA" sz="2800" dirty="0" smtClean="0"/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uk-UA" sz="2800" dirty="0" smtClean="0"/>
              <a:t>Криза </a:t>
            </a:r>
            <a:r>
              <a:rPr lang="uk-UA" sz="2800" dirty="0"/>
              <a:t>як можливість якісного оновлення</a:t>
            </a:r>
            <a:r>
              <a:rPr lang="uk-UA" sz="2800" dirty="0" smtClean="0"/>
              <a:t>.</a:t>
            </a:r>
          </a:p>
          <a:p>
            <a:pPr lvl="0">
              <a:spcBef>
                <a:spcPts val="0"/>
              </a:spcBef>
              <a:spcAft>
                <a:spcPts val="0"/>
              </a:spcAft>
            </a:pPr>
            <a:endParaRPr lang="uk-UA" sz="28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uk-UA" sz="2800" b="1" dirty="0"/>
              <a:t>Духовна домінанта:</a:t>
            </a:r>
            <a:r>
              <a:rPr lang="uk-UA" sz="2800" dirty="0"/>
              <a:t> </a:t>
            </a:r>
            <a:endParaRPr lang="uk-UA" sz="2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uk-UA" sz="2800" dirty="0" smtClean="0"/>
              <a:t>Неминучість </a:t>
            </a:r>
            <a:r>
              <a:rPr lang="uk-UA" sz="2800" dirty="0"/>
              <a:t>переходу до моральних цінностей </a:t>
            </a:r>
            <a:endParaRPr lang="uk-UA" sz="28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uk-UA" sz="2800" dirty="0" smtClean="0"/>
              <a:t>та </a:t>
            </a:r>
            <a:r>
              <a:rPr lang="uk-UA" sz="2800" dirty="0"/>
              <a:t>пошуку консенсусу задля виживання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160887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Римський</a:t>
            </a:r>
            <a:r>
              <a:rPr lang="ru-RU" sz="3200" dirty="0"/>
              <a:t> клуб та </a:t>
            </a:r>
            <a:r>
              <a:rPr lang="ru-RU" sz="3200" dirty="0" err="1"/>
              <a:t>глобальне</a:t>
            </a:r>
            <a:r>
              <a:rPr lang="ru-RU" sz="3200" dirty="0"/>
              <a:t> </a:t>
            </a:r>
            <a:r>
              <a:rPr lang="ru-RU" sz="3200" dirty="0" err="1"/>
              <a:t>моделювання</a:t>
            </a:r>
            <a:endParaRPr lang="uk-UA" sz="32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24127" y="2097079"/>
            <a:ext cx="10538607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Римський клуб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</a:t>
            </a:r>
            <a:r>
              <a:rPr kumimoji="0" lang="uk-UA" alt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засн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 1968) — міжнародна організація вчених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 бізнесменів для вивчення майбутнього людства.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Доповідь «Людство на поворотному пункті» (1974):</a:t>
            </a:r>
            <a:endParaRPr kumimoji="0" lang="uk-UA" alt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Відмова від суто кількісного зростання на користь </a:t>
            </a: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якісного розвитку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Людство як єдиний організм, де кожен регіон має свою специфіку.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Ауреліо</a:t>
            </a: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Печчеї</a:t>
            </a: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Головна небезпека криється у фанатичному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розвитку техногенної цивілізації без духовного стрижня.</a:t>
            </a:r>
          </a:p>
        </p:txBody>
      </p:sp>
    </p:spTree>
    <p:extLst>
      <p:ext uri="{BB962C8B-B14F-4D97-AF65-F5344CB8AC3E}">
        <p14:creationId xmlns:p14="http://schemas.microsoft.com/office/powerpoint/2010/main" val="2433583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/>
              <a:t>Концепція «Нового гуманізму»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sz="2800" b="1" dirty="0"/>
              <a:t>Вихід із кризи:</a:t>
            </a:r>
            <a:r>
              <a:rPr lang="uk-UA" sz="2800" dirty="0"/>
              <a:t> «Внутрішня трансформація» самої людини.</a:t>
            </a:r>
          </a:p>
          <a:p>
            <a:r>
              <a:rPr lang="uk-UA" sz="2800" dirty="0"/>
              <a:t>·  </a:t>
            </a:r>
            <a:r>
              <a:rPr lang="uk-UA" sz="2800" b="1" dirty="0"/>
              <a:t>Три аспекти нового гуманізму:</a:t>
            </a:r>
            <a:endParaRPr lang="uk-UA" sz="2800" dirty="0"/>
          </a:p>
          <a:p>
            <a:pPr lvl="0"/>
            <a:r>
              <a:rPr lang="uk-UA" sz="2800" b="1" dirty="0"/>
              <a:t>Цілісність:</a:t>
            </a:r>
            <a:r>
              <a:rPr lang="uk-UA" sz="2800" dirty="0"/>
              <a:t> Людина як єдність усіх форм буття.</a:t>
            </a:r>
          </a:p>
          <a:p>
            <a:pPr lvl="0"/>
            <a:r>
              <a:rPr lang="uk-UA" sz="2800" b="1" dirty="0"/>
              <a:t>Емоційний інтелект:</a:t>
            </a:r>
            <a:r>
              <a:rPr lang="uk-UA" sz="2800" dirty="0"/>
              <a:t> Мораль має керувати інтелектом, а не навпаки.</a:t>
            </a:r>
          </a:p>
          <a:p>
            <a:pPr lvl="0"/>
            <a:r>
              <a:rPr lang="uk-UA" sz="2800" b="1" dirty="0"/>
              <a:t>Глобальність:</a:t>
            </a:r>
            <a:r>
              <a:rPr lang="uk-UA" sz="2800" dirty="0"/>
              <a:t> Почуття єдності людства, любов до справедливості та нетерпимість до насильства.</a:t>
            </a:r>
          </a:p>
          <a:p>
            <a:r>
              <a:rPr lang="uk-UA" sz="2800" dirty="0"/>
              <a:t>·  </a:t>
            </a:r>
            <a:r>
              <a:rPr lang="uk-UA" sz="2800" b="1" dirty="0"/>
              <a:t>«Людська революція»:</a:t>
            </a:r>
            <a:r>
              <a:rPr lang="uk-UA" sz="2800" dirty="0"/>
              <a:t> Трансформація особистості — єдиний шлях подолання кризи.</a:t>
            </a:r>
          </a:p>
          <a:p>
            <a:pPr marL="0" indent="0">
              <a:buNone/>
            </a:pPr>
            <a:endParaRPr lang="uk-UA" dirty="0" smtClean="0"/>
          </a:p>
          <a:p>
            <a:endParaRPr lang="uk-UA" dirty="0"/>
          </a:p>
          <a:p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239192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22358"/>
          </a:xfrm>
        </p:spPr>
        <p:txBody>
          <a:bodyPr>
            <a:normAutofit/>
          </a:bodyPr>
          <a:lstStyle/>
          <a:p>
            <a:r>
              <a:rPr lang="ru-RU" sz="3200" dirty="0" err="1"/>
              <a:t>Діалог</a:t>
            </a:r>
            <a:r>
              <a:rPr lang="ru-RU" sz="3200" dirty="0"/>
              <a:t> культур як форма </a:t>
            </a:r>
            <a:r>
              <a:rPr lang="ru-RU" sz="3200" dirty="0" err="1"/>
              <a:t>виживання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24128" y="1784555"/>
            <a:ext cx="9720073" cy="4524805"/>
          </a:xfrm>
        </p:spPr>
        <p:txBody>
          <a:bodyPr>
            <a:noAutofit/>
          </a:bodyPr>
          <a:lstStyle/>
          <a:p>
            <a:pPr lvl="0"/>
            <a:r>
              <a:rPr lang="uk-UA" sz="2800" b="1" dirty="0"/>
              <a:t>За Е. </a:t>
            </a:r>
            <a:r>
              <a:rPr lang="uk-UA" sz="2800" b="1" dirty="0" err="1"/>
              <a:t>Левінасом</a:t>
            </a:r>
            <a:r>
              <a:rPr lang="uk-UA" sz="2800" b="1" dirty="0"/>
              <a:t>:</a:t>
            </a:r>
            <a:r>
              <a:rPr lang="uk-UA" sz="2800" dirty="0"/>
              <a:t> Діалог — це не просто переклад слів, а набуття нових </a:t>
            </a:r>
            <a:r>
              <a:rPr lang="uk-UA" sz="2800" dirty="0" err="1"/>
              <a:t>сенсів</a:t>
            </a:r>
            <a:r>
              <a:rPr lang="uk-UA" sz="2800" dirty="0"/>
              <a:t> через «Іншого».</a:t>
            </a:r>
          </a:p>
          <a:p>
            <a:pPr lvl="0"/>
            <a:r>
              <a:rPr lang="uk-UA" sz="2800" b="1" dirty="0"/>
              <a:t>Динамічна єдність (Ю. </a:t>
            </a:r>
            <a:r>
              <a:rPr lang="uk-UA" sz="2800" b="1" dirty="0" err="1"/>
              <a:t>Лотман</a:t>
            </a:r>
            <a:r>
              <a:rPr lang="uk-UA" sz="2800" b="1" dirty="0"/>
              <a:t>):</a:t>
            </a:r>
            <a:r>
              <a:rPr lang="uk-UA" sz="2800" dirty="0"/>
              <a:t> Культура розвивається лише на межі «свого» та «чужого».</a:t>
            </a:r>
          </a:p>
          <a:p>
            <a:pPr lvl="0"/>
            <a:r>
              <a:rPr lang="uk-UA" sz="2800" b="1" dirty="0"/>
              <a:t>Важливість впливу:</a:t>
            </a:r>
            <a:r>
              <a:rPr lang="uk-UA" sz="2800" dirty="0"/>
              <a:t> Замкнена культура приречена на виснаження. Зовнішні імпульси не послаблюють, а зміцнюють національну культуру.</a:t>
            </a:r>
          </a:p>
          <a:p>
            <a:pPr lvl="0"/>
            <a:r>
              <a:rPr lang="uk-UA" sz="2800" b="1" dirty="0"/>
              <a:t>Конфлікт як стимул:</a:t>
            </a:r>
            <a:r>
              <a:rPr lang="uk-UA" sz="2800" dirty="0"/>
              <a:t> Зіткнення культур виводить їх зі стану інерції та спонукає до творчості (теорія «Виклику-та-Відповіді</a:t>
            </a:r>
            <a:r>
              <a:rPr lang="uk-UA" sz="2800" dirty="0" smtClean="0"/>
              <a:t>»).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266190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89623"/>
          </a:xfrm>
        </p:spPr>
        <p:txBody>
          <a:bodyPr>
            <a:normAutofit/>
          </a:bodyPr>
          <a:lstStyle/>
          <a:p>
            <a:r>
              <a:rPr lang="ru-RU" sz="3200" dirty="0"/>
              <a:t>Структура та </a:t>
            </a:r>
            <a:r>
              <a:rPr lang="ru-RU" sz="3200" dirty="0" err="1"/>
              <a:t>рівні</a:t>
            </a:r>
            <a:r>
              <a:rPr lang="ru-RU" sz="3200" dirty="0"/>
              <a:t> </a:t>
            </a:r>
            <a:r>
              <a:rPr lang="ru-RU" sz="3200" dirty="0" err="1"/>
              <a:t>діалогу</a:t>
            </a:r>
            <a:r>
              <a:rPr lang="ru-RU" sz="3200" dirty="0"/>
              <a:t> культур</a:t>
            </a:r>
            <a:endParaRPr lang="uk-UA" sz="3200" dirty="0"/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3242153"/>
              </p:ext>
            </p:extLst>
          </p:nvPr>
        </p:nvGraphicFramePr>
        <p:xfrm>
          <a:off x="1023938" y="1799302"/>
          <a:ext cx="9720262" cy="4336028"/>
        </p:xfrm>
        <a:graphic>
          <a:graphicData uri="http://schemas.openxmlformats.org/drawingml/2006/table">
            <a:tbl>
              <a:tblPr/>
              <a:tblGrid>
                <a:gridCol w="3002372"/>
                <a:gridCol w="6717890"/>
              </a:tblGrid>
              <a:tr h="693765">
                <a:tc>
                  <a:txBody>
                    <a:bodyPr/>
                    <a:lstStyle/>
                    <a:p>
                      <a:r>
                        <a:rPr lang="uk-UA" sz="2400" dirty="0"/>
                        <a:t>Категорія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dirty="0"/>
                        <a:t>Характеристики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3765">
                <a:tc>
                  <a:txBody>
                    <a:bodyPr/>
                    <a:lstStyle/>
                    <a:p>
                      <a:r>
                        <a:rPr lang="uk-UA" sz="2400" b="1" dirty="0"/>
                        <a:t>Рівні</a:t>
                      </a:r>
                      <a:endParaRPr lang="uk-UA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400" dirty="0"/>
                        <a:t>Етнічний, Національний, Цивілізаційний.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14087">
                <a:tc>
                  <a:txBody>
                    <a:bodyPr/>
                    <a:lstStyle/>
                    <a:p>
                      <a:r>
                        <a:rPr lang="uk-UA" sz="2400" b="1" dirty="0"/>
                        <a:t>Сфери</a:t>
                      </a:r>
                      <a:endParaRPr lang="uk-UA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err="1"/>
                        <a:t>Економічна</a:t>
                      </a:r>
                      <a:r>
                        <a:rPr lang="ru-RU" sz="2400" dirty="0"/>
                        <a:t>, </a:t>
                      </a:r>
                      <a:r>
                        <a:rPr lang="ru-RU" sz="2400" dirty="0" err="1"/>
                        <a:t>політична</a:t>
                      </a:r>
                      <a:r>
                        <a:rPr lang="ru-RU" sz="2400" dirty="0"/>
                        <a:t>, </a:t>
                      </a:r>
                      <a:r>
                        <a:rPr lang="ru-RU" sz="2400" dirty="0" err="1"/>
                        <a:t>художня</a:t>
                      </a:r>
                      <a:r>
                        <a:rPr lang="ru-RU" sz="2400" dirty="0"/>
                        <a:t>, </a:t>
                      </a:r>
                      <a:r>
                        <a:rPr lang="ru-RU" sz="2400" dirty="0" err="1"/>
                        <a:t>релігійна</a:t>
                      </a:r>
                      <a:r>
                        <a:rPr lang="ru-RU" sz="2400" dirty="0"/>
                        <a:t>, </a:t>
                      </a:r>
                      <a:r>
                        <a:rPr lang="ru-RU" sz="2400" dirty="0" err="1"/>
                        <a:t>побутова</a:t>
                      </a:r>
                      <a:r>
                        <a:rPr lang="ru-RU" sz="2400" dirty="0"/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34411">
                <a:tc>
                  <a:txBody>
                    <a:bodyPr/>
                    <a:lstStyle/>
                    <a:p>
                      <a:r>
                        <a:rPr lang="uk-UA" sz="2400" b="1" dirty="0"/>
                        <a:t>Базовий принцип</a:t>
                      </a:r>
                      <a:endParaRPr lang="uk-UA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b="1" dirty="0" err="1"/>
                        <a:t>Семантичний</a:t>
                      </a:r>
                      <a:r>
                        <a:rPr lang="ru-RU" sz="2400" b="1" dirty="0"/>
                        <a:t> (</a:t>
                      </a:r>
                      <a:r>
                        <a:rPr lang="ru-RU" sz="2400" b="1" dirty="0" err="1"/>
                        <a:t>смисловий</a:t>
                      </a:r>
                      <a:r>
                        <a:rPr lang="ru-RU" sz="2400" b="1" dirty="0"/>
                        <a:t>):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взаємопроникнення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глибинних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ментальних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шарів</a:t>
                      </a:r>
                      <a:r>
                        <a:rPr lang="ru-RU" sz="2400" dirty="0"/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242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07610"/>
          </a:xfrm>
        </p:spPr>
        <p:txBody>
          <a:bodyPr>
            <a:normAutofit/>
          </a:bodyPr>
          <a:lstStyle/>
          <a:p>
            <a:r>
              <a:rPr lang="uk-UA" sz="3200" dirty="0"/>
              <a:t>Складнощі семантичного діалогу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575187" y="1780391"/>
            <a:ext cx="10945727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Зовнішнє </a:t>
            </a:r>
            <a:r>
              <a:rPr kumimoji="0" lang="uk-UA" altLang="uk-U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vs</a:t>
            </a:r>
            <a:r>
              <a: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Внутрішнє: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Культури легше запозичують форму (моду, етикет),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ніж глибинні смисли.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Ортодоксальність: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Глибокі переконання часто породжують агресію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 «чужого».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Метод «Дужок»: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Для успішного діалогу іноді потрібно тимчасово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абстрагуватися від власних претензій на «монопольну істину»  заради спільного блага.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Підсумок: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Діалог культур — це шлях еволюційного </a:t>
            </a:r>
            <a:r>
              <a:rPr kumimoji="0" lang="uk-UA" altLang="uk-UA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самоздійснення</a:t>
            </a:r>
            <a:r>
              <a:rPr kumimoji="0" lang="uk-UA" altLang="uk-U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людства.</a:t>
            </a:r>
          </a:p>
        </p:txBody>
      </p:sp>
    </p:spTree>
    <p:extLst>
      <p:ext uri="{BB962C8B-B14F-4D97-AF65-F5344CB8AC3E}">
        <p14:creationId xmlns:p14="http://schemas.microsoft.com/office/powerpoint/2010/main" val="14054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i="1" dirty="0"/>
              <a:t> </a:t>
            </a:r>
            <a:r>
              <a:rPr lang="uk-UA" sz="4000" b="1" i="1" dirty="0" smtClean="0"/>
              <a:t>Криза культури</a:t>
            </a:r>
            <a:br>
              <a:rPr lang="uk-UA" sz="4000" b="1" i="1" dirty="0" smtClean="0"/>
            </a:br>
            <a:r>
              <a:rPr lang="ru-RU" sz="3600" dirty="0"/>
              <a:t>Проблема </a:t>
            </a:r>
            <a:r>
              <a:rPr lang="ru-RU" sz="3600" dirty="0" err="1"/>
              <a:t>кризи</a:t>
            </a:r>
            <a:r>
              <a:rPr lang="ru-RU" sz="3600" dirty="0"/>
              <a:t> </a:t>
            </a:r>
            <a:r>
              <a:rPr lang="ru-RU" sz="3600" dirty="0" err="1"/>
              <a:t>культури</a:t>
            </a:r>
            <a:r>
              <a:rPr lang="ru-RU" sz="3600" dirty="0"/>
              <a:t> на </a:t>
            </a:r>
            <a:r>
              <a:rPr lang="ru-RU" sz="3600" dirty="0" err="1"/>
              <a:t>межі</a:t>
            </a:r>
            <a:r>
              <a:rPr lang="ru-RU" sz="3600" dirty="0"/>
              <a:t> XIX–XX ст.</a:t>
            </a:r>
            <a:endParaRPr lang="uk-UA" sz="36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uk-UA" sz="2800" b="1" dirty="0" smtClean="0"/>
              <a:t>Освальд </a:t>
            </a:r>
            <a:r>
              <a:rPr lang="uk-UA" sz="2800" b="1" dirty="0"/>
              <a:t>Шпенґлер («Занепад Європи»):</a:t>
            </a:r>
            <a:endParaRPr lang="uk-UA" sz="2800" dirty="0"/>
          </a:p>
          <a:p>
            <a:pPr lvl="1"/>
            <a:r>
              <a:rPr lang="uk-UA" sz="2800" dirty="0"/>
              <a:t>Культура як живий організм (зародження → розквіт → занепад).</a:t>
            </a:r>
          </a:p>
          <a:p>
            <a:pPr lvl="1"/>
            <a:r>
              <a:rPr lang="uk-UA" sz="2800" dirty="0"/>
              <a:t>Сучасна європейська культура — це фінальна стадія (цивілізація), що неминуче згасає.</a:t>
            </a:r>
          </a:p>
          <a:p>
            <a:pPr lvl="0"/>
            <a:r>
              <a:rPr lang="uk-UA" sz="2800" b="1" dirty="0"/>
              <a:t>Альтернативний погляд (Ж. </a:t>
            </a:r>
            <a:r>
              <a:rPr lang="uk-UA" sz="2800" b="1" dirty="0" err="1"/>
              <a:t>Маритен</a:t>
            </a:r>
            <a:r>
              <a:rPr lang="uk-UA" sz="2800" b="1" dirty="0"/>
              <a:t>, Х. Ортега-і-Гассет):</a:t>
            </a:r>
            <a:endParaRPr lang="uk-UA" sz="2800" dirty="0"/>
          </a:p>
          <a:p>
            <a:pPr lvl="1"/>
            <a:r>
              <a:rPr lang="uk-UA" sz="2800" dirty="0"/>
              <a:t>Криза — це не кінець, а особливий стан духовної ситуації XX століття.</a:t>
            </a:r>
          </a:p>
          <a:p>
            <a:pPr lvl="1"/>
            <a:r>
              <a:rPr lang="uk-UA" sz="2800" dirty="0"/>
              <a:t>Причина не в «біології» культури, а в конкретних історичних чинниках.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2979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92861"/>
          </a:xfrm>
        </p:spPr>
        <p:txBody>
          <a:bodyPr>
            <a:normAutofit/>
          </a:bodyPr>
          <a:lstStyle/>
          <a:p>
            <a:pPr algn="ctr"/>
            <a:r>
              <a:rPr lang="uk-UA" sz="3200" dirty="0"/>
              <a:t>Жак </a:t>
            </a:r>
            <a:r>
              <a:rPr lang="uk-UA" sz="3200" dirty="0" err="1"/>
              <a:t>Маритен</a:t>
            </a:r>
            <a:r>
              <a:rPr lang="uk-UA" sz="3200" dirty="0"/>
              <a:t>: Матеріалістичне падіння</a:t>
            </a:r>
            <a:endParaRPr lang="uk-UA" sz="32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23938" y="2174529"/>
            <a:ext cx="10642036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Діагноз століття: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Людина бачить мету лише в собі самій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(радикальний атеїзм).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Тиск матерії: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Інтелект підпорядковується технічній необхідності, а не людським потребам.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Шлях подолання:</a:t>
            </a:r>
            <a:endParaRPr kumimoji="0" lang="uk-UA" alt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Повернення до християнських витоків.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Створення «нової християнської культури», що враховує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трагічні </a:t>
            </a:r>
            <a:r>
              <a:rPr kumimoji="0" lang="uk-UA" alt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уроки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історії.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45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6978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Культура як </a:t>
            </a:r>
            <a:r>
              <a:rPr lang="ru-RU" sz="3200" dirty="0" err="1"/>
              <a:t>символічна</a:t>
            </a:r>
            <a:r>
              <a:rPr lang="ru-RU" sz="3200" dirty="0"/>
              <a:t> система (Е. </a:t>
            </a:r>
            <a:r>
              <a:rPr lang="ru-RU" sz="3200" dirty="0" err="1"/>
              <a:t>Кассірер</a:t>
            </a:r>
            <a:r>
              <a:rPr lang="ru-RU" sz="3200" dirty="0"/>
              <a:t>)</a:t>
            </a:r>
            <a:endParaRPr lang="uk-UA" sz="32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1" y="1981389"/>
            <a:ext cx="10827774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Визначення людини: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Animal</a:t>
            </a:r>
            <a:r>
              <a:rPr kumimoji="0" lang="uk-UA" altLang="uk-UA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uk-UA" altLang="uk-UA" sz="32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symbolicum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(істота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символічна).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Що таке символ у культурі?</a:t>
            </a:r>
            <a:endParaRPr kumimoji="0" lang="uk-UA" alt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Це не просто копія реальності.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Це «окуляри», через які ми бачимо світ: від дорожніх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знаків до мистецтва.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Ключова теза: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Культура — це не подвоєння світу, а його </a:t>
            </a:r>
            <a:r>
              <a:rPr kumimoji="0" lang="uk-UA" altLang="uk-UA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перетворення</a:t>
            </a:r>
            <a:r>
              <a:rPr kumimoji="0" lang="uk-UA" altLang="uk-UA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та наділення новими смислами.</a:t>
            </a:r>
          </a:p>
        </p:txBody>
      </p:sp>
    </p:spTree>
    <p:extLst>
      <p:ext uri="{BB962C8B-B14F-4D97-AF65-F5344CB8AC3E}">
        <p14:creationId xmlns:p14="http://schemas.microsoft.com/office/powerpoint/2010/main" val="149154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720"/>
          </a:xfrm>
        </p:spPr>
        <p:txBody>
          <a:bodyPr>
            <a:normAutofit/>
          </a:bodyPr>
          <a:lstStyle/>
          <a:p>
            <a:r>
              <a:rPr lang="ru-RU" sz="3200" dirty="0" err="1"/>
              <a:t>Умовність</a:t>
            </a:r>
            <a:r>
              <a:rPr lang="ru-RU" sz="3200" dirty="0"/>
              <a:t> </a:t>
            </a:r>
            <a:r>
              <a:rPr lang="ru-RU" sz="3200" dirty="0" err="1"/>
              <a:t>культури</a:t>
            </a:r>
            <a:r>
              <a:rPr lang="ru-RU" sz="3200" dirty="0"/>
              <a:t> та </a:t>
            </a:r>
            <a:r>
              <a:rPr lang="ru-RU" sz="3200" dirty="0" err="1"/>
              <a:t>спроби</a:t>
            </a:r>
            <a:r>
              <a:rPr lang="ru-RU" sz="3200" dirty="0"/>
              <a:t> </a:t>
            </a:r>
            <a:r>
              <a:rPr lang="ru-RU" sz="3200" dirty="0" err="1"/>
              <a:t>її</a:t>
            </a:r>
            <a:r>
              <a:rPr lang="ru-RU" sz="3200" dirty="0"/>
              <a:t> </a:t>
            </a:r>
            <a:r>
              <a:rPr lang="ru-RU" sz="3200" dirty="0" err="1"/>
              <a:t>подолання</a:t>
            </a:r>
            <a:endParaRPr lang="uk-UA" sz="32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424292" y="2071037"/>
            <a:ext cx="11182690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Межа між мистецтвом і життям: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Театральна сцена, рама картини, екран.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Експерименти XX століття (Авангард):</a:t>
            </a:r>
            <a:endParaRPr kumimoji="0" lang="uk-UA" alt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Залучення глядача до вистави.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Вмонтовування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реальних предметів у полотна (колаж, інсталяція).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Результат: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Спроби знищити символічність часто призводили до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спрощення та втрати духовного змісту.</a:t>
            </a:r>
          </a:p>
        </p:txBody>
      </p:sp>
    </p:spTree>
    <p:extLst>
      <p:ext uri="{BB962C8B-B14F-4D97-AF65-F5344CB8AC3E}">
        <p14:creationId xmlns:p14="http://schemas.microsoft.com/office/powerpoint/2010/main" val="68558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Перетворення</a:t>
            </a:r>
            <a:r>
              <a:rPr lang="ru-RU" sz="3200" dirty="0"/>
              <a:t> духу </a:t>
            </a:r>
            <a:r>
              <a:rPr lang="ru-RU" sz="3200" dirty="0" err="1"/>
              <a:t>vs</a:t>
            </a:r>
            <a:r>
              <a:rPr lang="ru-RU" sz="3200" dirty="0"/>
              <a:t> </a:t>
            </a:r>
            <a:r>
              <a:rPr lang="ru-RU" sz="3200" dirty="0" err="1"/>
              <a:t>Перетворення</a:t>
            </a:r>
            <a:r>
              <a:rPr lang="ru-RU" sz="3200" dirty="0"/>
              <a:t> </a:t>
            </a:r>
            <a:r>
              <a:rPr lang="ru-RU" sz="3200" dirty="0" err="1"/>
              <a:t>світу</a:t>
            </a:r>
            <a:endParaRPr lang="uk-UA" sz="32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024128" y="2743409"/>
            <a:ext cx="10450117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Головна мета культури: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Перетворення внутрішнього стану людини (душі).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Теза Аврелія Августина: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Рух до «стану неможливості грішити».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Концепція «</a:t>
            </a:r>
            <a:r>
              <a:rPr kumimoji="0" lang="uk-UA" altLang="uk-UA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Понадкультури</a:t>
            </a: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»: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Не заперечення культури,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 підняття над нею через духовне вдосконалення.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Світ навколо — лише відбиток гармонії або хаосу в душі.</a:t>
            </a:r>
          </a:p>
        </p:txBody>
      </p:sp>
    </p:spTree>
    <p:extLst>
      <p:ext uri="{BB962C8B-B14F-4D97-AF65-F5344CB8AC3E}">
        <p14:creationId xmlns:p14="http://schemas.microsoft.com/office/powerpoint/2010/main" val="276547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595" y="260750"/>
            <a:ext cx="9720072" cy="1499616"/>
          </a:xfrm>
        </p:spPr>
        <p:txBody>
          <a:bodyPr>
            <a:normAutofit/>
          </a:bodyPr>
          <a:lstStyle/>
          <a:p>
            <a:pPr algn="ctr"/>
            <a:r>
              <a:rPr lang="ru-RU" sz="3200" dirty="0"/>
              <a:t>Проблема </a:t>
            </a:r>
            <a:r>
              <a:rPr lang="ru-RU" sz="3200" dirty="0" err="1"/>
              <a:t>відчуження</a:t>
            </a:r>
            <a:r>
              <a:rPr lang="ru-RU" sz="3200" dirty="0"/>
              <a:t> в </a:t>
            </a:r>
            <a:r>
              <a:rPr lang="ru-RU" sz="3200" dirty="0" err="1"/>
              <a:t>техногенній</a:t>
            </a:r>
            <a:r>
              <a:rPr lang="ru-RU" sz="3200" dirty="0"/>
              <a:t> </a:t>
            </a:r>
            <a:r>
              <a:rPr lang="ru-RU" sz="3200" dirty="0" err="1"/>
              <a:t>цивілізації</a:t>
            </a:r>
            <a:endParaRPr lang="uk-UA" sz="32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956875" y="1979091"/>
            <a:ext cx="10155149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Ч. П. </a:t>
            </a:r>
            <a:r>
              <a:rPr kumimoji="0" lang="uk-UA" altLang="uk-UA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Сноу</a:t>
            </a: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Розрив на дві ворожі культури — «гуманітарну» та «наукову».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Визначення Відчуження: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Процес, коли результати діяльності людини стають самостійною силою, що панує над нею.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Прояви відчуження:</a:t>
            </a:r>
            <a:endParaRPr kumimoji="0" lang="uk-UA" alt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Почуття безсилля та абсурдності.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Самотність та втрата автентичності («Я»).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Панування над природою замість гармонії з нею.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06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err="1"/>
              <a:t>Витоки</a:t>
            </a:r>
            <a:r>
              <a:rPr lang="ru-RU" sz="3200" dirty="0"/>
              <a:t> критики: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А</a:t>
            </a:r>
            <a:r>
              <a:rPr lang="ru-RU" sz="3200" dirty="0"/>
              <a:t>. </a:t>
            </a:r>
            <a:r>
              <a:rPr lang="ru-RU" sz="3200" dirty="0" err="1"/>
              <a:t>Шопенгауер</a:t>
            </a:r>
            <a:r>
              <a:rPr lang="ru-RU" sz="3200" dirty="0"/>
              <a:t> та Ф. </a:t>
            </a:r>
            <a:r>
              <a:rPr lang="ru-RU" sz="3200" dirty="0" err="1"/>
              <a:t>Ніцше</a:t>
            </a:r>
            <a:endParaRPr lang="uk-UA" sz="32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sz="2400" b="1" dirty="0"/>
              <a:t>Артур </a:t>
            </a:r>
            <a:r>
              <a:rPr lang="ru-RU" sz="2400" b="1" dirty="0" err="1"/>
              <a:t>Шопенгауер</a:t>
            </a:r>
            <a:r>
              <a:rPr lang="ru-RU" sz="2400" b="1" dirty="0"/>
              <a:t>:</a:t>
            </a:r>
            <a:endParaRPr lang="ru-RU" sz="2400" dirty="0"/>
          </a:p>
          <a:p>
            <a:r>
              <a:rPr lang="ru-RU" sz="2400" dirty="0" err="1"/>
              <a:t>Інтелект</a:t>
            </a:r>
            <a:r>
              <a:rPr lang="ru-RU" sz="2400" dirty="0"/>
              <a:t> і </a:t>
            </a:r>
            <a:r>
              <a:rPr lang="ru-RU" sz="2400" dirty="0" err="1"/>
              <a:t>машини</a:t>
            </a:r>
            <a:r>
              <a:rPr lang="ru-RU" sz="2400" dirty="0"/>
              <a:t> не </a:t>
            </a:r>
            <a:r>
              <a:rPr lang="ru-RU" sz="2400" dirty="0" err="1"/>
              <a:t>розвивають</a:t>
            </a:r>
            <a:r>
              <a:rPr lang="ru-RU" sz="2400" dirty="0"/>
              <a:t> </a:t>
            </a:r>
            <a:r>
              <a:rPr lang="ru-RU" sz="2400" dirty="0" err="1"/>
              <a:t>людину</a:t>
            </a:r>
            <a:r>
              <a:rPr lang="ru-RU" sz="2400" dirty="0"/>
              <a:t> духовно.</a:t>
            </a:r>
          </a:p>
          <a:p>
            <a:r>
              <a:rPr lang="ru-RU" sz="2400" dirty="0"/>
              <a:t>Культура (держава, наука) </a:t>
            </a:r>
            <a:r>
              <a:rPr lang="ru-RU" sz="2400" dirty="0" err="1"/>
              <a:t>починає</a:t>
            </a:r>
            <a:r>
              <a:rPr lang="ru-RU" sz="2400" dirty="0"/>
              <a:t> </a:t>
            </a:r>
            <a:r>
              <a:rPr lang="ru-RU" sz="2400" dirty="0" err="1"/>
              <a:t>жити</a:t>
            </a:r>
            <a:r>
              <a:rPr lang="ru-RU" sz="2400" dirty="0"/>
              <a:t> за </a:t>
            </a:r>
            <a:r>
              <a:rPr lang="ru-RU" sz="2400" dirty="0" err="1"/>
              <a:t>власними</a:t>
            </a:r>
            <a:r>
              <a:rPr lang="ru-RU" sz="2400" dirty="0"/>
              <a:t> законами, </a:t>
            </a:r>
            <a:r>
              <a:rPr lang="ru-RU" sz="2400" dirty="0" err="1"/>
              <a:t>ворожими</a:t>
            </a:r>
            <a:r>
              <a:rPr lang="ru-RU" sz="2400" dirty="0"/>
              <a:t> до «</a:t>
            </a:r>
            <a:r>
              <a:rPr lang="ru-RU" sz="2400" dirty="0" err="1"/>
              <a:t>волі</a:t>
            </a:r>
            <a:r>
              <a:rPr lang="ru-RU" sz="2400" dirty="0"/>
              <a:t> до </a:t>
            </a:r>
            <a:r>
              <a:rPr lang="ru-RU" sz="2400" dirty="0" err="1"/>
              <a:t>життя</a:t>
            </a:r>
            <a:r>
              <a:rPr lang="ru-RU" sz="2400" dirty="0" smtClean="0"/>
              <a:t>».</a:t>
            </a:r>
            <a:endParaRPr lang="ru-RU" sz="2400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2400" b="1" dirty="0"/>
              <a:t>Фрідріх Ніцше:</a:t>
            </a:r>
            <a:endParaRPr lang="uk-UA" sz="2400" dirty="0"/>
          </a:p>
          <a:p>
            <a:r>
              <a:rPr lang="uk-UA" sz="2400" dirty="0"/>
              <a:t>Критика «стомленої культури».</a:t>
            </a:r>
          </a:p>
          <a:p>
            <a:r>
              <a:rPr lang="uk-UA" sz="2400" b="1" dirty="0" err="1"/>
              <a:t>Аполлонійське</a:t>
            </a:r>
            <a:r>
              <a:rPr lang="uk-UA" sz="2400" b="1" dirty="0"/>
              <a:t> начало:</a:t>
            </a:r>
            <a:r>
              <a:rPr lang="uk-UA" sz="2400" dirty="0"/>
              <a:t> порядок, світло, форма.</a:t>
            </a:r>
          </a:p>
          <a:p>
            <a:r>
              <a:rPr lang="uk-UA" sz="2400" b="1" dirty="0" err="1"/>
              <a:t>Діонісійське</a:t>
            </a:r>
            <a:r>
              <a:rPr lang="uk-UA" sz="2400" b="1" dirty="0"/>
              <a:t> начало:</a:t>
            </a:r>
            <a:r>
              <a:rPr lang="uk-UA" sz="2400" dirty="0"/>
              <a:t> стихія, хаос, справжнє життя.</a:t>
            </a:r>
          </a:p>
          <a:p>
            <a:r>
              <a:rPr lang="uk-UA" sz="2400" dirty="0"/>
              <a:t>Ідеал — </a:t>
            </a:r>
            <a:r>
              <a:rPr lang="uk-UA" sz="2400" b="1" dirty="0"/>
              <a:t>Надлюдина</a:t>
            </a:r>
            <a:r>
              <a:rPr lang="uk-UA" sz="2400" dirty="0"/>
              <a:t>, здатна руйнувати старе і створювати нові </a:t>
            </a:r>
            <a:r>
              <a:rPr lang="uk-UA" sz="2400" dirty="0" err="1"/>
              <a:t>сенси</a:t>
            </a:r>
            <a:r>
              <a:rPr lang="uk-UA" sz="2400" dirty="0" smtClean="0"/>
              <a:t>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197761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dirty="0"/>
              <a:t>Філософська рефлексія </a:t>
            </a:r>
            <a:r>
              <a:rPr lang="en-US" sz="3200" dirty="0"/>
              <a:t>XX </a:t>
            </a:r>
            <a:r>
              <a:rPr lang="uk-UA" sz="3200" dirty="0"/>
              <a:t>століття</a:t>
            </a:r>
          </a:p>
        </p:txBody>
      </p:sp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6466937"/>
              </p:ext>
            </p:extLst>
          </p:nvPr>
        </p:nvGraphicFramePr>
        <p:xfrm>
          <a:off x="1023938" y="2256501"/>
          <a:ext cx="9720262" cy="3805085"/>
        </p:xfrm>
        <a:graphic>
          <a:graphicData uri="http://schemas.openxmlformats.org/drawingml/2006/table">
            <a:tbl>
              <a:tblPr/>
              <a:tblGrid>
                <a:gridCol w="3120359"/>
                <a:gridCol w="6599903"/>
              </a:tblGrid>
              <a:tr h="608813">
                <a:tc>
                  <a:txBody>
                    <a:bodyPr/>
                    <a:lstStyle/>
                    <a:p>
                      <a:r>
                        <a:rPr lang="uk-UA" dirty="0"/>
                        <a:t>Школа / Автор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/>
                        <a:t>Ключова ідея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65424">
                <a:tc>
                  <a:txBody>
                    <a:bodyPr/>
                    <a:lstStyle/>
                    <a:p>
                      <a:r>
                        <a:rPr lang="uk-UA" sz="2400" b="1" dirty="0"/>
                        <a:t>Екзистенціалізм</a:t>
                      </a:r>
                      <a:endParaRPr lang="uk-UA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sz="2400"/>
                        <a:t>Абсурдність буття та ізоляція особистості (Камю, Ясперс).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65424">
                <a:tc>
                  <a:txBody>
                    <a:bodyPr/>
                    <a:lstStyle/>
                    <a:p>
                      <a:r>
                        <a:rPr lang="uk-UA" sz="2400" b="1" dirty="0"/>
                        <a:t>Психоаналіз</a:t>
                      </a:r>
                      <a:endParaRPr lang="uk-UA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/>
                        <a:t>«</a:t>
                      </a:r>
                      <a:r>
                        <a:rPr lang="ru-RU" sz="2400" dirty="0" err="1"/>
                        <a:t>Невдоволення</a:t>
                      </a:r>
                      <a:r>
                        <a:rPr lang="ru-RU" sz="2400" dirty="0"/>
                        <a:t> культурою» (</a:t>
                      </a:r>
                      <a:r>
                        <a:rPr lang="ru-RU" sz="2400" dirty="0" err="1"/>
                        <a:t>Фройд</a:t>
                      </a:r>
                      <a:r>
                        <a:rPr lang="ru-RU" sz="2400" dirty="0"/>
                        <a:t>, Юнг, </a:t>
                      </a:r>
                      <a:r>
                        <a:rPr lang="ru-RU" sz="2400" dirty="0" err="1"/>
                        <a:t>Фромм</a:t>
                      </a:r>
                      <a:r>
                        <a:rPr lang="ru-RU" sz="2400" dirty="0"/>
                        <a:t>).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65424">
                <a:tc>
                  <a:txBody>
                    <a:bodyPr/>
                    <a:lstStyle/>
                    <a:p>
                      <a:r>
                        <a:rPr lang="uk-UA" sz="2400" b="1" dirty="0"/>
                        <a:t>Г. Маркузе</a:t>
                      </a:r>
                      <a:endParaRPr lang="uk-UA" sz="2400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/>
                        <a:t>«</a:t>
                      </a:r>
                      <a:r>
                        <a:rPr lang="ru-RU" sz="2400" b="1" dirty="0" err="1"/>
                        <a:t>Одновимірна</a:t>
                      </a:r>
                      <a:r>
                        <a:rPr lang="ru-RU" sz="2400" b="1" dirty="0"/>
                        <a:t> </a:t>
                      </a:r>
                      <a:r>
                        <a:rPr lang="ru-RU" sz="2400" b="1" dirty="0" err="1"/>
                        <a:t>людина</a:t>
                      </a:r>
                      <a:r>
                        <a:rPr lang="ru-RU" sz="2400" b="1" dirty="0"/>
                        <a:t>»: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споживач</a:t>
                      </a:r>
                      <a:r>
                        <a:rPr lang="ru-RU" sz="2400" dirty="0"/>
                        <a:t>, </a:t>
                      </a:r>
                      <a:r>
                        <a:rPr lang="ru-RU" sz="2400" dirty="0" err="1"/>
                        <a:t>що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втратив</a:t>
                      </a:r>
                      <a:r>
                        <a:rPr lang="ru-RU" sz="2400" dirty="0"/>
                        <a:t> </a:t>
                      </a:r>
                      <a:r>
                        <a:rPr lang="ru-RU" sz="2400" dirty="0" err="1"/>
                        <a:t>здатність</a:t>
                      </a:r>
                      <a:r>
                        <a:rPr lang="ru-RU" sz="2400" dirty="0"/>
                        <a:t> до критичного </a:t>
                      </a:r>
                      <a:r>
                        <a:rPr lang="ru-RU" sz="2400" dirty="0" err="1"/>
                        <a:t>мислення</a:t>
                      </a:r>
                      <a:r>
                        <a:rPr lang="ru-RU" sz="2400" dirty="0"/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421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нтеграл">
  <a:themeElements>
    <a:clrScheme name="І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І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І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124</TotalTime>
  <Words>966</Words>
  <Application>Microsoft Office PowerPoint</Application>
  <PresentationFormat>Широкий екран</PresentationFormat>
  <Paragraphs>126</Paragraphs>
  <Slides>16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16</vt:i4>
      </vt:variant>
    </vt:vector>
  </HeadingPairs>
  <TitlesOfParts>
    <vt:vector size="22" baseType="lpstr">
      <vt:lpstr>Arial</vt:lpstr>
      <vt:lpstr>Calibri</vt:lpstr>
      <vt:lpstr>Tw Cen MT</vt:lpstr>
      <vt:lpstr>Tw Cen MT Condensed</vt:lpstr>
      <vt:lpstr>Wingdings 3</vt:lpstr>
      <vt:lpstr>Інтеграл</vt:lpstr>
      <vt:lpstr>Лекція 6.  КУЛЬТУРА І СУЧАСНІСТЬ</vt:lpstr>
      <vt:lpstr> Криза культури Проблема кризи культури на межі XIX–XX ст.</vt:lpstr>
      <vt:lpstr>Жак Маритен: Матеріалістичне падіння</vt:lpstr>
      <vt:lpstr>Культура як символічна система (Е. Кассірер)</vt:lpstr>
      <vt:lpstr>Умовність культури та спроби її подолання</vt:lpstr>
      <vt:lpstr>Перетворення духу vs Перетворення світу</vt:lpstr>
      <vt:lpstr>Проблема відчуження в техногенній цивілізації</vt:lpstr>
      <vt:lpstr>Витоки критики:  А. Шопенгауер та Ф. Ніцше</vt:lpstr>
      <vt:lpstr>Філософська рефлексія XX століття</vt:lpstr>
      <vt:lpstr>Глобальні проблеми людства: Причини виникнення</vt:lpstr>
      <vt:lpstr>Глобалізація: Загроза чи шанс?</vt:lpstr>
      <vt:lpstr>Римський клуб та глобальне моделювання</vt:lpstr>
      <vt:lpstr>Концепція «Нового гуманізму»</vt:lpstr>
      <vt:lpstr>Діалог культур як форма виживання</vt:lpstr>
      <vt:lpstr>Структура та рівні діалогу культур</vt:lpstr>
      <vt:lpstr>Складнощі семантичного діалогу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Філософія Нового часу (XVII–XVIII ст.) </dc:title>
  <dc:creator>Admin</dc:creator>
  <cp:lastModifiedBy>Admin</cp:lastModifiedBy>
  <cp:revision>18</cp:revision>
  <dcterms:created xsi:type="dcterms:W3CDTF">2022-09-25T08:47:07Z</dcterms:created>
  <dcterms:modified xsi:type="dcterms:W3CDTF">2026-02-26T21:24:17Z</dcterms:modified>
</cp:coreProperties>
</file>