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Merriweather"/>
      <p:regular r:id="rId19"/>
      <p:bold r:id="rId20"/>
      <p:italic r:id="rId21"/>
      <p:boldItalic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A32FEC-1CDE-406A-A378-175BFAFF3336}">
  <a:tblStyle styleId="{E5A32FEC-1CDE-406A-A378-175BFAFF33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22" Type="http://schemas.openxmlformats.org/officeDocument/2006/relationships/font" Target="fonts/Merriweather-boldItalic.fntdata"/><Relationship Id="rId21" Type="http://schemas.openxmlformats.org/officeDocument/2006/relationships/font" Target="fonts/Merriweather-italic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erriweather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0" y="3590925"/>
            <a:ext cx="85725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95437" y="2371725"/>
            <a:ext cx="90011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Планування Проєкту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Типи Планів за Ступенем Охоплення</a:t>
            </a:r>
            <a:endParaRPr/>
          </a:p>
        </p:txBody>
      </p:sp>
      <p:graphicFrame>
        <p:nvGraphicFramePr>
          <p:cNvPr id="200" name="Google Shape;200;p22"/>
          <p:cNvGraphicFramePr/>
          <p:nvPr/>
        </p:nvGraphicFramePr>
        <p:xfrm>
          <a:off x="3810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{E5A32FEC-1CDE-406A-A378-175BFAFF3336}</a:tableStyleId>
              </a:tblPr>
              <a:tblGrid>
                <a:gridCol w="3675150"/>
                <a:gridCol w="4983950"/>
                <a:gridCol w="2770875"/>
              </a:tblGrid>
              <a:tr h="66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Тип Плану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Опис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Рівень Управління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</a:tr>
              <a:tr h="66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Головний (Зведений)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Охоплює всі роботи проєкту в цілому.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Стратегічний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Детальний (Організаційний)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Плани для окремих організацій-учасників.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Тактичний / Поточний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</a:tr>
              <a:tr h="66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Детальний (За роботами)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Деталізація за видами робіт та ресурсами.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Оперативний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Функціональний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Спеціалізований план на комплекс робіт.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Тактичний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088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22"/>
          <p:cNvSpPr/>
          <p:nvPr/>
        </p:nvSpPr>
        <p:spPr>
          <a:xfrm>
            <a:off x="381000" y="2909887"/>
            <a:ext cx="3675161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4056161" y="2909887"/>
            <a:ext cx="4983956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9040117" y="2909887"/>
            <a:ext cx="2770882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381000" y="3576637"/>
            <a:ext cx="3675161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4056161" y="3576637"/>
            <a:ext cx="4983956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9040117" y="3576637"/>
            <a:ext cx="2770882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381000" y="4243387"/>
            <a:ext cx="3675161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4056161" y="4243387"/>
            <a:ext cx="4983956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9040117" y="4243387"/>
            <a:ext cx="2770882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381000" y="4910137"/>
            <a:ext cx="3675161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4056161" y="4910137"/>
            <a:ext cx="4983956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9040117" y="4910137"/>
            <a:ext cx="2770882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381000" y="5576887"/>
            <a:ext cx="3675161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4056161" y="5576887"/>
            <a:ext cx="4983956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9040117" y="5576887"/>
            <a:ext cx="2770882" cy="95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0" name="Google Shape;2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81125"/>
            <a:ext cx="1143000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Тотальна Інтеграція: Бюджет vs Факт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381000" y="2157412"/>
            <a:ext cx="1143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Сучасний менеджмент вимагає поєднання календарного планування та фінансового контролю.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/>
        </p:nvSpPr>
        <p:spPr>
          <a:xfrm>
            <a:off x="190500" y="2447032"/>
            <a:ext cx="11811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Запитання?</a:t>
            </a:r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381000" y="3780532"/>
            <a:ext cx="11430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81125"/>
            <a:ext cx="5476875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1" name="Google Shape;9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381125"/>
            <a:ext cx="5476875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Еволюція та Невизначеність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771525" y="2890837"/>
            <a:ext cx="4930616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Еволюція систем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771525" y="3300412"/>
            <a:ext cx="46958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Система планування еволюціонувала від простого календарного планування до сучасних методів з використанням складних інформаційних систем. Сьогодні це інтегрований підхід, що поєднує час, ресурси та фінанси.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724650" y="2890837"/>
            <a:ext cx="4930616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Стартова невизначеність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724650" y="3300412"/>
            <a:ext cx="46958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На початку проєкту менеджери володіють мінімумом інформації. Це часто лише загальний опис з численними невизначеностями. Першочергове завдання — визначити зміст, мету та сформувати команду.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460277"/>
            <a:ext cx="3619500" cy="2937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0" y="2460277"/>
            <a:ext cx="3619500" cy="2937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0" y="2460277"/>
            <a:ext cx="3619500" cy="2937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Принципи Наукового Управління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910590" y="3536602"/>
            <a:ext cx="2560320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Єдність та Розвиток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66750" y="4146202"/>
            <a:ext cx="30480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Органічна єдність науково-технічного, економічного та соціального розвитку суспільства.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5055870" y="3536602"/>
            <a:ext cx="2080260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Збалансованість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572000" y="4146202"/>
            <a:ext cx="30480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Гармонійне поєднання фундаментальних та прикладних досліджень, свобода творчості.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9241155" y="3536602"/>
            <a:ext cx="1520190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Відкритість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477250" y="4146202"/>
            <a:ext cx="30480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Інтеграція у світову науку, міжнародне співробітництво та вільне поширення інформації.</a:t>
            </a:r>
            <a:endParaRPr/>
          </a:p>
        </p:txBody>
      </p:sp>
      <p:pic>
        <p:nvPicPr>
          <p:cNvPr descr="image.png"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2150" y="280317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0" y="2803177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72650" y="2803177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571500" y="571500"/>
            <a:ext cx="520065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Сутність Планування</a:t>
            </a:r>
            <a:endParaRPr/>
          </a:p>
        </p:txBody>
      </p:sp>
      <p:pic>
        <p:nvPicPr>
          <p:cNvPr descr="image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571500" y="2862262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Планування — це не статичний документ, а динамічний механізм.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571500" y="3805237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Воно дозволяє розподіляти обсяги робіт, ресурси та витрати у заданих термінах для ефективного здійснення проєкту.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71500" y="5053012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Головна мета — надати менеджеру інструмент для прийняття коригуючих рішень при неминучих змінах.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7" name="Google Shape;1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81125"/>
            <a:ext cx="1143000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Парадокс Часу: Планування vs Контроль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381000" y="5600700"/>
            <a:ext cx="762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Хоча планування є критичним для запуску, контрольна функція домінує 80% життєвого циклу. Ефективний менеджер фокусується на "Проєктному Контролі".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Завдання Планування і Контролю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857250" y="2495698"/>
            <a:ext cx="10953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Встановлення логічної послідовності та ефективності робіт.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857250" y="3099494"/>
            <a:ext cx="10953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Визначення та оптимальний розподіл ресурсів і бюджету.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857250" y="3703290"/>
            <a:ext cx="10953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Створення інформаційної бази для моніторингу виконання.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857250" y="4307085"/>
            <a:ext cx="10953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Мотивація команди через чіткі цілі та зворотний зв'язок.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857250" y="4910881"/>
            <a:ext cx="10953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Підґрунтя для вирішення спорів (судових або арбітражних).</a:t>
            </a:r>
            <a:endParaRPr/>
          </a:p>
        </p:txBody>
      </p:sp>
      <p:pic>
        <p:nvPicPr>
          <p:cNvPr descr="image.png"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538561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142357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3746152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" y="4349948"/>
            <a:ext cx="3333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00" y="4953744"/>
            <a:ext cx="2667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Виклики в Процесі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381000" y="5334000"/>
            <a:ext cx="1143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Планування вимагає адаптації, творчості та здатності передбачати зміни в умовах браку інформації.</a:t>
            </a:r>
            <a:endParaRPr/>
          </a:p>
        </p:txBody>
      </p:sp>
      <p:pic>
        <p:nvPicPr>
          <p:cNvPr descr="image.png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076450"/>
            <a:ext cx="36195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571500" y="4648200"/>
            <a:ext cx="3238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Унікальність</a:t>
            </a:r>
            <a:endParaRPr/>
          </a:p>
        </p:txBody>
      </p:sp>
      <p:pic>
        <p:nvPicPr>
          <p:cNvPr descr="image.png"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0" y="2076450"/>
            <a:ext cx="36195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4476750" y="4648200"/>
            <a:ext cx="3238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Невизначеність</a:t>
            </a:r>
            <a:endParaRPr/>
          </a:p>
        </p:txBody>
      </p:sp>
      <p:pic>
        <p:nvPicPr>
          <p:cNvPr descr="image.png"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2076450"/>
            <a:ext cx="36195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8382000" y="4648200"/>
            <a:ext cx="3238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Складність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088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900" y="2946201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555801"/>
            <a:ext cx="2628900" cy="1493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9600" y="2946201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4700" y="3555801"/>
            <a:ext cx="2628900" cy="1493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300" y="2946201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48400" y="3555801"/>
            <a:ext cx="2628900" cy="1737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87000" y="2946201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2100" y="3555801"/>
            <a:ext cx="2628900" cy="149334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Ієрархія Планів Проєкту</a:t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381000" y="3136701"/>
            <a:ext cx="11430000" cy="3810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525303" y="3755826"/>
            <a:ext cx="234029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Концептуальний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581025" y="4117776"/>
            <a:ext cx="22288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Визначення цілей, альтернатив та укрупненої структури робіт. Оцінка ресурсів.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3459003" y="3755826"/>
            <a:ext cx="234029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Стратегічний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3514725" y="4117776"/>
            <a:ext cx="22288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Основні етапи та віхи (milestones). Логічна схема реалізації та бачення проєкту.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6392703" y="3755826"/>
            <a:ext cx="234029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Тактичний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6448425" y="4117776"/>
            <a:ext cx="2228850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Поточні (квартальні) та оперативні (тижневі) плани. Деталізація завдань виконавцям.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9326403" y="3755826"/>
            <a:ext cx="234029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1CAA0"/>
                </a:solidFill>
                <a:latin typeface="Merriweather"/>
                <a:ea typeface="Merriweather"/>
                <a:cs typeface="Merriweather"/>
                <a:sym typeface="Merriweather"/>
              </a:rPr>
              <a:t>Інтеграція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9382125" y="4117776"/>
            <a:ext cx="22288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Об'єднання календарного планування, ресурсів та витрат в єдину систему.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0D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381000" y="381000"/>
            <a:ext cx="11811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Алгоритм Планування</a:t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552450" y="2576512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619125" y="2576512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Крок 1:</a:t>
            </a: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 Встановлення дат, бюджетів та контрольних точок (milestones).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552450" y="33289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619125" y="3328987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Крок 2:</a:t>
            </a: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 Розробка WBS (Структура декомпозиції робіт).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552450" y="3776662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619125" y="3776662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Крок 3:</a:t>
            </a: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 Визначення логічної послідовності (сітковий графік).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552450" y="452913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619125" y="4529137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Крок 4:</a:t>
            </a: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 Календарне планування (діаграма Ганта).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552450" y="4976812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619125" y="4976812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Крок 5:</a:t>
            </a:r>
            <a:r>
              <a:rPr b="0" i="0" lang="en-US" sz="1500" u="none" cap="none" strike="noStrik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 Інтеграція витрат та ресурсів.</a:t>
            </a:r>
            <a:endParaRPr/>
          </a:p>
        </p:txBody>
      </p:sp>
      <p:pic>
        <p:nvPicPr>
          <p:cNvPr descr="image.png" id="194" name="Google Shape;1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5" y="2183903"/>
            <a:ext cx="5476875" cy="344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