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embeddedFontLst>
    <p:embeddedFont>
      <p:font typeface="Merriweather"/>
      <p:regular r:id="rId19"/>
      <p:bold r:id="rId20"/>
      <p:italic r:id="rId21"/>
      <p:boldItalic r:id="rId22"/>
    </p:embeddedFont>
    <p:embeddedFont>
      <p:font typeface="DM Sans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5A32FEC-1CDE-406A-A378-175BFAFF3336}">
  <a:tblStyle styleId="{E5A32FEC-1CDE-406A-A378-175BFAFF333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erriweather-bold.fntdata"/><Relationship Id="rId22" Type="http://schemas.openxmlformats.org/officeDocument/2006/relationships/font" Target="fonts/Merriweather-boldItalic.fntdata"/><Relationship Id="rId21" Type="http://schemas.openxmlformats.org/officeDocument/2006/relationships/font" Target="fonts/Merriweather-italic.fntdata"/><Relationship Id="rId24" Type="http://schemas.openxmlformats.org/officeDocument/2006/relationships/font" Target="fonts/DMSans-bold.fntdata"/><Relationship Id="rId23" Type="http://schemas.openxmlformats.org/officeDocument/2006/relationships/font" Target="fonts/DMSans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DMSans-boldItalic.fntdata"/><Relationship Id="rId25" Type="http://schemas.openxmlformats.org/officeDocument/2006/relationships/font" Target="fonts/DMSans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Merriweather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Relationship Id="rId6" Type="http://schemas.openxmlformats.org/officeDocument/2006/relationships/image" Target="../media/image6.png"/><Relationship Id="rId7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Relationship Id="rId5" Type="http://schemas.openxmlformats.org/officeDocument/2006/relationships/image" Target="../media/image16.png"/><Relationship Id="rId6" Type="http://schemas.openxmlformats.org/officeDocument/2006/relationships/image" Target="../media/image22.png"/><Relationship Id="rId7" Type="http://schemas.openxmlformats.org/officeDocument/2006/relationships/image" Target="../media/image26.png"/><Relationship Id="rId8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9750" y="3590925"/>
            <a:ext cx="8572500" cy="8953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595437" y="2371725"/>
            <a:ext cx="9001125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Планування Проєкту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2"/>
          <p:cNvSpPr txBox="1"/>
          <p:nvPr/>
        </p:nvSpPr>
        <p:spPr>
          <a:xfrm>
            <a:off x="381000" y="381000"/>
            <a:ext cx="1181100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Типи Планів за Ступенем Охоплення</a:t>
            </a:r>
            <a:endParaRPr/>
          </a:p>
        </p:txBody>
      </p:sp>
      <p:graphicFrame>
        <p:nvGraphicFramePr>
          <p:cNvPr id="200" name="Google Shape;200;p22"/>
          <p:cNvGraphicFramePr/>
          <p:nvPr/>
        </p:nvGraphicFramePr>
        <p:xfrm>
          <a:off x="381000" y="22669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{E5A32FEC-1CDE-406A-A378-175BFAFF3336}</a:tableStyleId>
              </a:tblPr>
              <a:tblGrid>
                <a:gridCol w="3675150"/>
                <a:gridCol w="4983950"/>
                <a:gridCol w="2770875"/>
              </a:tblGrid>
              <a:tr h="664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Тип Плану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Опис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Рівень Управління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088"/>
                    </a:solidFill>
                  </a:tcPr>
                </a:tc>
              </a:tr>
              <a:tr h="664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00508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Головний (Зведений)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650" u="none" cap="none" strike="noStrike">
                          <a:solidFill>
                            <a:srgbClr val="00508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Охоплює всі роботи проєкту в цілому.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650" u="none" cap="none" strike="noStrike">
                          <a:solidFill>
                            <a:srgbClr val="00508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Стратегічний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4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00508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Детальний (Організаційний)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650" u="none" cap="none" strike="noStrike">
                          <a:solidFill>
                            <a:srgbClr val="00508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Плани для окремих організацій-учасників.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650" u="none" cap="none" strike="noStrike">
                          <a:solidFill>
                            <a:srgbClr val="00508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Тактичний / Поточний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088"/>
                    </a:solidFill>
                  </a:tcPr>
                </a:tc>
              </a:tr>
              <a:tr h="664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00508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Детальний (За роботами)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650" u="none" cap="none" strike="noStrike">
                          <a:solidFill>
                            <a:srgbClr val="00508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Деталізація за видами робіт та ресурсами.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650" u="none" cap="none" strike="noStrike">
                          <a:solidFill>
                            <a:srgbClr val="00508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Оперативний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4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00508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Функціональний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650" u="none" cap="none" strike="noStrike">
                          <a:solidFill>
                            <a:srgbClr val="00508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Спеціалізований план на комплекс робіт.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650" u="none" cap="none" strike="noStrike">
                          <a:solidFill>
                            <a:srgbClr val="00508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Тактичний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088"/>
                    </a:solidFill>
                  </a:tcPr>
                </a:tc>
              </a:tr>
            </a:tbl>
          </a:graphicData>
        </a:graphic>
      </p:graphicFrame>
      <p:sp>
        <p:nvSpPr>
          <p:cNvPr id="201" name="Google Shape;201;p22"/>
          <p:cNvSpPr/>
          <p:nvPr/>
        </p:nvSpPr>
        <p:spPr>
          <a:xfrm>
            <a:off x="381000" y="2909887"/>
            <a:ext cx="3675161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2"/>
          <p:cNvSpPr/>
          <p:nvPr/>
        </p:nvSpPr>
        <p:spPr>
          <a:xfrm>
            <a:off x="4056161" y="2909887"/>
            <a:ext cx="4983956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2"/>
          <p:cNvSpPr/>
          <p:nvPr/>
        </p:nvSpPr>
        <p:spPr>
          <a:xfrm>
            <a:off x="9040117" y="2909887"/>
            <a:ext cx="2770882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2"/>
          <p:cNvSpPr/>
          <p:nvPr/>
        </p:nvSpPr>
        <p:spPr>
          <a:xfrm>
            <a:off x="381000" y="3576637"/>
            <a:ext cx="3675161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2"/>
          <p:cNvSpPr/>
          <p:nvPr/>
        </p:nvSpPr>
        <p:spPr>
          <a:xfrm>
            <a:off x="4056161" y="3576637"/>
            <a:ext cx="4983956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2"/>
          <p:cNvSpPr/>
          <p:nvPr/>
        </p:nvSpPr>
        <p:spPr>
          <a:xfrm>
            <a:off x="9040117" y="3576637"/>
            <a:ext cx="2770882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2"/>
          <p:cNvSpPr/>
          <p:nvPr/>
        </p:nvSpPr>
        <p:spPr>
          <a:xfrm>
            <a:off x="381000" y="4243387"/>
            <a:ext cx="3675161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2"/>
          <p:cNvSpPr/>
          <p:nvPr/>
        </p:nvSpPr>
        <p:spPr>
          <a:xfrm>
            <a:off x="4056161" y="4243387"/>
            <a:ext cx="4983956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2"/>
          <p:cNvSpPr/>
          <p:nvPr/>
        </p:nvSpPr>
        <p:spPr>
          <a:xfrm>
            <a:off x="9040117" y="4243387"/>
            <a:ext cx="2770882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2"/>
          <p:cNvSpPr/>
          <p:nvPr/>
        </p:nvSpPr>
        <p:spPr>
          <a:xfrm>
            <a:off x="381000" y="4910137"/>
            <a:ext cx="3675161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22"/>
          <p:cNvSpPr/>
          <p:nvPr/>
        </p:nvSpPr>
        <p:spPr>
          <a:xfrm>
            <a:off x="4056161" y="4910137"/>
            <a:ext cx="4983956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2"/>
          <p:cNvSpPr/>
          <p:nvPr/>
        </p:nvSpPr>
        <p:spPr>
          <a:xfrm>
            <a:off x="9040117" y="4910137"/>
            <a:ext cx="2770882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2"/>
          <p:cNvSpPr/>
          <p:nvPr/>
        </p:nvSpPr>
        <p:spPr>
          <a:xfrm>
            <a:off x="381000" y="5576887"/>
            <a:ext cx="3675161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2"/>
          <p:cNvSpPr/>
          <p:nvPr/>
        </p:nvSpPr>
        <p:spPr>
          <a:xfrm>
            <a:off x="4056161" y="5576887"/>
            <a:ext cx="4983956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2"/>
          <p:cNvSpPr/>
          <p:nvPr/>
        </p:nvSpPr>
        <p:spPr>
          <a:xfrm>
            <a:off x="9040117" y="5576887"/>
            <a:ext cx="2770882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0" name="Google Shape;22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381125"/>
            <a:ext cx="11430000" cy="5095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3"/>
          <p:cNvSpPr txBox="1"/>
          <p:nvPr/>
        </p:nvSpPr>
        <p:spPr>
          <a:xfrm>
            <a:off x="381000" y="381000"/>
            <a:ext cx="1181100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Тотальна Інтеграція: Бюджет vs Факт</a:t>
            </a:r>
            <a:endParaRPr/>
          </a:p>
        </p:txBody>
      </p:sp>
      <p:sp>
        <p:nvSpPr>
          <p:cNvPr id="222" name="Google Shape;222;p23"/>
          <p:cNvSpPr txBox="1"/>
          <p:nvPr/>
        </p:nvSpPr>
        <p:spPr>
          <a:xfrm>
            <a:off x="381000" y="2157412"/>
            <a:ext cx="11430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Сучасний менеджмент вимагає поєднання календарного планування та фінансового контролю.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4"/>
          <p:cNvSpPr txBox="1"/>
          <p:nvPr/>
        </p:nvSpPr>
        <p:spPr>
          <a:xfrm>
            <a:off x="190500" y="2447032"/>
            <a:ext cx="118110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Запитання?</a:t>
            </a:r>
            <a:endParaRPr/>
          </a:p>
        </p:txBody>
      </p:sp>
      <p:sp>
        <p:nvSpPr>
          <p:cNvPr id="228" name="Google Shape;228;p24"/>
          <p:cNvSpPr txBox="1"/>
          <p:nvPr/>
        </p:nvSpPr>
        <p:spPr>
          <a:xfrm>
            <a:off x="381000" y="3780532"/>
            <a:ext cx="1143000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Дякую за увагу!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381125"/>
            <a:ext cx="5476875" cy="5095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1" name="Google Shape;9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1381125"/>
            <a:ext cx="5476875" cy="509587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381000" y="381000"/>
            <a:ext cx="1181100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Еволюція та Невизначеність</a:t>
            </a:r>
            <a:endParaRPr/>
          </a:p>
        </p:txBody>
      </p:sp>
      <p:sp>
        <p:nvSpPr>
          <p:cNvPr id="93" name="Google Shape;93;p14"/>
          <p:cNvSpPr txBox="1"/>
          <p:nvPr/>
        </p:nvSpPr>
        <p:spPr>
          <a:xfrm>
            <a:off x="771525" y="2890837"/>
            <a:ext cx="4930616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Еволюція систем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771525" y="3300412"/>
            <a:ext cx="4695825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Система планування еволюціонувала від простого календарного планування до сучасних методів з використанням складних інформаційних систем. Сьогодні це інтегрований підхід, що поєднує час, ресурси та фінанси.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6724650" y="2890837"/>
            <a:ext cx="4930616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Стартова невизначеність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6724650" y="3300412"/>
            <a:ext cx="4695825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На початку проєкту менеджери володіють мінімумом інформації. Це часто лише загальний опис з численними невизначеностями. Першочергове завдання — визначити зміст, мету та сформувати команду.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1" name="Google Shape;10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2460277"/>
            <a:ext cx="3619500" cy="29374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" name="Google Shape;10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6250" y="2460277"/>
            <a:ext cx="3619500" cy="29374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" name="Google Shape;10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91500" y="2460277"/>
            <a:ext cx="3619500" cy="293742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 txBox="1"/>
          <p:nvPr/>
        </p:nvSpPr>
        <p:spPr>
          <a:xfrm>
            <a:off x="381000" y="381000"/>
            <a:ext cx="1181100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Принципи Наукового Управління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910590" y="3536602"/>
            <a:ext cx="2560320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Єдність та Розвиток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666750" y="4146202"/>
            <a:ext cx="30480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Органічна єдність науково-технічного, економічного та соціального розвитку суспільства.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5055870" y="3536602"/>
            <a:ext cx="2080260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Збалансованість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4572000" y="4146202"/>
            <a:ext cx="30480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Гармонійне поєднання фундаментальних та прикладних досліджень, свобода творчості.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9241155" y="3536602"/>
            <a:ext cx="1520190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Відкритість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8477250" y="4146202"/>
            <a:ext cx="30480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Інтеграція у світову науку, міжнародне співробітництво та вільне поширення інформації.</a:t>
            </a:r>
            <a:endParaRPr/>
          </a:p>
        </p:txBody>
      </p:sp>
      <p:pic>
        <p:nvPicPr>
          <p:cNvPr descr="image.png" id="111" name="Google Shape;11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62150" y="2803177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0250" y="2803177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72650" y="2803177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/>
        </p:nvSpPr>
        <p:spPr>
          <a:xfrm>
            <a:off x="571500" y="571500"/>
            <a:ext cx="5200650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Сутність Планування</a:t>
            </a:r>
            <a:endParaRPr/>
          </a:p>
        </p:txBody>
      </p:sp>
      <p:pic>
        <p:nvPicPr>
          <p:cNvPr descr="image.png" id="119" name="Google Shape;11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571500" y="2862262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Планування — це не статичний документ, а динамічний механізм.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571500" y="3805237"/>
            <a:ext cx="4953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Воно дозволяє розподіляти обсяги робіт, ресурси та витрати у заданих термінах для ефективного здійснення проєкту.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571500" y="5053012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Головна мета — надати менеджеру інструмент для прийняття коригуючих рішень при неминучих змінах.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7" name="Google Shape;12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381125"/>
            <a:ext cx="11430000" cy="509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7"/>
          <p:cNvSpPr txBox="1"/>
          <p:nvPr/>
        </p:nvSpPr>
        <p:spPr>
          <a:xfrm>
            <a:off x="381000" y="381000"/>
            <a:ext cx="1181100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Парадокс Часу: Планування vs Контроль</a:t>
            </a:r>
            <a:endParaRPr/>
          </a:p>
        </p:txBody>
      </p:sp>
      <p:sp>
        <p:nvSpPr>
          <p:cNvPr id="129" name="Google Shape;129;p17"/>
          <p:cNvSpPr txBox="1"/>
          <p:nvPr/>
        </p:nvSpPr>
        <p:spPr>
          <a:xfrm>
            <a:off x="381000" y="5600700"/>
            <a:ext cx="7620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Хоча планування є критичним для запуску, контрольна функція домінує 80% життєвого циклу. Ефективний менеджер фокусується на "Проєктному Контролі".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/>
          <p:nvPr/>
        </p:nvSpPr>
        <p:spPr>
          <a:xfrm>
            <a:off x="381000" y="381000"/>
            <a:ext cx="1181100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Завдання Планування і Контролю</a:t>
            </a:r>
            <a:endParaRPr/>
          </a:p>
        </p:txBody>
      </p:sp>
      <p:sp>
        <p:nvSpPr>
          <p:cNvPr id="135" name="Google Shape;135;p18"/>
          <p:cNvSpPr txBox="1"/>
          <p:nvPr/>
        </p:nvSpPr>
        <p:spPr>
          <a:xfrm>
            <a:off x="857250" y="2495698"/>
            <a:ext cx="109537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Встановлення логічної послідовності та ефективності робіт.</a:t>
            </a:r>
            <a:endParaRPr/>
          </a:p>
        </p:txBody>
      </p:sp>
      <p:sp>
        <p:nvSpPr>
          <p:cNvPr id="136" name="Google Shape;136;p18"/>
          <p:cNvSpPr txBox="1"/>
          <p:nvPr/>
        </p:nvSpPr>
        <p:spPr>
          <a:xfrm>
            <a:off x="857250" y="3099494"/>
            <a:ext cx="109537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Визначення та оптимальний розподіл ресурсів і бюджету.</a:t>
            </a:r>
            <a:endParaRPr/>
          </a:p>
        </p:txBody>
      </p:sp>
      <p:sp>
        <p:nvSpPr>
          <p:cNvPr id="137" name="Google Shape;137;p18"/>
          <p:cNvSpPr txBox="1"/>
          <p:nvPr/>
        </p:nvSpPr>
        <p:spPr>
          <a:xfrm>
            <a:off x="857250" y="3703290"/>
            <a:ext cx="109537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Створення інформаційної бази для моніторингу виконання.</a:t>
            </a:r>
            <a:endParaRPr/>
          </a:p>
        </p:txBody>
      </p:sp>
      <p:sp>
        <p:nvSpPr>
          <p:cNvPr id="138" name="Google Shape;138;p18"/>
          <p:cNvSpPr txBox="1"/>
          <p:nvPr/>
        </p:nvSpPr>
        <p:spPr>
          <a:xfrm>
            <a:off x="857250" y="4307085"/>
            <a:ext cx="109537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Мотивація команди через чіткі цілі та зворотний зв'язок.</a:t>
            </a:r>
            <a:endParaRPr/>
          </a:p>
        </p:txBody>
      </p:sp>
      <p:sp>
        <p:nvSpPr>
          <p:cNvPr id="139" name="Google Shape;139;p18"/>
          <p:cNvSpPr txBox="1"/>
          <p:nvPr/>
        </p:nvSpPr>
        <p:spPr>
          <a:xfrm>
            <a:off x="857250" y="4910881"/>
            <a:ext cx="109537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Підґрунтя для вирішення спорів (судових або арбітражних).</a:t>
            </a:r>
            <a:endParaRPr/>
          </a:p>
        </p:txBody>
      </p:sp>
      <p:pic>
        <p:nvPicPr>
          <p:cNvPr descr="image.png" id="140" name="Google Shape;14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2538561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1" name="Google Shape;14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3142357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2" name="Google Shape;14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1000" y="3746152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3" name="Google Shape;143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1000" y="4349948"/>
            <a:ext cx="33337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4" name="Google Shape;144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1000" y="4953744"/>
            <a:ext cx="266700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/>
          <p:nvPr/>
        </p:nvSpPr>
        <p:spPr>
          <a:xfrm>
            <a:off x="381000" y="381000"/>
            <a:ext cx="1181100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Виклики в Процесі</a:t>
            </a:r>
            <a:endParaRPr/>
          </a:p>
        </p:txBody>
      </p:sp>
      <p:sp>
        <p:nvSpPr>
          <p:cNvPr id="150" name="Google Shape;150;p19"/>
          <p:cNvSpPr txBox="1"/>
          <p:nvPr/>
        </p:nvSpPr>
        <p:spPr>
          <a:xfrm>
            <a:off x="381000" y="5334000"/>
            <a:ext cx="11430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Планування вимагає адаптації, творчості та здатності передбачати зміни в умовах браку інформації.</a:t>
            </a:r>
            <a:endParaRPr/>
          </a:p>
        </p:txBody>
      </p:sp>
      <p:pic>
        <p:nvPicPr>
          <p:cNvPr descr="image.png" id="151" name="Google Shape;15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2076450"/>
            <a:ext cx="361950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9"/>
          <p:cNvSpPr txBox="1"/>
          <p:nvPr/>
        </p:nvSpPr>
        <p:spPr>
          <a:xfrm>
            <a:off x="571500" y="4648200"/>
            <a:ext cx="3238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Унікальність</a:t>
            </a:r>
            <a:endParaRPr/>
          </a:p>
        </p:txBody>
      </p:sp>
      <p:pic>
        <p:nvPicPr>
          <p:cNvPr descr="image.png" id="153" name="Google Shape;15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6250" y="2076450"/>
            <a:ext cx="361950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9"/>
          <p:cNvSpPr txBox="1"/>
          <p:nvPr/>
        </p:nvSpPr>
        <p:spPr>
          <a:xfrm>
            <a:off x="4476750" y="4648200"/>
            <a:ext cx="3238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Невизначеність</a:t>
            </a:r>
            <a:endParaRPr/>
          </a:p>
        </p:txBody>
      </p:sp>
      <p:pic>
        <p:nvPicPr>
          <p:cNvPr descr="image.png" id="155" name="Google Shape;15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91500" y="2076450"/>
            <a:ext cx="361950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9"/>
          <p:cNvSpPr txBox="1"/>
          <p:nvPr/>
        </p:nvSpPr>
        <p:spPr>
          <a:xfrm>
            <a:off x="8382000" y="4648200"/>
            <a:ext cx="3238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Складність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1" name="Google Shape;16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5900" y="2946201"/>
            <a:ext cx="419100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2" name="Google Shape;162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3555801"/>
            <a:ext cx="2628900" cy="14933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3" name="Google Shape;163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19600" y="2946201"/>
            <a:ext cx="419100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4" name="Google Shape;16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14700" y="3555801"/>
            <a:ext cx="2628900" cy="14933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53300" y="2946201"/>
            <a:ext cx="419100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48400" y="3555801"/>
            <a:ext cx="2628900" cy="17371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287000" y="2946201"/>
            <a:ext cx="419100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8" name="Google Shape;16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82100" y="3555801"/>
            <a:ext cx="2628900" cy="1493341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0"/>
          <p:cNvSpPr txBox="1"/>
          <p:nvPr/>
        </p:nvSpPr>
        <p:spPr>
          <a:xfrm>
            <a:off x="381000" y="381000"/>
            <a:ext cx="1181100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Ієрархія Планів Проєкту</a:t>
            </a:r>
            <a:endParaRPr/>
          </a:p>
        </p:txBody>
      </p:sp>
      <p:sp>
        <p:nvSpPr>
          <p:cNvPr id="170" name="Google Shape;170;p20"/>
          <p:cNvSpPr/>
          <p:nvPr/>
        </p:nvSpPr>
        <p:spPr>
          <a:xfrm>
            <a:off x="381000" y="3136701"/>
            <a:ext cx="11430000" cy="3810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0"/>
          <p:cNvSpPr txBox="1"/>
          <p:nvPr/>
        </p:nvSpPr>
        <p:spPr>
          <a:xfrm>
            <a:off x="525303" y="3755826"/>
            <a:ext cx="234029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Концептуальний</a:t>
            </a:r>
            <a:endParaRPr/>
          </a:p>
        </p:txBody>
      </p:sp>
      <p:sp>
        <p:nvSpPr>
          <p:cNvPr id="172" name="Google Shape;172;p20"/>
          <p:cNvSpPr txBox="1"/>
          <p:nvPr/>
        </p:nvSpPr>
        <p:spPr>
          <a:xfrm>
            <a:off x="581025" y="4117776"/>
            <a:ext cx="222885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Визначення цілей, альтернатив та укрупненої структури робіт. Оцінка ресурсів.</a:t>
            </a:r>
            <a:endParaRPr/>
          </a:p>
        </p:txBody>
      </p:sp>
      <p:sp>
        <p:nvSpPr>
          <p:cNvPr id="173" name="Google Shape;173;p20"/>
          <p:cNvSpPr txBox="1"/>
          <p:nvPr/>
        </p:nvSpPr>
        <p:spPr>
          <a:xfrm>
            <a:off x="3459003" y="3755826"/>
            <a:ext cx="234029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Стратегічний</a:t>
            </a:r>
            <a:endParaRPr/>
          </a:p>
        </p:txBody>
      </p:sp>
      <p:sp>
        <p:nvSpPr>
          <p:cNvPr id="174" name="Google Shape;174;p20"/>
          <p:cNvSpPr txBox="1"/>
          <p:nvPr/>
        </p:nvSpPr>
        <p:spPr>
          <a:xfrm>
            <a:off x="3514725" y="4117776"/>
            <a:ext cx="222885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Основні етапи та віхи (milestones). Логічна схема реалізації та бачення проєкту.</a:t>
            </a:r>
            <a:endParaRPr/>
          </a:p>
        </p:txBody>
      </p:sp>
      <p:sp>
        <p:nvSpPr>
          <p:cNvPr id="175" name="Google Shape;175;p20"/>
          <p:cNvSpPr txBox="1"/>
          <p:nvPr/>
        </p:nvSpPr>
        <p:spPr>
          <a:xfrm>
            <a:off x="6392703" y="3755826"/>
            <a:ext cx="234029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Тактичний</a:t>
            </a:r>
            <a:endParaRPr/>
          </a:p>
        </p:txBody>
      </p:sp>
      <p:sp>
        <p:nvSpPr>
          <p:cNvPr id="176" name="Google Shape;176;p20"/>
          <p:cNvSpPr txBox="1"/>
          <p:nvPr/>
        </p:nvSpPr>
        <p:spPr>
          <a:xfrm>
            <a:off x="6448425" y="4117776"/>
            <a:ext cx="2228850" cy="9751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Поточні (квартальні) та оперативні (тижневі) плани. Деталізація завдань виконавцям.</a:t>
            </a:r>
            <a:endParaRPr/>
          </a:p>
        </p:txBody>
      </p:sp>
      <p:sp>
        <p:nvSpPr>
          <p:cNvPr id="177" name="Google Shape;177;p20"/>
          <p:cNvSpPr txBox="1"/>
          <p:nvPr/>
        </p:nvSpPr>
        <p:spPr>
          <a:xfrm>
            <a:off x="9326403" y="3755826"/>
            <a:ext cx="234029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Інтеграція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9382125" y="4117776"/>
            <a:ext cx="222885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Об'єднання календарного планування, ресурсів та витрат в єдину систему.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1"/>
          <p:cNvSpPr txBox="1"/>
          <p:nvPr/>
        </p:nvSpPr>
        <p:spPr>
          <a:xfrm>
            <a:off x="381000" y="381000"/>
            <a:ext cx="1181100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Алгоритм Планування</a:t>
            </a:r>
            <a:endParaRPr/>
          </a:p>
        </p:txBody>
      </p:sp>
      <p:sp>
        <p:nvSpPr>
          <p:cNvPr id="184" name="Google Shape;184;p21"/>
          <p:cNvSpPr txBox="1"/>
          <p:nvPr/>
        </p:nvSpPr>
        <p:spPr>
          <a:xfrm>
            <a:off x="552450" y="2576512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85" name="Google Shape;185;p21"/>
          <p:cNvSpPr txBox="1"/>
          <p:nvPr/>
        </p:nvSpPr>
        <p:spPr>
          <a:xfrm>
            <a:off x="619125" y="2576512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Крок 1:</a:t>
            </a:r>
            <a:r>
              <a:rPr b="0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 Встановлення дат, бюджетів та контрольних точок (milestones).</a:t>
            </a:r>
            <a:endParaRPr/>
          </a:p>
        </p:txBody>
      </p:sp>
      <p:sp>
        <p:nvSpPr>
          <p:cNvPr id="186" name="Google Shape;186;p21"/>
          <p:cNvSpPr txBox="1"/>
          <p:nvPr/>
        </p:nvSpPr>
        <p:spPr>
          <a:xfrm>
            <a:off x="552450" y="332898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87" name="Google Shape;187;p21"/>
          <p:cNvSpPr txBox="1"/>
          <p:nvPr/>
        </p:nvSpPr>
        <p:spPr>
          <a:xfrm>
            <a:off x="619125" y="3328987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Крок 2:</a:t>
            </a:r>
            <a:r>
              <a:rPr b="0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 Розробка WBS (Структура декомпозиції робіт).</a:t>
            </a:r>
            <a:endParaRPr/>
          </a:p>
        </p:txBody>
      </p:sp>
      <p:sp>
        <p:nvSpPr>
          <p:cNvPr id="188" name="Google Shape;188;p21"/>
          <p:cNvSpPr txBox="1"/>
          <p:nvPr/>
        </p:nvSpPr>
        <p:spPr>
          <a:xfrm>
            <a:off x="552450" y="3776662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89" name="Google Shape;189;p21"/>
          <p:cNvSpPr txBox="1"/>
          <p:nvPr/>
        </p:nvSpPr>
        <p:spPr>
          <a:xfrm>
            <a:off x="619125" y="3776662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Крок 3:</a:t>
            </a:r>
            <a:r>
              <a:rPr b="0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 Визначення логічної послідовності (сітковий графік).</a:t>
            </a:r>
            <a:endParaRPr/>
          </a:p>
        </p:txBody>
      </p:sp>
      <p:sp>
        <p:nvSpPr>
          <p:cNvPr id="190" name="Google Shape;190;p21"/>
          <p:cNvSpPr txBox="1"/>
          <p:nvPr/>
        </p:nvSpPr>
        <p:spPr>
          <a:xfrm>
            <a:off x="552450" y="452913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91" name="Google Shape;191;p21"/>
          <p:cNvSpPr txBox="1"/>
          <p:nvPr/>
        </p:nvSpPr>
        <p:spPr>
          <a:xfrm>
            <a:off x="619125" y="4529137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Крок 4:</a:t>
            </a:r>
            <a:r>
              <a:rPr b="0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 Календарне планування (діаграма Ганта).</a:t>
            </a:r>
            <a:endParaRPr/>
          </a:p>
        </p:txBody>
      </p:sp>
      <p:sp>
        <p:nvSpPr>
          <p:cNvPr id="192" name="Google Shape;192;p21"/>
          <p:cNvSpPr txBox="1"/>
          <p:nvPr/>
        </p:nvSpPr>
        <p:spPr>
          <a:xfrm>
            <a:off x="552450" y="4976812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93" name="Google Shape;193;p21"/>
          <p:cNvSpPr txBox="1"/>
          <p:nvPr/>
        </p:nvSpPr>
        <p:spPr>
          <a:xfrm>
            <a:off x="619125" y="4976812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Крок 5:</a:t>
            </a:r>
            <a:r>
              <a:rPr b="0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 Інтеграція витрат та ресурсів.</a:t>
            </a:r>
            <a:endParaRPr/>
          </a:p>
        </p:txBody>
      </p:sp>
      <p:pic>
        <p:nvPicPr>
          <p:cNvPr descr="image.png" id="194" name="Google Shape;19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4125" y="2183903"/>
            <a:ext cx="5476875" cy="3442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