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8" r:id="rId16"/>
    <p:sldId id="279" r:id="rId17"/>
    <p:sldId id="280" r:id="rId18"/>
    <p:sldId id="281" r:id="rId19"/>
    <p:sldId id="282" r:id="rId20"/>
    <p:sldId id="283" r:id="rId21"/>
    <p:sldId id="270" r:id="rId22"/>
    <p:sldId id="271" r:id="rId23"/>
    <p:sldId id="272" r:id="rId24"/>
    <p:sldId id="295" r:id="rId25"/>
    <p:sldId id="296" r:id="rId26"/>
    <p:sldId id="273" r:id="rId27"/>
    <p:sldId id="274" r:id="rId28"/>
    <p:sldId id="300" r:id="rId29"/>
    <p:sldId id="275" r:id="rId30"/>
    <p:sldId id="276" r:id="rId31"/>
    <p:sldId id="277" r:id="rId32"/>
    <p:sldId id="287" r:id="rId33"/>
    <p:sldId id="284" r:id="rId34"/>
    <p:sldId id="285" r:id="rId35"/>
    <p:sldId id="286" r:id="rId36"/>
    <p:sldId id="288" r:id="rId37"/>
    <p:sldId id="289" r:id="rId38"/>
    <p:sldId id="290" r:id="rId39"/>
    <p:sldId id="291" r:id="rId40"/>
    <p:sldId id="292" r:id="rId41"/>
    <p:sldId id="293" r:id="rId42"/>
    <p:sldId id="297" r:id="rId43"/>
    <p:sldId id="294" r:id="rId44"/>
    <p:sldId id="298" r:id="rId45"/>
    <p:sldId id="299"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uk-UA" smtClean="0"/>
              <a:t>Зразок заголовка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smtClean="0"/>
              <a:t>Клацніть, щоб редагувати стиль зразка підзаголовка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9/11/2023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8A87A34-81AB-432B-8DAE-1953F412C126}" type="datetimeFigureOut">
              <a:rPr lang="en-US" dirty="0"/>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uk-UA" smtClean="0"/>
              <a:t>Зразок заголовка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8A87A34-81AB-432B-8DAE-1953F412C126}" type="datetimeFigureOut">
              <a:rPr lang="en-US" dirty="0"/>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uk-UA" smtClean="0"/>
              <a:t>Зразок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8A87A34-81AB-432B-8DAE-1953F412C126}" type="datetimeFigureOut">
              <a:rPr lang="en-US" dirty="0"/>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uk-UA" smtClean="0"/>
              <a:t>Зразок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8A87A34-81AB-432B-8DAE-1953F412C126}" type="datetimeFigureOut">
              <a:rPr lang="en-US" dirty="0"/>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uk-UA" smtClean="0"/>
              <a:t>Зразок заголовка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3" name="Date Placeholder 2"/>
          <p:cNvSpPr>
            <a:spLocks noGrp="1"/>
          </p:cNvSpPr>
          <p:nvPr>
            <p:ph type="dt" sz="half" idx="10"/>
          </p:nvPr>
        </p:nvSpPr>
        <p:spPr/>
        <p:txBody>
          <a:bodyPr/>
          <a:lstStyle/>
          <a:p>
            <a:fld id="{48A87A34-81AB-432B-8DAE-1953F412C126}" type="datetimeFigureOut">
              <a:rPr lang="en-US" dirty="0"/>
              <a:t>9/11/2023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uk-UA" smtClean="0"/>
              <a:t>Зразок заголовка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smtClean="0"/>
              <a:t>Клацніть піктограму, щоб додати зображення</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smtClean="0"/>
              <a:t>Клацніть піктограму, щоб додати зображення</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smtClean="0"/>
              <a:t>Клацніть піктограму, щоб додати зображення</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3" name="Date Placeholder 2"/>
          <p:cNvSpPr>
            <a:spLocks noGrp="1"/>
          </p:cNvSpPr>
          <p:nvPr>
            <p:ph type="dt" sz="half" idx="10"/>
          </p:nvPr>
        </p:nvSpPr>
        <p:spPr/>
        <p:txBody>
          <a:bodyPr/>
          <a:lstStyle/>
          <a:p>
            <a:fld id="{48A87A34-81AB-432B-8DAE-1953F412C126}" type="datetimeFigureOut">
              <a:rPr lang="en-US" dirty="0"/>
              <a:t>9/11/2023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uk-UA" smtClean="0"/>
              <a:t>Зразок заголовка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uk-UA" smtClean="0"/>
              <a:t>Зразок заголовка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8A87A34-81AB-432B-8DAE-1953F412C126}" type="datetimeFigureOut">
              <a:rPr lang="en-US" dirty="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uk-UA" smtClean="0"/>
              <a:t>Зразок заголовка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Content Placeholder 3"/>
          <p:cNvSpPr>
            <a:spLocks noGrp="1"/>
          </p:cNvSpPr>
          <p:nvPr>
            <p:ph sz="half" idx="2"/>
          </p:nvPr>
        </p:nvSpPr>
        <p:spPr>
          <a:xfrm>
            <a:off x="1141410" y="3073397"/>
            <a:ext cx="4878391" cy="2717801"/>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Content Placeholder 5"/>
          <p:cNvSpPr>
            <a:spLocks noGrp="1"/>
          </p:cNvSpPr>
          <p:nvPr>
            <p:ph sz="quarter" idx="4"/>
          </p:nvPr>
        </p:nvSpPr>
        <p:spPr>
          <a:xfrm>
            <a:off x="6172200" y="3073397"/>
            <a:ext cx="4875210" cy="2717801"/>
          </a:xfrm>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uk-UA" smtClean="0"/>
              <a:t>Зразок заголовка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8A87A34-81AB-432B-8DAE-1953F412C126}" type="datetimeFigureOut">
              <a:rPr lang="en-US" dirty="0"/>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8A87A34-81AB-432B-8DAE-1953F412C126}" type="datetimeFigureOut">
              <a:rPr lang="en-US" dirty="0"/>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9/11/2023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76424" y="1122363"/>
            <a:ext cx="10035714" cy="2387600"/>
          </a:xfrm>
        </p:spPr>
        <p:txBody>
          <a:bodyPr/>
          <a:lstStyle/>
          <a:p>
            <a:r>
              <a:rPr lang="ru-RU" dirty="0" err="1" smtClean="0"/>
              <a:t>Тероризм</a:t>
            </a:r>
            <a:r>
              <a:rPr lang="ru-RU" dirty="0" smtClean="0"/>
              <a:t> </a:t>
            </a:r>
            <a:r>
              <a:rPr lang="ru-RU" dirty="0"/>
              <a:t>як форма </a:t>
            </a:r>
            <a:r>
              <a:rPr lang="ru-RU" dirty="0" err="1"/>
              <a:t>насилля</a:t>
            </a:r>
            <a:r>
              <a:rPr lang="ru-RU" dirty="0"/>
              <a:t>: </a:t>
            </a:r>
            <a:r>
              <a:rPr lang="ru-RU" dirty="0" err="1"/>
              <a:t>соціально-філософська</a:t>
            </a:r>
            <a:r>
              <a:rPr lang="ru-RU" dirty="0"/>
              <a:t> </a:t>
            </a:r>
            <a:r>
              <a:rPr lang="ru-RU" dirty="0" smtClean="0"/>
              <a:t>природа</a:t>
            </a:r>
            <a:endParaRPr lang="uk-UA" dirty="0"/>
          </a:p>
        </p:txBody>
      </p:sp>
      <p:sp>
        <p:nvSpPr>
          <p:cNvPr id="3" name="Підзаголовок 2"/>
          <p:cNvSpPr>
            <a:spLocks noGrp="1"/>
          </p:cNvSpPr>
          <p:nvPr>
            <p:ph type="subTitle" idx="1"/>
          </p:nvPr>
        </p:nvSpPr>
        <p:spPr/>
        <p:txBody>
          <a:bodyPr>
            <a:normAutofit/>
          </a:bodyPr>
          <a:lstStyle/>
          <a:p>
            <a:pPr marL="457200" indent="-457200">
              <a:buAutoNum type="arabicPeriod"/>
            </a:pPr>
            <a:r>
              <a:rPr lang="uk-UA" dirty="0" smtClean="0"/>
              <a:t>Тероризм як соціальне явище</a:t>
            </a:r>
          </a:p>
          <a:p>
            <a:pPr marL="457200" indent="-457200">
              <a:buAutoNum type="arabicPeriod"/>
            </a:pPr>
            <a:r>
              <a:rPr lang="uk-UA" dirty="0" smtClean="0"/>
              <a:t>«Терор» і «тероризм»: співвіднесення понять.</a:t>
            </a:r>
          </a:p>
          <a:p>
            <a:pPr marL="457200" indent="-457200">
              <a:buAutoNum type="arabicPeriod"/>
            </a:pPr>
            <a:r>
              <a:rPr lang="uk-UA" dirty="0" smtClean="0"/>
              <a:t>Характер тероризму</a:t>
            </a:r>
          </a:p>
          <a:p>
            <a:endParaRPr lang="uk-UA" dirty="0"/>
          </a:p>
        </p:txBody>
      </p:sp>
    </p:spTree>
    <p:extLst>
      <p:ext uri="{BB962C8B-B14F-4D97-AF65-F5344CB8AC3E}">
        <p14:creationId xmlns:p14="http://schemas.microsoft.com/office/powerpoint/2010/main" val="2618073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fontScale="92500" lnSpcReduction="20000"/>
          </a:bodyPr>
          <a:lstStyle/>
          <a:p>
            <a:pPr algn="just"/>
            <a:r>
              <a:rPr lang="uk-UA" dirty="0"/>
              <a:t>«Ми замінюємо </a:t>
            </a:r>
            <a:r>
              <a:rPr lang="uk-UA" dirty="0" err="1"/>
              <a:t>фрейдівський</a:t>
            </a:r>
            <a:r>
              <a:rPr lang="uk-UA" dirty="0"/>
              <a:t> фізіологічний принцип пояснення людських пристрастей на еволюційний </a:t>
            </a:r>
            <a:r>
              <a:rPr lang="uk-UA" dirty="0" err="1"/>
              <a:t>соціобіологічний</a:t>
            </a:r>
            <a:r>
              <a:rPr lang="uk-UA" dirty="0"/>
              <a:t> принцип </a:t>
            </a:r>
            <a:r>
              <a:rPr lang="uk-UA" dirty="0" smtClean="0"/>
              <a:t>історизму» . </a:t>
            </a:r>
            <a:r>
              <a:rPr lang="uk-UA" dirty="0"/>
              <a:t>Відповідно до даного принципу, людина жодною мірою не є руйнівником за своєю природою. Таким її робить історія. </a:t>
            </a:r>
            <a:r>
              <a:rPr lang="uk-UA" dirty="0" err="1"/>
              <a:t>Деструктивність</a:t>
            </a:r>
            <a:r>
              <a:rPr lang="uk-UA" dirty="0"/>
              <a:t> особистості, за </a:t>
            </a:r>
            <a:r>
              <a:rPr lang="uk-UA" dirty="0" err="1"/>
              <a:t>Фромом</a:t>
            </a:r>
            <a:r>
              <a:rPr lang="uk-UA" dirty="0"/>
              <a:t>, - набута властивість, джерела якої треба шукати в людській свободі. Проте, не сама свобода породжує руйнівність, як вважалось мислителями минулого, а саме утримання від власної волі: неготовність користуватися надбанням людської суб’єктивності парадоксальним чином призводить до вияву ірраціональної агресії. Задушена внутрішня свобода й </a:t>
            </a:r>
            <a:r>
              <a:rPr lang="uk-UA" dirty="0" smtClean="0"/>
              <a:t>породжує </a:t>
            </a:r>
            <a:r>
              <a:rPr lang="uk-UA" dirty="0"/>
              <a:t>синдром насильства.</a:t>
            </a:r>
          </a:p>
        </p:txBody>
      </p:sp>
    </p:spTree>
    <p:extLst>
      <p:ext uri="{BB962C8B-B14F-4D97-AF65-F5344CB8AC3E}">
        <p14:creationId xmlns:p14="http://schemas.microsoft.com/office/powerpoint/2010/main" val="2830081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fontScale="85000" lnSpcReduction="20000"/>
          </a:bodyPr>
          <a:lstStyle/>
          <a:p>
            <a:pPr algn="just"/>
            <a:r>
              <a:rPr lang="uk-UA" dirty="0"/>
              <a:t>Починаючи з 70-90-х років ХХ століття  поняття кризи починає дедалі більше набувати значення  важливої методологічної категорії. Його дія вже не обмежується окремими геополітичними системами, вона набуває  планетарного значення. Концепція глобальної кризи дістає нове підтвердження. Кризова проблематика істотно «збагатилася», зокрема  практикою релігійного фундаменталізму  і світового тероризму.   Образ нестійкого, вкрай мінливого суспільства, що загрожує кризами і катастрофами, тяжіє над розумами провідних мислителів другої половини ХХ століття. Так, </a:t>
            </a:r>
            <a:r>
              <a:rPr lang="uk-UA" dirty="0" err="1"/>
              <a:t>О.Тоффлер</a:t>
            </a:r>
            <a:r>
              <a:rPr lang="uk-UA" dirty="0"/>
              <a:t>, дослідник з загостреним відчуттям «соціальної патології»,  наголошує,  що «кризи 80-х і 90-х років,  мабуть, будуть суворішими, ніж попередні. Деякі інформовані оглядачі вважають, що найгірше вже позаду, але загрозливих сценаріїв – безліч»</a:t>
            </a:r>
          </a:p>
        </p:txBody>
      </p:sp>
    </p:spTree>
    <p:extLst>
      <p:ext uri="{BB962C8B-B14F-4D97-AF65-F5344CB8AC3E}">
        <p14:creationId xmlns:p14="http://schemas.microsoft.com/office/powerpoint/2010/main" val="1711725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fontScale="92500"/>
          </a:bodyPr>
          <a:lstStyle/>
          <a:p>
            <a:pPr algn="just"/>
            <a:r>
              <a:rPr lang="uk-UA" b="1" dirty="0">
                <a:solidFill>
                  <a:srgbClr val="FFFF00"/>
                </a:solidFill>
              </a:rPr>
              <a:t>Тероризм</a:t>
            </a:r>
            <a:r>
              <a:rPr lang="uk-UA" dirty="0"/>
              <a:t> - суспільно небезпечна діяльність, яка полягає у свідомому, цілеспрямованому застосуванні насильства шляхом захоплення заручників, підпалів, убивств, тортур, залякування населення та органів влади або вчинення інших посягань на життя чи здоров'я ні в чому не винних людей або погрози вчинення злочинних дій з метою досягнення злочинних цілей (стаття 1 Закону України «Про боротьбу з тероризмом</a:t>
            </a:r>
            <a:r>
              <a:rPr lang="uk-UA" dirty="0" smtClean="0"/>
              <a:t>».</a:t>
            </a:r>
            <a:endParaRPr lang="uk-UA" dirty="0"/>
          </a:p>
          <a:p>
            <a:r>
              <a:rPr lang="uk-UA" dirty="0"/>
              <a:t>Конкретним проявом тероризму, як загальної діяльності, є терористичний акт.</a:t>
            </a:r>
          </a:p>
        </p:txBody>
      </p:sp>
    </p:spTree>
    <p:extLst>
      <p:ext uri="{BB962C8B-B14F-4D97-AF65-F5344CB8AC3E}">
        <p14:creationId xmlns:p14="http://schemas.microsoft.com/office/powerpoint/2010/main" val="1843301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lnSpcReduction="10000"/>
          </a:bodyPr>
          <a:lstStyle/>
          <a:p>
            <a:pPr algn="just"/>
            <a:r>
              <a:rPr lang="uk-UA" dirty="0"/>
              <a:t>Вживане у дієслові «тероризувати» означає залякувати, породжувати страх вселяти страх і </a:t>
            </a:r>
            <a:r>
              <a:rPr lang="uk-UA" dirty="0" err="1"/>
              <a:t>т.п</a:t>
            </a:r>
            <a:r>
              <a:rPr lang="uk-UA" dirty="0"/>
              <a:t>.</a:t>
            </a:r>
          </a:p>
          <a:p>
            <a:pPr algn="just"/>
            <a:r>
              <a:rPr lang="uk-UA" dirty="0"/>
              <a:t>У тлумачному словнику сучасної української мови </a:t>
            </a:r>
            <a:r>
              <a:rPr lang="uk-UA" dirty="0" smtClean="0"/>
              <a:t>дається таке </a:t>
            </a:r>
            <a:r>
              <a:rPr lang="uk-UA" dirty="0"/>
              <a:t>трактування тероризму, терору: найгостріша форма </a:t>
            </a:r>
            <a:r>
              <a:rPr lang="uk-UA" dirty="0" smtClean="0"/>
              <a:t>боротьби проти </a:t>
            </a:r>
            <a:r>
              <a:rPr lang="uk-UA" dirty="0"/>
              <a:t>політичних і класових супротивників із застосуванням насильства аж до фізичного знищення. Надмірна жорстокість </a:t>
            </a:r>
            <a:r>
              <a:rPr lang="uk-UA" dirty="0" smtClean="0"/>
              <a:t>стосовно кого-небудь</a:t>
            </a:r>
            <a:r>
              <a:rPr lang="uk-UA" dirty="0"/>
              <a:t>, залякування, тероризм. Здійснювання, </a:t>
            </a:r>
            <a:r>
              <a:rPr lang="uk-UA" dirty="0" smtClean="0"/>
              <a:t>застосування терору</a:t>
            </a:r>
            <a:r>
              <a:rPr lang="uk-UA" dirty="0"/>
              <a:t>, діяльність і тактика терористів</a:t>
            </a:r>
          </a:p>
        </p:txBody>
      </p:sp>
    </p:spTree>
    <p:extLst>
      <p:ext uri="{BB962C8B-B14F-4D97-AF65-F5344CB8AC3E}">
        <p14:creationId xmlns:p14="http://schemas.microsoft.com/office/powerpoint/2010/main" val="786940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a:t>У сучасній, зокрема політичній, юридичній </a:t>
            </a:r>
            <a:r>
              <a:rPr lang="uk-UA" dirty="0" smtClean="0"/>
              <a:t>літературі терор </a:t>
            </a:r>
            <a:r>
              <a:rPr lang="uk-UA" dirty="0"/>
              <a:t>інтерпретується як політика залякування, насильства </a:t>
            </a:r>
            <a:r>
              <a:rPr lang="uk-UA" dirty="0" smtClean="0"/>
              <a:t>і розправи </a:t>
            </a:r>
            <a:r>
              <a:rPr lang="uk-UA" dirty="0"/>
              <a:t>над політичними супротивниками, аж до </a:t>
            </a:r>
            <a:r>
              <a:rPr lang="uk-UA" dirty="0" smtClean="0"/>
              <a:t>фізичного його </a:t>
            </a:r>
            <a:r>
              <a:rPr lang="uk-UA" dirty="0"/>
              <a:t>знищення. </a:t>
            </a:r>
          </a:p>
        </p:txBody>
      </p:sp>
    </p:spTree>
    <p:extLst>
      <p:ext uri="{BB962C8B-B14F-4D97-AF65-F5344CB8AC3E}">
        <p14:creationId xmlns:p14="http://schemas.microsoft.com/office/powerpoint/2010/main" val="1331982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терор</a:t>
            </a:r>
            <a:endParaRPr lang="uk-UA" dirty="0"/>
          </a:p>
        </p:txBody>
      </p:sp>
      <p:sp>
        <p:nvSpPr>
          <p:cNvPr id="3" name="Місце для вмісту 2"/>
          <p:cNvSpPr>
            <a:spLocks noGrp="1"/>
          </p:cNvSpPr>
          <p:nvPr>
            <p:ph idx="1"/>
          </p:nvPr>
        </p:nvSpPr>
        <p:spPr/>
        <p:txBody>
          <a:bodyPr>
            <a:normAutofit fontScale="92500"/>
          </a:bodyPr>
          <a:lstStyle/>
          <a:p>
            <a:pPr algn="just"/>
            <a:r>
              <a:rPr lang="uk-UA" dirty="0"/>
              <a:t>Термін "</a:t>
            </a:r>
            <a:r>
              <a:rPr lang="uk-UA" b="1" dirty="0">
                <a:solidFill>
                  <a:srgbClr val="FFFF00"/>
                </a:solidFill>
              </a:rPr>
              <a:t>терор</a:t>
            </a:r>
            <a:r>
              <a:rPr lang="uk-UA" dirty="0"/>
              <a:t>" у перекладі з латинської (</a:t>
            </a:r>
            <a:r>
              <a:rPr lang="en-US" dirty="0"/>
              <a:t>terror) </a:t>
            </a:r>
            <a:r>
              <a:rPr lang="uk-UA" dirty="0" smtClean="0"/>
              <a:t>означає </a:t>
            </a:r>
            <a:r>
              <a:rPr lang="uk-UA" dirty="0"/>
              <a:t>страх, жах, </a:t>
            </a:r>
            <a:r>
              <a:rPr lang="uk-UA" dirty="0" smtClean="0"/>
              <a:t>проте </a:t>
            </a:r>
            <a:r>
              <a:rPr lang="uk-UA" dirty="0"/>
              <a:t>появу його </a:t>
            </a:r>
            <a:r>
              <a:rPr lang="uk-UA" dirty="0" smtClean="0"/>
              <a:t>як </a:t>
            </a:r>
            <a:r>
              <a:rPr lang="uk-UA" dirty="0"/>
              <a:t>поняття, що </a:t>
            </a:r>
            <a:r>
              <a:rPr lang="uk-UA" dirty="0" smtClean="0"/>
              <a:t> характеризує конкретні явища , звичайно пов'язують з якобінською </a:t>
            </a:r>
            <a:r>
              <a:rPr lang="uk-UA" dirty="0"/>
              <a:t>диктатурою, запровадженою у Франції 31 </a:t>
            </a:r>
            <a:r>
              <a:rPr lang="uk-UA" dirty="0" smtClean="0"/>
              <a:t>травня </a:t>
            </a:r>
            <a:r>
              <a:rPr lang="uk-UA" dirty="0"/>
              <a:t>— 2 червня 1793 року. Хоча, власне, самі ті </a:t>
            </a:r>
            <a:r>
              <a:rPr lang="uk-UA" dirty="0" smtClean="0"/>
              <a:t>процеси </a:t>
            </a:r>
            <a:r>
              <a:rPr lang="uk-UA" dirty="0"/>
              <a:t>та явища , котрі </a:t>
            </a:r>
            <a:r>
              <a:rPr lang="uk-UA" dirty="0" err="1"/>
              <a:t>іменуют</a:t>
            </a:r>
            <a:r>
              <a:rPr lang="uk-UA" dirty="0"/>
              <a:t> ь тепер цим поняттям, </a:t>
            </a:r>
            <a:r>
              <a:rPr lang="uk-UA" dirty="0" smtClean="0"/>
              <a:t>періодично </a:t>
            </a:r>
            <a:r>
              <a:rPr lang="uk-UA" dirty="0"/>
              <a:t>виникали протягом усієї історії людства. </a:t>
            </a:r>
          </a:p>
          <a:p>
            <a:r>
              <a:rPr lang="uk-UA" dirty="0"/>
              <a:t>У словнику іноземних слів "терор" </a:t>
            </a:r>
            <a:r>
              <a:rPr lang="uk-UA" dirty="0" smtClean="0"/>
              <a:t>визначається </a:t>
            </a:r>
            <a:r>
              <a:rPr lang="uk-UA" dirty="0"/>
              <a:t>як </a:t>
            </a:r>
            <a:r>
              <a:rPr lang="uk-UA" dirty="0" smtClean="0"/>
              <a:t>політика </a:t>
            </a:r>
            <a:r>
              <a:rPr lang="uk-UA" dirty="0"/>
              <a:t>залякування, придушування </a:t>
            </a:r>
            <a:r>
              <a:rPr lang="uk-UA" dirty="0" err="1"/>
              <a:t>політичник</a:t>
            </a:r>
            <a:r>
              <a:rPr lang="uk-UA" dirty="0"/>
              <a:t> </a:t>
            </a:r>
            <a:r>
              <a:rPr lang="uk-UA" dirty="0" smtClean="0"/>
              <a:t>противників </a:t>
            </a:r>
            <a:r>
              <a:rPr lang="uk-UA" dirty="0"/>
              <a:t>насильницькими заходами"</a:t>
            </a:r>
          </a:p>
        </p:txBody>
      </p:sp>
    </p:spTree>
    <p:extLst>
      <p:ext uri="{BB962C8B-B14F-4D97-AF65-F5344CB8AC3E}">
        <p14:creationId xmlns:p14="http://schemas.microsoft.com/office/powerpoint/2010/main" val="34825121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smtClean="0"/>
              <a:t>Терор звичайно пов'язують з діяльністю державної влади в певні періоди існування держави , проте це не означає , що крім державної влади ніякі інші сили не в змозі насаджувати повсюдний терор, викликаючи страх і жах не тільки в політичних противників, а практично </a:t>
            </a:r>
            <a:r>
              <a:rPr lang="uk-UA" dirty="0" smtClean="0">
                <a:solidFill>
                  <a:srgbClr val="FFFF00"/>
                </a:solidFill>
              </a:rPr>
              <a:t>в усіх і кожного </a:t>
            </a:r>
            <a:r>
              <a:rPr lang="ru-RU" dirty="0" smtClean="0">
                <a:solidFill>
                  <a:srgbClr val="FFFF00"/>
                </a:solidFill>
              </a:rPr>
              <a:t>.</a:t>
            </a:r>
            <a:endParaRPr lang="uk-UA" dirty="0">
              <a:solidFill>
                <a:srgbClr val="FFFF00"/>
              </a:solidFill>
            </a:endParaRPr>
          </a:p>
        </p:txBody>
      </p:sp>
    </p:spTree>
    <p:extLst>
      <p:ext uri="{BB962C8B-B14F-4D97-AF65-F5344CB8AC3E}">
        <p14:creationId xmlns:p14="http://schemas.microsoft.com/office/powerpoint/2010/main" val="3842417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державний </a:t>
            </a:r>
            <a:r>
              <a:rPr lang="uk-UA" dirty="0" smtClean="0"/>
              <a:t>і </a:t>
            </a:r>
            <a:r>
              <a:rPr lang="uk-UA" dirty="0"/>
              <a:t>недержавний </a:t>
            </a:r>
            <a:r>
              <a:rPr lang="uk-UA" dirty="0" smtClean="0"/>
              <a:t>терор</a:t>
            </a:r>
            <a:endParaRPr lang="uk-UA" dirty="0"/>
          </a:p>
        </p:txBody>
      </p:sp>
      <p:sp>
        <p:nvSpPr>
          <p:cNvPr id="3" name="Місце для вмісту 2"/>
          <p:cNvSpPr>
            <a:spLocks noGrp="1"/>
          </p:cNvSpPr>
          <p:nvPr>
            <p:ph idx="1"/>
          </p:nvPr>
        </p:nvSpPr>
        <p:spPr/>
        <p:txBody>
          <a:bodyPr>
            <a:normAutofit/>
          </a:bodyPr>
          <a:lstStyle/>
          <a:p>
            <a:pPr algn="just"/>
            <a:r>
              <a:rPr lang="uk-UA" dirty="0" smtClean="0"/>
              <a:t>Отже , терор може бути як державний , так і недержавний . </a:t>
            </a:r>
          </a:p>
          <a:p>
            <a:pPr algn="just"/>
            <a:r>
              <a:rPr lang="uk-UA" dirty="0" smtClean="0"/>
              <a:t>Державний терор пов'язують з особливо репресивною, жорстокою діяльністю державної влади стосовно своїх політичних </a:t>
            </a:r>
            <a:r>
              <a:rPr lang="uk-UA" dirty="0" err="1" smtClean="0"/>
              <a:t>противникі</a:t>
            </a:r>
            <a:r>
              <a:rPr lang="uk-UA" dirty="0" smtClean="0"/>
              <a:t> в як усередині країни, так і поза її межами, тому державний терор можна поділити на внутрішній і зовнішній. </a:t>
            </a:r>
            <a:endParaRPr lang="uk-UA" dirty="0"/>
          </a:p>
        </p:txBody>
      </p:sp>
    </p:spTree>
    <p:extLst>
      <p:ext uri="{BB962C8B-B14F-4D97-AF65-F5344CB8AC3E}">
        <p14:creationId xmlns:p14="http://schemas.microsoft.com/office/powerpoint/2010/main" val="3149300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Зовнішній терор</a:t>
            </a:r>
            <a:endParaRPr lang="uk-UA" dirty="0"/>
          </a:p>
        </p:txBody>
      </p:sp>
      <p:sp>
        <p:nvSpPr>
          <p:cNvPr id="3" name="Місце для вмісту 2"/>
          <p:cNvSpPr>
            <a:spLocks noGrp="1"/>
          </p:cNvSpPr>
          <p:nvPr>
            <p:ph idx="1"/>
          </p:nvPr>
        </p:nvSpPr>
        <p:spPr/>
        <p:txBody>
          <a:bodyPr/>
          <a:lstStyle/>
          <a:p>
            <a:pPr algn="just"/>
            <a:r>
              <a:rPr lang="uk-UA" dirty="0" smtClean="0"/>
              <a:t>Зовнішній терор асоціюється з агресивною або колоніальною політикою держави з метою загарбання чужих територій, пограбування національних багатств поневолених народів, зневажання елементарних прав людини .</a:t>
            </a:r>
            <a:endParaRPr lang="uk-UA" dirty="0"/>
          </a:p>
        </p:txBody>
      </p:sp>
    </p:spTree>
    <p:extLst>
      <p:ext uri="{BB962C8B-B14F-4D97-AF65-F5344CB8AC3E}">
        <p14:creationId xmlns:p14="http://schemas.microsoft.com/office/powerpoint/2010/main" val="2768319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a:t>судовий</a:t>
            </a:r>
            <a:r>
              <a:rPr lang="ru-RU" dirty="0"/>
              <a:t> і </a:t>
            </a:r>
            <a:r>
              <a:rPr lang="ru-RU" dirty="0" err="1" smtClean="0"/>
              <a:t>позасудовий</a:t>
            </a:r>
            <a:r>
              <a:rPr lang="ru-RU" b="1" dirty="0" smtClean="0"/>
              <a:t> </a:t>
            </a:r>
            <a:r>
              <a:rPr lang="ru-RU" dirty="0" err="1" smtClean="0"/>
              <a:t>терор</a:t>
            </a:r>
            <a:endParaRPr lang="uk-UA" dirty="0"/>
          </a:p>
        </p:txBody>
      </p:sp>
      <p:sp>
        <p:nvSpPr>
          <p:cNvPr id="3" name="Місце для вмісту 2"/>
          <p:cNvSpPr>
            <a:spLocks noGrp="1"/>
          </p:cNvSpPr>
          <p:nvPr>
            <p:ph idx="1"/>
          </p:nvPr>
        </p:nvSpPr>
        <p:spPr/>
        <p:txBody>
          <a:bodyPr/>
          <a:lstStyle/>
          <a:p>
            <a:pPr algn="just"/>
            <a:r>
              <a:rPr lang="uk-UA" dirty="0" smtClean="0"/>
              <a:t>Внутрішній державний терор залежно від специфіки його прояву можна поділити на судовий і позасудовий.</a:t>
            </a:r>
          </a:p>
          <a:p>
            <a:pPr algn="just"/>
            <a:r>
              <a:rPr lang="uk-UA" dirty="0" smtClean="0"/>
              <a:t>Судовий терор виявляється головним чином у кримінальному переслідуванні політичних противників і масштабах застосування до них смертної кари. </a:t>
            </a:r>
            <a:endParaRPr lang="uk-UA" dirty="0"/>
          </a:p>
        </p:txBody>
      </p:sp>
    </p:spTree>
    <p:extLst>
      <p:ext uri="{BB962C8B-B14F-4D97-AF65-F5344CB8AC3E}">
        <p14:creationId xmlns:p14="http://schemas.microsoft.com/office/powerpoint/2010/main" val="3772312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a:bodyPr>
          <a:lstStyle/>
          <a:p>
            <a:pPr algn="just"/>
            <a:r>
              <a:rPr lang="uk-UA" dirty="0"/>
              <a:t>Термін </a:t>
            </a:r>
            <a:r>
              <a:rPr lang="uk-UA" dirty="0" smtClean="0"/>
              <a:t>«терор» </a:t>
            </a:r>
            <a:r>
              <a:rPr lang="uk-UA" dirty="0"/>
              <a:t>уперше ввів Аристотель для визначення особливого </a:t>
            </a:r>
            <a:r>
              <a:rPr lang="uk-UA" dirty="0" smtClean="0"/>
              <a:t>типу жаху</a:t>
            </a:r>
            <a:r>
              <a:rPr lang="uk-UA" dirty="0"/>
              <a:t>, який охоплював глядачів трагедії у грецькому театрі. Це був жах </a:t>
            </a:r>
            <a:r>
              <a:rPr lang="uk-UA" dirty="0" smtClean="0"/>
              <a:t>перед небуттям</a:t>
            </a:r>
            <a:r>
              <a:rPr lang="uk-UA" dirty="0"/>
              <a:t>, виражений у формі болю, хаосу, руйнації. </a:t>
            </a:r>
            <a:endParaRPr lang="uk-UA" dirty="0" smtClean="0"/>
          </a:p>
          <a:p>
            <a:r>
              <a:rPr lang="uk-UA" dirty="0" smtClean="0"/>
              <a:t>.</a:t>
            </a:r>
            <a:endParaRPr lang="uk-UA" dirty="0"/>
          </a:p>
        </p:txBody>
      </p:sp>
    </p:spTree>
    <p:extLst>
      <p:ext uri="{BB962C8B-B14F-4D97-AF65-F5344CB8AC3E}">
        <p14:creationId xmlns:p14="http://schemas.microsoft.com/office/powerpoint/2010/main" val="17611325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a:bodyPr>
          <a:lstStyle/>
          <a:p>
            <a:pPr algn="just"/>
            <a:r>
              <a:rPr lang="uk-UA" dirty="0" smtClean="0"/>
              <a:t>До позасудового державного терору військового характер у звичайно вдаються з метою придушення будь-якої збройно ї опозиції та інших народних заворушень, оскільки він супроводжується каральними операціями як щодо переможених та полонених  бунтарів, заколотників , так і проти співчуваючих цьому руху громадян. </a:t>
            </a:r>
            <a:endParaRPr lang="uk-UA" dirty="0"/>
          </a:p>
        </p:txBody>
      </p:sp>
    </p:spTree>
    <p:extLst>
      <p:ext uri="{BB962C8B-B14F-4D97-AF65-F5344CB8AC3E}">
        <p14:creationId xmlns:p14="http://schemas.microsoft.com/office/powerpoint/2010/main" val="2168714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lnSpcReduction="10000"/>
          </a:bodyPr>
          <a:lstStyle/>
          <a:p>
            <a:pPr algn="just"/>
            <a:r>
              <a:rPr lang="uk-UA" dirty="0"/>
              <a:t>Упродовж 50 років (з 1936 до 1986 р.), за підрахунками індійського юриста </a:t>
            </a:r>
            <a:r>
              <a:rPr lang="en-US" dirty="0"/>
              <a:t>E. </a:t>
            </a:r>
            <a:r>
              <a:rPr lang="uk-UA" dirty="0" err="1"/>
              <a:t>Туагі</a:t>
            </a:r>
            <a:r>
              <a:rPr lang="uk-UA" dirty="0"/>
              <a:t>, було розроблено близько 115 різноманітних варіантів визначення тероризму, перше з яких було запропоноване Лігою Націй у 1937 р. в «Конвенції по запобіганню та покаранню актів тероризму», за яким під терористичними актами розуміються «злочинні дії, що здійснюються проти іншої держави </a:t>
            </a:r>
            <a:r>
              <a:rPr lang="uk-UA" dirty="0" smtClean="0"/>
              <a:t>або населення </a:t>
            </a:r>
            <a:r>
              <a:rPr lang="uk-UA" dirty="0"/>
              <a:t>будь-якої держави з тим, щоб викликати страх </a:t>
            </a:r>
            <a:r>
              <a:rPr lang="uk-UA" dirty="0" smtClean="0"/>
              <a:t>серед окремих </a:t>
            </a:r>
            <a:r>
              <a:rPr lang="uk-UA" dirty="0"/>
              <a:t>осіб, груп осіб або більшості населення»</a:t>
            </a:r>
          </a:p>
        </p:txBody>
      </p:sp>
    </p:spTree>
    <p:extLst>
      <p:ext uri="{BB962C8B-B14F-4D97-AF65-F5344CB8AC3E}">
        <p14:creationId xmlns:p14="http://schemas.microsoft.com/office/powerpoint/2010/main" val="3498402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err="1"/>
              <a:t>Дж</a:t>
            </a:r>
            <a:r>
              <a:rPr lang="uk-UA" dirty="0"/>
              <a:t>. </a:t>
            </a:r>
            <a:r>
              <a:rPr lang="uk-UA" dirty="0" err="1"/>
              <a:t>Сеймовськи</a:t>
            </a:r>
            <a:r>
              <a:rPr lang="uk-UA" dirty="0"/>
              <a:t>, виступаючи на 5-й сесії Міжнародної школи з роззброєння і конфліктів в </a:t>
            </a:r>
            <a:r>
              <a:rPr lang="uk-UA" dirty="0" err="1"/>
              <a:t>Урбіно</a:t>
            </a:r>
            <a:r>
              <a:rPr lang="uk-UA" dirty="0"/>
              <a:t> (Італія, 12–24 </a:t>
            </a:r>
            <a:r>
              <a:rPr lang="uk-UA" dirty="0" smtClean="0"/>
              <a:t>серпня 1974 </a:t>
            </a:r>
            <a:r>
              <a:rPr lang="uk-UA" dirty="0"/>
              <a:t>р.,), зазначив: «Досить ймовірно, що ми ніколи не </a:t>
            </a:r>
            <a:r>
              <a:rPr lang="uk-UA" dirty="0" smtClean="0"/>
              <a:t>знайдемо юридичного </a:t>
            </a:r>
            <a:r>
              <a:rPr lang="uk-UA" dirty="0"/>
              <a:t>критерію для тероризму, як ми не знайшли його </a:t>
            </a:r>
            <a:r>
              <a:rPr lang="uk-UA" dirty="0" smtClean="0"/>
              <a:t>для хуліганства</a:t>
            </a:r>
            <a:r>
              <a:rPr lang="uk-UA" dirty="0"/>
              <a:t>. Існує крадіжка, вбивство, підпал, викрадення, тероризм же з точки зору </a:t>
            </a:r>
            <a:r>
              <a:rPr lang="uk-UA" dirty="0" smtClean="0"/>
              <a:t> юриста</a:t>
            </a:r>
            <a:r>
              <a:rPr lang="uk-UA" dirty="0"/>
              <a:t>, – тавтологія»</a:t>
            </a:r>
          </a:p>
        </p:txBody>
      </p:sp>
    </p:spTree>
    <p:extLst>
      <p:ext uri="{BB962C8B-B14F-4D97-AF65-F5344CB8AC3E}">
        <p14:creationId xmlns:p14="http://schemas.microsoft.com/office/powerpoint/2010/main" val="14865988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smtClean="0"/>
              <a:t>На жаль, на рівні ООН досі не досягнуто згоди щодо однозначного визначення тероризму. Американські дослідники тероризму підкреслюють, що це явище легше описати, ніж дати йому чітке, однозначне тлумачення. Саме так підходить до трактування цього поняття американський дослідник Браян </a:t>
            </a:r>
            <a:r>
              <a:rPr lang="uk-UA" dirty="0" err="1" smtClean="0"/>
              <a:t>Дженкінс</a:t>
            </a:r>
            <a:r>
              <a:rPr lang="uk-UA" dirty="0" smtClean="0"/>
              <a:t>. Тероризм, наголошує він, «визначається характером акту, а не особою злочинців чи характером їх причини.</a:t>
            </a:r>
            <a:endParaRPr lang="uk-UA" dirty="0"/>
          </a:p>
        </p:txBody>
      </p:sp>
    </p:spTree>
    <p:extLst>
      <p:ext uri="{BB962C8B-B14F-4D97-AF65-F5344CB8AC3E}">
        <p14:creationId xmlns:p14="http://schemas.microsoft.com/office/powerpoint/2010/main" val="21074405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три основні погляди на природу тероризму</a:t>
            </a:r>
          </a:p>
        </p:txBody>
      </p:sp>
      <p:sp>
        <p:nvSpPr>
          <p:cNvPr id="3" name="Місце для вмісту 2"/>
          <p:cNvSpPr>
            <a:spLocks noGrp="1"/>
          </p:cNvSpPr>
          <p:nvPr>
            <p:ph idx="1"/>
          </p:nvPr>
        </p:nvSpPr>
        <p:spPr/>
        <p:txBody>
          <a:bodyPr>
            <a:normAutofit fontScale="92500" lnSpcReduction="10000"/>
          </a:bodyPr>
          <a:lstStyle/>
          <a:p>
            <a:pPr marL="0" indent="0" algn="just">
              <a:buNone/>
            </a:pPr>
            <a:r>
              <a:rPr lang="uk-UA" i="1" dirty="0" smtClean="0"/>
              <a:t>виходячи </a:t>
            </a:r>
            <a:r>
              <a:rPr lang="uk-UA" i="1" dirty="0"/>
              <a:t>з бойових, кримінальних та соціально-політичних проявів терористичної діяльності.</a:t>
            </a:r>
          </a:p>
          <a:p>
            <a:pPr marL="457200" indent="-457200" algn="just">
              <a:buFont typeface="+mj-lt"/>
              <a:buAutoNum type="arabicPeriod"/>
            </a:pPr>
            <a:r>
              <a:rPr lang="uk-UA" dirty="0"/>
              <a:t>Відповідно до першої позиції тероризм розглядається як </a:t>
            </a:r>
            <a:r>
              <a:rPr lang="uk-UA" i="1" dirty="0">
                <a:solidFill>
                  <a:srgbClr val="FFFF00"/>
                </a:solidFill>
              </a:rPr>
              <a:t>специфічний вид збройних дій</a:t>
            </a:r>
            <a:r>
              <a:rPr lang="uk-UA" dirty="0"/>
              <a:t> і визначається як "збройний конфлікт низької інтенсивності".</a:t>
            </a:r>
          </a:p>
          <a:p>
            <a:pPr marL="457200" indent="-457200" algn="just">
              <a:buFont typeface="+mj-lt"/>
              <a:buAutoNum type="arabicPeriod"/>
            </a:pPr>
            <a:r>
              <a:rPr lang="uk-UA" dirty="0"/>
              <a:t>Друга точка зору наголошує на кримінальній складовій і класифікує тероризм як </a:t>
            </a:r>
            <a:r>
              <a:rPr lang="uk-UA" i="1" dirty="0">
                <a:solidFill>
                  <a:srgbClr val="FFFF00"/>
                </a:solidFill>
              </a:rPr>
              <a:t>вид кримінальної злочинності</a:t>
            </a:r>
            <a:r>
              <a:rPr lang="uk-UA" dirty="0"/>
              <a:t>.</a:t>
            </a:r>
          </a:p>
          <a:p>
            <a:pPr marL="457200" indent="-457200" algn="just">
              <a:buFont typeface="+mj-lt"/>
              <a:buAutoNum type="arabicPeriod"/>
            </a:pPr>
            <a:r>
              <a:rPr lang="uk-UA" dirty="0"/>
              <a:t>Третя вважає тероризм </a:t>
            </a:r>
            <a:r>
              <a:rPr lang="uk-UA" i="1" dirty="0">
                <a:solidFill>
                  <a:srgbClr val="FFFF00"/>
                </a:solidFill>
              </a:rPr>
              <a:t>видом політичної боротьби</a:t>
            </a:r>
            <a:r>
              <a:rPr lang="uk-UA" dirty="0"/>
              <a:t>, що формується з урахуванням соціально-політичного протесту.</a:t>
            </a:r>
          </a:p>
        </p:txBody>
      </p:sp>
    </p:spTree>
    <p:extLst>
      <p:ext uri="{BB962C8B-B14F-4D97-AF65-F5344CB8AC3E}">
        <p14:creationId xmlns:p14="http://schemas.microsoft.com/office/powerpoint/2010/main" val="33950639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a:t>Міністерство оборони США визначає тероризм як </a:t>
            </a:r>
            <a:r>
              <a:rPr lang="uk-UA" i="1" dirty="0">
                <a:solidFill>
                  <a:srgbClr val="FFFF00"/>
                </a:solidFill>
              </a:rPr>
              <a:t>«навмисне застосування насильства чи загрози насильства для нагнітання страху, з наміром змусити до чогось або залякати </a:t>
            </a:r>
            <a:r>
              <a:rPr lang="uk-UA" i="1" dirty="0" smtClean="0">
                <a:solidFill>
                  <a:srgbClr val="FFFF00"/>
                </a:solidFill>
              </a:rPr>
              <a:t>уряди </a:t>
            </a:r>
            <a:r>
              <a:rPr lang="uk-UA" i="1" dirty="0">
                <a:solidFill>
                  <a:srgbClr val="FFFF00"/>
                </a:solidFill>
              </a:rPr>
              <a:t>чи </a:t>
            </a:r>
            <a:r>
              <a:rPr lang="uk-UA" i="1" dirty="0" smtClean="0">
                <a:solidFill>
                  <a:srgbClr val="FFFF00"/>
                </a:solidFill>
              </a:rPr>
              <a:t>суспільство, з метою досягнення певних політичних</a:t>
            </a:r>
            <a:r>
              <a:rPr lang="uk-UA" i="1" dirty="0">
                <a:solidFill>
                  <a:srgbClr val="FFFF00"/>
                </a:solidFill>
              </a:rPr>
              <a:t>, релігійних та ідеологічних цілей».</a:t>
            </a:r>
          </a:p>
        </p:txBody>
      </p:sp>
    </p:spTree>
    <p:extLst>
      <p:ext uri="{BB962C8B-B14F-4D97-AF65-F5344CB8AC3E}">
        <p14:creationId xmlns:p14="http://schemas.microsoft.com/office/powerpoint/2010/main" val="10127895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Терористичний акт </a:t>
            </a:r>
            <a:endParaRPr lang="uk-UA" dirty="0"/>
          </a:p>
        </p:txBody>
      </p:sp>
      <p:sp>
        <p:nvSpPr>
          <p:cNvPr id="3" name="Місце для вмісту 2"/>
          <p:cNvSpPr>
            <a:spLocks noGrp="1"/>
          </p:cNvSpPr>
          <p:nvPr>
            <p:ph idx="1"/>
          </p:nvPr>
        </p:nvSpPr>
        <p:spPr/>
        <p:txBody>
          <a:bodyPr/>
          <a:lstStyle/>
          <a:p>
            <a:pPr algn="just"/>
            <a:r>
              <a:rPr lang="uk-UA" b="1" dirty="0">
                <a:solidFill>
                  <a:srgbClr val="FFFF00"/>
                </a:solidFill>
              </a:rPr>
              <a:t>Терористичний акт </a:t>
            </a:r>
            <a:r>
              <a:rPr lang="uk-UA" dirty="0"/>
              <a:t>- злочинне діяння у формі застосування зброї, вчинення вибуху, підпалу чи інших дій, відповідальність за які передбачена статтею 258 Кримінального кодексу України</a:t>
            </a:r>
          </a:p>
        </p:txBody>
      </p:sp>
    </p:spTree>
    <p:extLst>
      <p:ext uri="{BB962C8B-B14F-4D97-AF65-F5344CB8AC3E}">
        <p14:creationId xmlns:p14="http://schemas.microsoft.com/office/powerpoint/2010/main" val="29849388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a:t>Тероризм, як злочинна (терористична) діяльність, також, охоплює</a:t>
            </a:r>
            <a:r>
              <a:rPr lang="uk-UA" dirty="0" smtClean="0"/>
              <a:t>:</a:t>
            </a:r>
            <a:r>
              <a:rPr lang="uk-UA" dirty="0"/>
              <a:t/>
            </a:r>
            <a:br>
              <a:rPr lang="uk-UA" dirty="0"/>
            </a:br>
            <a:endParaRPr lang="uk-UA" dirty="0"/>
          </a:p>
        </p:txBody>
      </p:sp>
      <p:sp>
        <p:nvSpPr>
          <p:cNvPr id="3" name="Місце для вмісту 2"/>
          <p:cNvSpPr>
            <a:spLocks noGrp="1"/>
          </p:cNvSpPr>
          <p:nvPr>
            <p:ph idx="1"/>
          </p:nvPr>
        </p:nvSpPr>
        <p:spPr/>
        <p:txBody>
          <a:bodyPr>
            <a:normAutofit/>
          </a:bodyPr>
          <a:lstStyle/>
          <a:p>
            <a:r>
              <a:rPr lang="uk-UA" dirty="0" smtClean="0"/>
              <a:t>планування</a:t>
            </a:r>
            <a:r>
              <a:rPr lang="uk-UA" dirty="0"/>
              <a:t>, організацію, підготовку та реалізацію терористичних актів;</a:t>
            </a:r>
          </a:p>
          <a:p>
            <a:r>
              <a:rPr lang="uk-UA" dirty="0"/>
              <a:t>підбурювання до вчинення терористичних актів, насильства над фізичними особами або організаціями, знищення матеріальних об’єктів у терористичних цілях;</a:t>
            </a:r>
          </a:p>
          <a:p>
            <a:r>
              <a:rPr lang="uk-UA" dirty="0"/>
              <a:t>організацію незаконних збройних формувань, злочинних угруповань (злочинних організацій), організованих злочинних груп для вчинення терористичних актів, так само як і участь у таких актах</a:t>
            </a:r>
            <a:r>
              <a:rPr lang="uk-UA" dirty="0" smtClean="0"/>
              <a:t>;</a:t>
            </a:r>
            <a:endParaRPr lang="uk-UA" dirty="0"/>
          </a:p>
        </p:txBody>
      </p:sp>
    </p:spTree>
    <p:extLst>
      <p:ext uri="{BB962C8B-B14F-4D97-AF65-F5344CB8AC3E}">
        <p14:creationId xmlns:p14="http://schemas.microsoft.com/office/powerpoint/2010/main" val="14404248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r>
              <a:rPr lang="uk-UA" dirty="0"/>
              <a:t>вербування, озброєння, підготовку та використання терористів, тобто осіб, які беруть участь у терористичній діяльності;</a:t>
            </a:r>
          </a:p>
          <a:p>
            <a:r>
              <a:rPr lang="uk-UA" dirty="0"/>
              <a:t>пропаганду і поширення ідеології тероризму;</a:t>
            </a:r>
          </a:p>
          <a:p>
            <a:r>
              <a:rPr lang="uk-UA" dirty="0"/>
              <a:t>проходження навчання тероризму;</a:t>
            </a:r>
          </a:p>
          <a:p>
            <a:r>
              <a:rPr lang="uk-UA" dirty="0"/>
              <a:t>виїзд з України та в’їзд в Україну з терористичною метою;</a:t>
            </a:r>
          </a:p>
          <a:p>
            <a:r>
              <a:rPr lang="uk-UA" dirty="0"/>
              <a:t>фінансування та інше сприяння тероризму.</a:t>
            </a:r>
          </a:p>
          <a:p>
            <a:endParaRPr lang="uk-UA" dirty="0"/>
          </a:p>
        </p:txBody>
      </p:sp>
    </p:spTree>
    <p:extLst>
      <p:ext uri="{BB962C8B-B14F-4D97-AF65-F5344CB8AC3E}">
        <p14:creationId xmlns:p14="http://schemas.microsoft.com/office/powerpoint/2010/main" val="85008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a:bodyPr>
          <a:lstStyle/>
          <a:p>
            <a:pPr algn="just"/>
            <a:r>
              <a:rPr lang="ru-RU" dirty="0" err="1"/>
              <a:t>Всі</a:t>
            </a:r>
            <a:r>
              <a:rPr lang="ru-RU" dirty="0"/>
              <a:t> </a:t>
            </a:r>
            <a:r>
              <a:rPr lang="ru-RU" dirty="0" err="1"/>
              <a:t>терористичні</a:t>
            </a:r>
            <a:r>
              <a:rPr lang="ru-RU" dirty="0"/>
              <a:t> </a:t>
            </a:r>
            <a:r>
              <a:rPr lang="ru-RU" dirty="0" err="1"/>
              <a:t>акти</a:t>
            </a:r>
            <a:r>
              <a:rPr lang="ru-RU" dirty="0"/>
              <a:t> є </a:t>
            </a:r>
            <a:r>
              <a:rPr lang="ru-RU" dirty="0" err="1"/>
              <a:t>злочинами</a:t>
            </a:r>
            <a:r>
              <a:rPr lang="ru-RU" dirty="0"/>
              <a:t> - </a:t>
            </a:r>
            <a:r>
              <a:rPr lang="ru-RU" dirty="0" err="1"/>
              <a:t>вбивство</a:t>
            </a:r>
            <a:r>
              <a:rPr lang="ru-RU" dirty="0"/>
              <a:t>, </a:t>
            </a:r>
            <a:r>
              <a:rPr lang="ru-RU" dirty="0" err="1"/>
              <a:t>викрадення</a:t>
            </a:r>
            <a:r>
              <a:rPr lang="ru-RU" dirty="0"/>
              <a:t>, </a:t>
            </a:r>
            <a:r>
              <a:rPr lang="ru-RU" dirty="0" err="1"/>
              <a:t>підпал</a:t>
            </a:r>
            <a:r>
              <a:rPr lang="ru-RU" dirty="0"/>
              <a:t>. </a:t>
            </a:r>
            <a:r>
              <a:rPr lang="ru-RU" dirty="0" err="1" smtClean="0"/>
              <a:t>Насильство</a:t>
            </a:r>
            <a:r>
              <a:rPr lang="ru-RU" dirty="0" smtClean="0"/>
              <a:t> </a:t>
            </a:r>
            <a:r>
              <a:rPr lang="ru-RU" dirty="0" err="1"/>
              <a:t>спрямоване</a:t>
            </a:r>
            <a:r>
              <a:rPr lang="ru-RU" dirty="0"/>
              <a:t> в основному </a:t>
            </a:r>
            <a:r>
              <a:rPr lang="ru-RU" dirty="0" err="1"/>
              <a:t>проти</a:t>
            </a:r>
            <a:r>
              <a:rPr lang="ru-RU" dirty="0"/>
              <a:t> </a:t>
            </a:r>
            <a:r>
              <a:rPr lang="ru-RU" dirty="0" err="1"/>
              <a:t>цивільних</a:t>
            </a:r>
            <a:r>
              <a:rPr lang="ru-RU" dirty="0"/>
              <a:t> </a:t>
            </a:r>
            <a:r>
              <a:rPr lang="ru-RU" dirty="0" err="1"/>
              <a:t>цілей</a:t>
            </a:r>
            <a:r>
              <a:rPr lang="ru-RU" dirty="0"/>
              <a:t>. </a:t>
            </a:r>
            <a:r>
              <a:rPr lang="ru-RU" dirty="0" err="1"/>
              <a:t>Мотиви</a:t>
            </a:r>
            <a:r>
              <a:rPr lang="ru-RU" dirty="0"/>
              <a:t> </a:t>
            </a:r>
            <a:r>
              <a:rPr lang="ru-RU" dirty="0" err="1"/>
              <a:t>політичні</a:t>
            </a:r>
            <a:r>
              <a:rPr lang="ru-RU" dirty="0"/>
              <a:t>. </a:t>
            </a:r>
            <a:r>
              <a:rPr lang="ru-RU" dirty="0" err="1"/>
              <a:t>Акції</a:t>
            </a:r>
            <a:r>
              <a:rPr lang="ru-RU" dirty="0"/>
              <a:t> в основному </a:t>
            </a:r>
            <a:r>
              <a:rPr lang="ru-RU" dirty="0" err="1"/>
              <a:t>проводяться</a:t>
            </a:r>
            <a:r>
              <a:rPr lang="ru-RU" dirty="0"/>
              <a:t> таким чином, </a:t>
            </a:r>
            <a:r>
              <a:rPr lang="ru-RU" dirty="0" err="1"/>
              <a:t>щоб</a:t>
            </a:r>
            <a:r>
              <a:rPr lang="ru-RU" dirty="0"/>
              <a:t> </a:t>
            </a:r>
            <a:r>
              <a:rPr lang="ru-RU" dirty="0" err="1"/>
              <a:t>досягти</a:t>
            </a:r>
            <a:r>
              <a:rPr lang="ru-RU" dirty="0"/>
              <a:t> максимального </a:t>
            </a:r>
            <a:r>
              <a:rPr lang="ru-RU" dirty="0" err="1"/>
              <a:t>розголосу</a:t>
            </a:r>
            <a:r>
              <a:rPr lang="ru-RU" dirty="0"/>
              <a:t>. </a:t>
            </a:r>
            <a:r>
              <a:rPr lang="ru-RU" dirty="0" err="1"/>
              <a:t>Зловмисники</a:t>
            </a:r>
            <a:r>
              <a:rPr lang="ru-RU" dirty="0"/>
              <a:t>, як правило, є членами </a:t>
            </a:r>
            <a:r>
              <a:rPr lang="ru-RU" dirty="0" err="1"/>
              <a:t>організованої</a:t>
            </a:r>
            <a:r>
              <a:rPr lang="ru-RU" dirty="0"/>
              <a:t> </a:t>
            </a:r>
            <a:r>
              <a:rPr lang="ru-RU" dirty="0" err="1"/>
              <a:t>групи</a:t>
            </a:r>
            <a:r>
              <a:rPr lang="ru-RU" dirty="0"/>
              <a:t>, і, на </a:t>
            </a:r>
            <a:r>
              <a:rPr lang="ru-RU" dirty="0" err="1"/>
              <a:t>відміну</a:t>
            </a:r>
            <a:r>
              <a:rPr lang="ru-RU" dirty="0"/>
              <a:t> </a:t>
            </a:r>
            <a:r>
              <a:rPr lang="ru-RU" dirty="0" err="1"/>
              <a:t>від</a:t>
            </a:r>
            <a:r>
              <a:rPr lang="ru-RU" dirty="0"/>
              <a:t> </a:t>
            </a:r>
            <a:r>
              <a:rPr lang="ru-RU" dirty="0" err="1"/>
              <a:t>інших</a:t>
            </a:r>
            <a:r>
              <a:rPr lang="ru-RU" dirty="0"/>
              <a:t> </a:t>
            </a:r>
            <a:r>
              <a:rPr lang="ru-RU" dirty="0" err="1"/>
              <a:t>злочинців</a:t>
            </a:r>
            <a:r>
              <a:rPr lang="ru-RU" dirty="0"/>
              <a:t>, вони часто </a:t>
            </a:r>
            <a:r>
              <a:rPr lang="ru-RU" dirty="0" err="1"/>
              <a:t>приписують</a:t>
            </a:r>
            <a:r>
              <a:rPr lang="ru-RU" dirty="0"/>
              <a:t> себе за </a:t>
            </a:r>
            <a:r>
              <a:rPr lang="ru-RU" dirty="0" err="1"/>
              <a:t>скоєне</a:t>
            </a:r>
            <a:r>
              <a:rPr lang="ru-RU" dirty="0"/>
              <a:t>. І, </a:t>
            </a:r>
            <a:r>
              <a:rPr lang="ru-RU" dirty="0" err="1"/>
              <a:t>нарешті</a:t>
            </a:r>
            <a:r>
              <a:rPr lang="ru-RU" dirty="0"/>
              <a:t>, </a:t>
            </a:r>
            <a:r>
              <a:rPr lang="ru-RU" dirty="0" err="1"/>
              <a:t>дія</a:t>
            </a:r>
            <a:r>
              <a:rPr lang="ru-RU" dirty="0"/>
              <a:t> </a:t>
            </a:r>
            <a:r>
              <a:rPr lang="ru-RU" dirty="0" err="1"/>
              <a:t>має</a:t>
            </a:r>
            <a:r>
              <a:rPr lang="ru-RU" dirty="0"/>
              <a:t> на </a:t>
            </a:r>
            <a:r>
              <a:rPr lang="ru-RU" dirty="0" err="1"/>
              <a:t>меті</a:t>
            </a:r>
            <a:r>
              <a:rPr lang="ru-RU" dirty="0"/>
              <a:t> </a:t>
            </a:r>
            <a:r>
              <a:rPr lang="ru-RU" dirty="0" err="1"/>
              <a:t>спричинити</a:t>
            </a:r>
            <a:r>
              <a:rPr lang="ru-RU" dirty="0"/>
              <a:t> </a:t>
            </a:r>
            <a:r>
              <a:rPr lang="ru-RU" dirty="0" err="1"/>
              <a:t>наслідки</a:t>
            </a:r>
            <a:r>
              <a:rPr lang="ru-RU" dirty="0"/>
              <a:t>, </a:t>
            </a:r>
            <a:r>
              <a:rPr lang="ru-RU" dirty="0" err="1"/>
              <a:t>окрім</a:t>
            </a:r>
            <a:r>
              <a:rPr lang="ru-RU" dirty="0"/>
              <a:t> </a:t>
            </a:r>
            <a:r>
              <a:rPr lang="ru-RU" dirty="0" err="1"/>
              <a:t>безпосереднього</a:t>
            </a:r>
            <a:r>
              <a:rPr lang="ru-RU" dirty="0"/>
              <a:t> </a:t>
            </a:r>
            <a:r>
              <a:rPr lang="ru-RU" dirty="0" err="1"/>
              <a:t>фізичного</a:t>
            </a:r>
            <a:r>
              <a:rPr lang="ru-RU" dirty="0"/>
              <a:t> </a:t>
            </a:r>
            <a:r>
              <a:rPr lang="ru-RU" dirty="0" err="1"/>
              <a:t>збитку</a:t>
            </a:r>
            <a:r>
              <a:rPr lang="ru-RU" dirty="0"/>
              <a:t>»</a:t>
            </a:r>
            <a:endParaRPr lang="uk-UA" dirty="0"/>
          </a:p>
        </p:txBody>
      </p:sp>
    </p:spTree>
    <p:extLst>
      <p:ext uri="{BB962C8B-B14F-4D97-AF65-F5344CB8AC3E}">
        <p14:creationId xmlns:p14="http://schemas.microsoft.com/office/powerpoint/2010/main" val="3523793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a:bodyPr>
          <a:lstStyle/>
          <a:p>
            <a:pPr algn="just"/>
            <a:r>
              <a:rPr lang="uk-UA" dirty="0"/>
              <a:t>Ідея використання реального жаху для завоювання та утримання влади стара, як сама влада. </a:t>
            </a:r>
            <a:r>
              <a:rPr lang="uk-UA" dirty="0" smtClean="0"/>
              <a:t>Ще єгипетські </a:t>
            </a:r>
            <a:r>
              <a:rPr lang="uk-UA" dirty="0"/>
              <a:t>фараони застосовували для залякування таку каральну санкцію, </a:t>
            </a:r>
            <a:r>
              <a:rPr lang="uk-UA" dirty="0" smtClean="0"/>
              <a:t>як штучний </a:t>
            </a:r>
            <a:r>
              <a:rPr lang="uk-UA" dirty="0"/>
              <a:t>голод – засипали канали, що спричиняло на великих </a:t>
            </a:r>
            <a:r>
              <a:rPr lang="uk-UA" dirty="0" smtClean="0"/>
              <a:t>територіях засуху</a:t>
            </a:r>
            <a:r>
              <a:rPr lang="uk-UA" dirty="0"/>
              <a:t>, люди голодували, а відтак жах охоплював цілі покоління. І як </a:t>
            </a:r>
            <a:r>
              <a:rPr lang="uk-UA" dirty="0" smtClean="0"/>
              <a:t>наслідок - </a:t>
            </a:r>
            <a:r>
              <a:rPr lang="uk-UA" dirty="0"/>
              <a:t>безумовне сприйняття влади </a:t>
            </a:r>
            <a:r>
              <a:rPr lang="uk-UA" dirty="0" smtClean="0"/>
              <a:t>фараонів</a:t>
            </a:r>
            <a:endParaRPr lang="uk-UA" dirty="0"/>
          </a:p>
          <a:p>
            <a:endParaRPr lang="uk-UA" dirty="0"/>
          </a:p>
        </p:txBody>
      </p:sp>
    </p:spTree>
    <p:extLst>
      <p:ext uri="{BB962C8B-B14F-4D97-AF65-F5344CB8AC3E}">
        <p14:creationId xmlns:p14="http://schemas.microsoft.com/office/powerpoint/2010/main" val="25780315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a:t>Річард А. </a:t>
            </a:r>
            <a:r>
              <a:rPr lang="uk-UA" dirty="0" err="1"/>
              <a:t>Фолкенрат</a:t>
            </a:r>
            <a:r>
              <a:rPr lang="uk-UA" dirty="0"/>
              <a:t> у своєму визначенні тероризму також наголошує на релігійному аспекті. Тероризм для нього – </a:t>
            </a:r>
            <a:r>
              <a:rPr lang="uk-UA" i="1" dirty="0">
                <a:solidFill>
                  <a:srgbClr val="FFFF00"/>
                </a:solidFill>
              </a:rPr>
              <a:t>«зазвичай визначається як навмисне насильство, що використовується для досягнення конкретних політичних, соціальних чи релігійних цілей шляхом нагнітання страху серед широкої громадськості»</a:t>
            </a:r>
          </a:p>
        </p:txBody>
      </p:sp>
    </p:spTree>
    <p:extLst>
      <p:ext uri="{BB962C8B-B14F-4D97-AF65-F5344CB8AC3E}">
        <p14:creationId xmlns:p14="http://schemas.microsoft.com/office/powerpoint/2010/main" val="34262806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a:t>В. Ємельянов у своїй монографії «Тероризм – як явище і як злочин» дає визначення тероризму, в якому підкреслюється політико-правовий аспект явища: «</a:t>
            </a:r>
            <a:r>
              <a:rPr lang="uk-UA" i="1" dirty="0">
                <a:solidFill>
                  <a:srgbClr val="FFFF00"/>
                </a:solidFill>
              </a:rPr>
              <a:t>Тероризм – це публічне, </a:t>
            </a:r>
            <a:r>
              <a:rPr lang="uk-UA" i="1" dirty="0" err="1">
                <a:solidFill>
                  <a:srgbClr val="FFFF00"/>
                </a:solidFill>
              </a:rPr>
              <a:t>загальнонебезпечне</a:t>
            </a:r>
            <a:r>
              <a:rPr lang="uk-UA" i="1" dirty="0">
                <a:solidFill>
                  <a:srgbClr val="FFFF00"/>
                </a:solidFill>
              </a:rPr>
              <a:t> діяння або загроза, спрямована на залякування населення чи соціальних груп з метою прямого чи опосередкованого впливу або відхилення будь-якого рішення в інтересах терористів</a:t>
            </a:r>
            <a:r>
              <a:rPr lang="uk-UA" dirty="0"/>
              <a:t>»</a:t>
            </a:r>
          </a:p>
        </p:txBody>
      </p:sp>
    </p:spTree>
    <p:extLst>
      <p:ext uri="{BB962C8B-B14F-4D97-AF65-F5344CB8AC3E}">
        <p14:creationId xmlns:p14="http://schemas.microsoft.com/office/powerpoint/2010/main" val="6370920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lnSpcReduction="10000"/>
          </a:bodyPr>
          <a:lstStyle/>
          <a:p>
            <a:pPr algn="just"/>
            <a:r>
              <a:rPr lang="uk-UA" dirty="0"/>
              <a:t>На думку експертів, серед визначень тероризму цікавим виглядає таке: </a:t>
            </a:r>
            <a:r>
              <a:rPr lang="uk-UA" i="1" dirty="0"/>
              <a:t>«Тероризм – це використання недержавного насильства або погроз насильства з метою викликати паніку в суспільстві, послабити і навіть повалити владу та спричинити політичні зміни; вона спрямована на дестабілізацію державних режимів, порушення інтересів людей через їхню беззахисність перед загрозою насильства, зміною внаслідок цього державної влади в країні, на реалізацію інших політичних, релігійних чи етнічних устремлінь»</a:t>
            </a:r>
          </a:p>
        </p:txBody>
      </p:sp>
    </p:spTree>
    <p:extLst>
      <p:ext uri="{BB962C8B-B14F-4D97-AF65-F5344CB8AC3E}">
        <p14:creationId xmlns:p14="http://schemas.microsoft.com/office/powerpoint/2010/main" val="4280057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ознаки, що відрізняють </a:t>
            </a:r>
            <a:r>
              <a:rPr lang="uk-UA" dirty="0" smtClean="0"/>
              <a:t>тероризм  </a:t>
            </a:r>
            <a:r>
              <a:rPr lang="uk-UA" dirty="0"/>
              <a:t>від терору</a:t>
            </a:r>
          </a:p>
        </p:txBody>
      </p:sp>
      <p:sp>
        <p:nvSpPr>
          <p:cNvPr id="3" name="Місце для вмісту 2"/>
          <p:cNvSpPr>
            <a:spLocks noGrp="1"/>
          </p:cNvSpPr>
          <p:nvPr>
            <p:ph idx="1"/>
          </p:nvPr>
        </p:nvSpPr>
        <p:spPr/>
        <p:txBody>
          <a:bodyPr>
            <a:normAutofit fontScale="85000" lnSpcReduction="10000"/>
          </a:bodyPr>
          <a:lstStyle/>
          <a:p>
            <a:pPr marL="0" indent="0">
              <a:buNone/>
            </a:pPr>
            <a:r>
              <a:rPr lang="uk-UA" dirty="0" smtClean="0"/>
              <a:t>1. </a:t>
            </a:r>
            <a:r>
              <a:rPr lang="uk-UA" dirty="0"/>
              <a:t>тероризм — це одноразово </a:t>
            </a:r>
            <a:r>
              <a:rPr lang="uk-UA" dirty="0" smtClean="0"/>
              <a:t>здійснюваний </a:t>
            </a:r>
            <a:r>
              <a:rPr lang="uk-UA" dirty="0"/>
              <a:t>акт або серія подібних актів не тотального, а навпаки, локального характеру</a:t>
            </a:r>
            <a:r>
              <a:rPr lang="uk-UA" dirty="0" smtClean="0"/>
              <a:t>.</a:t>
            </a:r>
          </a:p>
          <a:p>
            <a:pPr marL="0" indent="0">
              <a:buNone/>
            </a:pPr>
            <a:r>
              <a:rPr lang="uk-UA" dirty="0" smtClean="0"/>
              <a:t>2. </a:t>
            </a:r>
            <a:r>
              <a:rPr lang="uk-UA" dirty="0"/>
              <a:t>суб'єкти тероризму , на відміну від суб'єктів терору, не те, </a:t>
            </a:r>
            <a:r>
              <a:rPr lang="uk-UA" dirty="0" smtClean="0"/>
              <a:t>щоб </a:t>
            </a:r>
            <a:r>
              <a:rPr lang="uk-UA" dirty="0"/>
              <a:t>безмежної, а взагалі ніякої офіційно установленої (виборним шляхом, внаслідок військової інтервенції і т. ін.) влади над соціальним контингентом тієї місцевості, де </a:t>
            </a:r>
            <a:r>
              <a:rPr lang="uk-UA" dirty="0" smtClean="0"/>
              <a:t>розгортаються </a:t>
            </a:r>
            <a:r>
              <a:rPr lang="uk-UA" dirty="0"/>
              <a:t>їх дії, не мають</a:t>
            </a:r>
            <a:r>
              <a:rPr lang="uk-UA" dirty="0" smtClean="0"/>
              <a:t>.</a:t>
            </a:r>
          </a:p>
          <a:p>
            <a:pPr marL="0" indent="0">
              <a:buNone/>
            </a:pPr>
            <a:r>
              <a:rPr lang="uk-UA" dirty="0" smtClean="0"/>
              <a:t>3. </a:t>
            </a:r>
            <a:r>
              <a:rPr lang="uk-UA" dirty="0"/>
              <a:t>на відміну від терору, що є соціально </a:t>
            </a:r>
            <a:r>
              <a:rPr lang="uk-UA" dirty="0" smtClean="0"/>
              <a:t>- </a:t>
            </a:r>
            <a:r>
              <a:rPr lang="uk-UA" dirty="0"/>
              <a:t>політичним фактором дійсності, тероризм </a:t>
            </a:r>
            <a:r>
              <a:rPr lang="uk-UA" dirty="0" smtClean="0"/>
              <a:t>- </a:t>
            </a:r>
            <a:r>
              <a:rPr lang="uk-UA" dirty="0"/>
              <a:t>це явище кримінально </a:t>
            </a:r>
            <a:r>
              <a:rPr lang="uk-UA" dirty="0" smtClean="0"/>
              <a:t>- </a:t>
            </a:r>
            <a:r>
              <a:rPr lang="uk-UA" dirty="0"/>
              <a:t>правової властивості, і його насильство з метою примушування до яких </a:t>
            </a:r>
            <a:r>
              <a:rPr lang="uk-UA" dirty="0" smtClean="0"/>
              <a:t>- небудь </a:t>
            </a:r>
            <a:r>
              <a:rPr lang="uk-UA" dirty="0"/>
              <a:t>дій на фоні створеного стану страху </a:t>
            </a:r>
            <a:r>
              <a:rPr lang="uk-UA" dirty="0" smtClean="0"/>
              <a:t>має </a:t>
            </a:r>
            <a:r>
              <a:rPr lang="uk-UA" dirty="0"/>
              <a:t>не загальне, а місцеве значення . </a:t>
            </a:r>
          </a:p>
        </p:txBody>
      </p:sp>
    </p:spTree>
    <p:extLst>
      <p:ext uri="{BB962C8B-B14F-4D97-AF65-F5344CB8AC3E}">
        <p14:creationId xmlns:p14="http://schemas.microsoft.com/office/powerpoint/2010/main" val="33535955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Терор і тероризм</a:t>
            </a:r>
            <a:endParaRPr lang="uk-UA" dirty="0"/>
          </a:p>
        </p:txBody>
      </p:sp>
      <p:sp>
        <p:nvSpPr>
          <p:cNvPr id="3" name="Місце для вмісту 2"/>
          <p:cNvSpPr>
            <a:spLocks noGrp="1"/>
          </p:cNvSpPr>
          <p:nvPr>
            <p:ph idx="1"/>
          </p:nvPr>
        </p:nvSpPr>
        <p:spPr/>
        <p:txBody>
          <a:bodyPr>
            <a:normAutofit fontScale="92500" lnSpcReduction="10000"/>
          </a:bodyPr>
          <a:lstStyle/>
          <a:p>
            <a:pPr algn="just"/>
            <a:r>
              <a:rPr lang="uk-UA" dirty="0" smtClean="0"/>
              <a:t>Терор </a:t>
            </a:r>
            <a:r>
              <a:rPr lang="uk-UA" dirty="0"/>
              <a:t>і тероризм — це явища різного рівня в </a:t>
            </a:r>
            <a:r>
              <a:rPr lang="uk-UA" dirty="0" smtClean="0"/>
              <a:t>ієрархії </a:t>
            </a:r>
            <a:r>
              <a:rPr lang="uk-UA" dirty="0"/>
              <a:t>суспільних відносин </a:t>
            </a:r>
            <a:r>
              <a:rPr lang="uk-UA" dirty="0" smtClean="0"/>
              <a:t>як </a:t>
            </a:r>
            <a:r>
              <a:rPr lang="uk-UA" dirty="0"/>
              <a:t>за своєю сутністю, так і </a:t>
            </a:r>
            <a:r>
              <a:rPr lang="uk-UA" dirty="0" smtClean="0"/>
              <a:t>за </a:t>
            </a:r>
            <a:r>
              <a:rPr lang="uk-UA" dirty="0"/>
              <a:t>значущістю тих наслідків для суспільства, які вони </a:t>
            </a:r>
            <a:r>
              <a:rPr lang="uk-UA" dirty="0" smtClean="0"/>
              <a:t>можуть </a:t>
            </a:r>
            <a:r>
              <a:rPr lang="uk-UA" dirty="0"/>
              <a:t>спричинити. Тому схематично їх і споріднені </a:t>
            </a:r>
            <a:r>
              <a:rPr lang="uk-UA" dirty="0" smtClean="0"/>
              <a:t>явища </a:t>
            </a:r>
            <a:r>
              <a:rPr lang="uk-UA" dirty="0"/>
              <a:t>(і відповідно поняття) </a:t>
            </a:r>
            <a:r>
              <a:rPr lang="uk-UA" dirty="0" smtClean="0"/>
              <a:t>можна </a:t>
            </a:r>
            <a:r>
              <a:rPr lang="uk-UA" dirty="0"/>
              <a:t>навести у вигляді </a:t>
            </a:r>
            <a:r>
              <a:rPr lang="uk-UA" dirty="0" smtClean="0"/>
              <a:t>двох </a:t>
            </a:r>
            <a:r>
              <a:rPr lang="uk-UA" dirty="0"/>
              <a:t>паралельних рядів. </a:t>
            </a:r>
          </a:p>
          <a:p>
            <a:pPr algn="just"/>
            <a:r>
              <a:rPr lang="uk-UA" dirty="0" smtClean="0"/>
              <a:t>Перший </a:t>
            </a:r>
            <a:r>
              <a:rPr lang="uk-UA" dirty="0"/>
              <a:t>(верхній) ряд поряд з поняттям </a:t>
            </a:r>
            <a:r>
              <a:rPr lang="uk-UA" dirty="0" smtClean="0"/>
              <a:t>«терор» складають </a:t>
            </a:r>
            <a:r>
              <a:rPr lang="uk-UA" dirty="0"/>
              <a:t>такі споріднені з ним поняття, </a:t>
            </a:r>
            <a:r>
              <a:rPr lang="uk-UA" dirty="0" smtClean="0"/>
              <a:t>як </a:t>
            </a:r>
            <a:r>
              <a:rPr lang="uk-UA" i="1" dirty="0" smtClean="0">
                <a:solidFill>
                  <a:srgbClr val="FFFF00"/>
                </a:solidFill>
              </a:rPr>
              <a:t>«війна», «агресія», «геноцид» </a:t>
            </a:r>
            <a:r>
              <a:rPr lang="uk-UA" dirty="0"/>
              <a:t>і т. ін. </a:t>
            </a:r>
          </a:p>
          <a:p>
            <a:pPr algn="just"/>
            <a:r>
              <a:rPr lang="uk-UA" dirty="0"/>
              <a:t>Словами </a:t>
            </a:r>
            <a:r>
              <a:rPr lang="uk-UA" dirty="0" smtClean="0"/>
              <a:t>- </a:t>
            </a:r>
            <a:r>
              <a:rPr lang="uk-UA" dirty="0"/>
              <a:t>синонімами для поняття </a:t>
            </a:r>
            <a:r>
              <a:rPr lang="uk-UA" dirty="0" smtClean="0"/>
              <a:t>«терор» виступають </a:t>
            </a:r>
            <a:r>
              <a:rPr lang="uk-UA" dirty="0"/>
              <a:t>такі, </a:t>
            </a:r>
            <a:r>
              <a:rPr lang="uk-UA" dirty="0" smtClean="0"/>
              <a:t>як </a:t>
            </a:r>
            <a:r>
              <a:rPr lang="uk-UA" i="1" dirty="0" smtClean="0">
                <a:solidFill>
                  <a:srgbClr val="FFFF00"/>
                </a:solidFill>
              </a:rPr>
              <a:t>«політика терору» </a:t>
            </a:r>
            <a:r>
              <a:rPr lang="uk-UA" i="1" dirty="0">
                <a:solidFill>
                  <a:srgbClr val="FFFF00"/>
                </a:solidFill>
              </a:rPr>
              <a:t>, </a:t>
            </a:r>
            <a:r>
              <a:rPr lang="uk-UA" i="1" dirty="0" smtClean="0">
                <a:solidFill>
                  <a:srgbClr val="FFFF00"/>
                </a:solidFill>
              </a:rPr>
              <a:t>«масовий терор» </a:t>
            </a:r>
            <a:r>
              <a:rPr lang="uk-UA" i="1" dirty="0">
                <a:solidFill>
                  <a:srgbClr val="FFFF00"/>
                </a:solidFill>
              </a:rPr>
              <a:t>, </a:t>
            </a:r>
            <a:r>
              <a:rPr lang="uk-UA" i="1" dirty="0" smtClean="0">
                <a:solidFill>
                  <a:srgbClr val="FFFF00"/>
                </a:solidFill>
              </a:rPr>
              <a:t>«тотальний терор». </a:t>
            </a:r>
            <a:endParaRPr lang="uk-UA" i="1" dirty="0">
              <a:solidFill>
                <a:srgbClr val="FFFF00"/>
              </a:solidFill>
            </a:endParaRPr>
          </a:p>
        </p:txBody>
      </p:sp>
    </p:spTree>
    <p:extLst>
      <p:ext uri="{BB962C8B-B14F-4D97-AF65-F5344CB8AC3E}">
        <p14:creationId xmlns:p14="http://schemas.microsoft.com/office/powerpoint/2010/main" val="36429977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lnSpcReduction="10000"/>
          </a:bodyPr>
          <a:lstStyle/>
          <a:p>
            <a:r>
              <a:rPr lang="uk-UA" dirty="0"/>
              <a:t>Другий (нижній) ряд поряд з поняттям «тероризм»  складають такі споріднені з ним поняття, як «захоплення заложників» , «політичне вбивство» , «бандитизм», «</a:t>
            </a:r>
            <a:r>
              <a:rPr lang="uk-UA" dirty="0" smtClean="0"/>
              <a:t>вимагання», </a:t>
            </a:r>
            <a:r>
              <a:rPr lang="uk-UA" dirty="0"/>
              <a:t>«злочини терористичної спрямованості» та ін. </a:t>
            </a:r>
          </a:p>
          <a:p>
            <a:pPr algn="just"/>
            <a:r>
              <a:rPr lang="uk-UA" dirty="0"/>
              <a:t>Словами - синонімами для поняття «тероризм» виступають такі, як </a:t>
            </a:r>
            <a:r>
              <a:rPr lang="uk-UA" i="1" dirty="0">
                <a:solidFill>
                  <a:srgbClr val="FFFF00"/>
                </a:solidFill>
              </a:rPr>
              <a:t>«терористичний акт», «тероризування»</a:t>
            </a:r>
            <a:r>
              <a:rPr lang="uk-UA" dirty="0"/>
              <a:t>, проте не в усіх без винятку випадках. В окремих ситуаціях ці поняття можуть і не збігатися за об'ємом, про що йде мова далі. </a:t>
            </a:r>
          </a:p>
          <a:p>
            <a:endParaRPr lang="uk-UA" dirty="0"/>
          </a:p>
        </p:txBody>
      </p:sp>
    </p:spTree>
    <p:extLst>
      <p:ext uri="{BB962C8B-B14F-4D97-AF65-F5344CB8AC3E}">
        <p14:creationId xmlns:p14="http://schemas.microsoft.com/office/powerpoint/2010/main" val="19908365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lnSpcReduction="10000"/>
          </a:bodyPr>
          <a:lstStyle/>
          <a:p>
            <a:pPr algn="just"/>
            <a:r>
              <a:rPr lang="uk-UA" dirty="0"/>
              <a:t>Політичне підґрунтя тероризму полягає також у тому, </a:t>
            </a:r>
            <a:r>
              <a:rPr lang="uk-UA" dirty="0" smtClean="0"/>
              <a:t>що</a:t>
            </a:r>
            <a:r>
              <a:rPr lang="en-US" dirty="0" smtClean="0"/>
              <a:t> </a:t>
            </a:r>
            <a:r>
              <a:rPr lang="uk-UA" i="1" dirty="0" smtClean="0">
                <a:solidFill>
                  <a:srgbClr val="FFFF00"/>
                </a:solidFill>
              </a:rPr>
              <a:t>будь-який </a:t>
            </a:r>
            <a:r>
              <a:rPr lang="uk-UA" i="1" dirty="0">
                <a:solidFill>
                  <a:srgbClr val="FFFF00"/>
                </a:solidFill>
              </a:rPr>
              <a:t>терористичний акт так чи інакше пов’язаний з політичною системою, яку він зрештою намагається або розхитати, </a:t>
            </a:r>
            <a:r>
              <a:rPr lang="uk-UA" i="1" dirty="0" smtClean="0">
                <a:solidFill>
                  <a:srgbClr val="FFFF00"/>
                </a:solidFill>
              </a:rPr>
              <a:t>або</a:t>
            </a:r>
            <a:r>
              <a:rPr lang="en-US" i="1" dirty="0" smtClean="0">
                <a:solidFill>
                  <a:srgbClr val="FFFF00"/>
                </a:solidFill>
              </a:rPr>
              <a:t> </a:t>
            </a:r>
            <a:r>
              <a:rPr lang="uk-UA" i="1" dirty="0" smtClean="0">
                <a:solidFill>
                  <a:srgbClr val="FFFF00"/>
                </a:solidFill>
              </a:rPr>
              <a:t>зміцнити</a:t>
            </a:r>
            <a:r>
              <a:rPr lang="uk-UA" dirty="0"/>
              <a:t>, для кримінального злочинця ж вплив його </a:t>
            </a:r>
            <a:r>
              <a:rPr lang="uk-UA" dirty="0" smtClean="0"/>
              <a:t>діяльності</a:t>
            </a:r>
            <a:r>
              <a:rPr lang="en-US" dirty="0" smtClean="0"/>
              <a:t> </a:t>
            </a:r>
            <a:r>
              <a:rPr lang="uk-UA" dirty="0" smtClean="0"/>
              <a:t>на </a:t>
            </a:r>
            <a:r>
              <a:rPr lang="uk-UA" dirty="0"/>
              <a:t>політичну систему не відіграє суттєвої ролі, оскільки він намагається досягти лише суто своєї корисливої мети. До того ж кримінальні злочинці намагаються не посягати на основи суспільства, в рамках якого вони тільки й можуть здійснювати свою злочинну діяльність</a:t>
            </a:r>
          </a:p>
        </p:txBody>
      </p:sp>
    </p:spTree>
    <p:extLst>
      <p:ext uri="{BB962C8B-B14F-4D97-AF65-F5344CB8AC3E}">
        <p14:creationId xmlns:p14="http://schemas.microsoft.com/office/powerpoint/2010/main" val="19721235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a:t>Інший негативний компонент сучасного тероризму, що відзначається практично усіма науковцями, – </a:t>
            </a:r>
            <a:r>
              <a:rPr lang="uk-UA" i="1" dirty="0">
                <a:solidFill>
                  <a:srgbClr val="FFFF00"/>
                </a:solidFill>
              </a:rPr>
              <a:t>наявність елементів залякування, намагання створити соціальну і психологічну атмосферу страху, залякування або уряду, або представників тих чи </a:t>
            </a:r>
            <a:r>
              <a:rPr lang="uk-UA" i="1" dirty="0" smtClean="0">
                <a:solidFill>
                  <a:srgbClr val="FFFF00"/>
                </a:solidFill>
              </a:rPr>
              <a:t>інших соціальних </a:t>
            </a:r>
            <a:r>
              <a:rPr lang="uk-UA" i="1" dirty="0">
                <a:solidFill>
                  <a:srgbClr val="FFFF00"/>
                </a:solidFill>
              </a:rPr>
              <a:t>прошарків, груп, партій, або населення загалом</a:t>
            </a:r>
            <a:r>
              <a:rPr lang="uk-UA" dirty="0"/>
              <a:t>. У цьому, зокрема, полягає принципова відмінність тероризму від поодиноких політичних </a:t>
            </a:r>
            <a:r>
              <a:rPr lang="uk-UA" dirty="0" smtClean="0"/>
              <a:t>убивств (</a:t>
            </a:r>
            <a:r>
              <a:rPr lang="uk-UA" dirty="0" err="1" smtClean="0"/>
              <a:t>атентату</a:t>
            </a:r>
            <a:r>
              <a:rPr lang="uk-UA" dirty="0" smtClean="0"/>
              <a:t>).</a:t>
            </a:r>
            <a:endParaRPr lang="uk-UA" dirty="0"/>
          </a:p>
        </p:txBody>
      </p:sp>
    </p:spTree>
    <p:extLst>
      <p:ext uri="{BB962C8B-B14F-4D97-AF65-F5344CB8AC3E}">
        <p14:creationId xmlns:p14="http://schemas.microsoft.com/office/powerpoint/2010/main" val="41668804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lnSpcReduction="10000"/>
          </a:bodyPr>
          <a:lstStyle/>
          <a:p>
            <a:pPr algn="just"/>
            <a:r>
              <a:rPr lang="uk-UA" dirty="0"/>
              <a:t>«Терорист, – зазначає В. Сміт, – намагається навіяти </a:t>
            </a:r>
            <a:r>
              <a:rPr lang="uk-UA" dirty="0" smtClean="0"/>
              <a:t>страх,</a:t>
            </a:r>
            <a:r>
              <a:rPr lang="en-US" dirty="0" smtClean="0"/>
              <a:t> </a:t>
            </a:r>
            <a:r>
              <a:rPr lang="uk-UA" dirty="0" smtClean="0"/>
              <a:t>що </a:t>
            </a:r>
            <a:r>
              <a:rPr lang="uk-UA" dirty="0"/>
              <a:t>будь-який дипломат може піддатися нападу, будь-який </a:t>
            </a:r>
            <a:r>
              <a:rPr lang="uk-UA" dirty="0" smtClean="0"/>
              <a:t>літак</a:t>
            </a:r>
            <a:r>
              <a:rPr lang="en-US" dirty="0" smtClean="0"/>
              <a:t> </a:t>
            </a:r>
            <a:r>
              <a:rPr lang="uk-UA" dirty="0" smtClean="0"/>
              <a:t>може </a:t>
            </a:r>
            <a:r>
              <a:rPr lang="uk-UA" dirty="0"/>
              <a:t>бути викраденим, будь-який громадянин … може бути вбитим або </a:t>
            </a:r>
            <a:r>
              <a:rPr lang="uk-UA" dirty="0" smtClean="0"/>
              <a:t>пораненим». </a:t>
            </a:r>
            <a:r>
              <a:rPr lang="uk-UA" b="1" i="1" dirty="0">
                <a:solidFill>
                  <a:srgbClr val="FFFF00"/>
                </a:solidFill>
              </a:rPr>
              <a:t>Зневага до людського життя</a:t>
            </a:r>
            <a:r>
              <a:rPr lang="uk-UA" dirty="0"/>
              <a:t>, абсолютна невиправданість і непередбачуваність жертв – елементи </a:t>
            </a:r>
            <a:r>
              <a:rPr lang="uk-UA" dirty="0" err="1"/>
              <a:t>соціальнопсихологічного</a:t>
            </a:r>
            <a:r>
              <a:rPr lang="uk-UA" dirty="0"/>
              <a:t> клімату залякування. Створюючи загрозу для життя будь-якої людини, </a:t>
            </a:r>
            <a:r>
              <a:rPr lang="en-US" dirty="0" smtClean="0"/>
              <a:t> </a:t>
            </a:r>
            <a:r>
              <a:rPr lang="uk-UA" dirty="0" err="1" smtClean="0"/>
              <a:t>ероризм</a:t>
            </a:r>
            <a:r>
              <a:rPr lang="uk-UA" dirty="0" smtClean="0"/>
              <a:t> </a:t>
            </a:r>
            <a:r>
              <a:rPr lang="uk-UA" dirty="0"/>
              <a:t>відмовляє людині в її </a:t>
            </a:r>
            <a:r>
              <a:rPr lang="uk-UA" dirty="0" smtClean="0"/>
              <a:t>основному</a:t>
            </a:r>
            <a:r>
              <a:rPr lang="en-US" dirty="0" smtClean="0"/>
              <a:t> </a:t>
            </a:r>
            <a:r>
              <a:rPr lang="uk-UA" dirty="0" smtClean="0"/>
              <a:t>праві </a:t>
            </a:r>
            <a:r>
              <a:rPr lang="uk-UA" dirty="0"/>
              <a:t>– праві на життя.</a:t>
            </a:r>
          </a:p>
        </p:txBody>
      </p:sp>
    </p:spTree>
    <p:extLst>
      <p:ext uri="{BB962C8B-B14F-4D97-AF65-F5344CB8AC3E}">
        <p14:creationId xmlns:p14="http://schemas.microsoft.com/office/powerpoint/2010/main" val="41622107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fontScale="92500"/>
          </a:bodyPr>
          <a:lstStyle/>
          <a:p>
            <a:pPr algn="just"/>
            <a:r>
              <a:rPr lang="uk-UA" dirty="0"/>
              <a:t>Особливої небезпеки сучасний тероризм набув і в силу </a:t>
            </a:r>
            <a:r>
              <a:rPr lang="uk-UA" dirty="0" smtClean="0"/>
              <a:t>того,</a:t>
            </a:r>
            <a:r>
              <a:rPr lang="en-US" dirty="0" smtClean="0"/>
              <a:t> </a:t>
            </a:r>
            <a:r>
              <a:rPr lang="uk-UA" dirty="0" smtClean="0"/>
              <a:t>що</a:t>
            </a:r>
            <a:r>
              <a:rPr lang="uk-UA" dirty="0"/>
              <a:t>, вийшовши за національні рамки, перетворився на елемент міжнародних відносин, став загрозою не лише для життя окремої людини, а й для міжнародного миру, порядку та стабільності. </a:t>
            </a:r>
            <a:r>
              <a:rPr lang="uk-UA" dirty="0" smtClean="0"/>
              <a:t>Якщо</a:t>
            </a:r>
            <a:r>
              <a:rPr lang="en-US" dirty="0" smtClean="0"/>
              <a:t> </a:t>
            </a:r>
            <a:r>
              <a:rPr lang="uk-UA" dirty="0" smtClean="0"/>
              <a:t>феномен </a:t>
            </a:r>
            <a:r>
              <a:rPr lang="uk-UA" dirty="0"/>
              <a:t>власне тероризму являє собою надзвичайно складне явище, що зачіпає майже всі сфери соціально-політичного життя суспільства, то міжнародний тероризм ніби «поглиблюється» залученням міжнародного елемента і впливає вже на всю систему міжнародних відносин загалом.</a:t>
            </a:r>
          </a:p>
        </p:txBody>
      </p:sp>
    </p:spTree>
    <p:extLst>
      <p:ext uri="{BB962C8B-B14F-4D97-AF65-F5344CB8AC3E}">
        <p14:creationId xmlns:p14="http://schemas.microsoft.com/office/powerpoint/2010/main" val="1110645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a:bodyPr>
          <a:lstStyle/>
          <a:p>
            <a:pPr algn="just"/>
            <a:r>
              <a:rPr lang="uk-UA" dirty="0"/>
              <a:t>Ще в </a:t>
            </a:r>
            <a:r>
              <a:rPr lang="en-US" dirty="0"/>
              <a:t>I </a:t>
            </a:r>
            <a:r>
              <a:rPr lang="uk-UA" dirty="0"/>
              <a:t>ст. н.е. на території сучасного Ізраїлю діяла організація так званих </a:t>
            </a:r>
            <a:r>
              <a:rPr lang="uk-UA" dirty="0" err="1"/>
              <a:t>сікаріїв</a:t>
            </a:r>
            <a:r>
              <a:rPr lang="uk-UA" dirty="0"/>
              <a:t>, </a:t>
            </a:r>
            <a:r>
              <a:rPr lang="uk-UA" dirty="0" smtClean="0"/>
              <a:t>що</a:t>
            </a:r>
            <a:r>
              <a:rPr lang="en-US" dirty="0" smtClean="0"/>
              <a:t> </a:t>
            </a:r>
            <a:r>
              <a:rPr lang="uk-UA" dirty="0" smtClean="0"/>
              <a:t>вела </a:t>
            </a:r>
            <a:r>
              <a:rPr lang="uk-UA" dirty="0"/>
              <a:t>боротьбу проти римлян за автономію провінції </a:t>
            </a:r>
            <a:r>
              <a:rPr lang="uk-UA" dirty="0" err="1"/>
              <a:t>Фессалонік</a:t>
            </a:r>
            <a:r>
              <a:rPr lang="uk-UA" dirty="0"/>
              <a:t>. </a:t>
            </a:r>
            <a:r>
              <a:rPr lang="uk-UA" dirty="0" err="1"/>
              <a:t>Сікарії</a:t>
            </a:r>
            <a:r>
              <a:rPr lang="uk-UA" dirty="0"/>
              <a:t> вбивали римлян </a:t>
            </a:r>
            <a:r>
              <a:rPr lang="uk-UA" dirty="0" smtClean="0"/>
              <a:t>та</a:t>
            </a:r>
            <a:r>
              <a:rPr lang="en-US" dirty="0" smtClean="0"/>
              <a:t> </a:t>
            </a:r>
            <a:r>
              <a:rPr lang="uk-UA" dirty="0" smtClean="0"/>
              <a:t>представників </a:t>
            </a:r>
            <a:r>
              <a:rPr lang="uk-UA" dirty="0"/>
              <a:t>єврейської знаті, що співпрацювали з Римом. </a:t>
            </a:r>
            <a:r>
              <a:rPr lang="uk-UA" dirty="0" err="1"/>
              <a:t>Сікарії</a:t>
            </a:r>
            <a:r>
              <a:rPr lang="uk-UA" dirty="0"/>
              <a:t> були </a:t>
            </a:r>
            <a:r>
              <a:rPr lang="uk-UA" dirty="0" smtClean="0"/>
              <a:t>саме</a:t>
            </a:r>
            <a:r>
              <a:rPr lang="en-US" dirty="0" smtClean="0"/>
              <a:t> </a:t>
            </a:r>
            <a:r>
              <a:rPr lang="uk-UA" dirty="0" smtClean="0"/>
              <a:t>терористичною </a:t>
            </a:r>
            <a:r>
              <a:rPr lang="uk-UA" dirty="0"/>
              <a:t>організацією, і здійснювали саме терористичні акти, поєднуючи груповий </a:t>
            </a:r>
            <a:r>
              <a:rPr lang="uk-UA" dirty="0" smtClean="0"/>
              <a:t>та</a:t>
            </a:r>
            <a:r>
              <a:rPr lang="en-US" dirty="0" smtClean="0"/>
              <a:t> </a:t>
            </a:r>
            <a:r>
              <a:rPr lang="uk-UA" dirty="0" smtClean="0"/>
              <a:t>індивідуальний </a:t>
            </a:r>
            <a:r>
              <a:rPr lang="uk-UA" dirty="0"/>
              <a:t>терор для досягнення своєї політичної мети</a:t>
            </a:r>
          </a:p>
        </p:txBody>
      </p:sp>
    </p:spTree>
    <p:extLst>
      <p:ext uri="{BB962C8B-B14F-4D97-AF65-F5344CB8AC3E}">
        <p14:creationId xmlns:p14="http://schemas.microsoft.com/office/powerpoint/2010/main" val="29384461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fontScale="92500"/>
          </a:bodyPr>
          <a:lstStyle/>
          <a:p>
            <a:pPr algn="just"/>
            <a:r>
              <a:rPr lang="uk-UA" dirty="0"/>
              <a:t>В.С. </a:t>
            </a:r>
            <a:r>
              <a:rPr lang="uk-UA" dirty="0" err="1"/>
              <a:t>Зеленецький</a:t>
            </a:r>
            <a:r>
              <a:rPr lang="uk-UA" dirty="0"/>
              <a:t> та В.П. Ємельянов розглядають тероризм як діяння, що існує у трьох рівнях розуміння: тероризм у вузькому (висланому) розумінні; тероризм у широкому розумінні та тероризм у найбільш широкому </a:t>
            </a:r>
            <a:r>
              <a:rPr lang="uk-UA" dirty="0" smtClean="0"/>
              <a:t>розумінні. </a:t>
            </a:r>
            <a:r>
              <a:rPr lang="uk-UA" dirty="0"/>
              <a:t>Визначивши чотири взаємозалежні ознаки, науковці запропонували розглядати тероризм у вузькому (власному) розумінні – як </a:t>
            </a:r>
            <a:r>
              <a:rPr lang="uk-UA" i="1" dirty="0" err="1">
                <a:solidFill>
                  <a:srgbClr val="FFFF00"/>
                </a:solidFill>
              </a:rPr>
              <a:t>загальнонебезпечні</a:t>
            </a:r>
            <a:r>
              <a:rPr lang="uk-UA" i="1" dirty="0">
                <a:solidFill>
                  <a:srgbClr val="FFFF00"/>
                </a:solidFill>
              </a:rPr>
              <a:t> діяння, спрямовані на залякування населення з метою спонукання держави, </a:t>
            </a:r>
            <a:r>
              <a:rPr lang="uk-UA" i="1" dirty="0" smtClean="0">
                <a:solidFill>
                  <a:srgbClr val="FFFF00"/>
                </a:solidFill>
              </a:rPr>
              <a:t>міжнародної </a:t>
            </a:r>
            <a:r>
              <a:rPr lang="uk-UA" i="1" dirty="0">
                <a:solidFill>
                  <a:srgbClr val="FFFF00"/>
                </a:solidFill>
              </a:rPr>
              <a:t>організації, фізичної чи юридичної особи чи групи осіб до вчинення або відмови від вчинення якихось дій</a:t>
            </a:r>
          </a:p>
        </p:txBody>
      </p:sp>
    </p:spTree>
    <p:extLst>
      <p:ext uri="{BB962C8B-B14F-4D97-AF65-F5344CB8AC3E}">
        <p14:creationId xmlns:p14="http://schemas.microsoft.com/office/powerpoint/2010/main" val="38570031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Геноцид</a:t>
            </a:r>
          </a:p>
        </p:txBody>
      </p:sp>
      <p:sp>
        <p:nvSpPr>
          <p:cNvPr id="3" name="Місце для вмісту 2"/>
          <p:cNvSpPr>
            <a:spLocks noGrp="1"/>
          </p:cNvSpPr>
          <p:nvPr>
            <p:ph idx="1"/>
          </p:nvPr>
        </p:nvSpPr>
        <p:spPr/>
        <p:txBody>
          <a:bodyPr>
            <a:normAutofit/>
          </a:bodyPr>
          <a:lstStyle/>
          <a:p>
            <a:pPr algn="just"/>
            <a:r>
              <a:rPr lang="uk-UA" b="1" dirty="0">
                <a:solidFill>
                  <a:srgbClr val="FFFF00"/>
                </a:solidFill>
              </a:rPr>
              <a:t>Геноцид</a:t>
            </a:r>
            <a:r>
              <a:rPr lang="uk-UA" dirty="0"/>
              <a:t> (гр. </a:t>
            </a:r>
            <a:r>
              <a:rPr lang="en-US" dirty="0" err="1"/>
              <a:t>genos</a:t>
            </a:r>
            <a:r>
              <a:rPr lang="en-US" dirty="0"/>
              <a:t> – </a:t>
            </a:r>
            <a:r>
              <a:rPr lang="uk-UA" dirty="0"/>
              <a:t>рід, і лат. </a:t>
            </a:r>
            <a:r>
              <a:rPr lang="en-US" dirty="0" err="1"/>
              <a:t>caedere</a:t>
            </a:r>
            <a:r>
              <a:rPr lang="en-US" dirty="0"/>
              <a:t> </a:t>
            </a:r>
            <a:r>
              <a:rPr lang="uk-UA" dirty="0"/>
              <a:t>убивати, </a:t>
            </a:r>
            <a:r>
              <a:rPr lang="uk-UA" dirty="0" smtClean="0"/>
              <a:t>буквально</a:t>
            </a:r>
            <a:r>
              <a:rPr lang="en-US" dirty="0" smtClean="0"/>
              <a:t> </a:t>
            </a:r>
            <a:r>
              <a:rPr lang="uk-UA" dirty="0" smtClean="0"/>
              <a:t>«знищення </a:t>
            </a:r>
            <a:r>
              <a:rPr lang="uk-UA" dirty="0"/>
              <a:t>роду, племені») – дії, вчинені з наміром знищити (повністю або частково) будь-яку національну, етнічну, расову чи релігійну групу з певних мотивів. Це знищення може відбуватися як </a:t>
            </a:r>
            <a:r>
              <a:rPr lang="uk-UA" dirty="0" smtClean="0"/>
              <a:t>у</a:t>
            </a:r>
            <a:r>
              <a:rPr lang="en-US" dirty="0" smtClean="0"/>
              <a:t> </a:t>
            </a:r>
            <a:r>
              <a:rPr lang="uk-UA" dirty="0" smtClean="0"/>
              <a:t>відкритій </a:t>
            </a:r>
            <a:r>
              <a:rPr lang="uk-UA" dirty="0"/>
              <a:t>(фізичне знищення), так і в завуальованій формі, </a:t>
            </a:r>
            <a:r>
              <a:rPr lang="uk-UA" dirty="0" smtClean="0"/>
              <a:t>тобто</a:t>
            </a:r>
            <a:r>
              <a:rPr lang="en-US" dirty="0" smtClean="0"/>
              <a:t> </a:t>
            </a:r>
            <a:r>
              <a:rPr lang="uk-UA" dirty="0" smtClean="0"/>
              <a:t>створенні </a:t>
            </a:r>
            <a:r>
              <a:rPr lang="uk-UA" dirty="0"/>
              <a:t>певних умов, розрахованих на запобігання </a:t>
            </a:r>
            <a:r>
              <a:rPr lang="uk-UA" dirty="0" smtClean="0"/>
              <a:t>народженню</a:t>
            </a:r>
            <a:r>
              <a:rPr lang="en-US" dirty="0" smtClean="0"/>
              <a:t> </a:t>
            </a:r>
            <a:r>
              <a:rPr lang="uk-UA" dirty="0" smtClean="0"/>
              <a:t>дітей</a:t>
            </a:r>
            <a:r>
              <a:rPr lang="uk-UA" dirty="0"/>
              <a:t>. </a:t>
            </a:r>
          </a:p>
        </p:txBody>
      </p:sp>
    </p:spTree>
    <p:extLst>
      <p:ext uri="{BB962C8B-B14F-4D97-AF65-F5344CB8AC3E}">
        <p14:creationId xmlns:p14="http://schemas.microsoft.com/office/powerpoint/2010/main" val="18532990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fontScale="85000" lnSpcReduction="20000"/>
          </a:bodyPr>
          <a:lstStyle/>
          <a:p>
            <a:pPr algn="just"/>
            <a:r>
              <a:rPr lang="uk-UA" dirty="0"/>
              <a:t>Використовуючи усталене визначення геноциду, окреслимо</a:t>
            </a:r>
            <a:r>
              <a:rPr lang="en-US" dirty="0"/>
              <a:t> </a:t>
            </a:r>
            <a:r>
              <a:rPr lang="uk-UA" dirty="0"/>
              <a:t>ознаки, що відрізняють його від тероризму, а саме:</a:t>
            </a:r>
          </a:p>
          <a:p>
            <a:pPr algn="just"/>
            <a:r>
              <a:rPr lang="uk-UA" dirty="0"/>
              <a:t>а) геноцид є </a:t>
            </a:r>
            <a:r>
              <a:rPr lang="uk-UA" i="1" dirty="0">
                <a:solidFill>
                  <a:srgbClr val="FFFF00"/>
                </a:solidFill>
              </a:rPr>
              <a:t>селективним</a:t>
            </a:r>
            <a:r>
              <a:rPr lang="uk-UA" dirty="0"/>
              <a:t>, в той час як при тероризмі немає</a:t>
            </a:r>
            <a:r>
              <a:rPr lang="en-US" dirty="0"/>
              <a:t> </a:t>
            </a:r>
            <a:r>
              <a:rPr lang="uk-UA" dirty="0"/>
              <a:t>мети ліквідувати ту чи іншу соціальну групу, бо тероризм є індиферентним до жертв, і знищення тих чи інших груп осіб є лише</a:t>
            </a:r>
            <a:r>
              <a:rPr lang="en-US" dirty="0"/>
              <a:t> </a:t>
            </a:r>
            <a:r>
              <a:rPr lang="uk-UA" dirty="0"/>
              <a:t>засобом впливу на третіх осіб, які повинні вчинити або утриматися</a:t>
            </a:r>
            <a:r>
              <a:rPr lang="en-US" dirty="0"/>
              <a:t> </a:t>
            </a:r>
            <a:r>
              <a:rPr lang="uk-UA" dirty="0"/>
              <a:t>від вчинення тих чи інших дій;</a:t>
            </a:r>
          </a:p>
          <a:p>
            <a:pPr algn="just"/>
            <a:r>
              <a:rPr lang="uk-UA" dirty="0"/>
              <a:t>б) при геноциді повністю або частково </a:t>
            </a:r>
            <a:r>
              <a:rPr lang="uk-UA" i="1" dirty="0">
                <a:solidFill>
                  <a:srgbClr val="FFFF00"/>
                </a:solidFill>
              </a:rPr>
              <a:t>знищується об’єкт</a:t>
            </a:r>
            <a:r>
              <a:rPr lang="en-US" i="1" dirty="0">
                <a:solidFill>
                  <a:srgbClr val="FFFF00"/>
                </a:solidFill>
              </a:rPr>
              <a:t> </a:t>
            </a:r>
            <a:r>
              <a:rPr lang="uk-UA" i="1" dirty="0">
                <a:solidFill>
                  <a:srgbClr val="FFFF00"/>
                </a:solidFill>
              </a:rPr>
              <a:t>впливу</a:t>
            </a:r>
            <a:r>
              <a:rPr lang="uk-UA" dirty="0"/>
              <a:t>, тобто знищення є кінцевою мстою, у разі знищення об’єкта</a:t>
            </a:r>
            <a:r>
              <a:rPr lang="en-US" dirty="0"/>
              <a:t> </a:t>
            </a:r>
            <a:r>
              <a:rPr lang="uk-UA" dirty="0"/>
              <a:t>впливу терористами їм вже не буде на кого впливати, а отже, кінцевою метою тероризму не може бути тотальне знищення об’єкта</a:t>
            </a:r>
          </a:p>
          <a:p>
            <a:endParaRPr lang="uk-UA" dirty="0"/>
          </a:p>
        </p:txBody>
      </p:sp>
    </p:spTree>
    <p:extLst>
      <p:ext uri="{BB962C8B-B14F-4D97-AF65-F5344CB8AC3E}">
        <p14:creationId xmlns:p14="http://schemas.microsoft.com/office/powerpoint/2010/main" val="23186110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Агресія</a:t>
            </a:r>
          </a:p>
        </p:txBody>
      </p:sp>
      <p:sp>
        <p:nvSpPr>
          <p:cNvPr id="3" name="Місце для вмісту 2"/>
          <p:cNvSpPr>
            <a:spLocks noGrp="1"/>
          </p:cNvSpPr>
          <p:nvPr>
            <p:ph idx="1"/>
          </p:nvPr>
        </p:nvSpPr>
        <p:spPr/>
        <p:txBody>
          <a:bodyPr>
            <a:normAutofit/>
          </a:bodyPr>
          <a:lstStyle/>
          <a:p>
            <a:pPr algn="just"/>
            <a:r>
              <a:rPr lang="uk-UA" b="1" dirty="0">
                <a:solidFill>
                  <a:srgbClr val="FFFF00"/>
                </a:solidFill>
              </a:rPr>
              <a:t>Агресія</a:t>
            </a:r>
            <a:r>
              <a:rPr lang="uk-UA" dirty="0"/>
              <a:t> – поняття, яке інколи ототожнюється з </a:t>
            </a:r>
            <a:r>
              <a:rPr lang="uk-UA" dirty="0" smtClean="0"/>
              <a:t>тероризмом:</a:t>
            </a:r>
            <a:r>
              <a:rPr lang="en-US" dirty="0" smtClean="0"/>
              <a:t> </a:t>
            </a:r>
            <a:r>
              <a:rPr lang="uk-UA" dirty="0" smtClean="0"/>
              <a:t>йдеться </a:t>
            </a:r>
            <a:r>
              <a:rPr lang="uk-UA" dirty="0"/>
              <a:t>про застосування збройної сили однією державою (</a:t>
            </a:r>
            <a:r>
              <a:rPr lang="uk-UA" dirty="0" smtClean="0"/>
              <a:t>групою</a:t>
            </a:r>
            <a:r>
              <a:rPr lang="en-US" dirty="0" smtClean="0"/>
              <a:t> </a:t>
            </a:r>
            <a:r>
              <a:rPr lang="uk-UA" dirty="0" smtClean="0"/>
              <a:t>держав</a:t>
            </a:r>
            <a:r>
              <a:rPr lang="uk-UA" dirty="0"/>
              <a:t>) проти суверенітету, територіальної цілісності, </a:t>
            </a:r>
            <a:r>
              <a:rPr lang="uk-UA" dirty="0" smtClean="0"/>
              <a:t>політичної</a:t>
            </a:r>
            <a:r>
              <a:rPr lang="en-US" dirty="0" smtClean="0"/>
              <a:t> </a:t>
            </a:r>
            <a:r>
              <a:rPr lang="uk-UA" dirty="0" smtClean="0"/>
              <a:t>незалежності </a:t>
            </a:r>
            <a:r>
              <a:rPr lang="uk-UA" dirty="0"/>
              <a:t>іншої держави або народу (нації). </a:t>
            </a:r>
          </a:p>
        </p:txBody>
      </p:sp>
    </p:spTree>
    <p:extLst>
      <p:ext uri="{BB962C8B-B14F-4D97-AF65-F5344CB8AC3E}">
        <p14:creationId xmlns:p14="http://schemas.microsoft.com/office/powerpoint/2010/main" val="15163955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t>відмінність агресії від тероризму</a:t>
            </a:r>
          </a:p>
        </p:txBody>
      </p:sp>
      <p:sp>
        <p:nvSpPr>
          <p:cNvPr id="3" name="Місце для вмісту 2"/>
          <p:cNvSpPr>
            <a:spLocks noGrp="1"/>
          </p:cNvSpPr>
          <p:nvPr>
            <p:ph idx="1"/>
          </p:nvPr>
        </p:nvSpPr>
        <p:spPr/>
        <p:txBody>
          <a:bodyPr>
            <a:normAutofit/>
          </a:bodyPr>
          <a:lstStyle/>
          <a:p>
            <a:r>
              <a:rPr lang="uk-UA" dirty="0" smtClean="0"/>
              <a:t>при </a:t>
            </a:r>
            <a:r>
              <a:rPr lang="uk-UA" dirty="0"/>
              <a:t>агресії чітко вказаний суб’єкт – держава, при тероризмі ж суб’єктом можуть бути певні організації, а також фізичні особи; </a:t>
            </a:r>
            <a:endParaRPr lang="uk-UA" dirty="0" smtClean="0"/>
          </a:p>
          <a:p>
            <a:r>
              <a:rPr lang="uk-UA" dirty="0" smtClean="0"/>
              <a:t>об’єктом </a:t>
            </a:r>
            <a:r>
              <a:rPr lang="uk-UA" dirty="0"/>
              <a:t>агресії може бути лише інша держава, а при тероризмі – невизначене коло осіб не тільки за межами, й всередині держави, котрі не в змозі себе </a:t>
            </a:r>
            <a:r>
              <a:rPr lang="uk-UA" dirty="0" smtClean="0"/>
              <a:t>захистити</a:t>
            </a:r>
            <a:r>
              <a:rPr lang="uk-UA" dirty="0"/>
              <a:t>;</a:t>
            </a:r>
            <a:endParaRPr lang="uk-UA" dirty="0" smtClean="0"/>
          </a:p>
          <a:p>
            <a:endParaRPr lang="uk-UA" dirty="0"/>
          </a:p>
        </p:txBody>
      </p:sp>
    </p:spTree>
    <p:extLst>
      <p:ext uri="{BB962C8B-B14F-4D97-AF65-F5344CB8AC3E}">
        <p14:creationId xmlns:p14="http://schemas.microsoft.com/office/powerpoint/2010/main" val="3778412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normAutofit lnSpcReduction="10000"/>
          </a:bodyPr>
          <a:lstStyle/>
          <a:p>
            <a:r>
              <a:rPr lang="uk-UA" dirty="0"/>
              <a:t>мета агресії полягає у захопленні території іншої держави, ліквідації незалежності тощо, тобто посягання вчинюється на найважливіші інститути держави, в той час як метою тероризму є примушення до виконання чи невиконання певних вимог злочинців; </a:t>
            </a:r>
          </a:p>
          <a:p>
            <a:r>
              <a:rPr lang="uk-UA" dirty="0"/>
              <a:t>тероризм – демонстративний злочин, який може вчинюватися для привернення уваги до певної проблеми, натомість агресія має чисто предметний характер і спрямована проти суверенітету, територіальної недоторканості та політичної незалежності.</a:t>
            </a:r>
          </a:p>
          <a:p>
            <a:endParaRPr lang="uk-UA" dirty="0"/>
          </a:p>
        </p:txBody>
      </p:sp>
    </p:spTree>
    <p:extLst>
      <p:ext uri="{BB962C8B-B14F-4D97-AF65-F5344CB8AC3E}">
        <p14:creationId xmlns:p14="http://schemas.microsoft.com/office/powerpoint/2010/main" val="508168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a:t>Концепції тероризму виникли наприкінці ХХ століття   як логічний розвиток попередніх теоретичних форм осягнення та розв’язання  проблеми соціального конфлікту, яка є постійним супутником  соціально-філософської думки протягом  усієї історії  її  існування.  До  осмислення питання  соціального конфлікту під різними кутами зору та в багатозначних вимірах  неодноразово зверталися ще в добу античності  Платон, Аристотель, Демокрит, тощо. </a:t>
            </a:r>
          </a:p>
        </p:txBody>
      </p:sp>
    </p:spTree>
    <p:extLst>
      <p:ext uri="{BB962C8B-B14F-4D97-AF65-F5344CB8AC3E}">
        <p14:creationId xmlns:p14="http://schemas.microsoft.com/office/powerpoint/2010/main" val="204634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a:t>В</a:t>
            </a:r>
            <a:r>
              <a:rPr lang="uk-UA" dirty="0" smtClean="0"/>
              <a:t>ід </a:t>
            </a:r>
            <a:r>
              <a:rPr lang="uk-UA" dirty="0" err="1"/>
              <a:t>К.Маркса</a:t>
            </a:r>
            <a:r>
              <a:rPr lang="uk-UA" dirty="0"/>
              <a:t> та </a:t>
            </a:r>
            <a:r>
              <a:rPr lang="uk-UA" dirty="0" err="1"/>
              <a:t>Г.Зіммеля</a:t>
            </a:r>
            <a:r>
              <a:rPr lang="uk-UA" dirty="0"/>
              <a:t> у соціальній філософії пролягають дві методологічні лінії розв’язання  проблеми соціального конфлікту. Перша лінія пов’язана з дослідженням соціального конфлікту між класами (діалектична теорія конфлікту </a:t>
            </a:r>
            <a:r>
              <a:rPr lang="uk-UA" dirty="0" err="1"/>
              <a:t>К.Маркса</a:t>
            </a:r>
            <a:r>
              <a:rPr lang="uk-UA" dirty="0"/>
              <a:t>), друга лінія представлена теоретиками  «конфліктного функціоналізму», що була запропонована </a:t>
            </a:r>
            <a:r>
              <a:rPr lang="uk-UA" dirty="0" err="1"/>
              <a:t>Г.Зіммелєм</a:t>
            </a:r>
            <a:r>
              <a:rPr lang="uk-UA" dirty="0"/>
              <a:t> та його послідовниками -  </a:t>
            </a:r>
            <a:r>
              <a:rPr lang="uk-UA" dirty="0" err="1"/>
              <a:t>Г.Спенсером</a:t>
            </a:r>
            <a:r>
              <a:rPr lang="uk-UA" dirty="0"/>
              <a:t> і </a:t>
            </a:r>
            <a:r>
              <a:rPr lang="uk-UA" dirty="0" err="1"/>
              <a:t>Е.Дюркгеймом</a:t>
            </a:r>
            <a:r>
              <a:rPr lang="uk-UA" dirty="0"/>
              <a:t>. </a:t>
            </a:r>
          </a:p>
        </p:txBody>
      </p:sp>
    </p:spTree>
    <p:extLst>
      <p:ext uri="{BB962C8B-B14F-4D97-AF65-F5344CB8AC3E}">
        <p14:creationId xmlns:p14="http://schemas.microsoft.com/office/powerpoint/2010/main" val="3460568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a:t>.  Георг </a:t>
            </a:r>
            <a:r>
              <a:rPr lang="uk-UA" dirty="0" err="1"/>
              <a:t>Зіммель</a:t>
            </a:r>
            <a:r>
              <a:rPr lang="uk-UA" dirty="0"/>
              <a:t>, як і Карл Маркс доводили, що  суспільство не може існувати без конфліктів, але ж, однією із основних  форм всебічних суперечливих явищ, він визначав конфлікт між індивідом і суспільством. Актуальним для сьогодення залишається  ідея вченого щодо «позитивної» ролі конфлікту в подальшому розвитку суспільства. Соціальний конфлікт, на  думку </a:t>
            </a:r>
            <a:r>
              <a:rPr lang="uk-UA" dirty="0" err="1"/>
              <a:t>Г.Зіммеля</a:t>
            </a:r>
            <a:r>
              <a:rPr lang="uk-UA" dirty="0"/>
              <a:t>,  здатний  привести до соціальної інтеграції та консолідації сил у суспільстві</a:t>
            </a:r>
          </a:p>
        </p:txBody>
      </p:sp>
    </p:spTree>
    <p:extLst>
      <p:ext uri="{BB962C8B-B14F-4D97-AF65-F5344CB8AC3E}">
        <p14:creationId xmlns:p14="http://schemas.microsoft.com/office/powerpoint/2010/main" val="1051700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a:t>Аналіз колосального рівню виявлених повсюдну руйнівних тенденцій середини ХХ століття, привів </a:t>
            </a:r>
            <a:r>
              <a:rPr lang="uk-UA" dirty="0" err="1"/>
              <a:t>Е.Фромма</a:t>
            </a:r>
            <a:r>
              <a:rPr lang="uk-UA" dirty="0"/>
              <a:t> до висновку, що </a:t>
            </a:r>
            <a:r>
              <a:rPr lang="uk-UA" i="1" dirty="0"/>
              <a:t>«у більшості своїй вони не усвідомлюються як такі, а раціоналізуються у різноманітних формах. Мабуть, нема нічого на світі, що не використовувалось би як раціоналізація руйнації. Любов, обов’язок, совість, патріотизм – їх використовували і використовують для маскування руйнування себе самого й інших </a:t>
            </a:r>
            <a:r>
              <a:rPr lang="uk-UA" i="1" dirty="0" smtClean="0"/>
              <a:t>людей».</a:t>
            </a:r>
            <a:endParaRPr lang="uk-UA" i="1" dirty="0"/>
          </a:p>
        </p:txBody>
      </p:sp>
    </p:spTree>
    <p:extLst>
      <p:ext uri="{BB962C8B-B14F-4D97-AF65-F5344CB8AC3E}">
        <p14:creationId xmlns:p14="http://schemas.microsoft.com/office/powerpoint/2010/main" val="1484219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Місце для вмісту 2"/>
          <p:cNvSpPr>
            <a:spLocks noGrp="1"/>
          </p:cNvSpPr>
          <p:nvPr>
            <p:ph idx="1"/>
          </p:nvPr>
        </p:nvSpPr>
        <p:spPr/>
        <p:txBody>
          <a:bodyPr/>
          <a:lstStyle/>
          <a:p>
            <a:pPr algn="just"/>
            <a:r>
              <a:rPr lang="uk-UA" dirty="0"/>
              <a:t>Осмислення природи агресії здійснюється філософом в контексті  проблеми свободи особистості. Філософ наголошує тезу, що </a:t>
            </a:r>
            <a:r>
              <a:rPr lang="uk-UA" dirty="0" err="1"/>
              <a:t>деструктивність</a:t>
            </a:r>
            <a:r>
              <a:rPr lang="uk-UA" dirty="0"/>
              <a:t>, як вторинна потенційність, властива всім людським істотам. Проте це потенційне джерело зла не завжди проявляється; воно актуалізується, якщо умови життя людини протилежні її </a:t>
            </a:r>
            <a:r>
              <a:rPr lang="uk-UA" dirty="0" err="1"/>
              <a:t>екзистенційним</a:t>
            </a:r>
            <a:r>
              <a:rPr lang="uk-UA" dirty="0"/>
              <a:t> потребам.  «Зло не має незалежного існування само по собі. Воно є відсутність добра, результат невдач в реалізації життя» </a:t>
            </a:r>
          </a:p>
        </p:txBody>
      </p:sp>
    </p:spTree>
    <p:extLst>
      <p:ext uri="{BB962C8B-B14F-4D97-AF65-F5344CB8AC3E}">
        <p14:creationId xmlns:p14="http://schemas.microsoft.com/office/powerpoint/2010/main" val="18070058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хема">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TM04033919[[fn=Схема]]</Template>
  <TotalTime>142</TotalTime>
  <Words>2945</Words>
  <Application>Microsoft Office PowerPoint</Application>
  <PresentationFormat>Широкий екран</PresentationFormat>
  <Paragraphs>84</Paragraphs>
  <Slides>45</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45</vt:i4>
      </vt:variant>
    </vt:vector>
  </HeadingPairs>
  <TitlesOfParts>
    <vt:vector size="49" baseType="lpstr">
      <vt:lpstr>Arial</vt:lpstr>
      <vt:lpstr>Trebuchet MS</vt:lpstr>
      <vt:lpstr>Tw Cen MT</vt:lpstr>
      <vt:lpstr>Схема</vt:lpstr>
      <vt:lpstr>Тероризм як форма насилля: соціально-філософська природа</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терор</vt:lpstr>
      <vt:lpstr>Презентація PowerPoint</vt:lpstr>
      <vt:lpstr>державний і недержавний терор</vt:lpstr>
      <vt:lpstr>Зовнішній терор</vt:lpstr>
      <vt:lpstr>судовий і позасудовий терор</vt:lpstr>
      <vt:lpstr>Презентація PowerPoint</vt:lpstr>
      <vt:lpstr>Презентація PowerPoint</vt:lpstr>
      <vt:lpstr>Презентація PowerPoint</vt:lpstr>
      <vt:lpstr>Презентація PowerPoint</vt:lpstr>
      <vt:lpstr>три основні погляди на природу тероризму</vt:lpstr>
      <vt:lpstr>Презентація PowerPoint</vt:lpstr>
      <vt:lpstr>Терористичний акт </vt:lpstr>
      <vt:lpstr>Тероризм, як злочинна (терористична) діяльність, також, охоплює: </vt:lpstr>
      <vt:lpstr>Презентація PowerPoint</vt:lpstr>
      <vt:lpstr>Презентація PowerPoint</vt:lpstr>
      <vt:lpstr>Презентація PowerPoint</vt:lpstr>
      <vt:lpstr>Презентація PowerPoint</vt:lpstr>
      <vt:lpstr>Презентація PowerPoint</vt:lpstr>
      <vt:lpstr>ознаки, що відрізняють тероризм  від терору</vt:lpstr>
      <vt:lpstr>Терор і тероризм</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Геноцид</vt:lpstr>
      <vt:lpstr>Презентація PowerPoint</vt:lpstr>
      <vt:lpstr>Агресія</vt:lpstr>
      <vt:lpstr>відмінність агресії від тероризму</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Тероризм як форма насилля: соціально-філософська природа</dc:title>
  <dc:creator>Resonance PC1</dc:creator>
  <cp:lastModifiedBy>Resonance PC1</cp:lastModifiedBy>
  <cp:revision>12</cp:revision>
  <dcterms:created xsi:type="dcterms:W3CDTF">2023-09-04T19:15:50Z</dcterms:created>
  <dcterms:modified xsi:type="dcterms:W3CDTF">2023-09-11T18:23:37Z</dcterms:modified>
</cp:coreProperties>
</file>