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90" r:id="rId5"/>
    <p:sldId id="258" r:id="rId6"/>
    <p:sldId id="259" r:id="rId7"/>
    <p:sldId id="260" r:id="rId8"/>
    <p:sldId id="284" r:id="rId9"/>
    <p:sldId id="276" r:id="rId10"/>
    <p:sldId id="277" r:id="rId11"/>
    <p:sldId id="278" r:id="rId12"/>
    <p:sldId id="291" r:id="rId13"/>
    <p:sldId id="292" r:id="rId14"/>
    <p:sldId id="293" r:id="rId15"/>
    <p:sldId id="294" r:id="rId16"/>
    <p:sldId id="295" r:id="rId17"/>
    <p:sldId id="296" r:id="rId18"/>
    <p:sldId id="280" r:id="rId19"/>
    <p:sldId id="297" r:id="rId20"/>
    <p:sldId id="261" r:id="rId21"/>
    <p:sldId id="275" r:id="rId22"/>
    <p:sldId id="289" r:id="rId23"/>
    <p:sldId id="262" r:id="rId24"/>
    <p:sldId id="263" r:id="rId25"/>
    <p:sldId id="268" r:id="rId26"/>
    <p:sldId id="269" r:id="rId27"/>
    <p:sldId id="281" r:id="rId28"/>
    <p:sldId id="282" r:id="rId29"/>
    <p:sldId id="287" r:id="rId30"/>
    <p:sldId id="288" r:id="rId31"/>
    <p:sldId id="279" r:id="rId32"/>
    <p:sldId id="285" r:id="rId33"/>
    <p:sldId id="286" r:id="rId34"/>
    <p:sldId id="270" r:id="rId35"/>
    <p:sldId id="271" r:id="rId36"/>
    <p:sldId id="272" r:id="rId37"/>
    <p:sldId id="273" r:id="rId3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997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1221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4671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5804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229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533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3192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234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176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9789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851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024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320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977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909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788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428A1-EE63-493E-9BE3-BDDB63BD92F1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251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1817" y="1524000"/>
            <a:ext cx="8900160" cy="3432527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Тема 1</a:t>
            </a:r>
            <a:br>
              <a:rPr lang="uk-UA" b="1" dirty="0">
                <a:solidFill>
                  <a:schemeClr val="tx1"/>
                </a:solidFill>
              </a:rPr>
            </a:br>
            <a:r>
              <a:rPr lang="ru-RU" b="1" dirty="0" err="1">
                <a:solidFill>
                  <a:schemeClr val="tx1"/>
                </a:solidFill>
              </a:rPr>
              <a:t>Фінансовий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контролінг</a:t>
            </a:r>
            <a:r>
              <a:rPr lang="ru-RU" b="1" dirty="0">
                <a:solidFill>
                  <a:schemeClr val="tx1"/>
                </a:solidFill>
              </a:rPr>
              <a:t> як </a:t>
            </a:r>
            <a:r>
              <a:rPr lang="ru-RU" b="1" dirty="0" err="1">
                <a:solidFill>
                  <a:schemeClr val="tx1"/>
                </a:solidFill>
              </a:rPr>
              <a:t>інструмент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управління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підприємством</a:t>
            </a:r>
            <a:endParaRPr lang="uk-U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17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017" t="41607" r="25372" b="14380"/>
          <a:stretch/>
        </p:blipFill>
        <p:spPr>
          <a:xfrm>
            <a:off x="1126364" y="865721"/>
            <a:ext cx="7982802" cy="5709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3418" y="287383"/>
            <a:ext cx="299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Продовження таблиці 1.3</a:t>
            </a:r>
          </a:p>
        </p:txBody>
      </p:sp>
    </p:spTree>
    <p:extLst>
      <p:ext uri="{BB962C8B-B14F-4D97-AF65-F5344CB8AC3E}">
        <p14:creationId xmlns:p14="http://schemas.microsoft.com/office/powerpoint/2010/main" val="3822095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967" t="19083" r="25178" b="26721"/>
          <a:stretch/>
        </p:blipFill>
        <p:spPr>
          <a:xfrm>
            <a:off x="1474539" y="96236"/>
            <a:ext cx="7564958" cy="661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56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5D3293F-B25F-AEB7-F7D8-5F0D1E1CA2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737318"/>
              </p:ext>
            </p:extLst>
          </p:nvPr>
        </p:nvGraphicFramePr>
        <p:xfrm>
          <a:off x="933450" y="676274"/>
          <a:ext cx="8543925" cy="4924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7785">
                  <a:extLst>
                    <a:ext uri="{9D8B030D-6E8A-4147-A177-3AD203B41FA5}">
                      <a16:colId xmlns:a16="http://schemas.microsoft.com/office/drawing/2014/main" val="4061567831"/>
                    </a:ext>
                  </a:extLst>
                </a:gridCol>
                <a:gridCol w="2512240">
                  <a:extLst>
                    <a:ext uri="{9D8B030D-6E8A-4147-A177-3AD203B41FA5}">
                      <a16:colId xmlns:a16="http://schemas.microsoft.com/office/drawing/2014/main" val="2799014780"/>
                    </a:ext>
                  </a:extLst>
                </a:gridCol>
                <a:gridCol w="2422612">
                  <a:extLst>
                    <a:ext uri="{9D8B030D-6E8A-4147-A177-3AD203B41FA5}">
                      <a16:colId xmlns:a16="http://schemas.microsoft.com/office/drawing/2014/main" val="2039388602"/>
                    </a:ext>
                  </a:extLst>
                </a:gridCol>
                <a:gridCol w="1621288">
                  <a:extLst>
                    <a:ext uri="{9D8B030D-6E8A-4147-A177-3AD203B41FA5}">
                      <a16:colId xmlns:a16="http://schemas.microsoft.com/office/drawing/2014/main" val="2248561700"/>
                    </a:ext>
                  </a:extLst>
                </a:gridCol>
              </a:tblGrid>
              <a:tr h="8161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Ознаки порівняння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Американська концепція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Німецька (європейська) концепція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Японська концепція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5043616"/>
                  </a:ext>
                </a:extLst>
              </a:tr>
              <a:tr h="2628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4783749"/>
                  </a:ext>
                </a:extLst>
              </a:tr>
              <a:tr h="19227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Ідентифікація контролінгу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Більш широке поняття, ніж у німецькій концепції, оскільки орієнтується не лише на потреби внутрішніх користувачів, але і на ринкові потреби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Більш вузьке поняття з причини орієнтації на потреби внутрішніх клієнтів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Аналогічна американській концепції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304298"/>
                  </a:ext>
                </a:extLst>
              </a:tr>
              <a:tr h="19227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Спрямованість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На зовнішнє та внутрішнє середовище, вирішення оперативних завдань та стратегічних цілей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На внутрішнє середовище (внутрішні процеси)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 dirty="0">
                          <a:effectLst/>
                        </a:rPr>
                        <a:t>На зовнішнє середовище (аналіз діяльності конкурентів) та внутрішнє середовище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3397538"/>
                  </a:ext>
                </a:extLst>
              </a:tr>
            </a:tbl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D0EB12FD-60D7-9A2B-B35D-D72D96312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Таблиця 1.3. </a:t>
            </a:r>
            <a:endParaRPr kumimoji="0" lang="uk-UA" altLang="uk-UA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Порівняльні ознаки світових концепцій контролінгу*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829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84F5450-1458-7AC3-0D6B-0BE0CE2831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420007"/>
              </p:ext>
            </p:extLst>
          </p:nvPr>
        </p:nvGraphicFramePr>
        <p:xfrm>
          <a:off x="971550" y="1134617"/>
          <a:ext cx="8353425" cy="4437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3464">
                  <a:extLst>
                    <a:ext uri="{9D8B030D-6E8A-4147-A177-3AD203B41FA5}">
                      <a16:colId xmlns:a16="http://schemas.microsoft.com/office/drawing/2014/main" val="167618608"/>
                    </a:ext>
                  </a:extLst>
                </a:gridCol>
                <a:gridCol w="2456226">
                  <a:extLst>
                    <a:ext uri="{9D8B030D-6E8A-4147-A177-3AD203B41FA5}">
                      <a16:colId xmlns:a16="http://schemas.microsoft.com/office/drawing/2014/main" val="562769095"/>
                    </a:ext>
                  </a:extLst>
                </a:gridCol>
                <a:gridCol w="2368597">
                  <a:extLst>
                    <a:ext uri="{9D8B030D-6E8A-4147-A177-3AD203B41FA5}">
                      <a16:colId xmlns:a16="http://schemas.microsoft.com/office/drawing/2014/main" val="3728721616"/>
                    </a:ext>
                  </a:extLst>
                </a:gridCol>
                <a:gridCol w="1585138">
                  <a:extLst>
                    <a:ext uri="{9D8B030D-6E8A-4147-A177-3AD203B41FA5}">
                      <a16:colId xmlns:a16="http://schemas.microsoft.com/office/drawing/2014/main" val="172395144"/>
                    </a:ext>
                  </a:extLst>
                </a:gridCol>
              </a:tblGrid>
              <a:tr h="19094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Задачі контролінгу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 dirty="0">
                          <a:effectLst/>
                        </a:rPr>
                        <a:t>На першому етапі становлення контролінгу – задачі управлінського обліку, в подальшому – розширення задач до інформаційної підтримки прийняття рішень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 dirty="0">
                          <a:effectLst/>
                        </a:rPr>
                        <a:t>На першому етапі – акцент на бюджетування та фінансове планування, в подальшому – на цілепокладання, стратегічне планування, координацію.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 dirty="0">
                          <a:effectLst/>
                        </a:rPr>
                        <a:t>Задачі управлінського обліку і бюджетування на підставі використання інструментарію конкурентного аналізу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1362711"/>
                  </a:ext>
                </a:extLst>
              </a:tr>
              <a:tr h="8427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Пріоритетні функції контролера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 dirty="0">
                          <a:effectLst/>
                        </a:rPr>
                        <a:t>Функції обліку і внутрішнього контролю, в подальшому – розвиток функції інформаційної підтримки управління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 dirty="0">
                          <a:effectLst/>
                        </a:rPr>
                        <a:t>Цілепокладання, координація, фінансове планування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 dirty="0">
                          <a:effectLst/>
                        </a:rPr>
                        <a:t>Стратегічне планування та бюджетування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9200125"/>
                  </a:ext>
                </a:extLst>
              </a:tr>
              <a:tr h="12693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Методичне забезпечення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Більш розробленими є методичне забезпечення для вирішення проблем бухгалтерського  обліку, аналізу та оціни зовнішнього середовища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Більш розробленими є методичне забезпечення внутрішньовиробничого (управлінського) обліку, фінансового планування.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Більш розробленими є методичне забезпечення фінансового планування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9140624"/>
                  </a:ext>
                </a:extLst>
              </a:tr>
              <a:tr h="4160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Місце контролера на підприємстві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Внутрішній контролер (аудитор)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 dirty="0">
                          <a:effectLst/>
                        </a:rPr>
                        <a:t>Радник керівника 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 dirty="0">
                          <a:effectLst/>
                        </a:rPr>
                        <a:t>Сервісна підтримка управління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08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273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BE801CF-0575-315F-A8B4-25A324D07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524827"/>
              </p:ext>
            </p:extLst>
          </p:nvPr>
        </p:nvGraphicFramePr>
        <p:xfrm>
          <a:off x="1104900" y="1000125"/>
          <a:ext cx="8239126" cy="4219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6416">
                  <a:extLst>
                    <a:ext uri="{9D8B030D-6E8A-4147-A177-3AD203B41FA5}">
                      <a16:colId xmlns:a16="http://schemas.microsoft.com/office/drawing/2014/main" val="110858766"/>
                    </a:ext>
                  </a:extLst>
                </a:gridCol>
                <a:gridCol w="1625067">
                  <a:extLst>
                    <a:ext uri="{9D8B030D-6E8A-4147-A177-3AD203B41FA5}">
                      <a16:colId xmlns:a16="http://schemas.microsoft.com/office/drawing/2014/main" val="3040751868"/>
                    </a:ext>
                  </a:extLst>
                </a:gridCol>
                <a:gridCol w="1733523">
                  <a:extLst>
                    <a:ext uri="{9D8B030D-6E8A-4147-A177-3AD203B41FA5}">
                      <a16:colId xmlns:a16="http://schemas.microsoft.com/office/drawing/2014/main" val="1888081609"/>
                    </a:ext>
                  </a:extLst>
                </a:gridCol>
                <a:gridCol w="1475718">
                  <a:extLst>
                    <a:ext uri="{9D8B030D-6E8A-4147-A177-3AD203B41FA5}">
                      <a16:colId xmlns:a16="http://schemas.microsoft.com/office/drawing/2014/main" val="3849180461"/>
                    </a:ext>
                  </a:extLst>
                </a:gridCol>
                <a:gridCol w="1638402">
                  <a:extLst>
                    <a:ext uri="{9D8B030D-6E8A-4147-A177-3AD203B41FA5}">
                      <a16:colId xmlns:a16="http://schemas.microsoft.com/office/drawing/2014/main" val="1259720281"/>
                    </a:ext>
                  </a:extLst>
                </a:gridCol>
              </a:tblGrid>
              <a:tr h="214369">
                <a:tc gridSpan="5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Етап 5 (сучасна концепція фінансового контролінгу)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202135"/>
                  </a:ext>
                </a:extLst>
              </a:tr>
              <a:tr h="1342585"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uk-UA" sz="1200" kern="100" dirty="0">
                          <a:effectLst/>
                        </a:rPr>
                        <a:t> 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+Розвиток стратегічного контролінгу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880248"/>
                  </a:ext>
                </a:extLst>
              </a:tr>
              <a:tr h="891299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uk-UA" sz="1200" kern="100">
                          <a:effectLst/>
                        </a:rPr>
                        <a:t>Етап 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uk-UA" sz="1200" kern="100">
                          <a:effectLst/>
                        </a:rPr>
                        <a:t>+Функція координації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 dirty="0">
                          <a:effectLst/>
                        </a:rPr>
                        <a:t> 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1342971"/>
                  </a:ext>
                </a:extLst>
              </a:tr>
              <a:tr h="665655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uk-UA" sz="1200" kern="100">
                          <a:effectLst/>
                        </a:rPr>
                        <a:t>Етап 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uk-UA" sz="1200" kern="100">
                          <a:effectLst/>
                        </a:rPr>
                        <a:t>+Функція бюджетування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uk-UA" sz="1200" kern="100">
                          <a:effectLst/>
                        </a:rPr>
                        <a:t> 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 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7001504"/>
                  </a:ext>
                </a:extLst>
              </a:tr>
              <a:tr h="89129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uk-UA" sz="1200" kern="100">
                          <a:effectLst/>
                        </a:rPr>
                        <a:t>Етап 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uk-UA" sz="1200" kern="100">
                          <a:effectLst/>
                        </a:rPr>
                        <a:t>+Доходи підприємства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uk-UA" sz="1200" kern="100">
                          <a:effectLst/>
                        </a:rPr>
                        <a:t> 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uk-UA" sz="1200" kern="100">
                          <a:effectLst/>
                        </a:rPr>
                        <a:t> 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 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5741887"/>
                  </a:ext>
                </a:extLst>
              </a:tr>
              <a:tr h="214369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uk-UA" sz="1200" kern="100">
                          <a:effectLst/>
                        </a:rPr>
                        <a:t>Управлінський облік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uk-UA" sz="1200" kern="100">
                          <a:effectLst/>
                        </a:rPr>
                        <a:t> 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uk-UA" sz="1200" kern="100">
                          <a:effectLst/>
                        </a:rPr>
                        <a:t> 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 dirty="0">
                          <a:effectLst/>
                        </a:rPr>
                        <a:t> 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9304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282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37FEB-764E-8C8D-7ED0-1A1353000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85850"/>
          </a:xfrm>
        </p:spPr>
        <p:txBody>
          <a:bodyPr>
            <a:normAutofit fontScale="90000"/>
          </a:bodyPr>
          <a:lstStyle/>
          <a:p>
            <a:r>
              <a:rPr kumimoji="0" lang="uk-UA" altLang="uk-UA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Історичні передумови становлення та розвитку функції контролінгу в Україні*</a:t>
            </a:r>
            <a:br>
              <a:rPr kumimoji="0" lang="uk-UA" altLang="uk-UA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uk-UA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F9326DF-35EA-8843-27FF-6607D6490E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737513"/>
              </p:ext>
            </p:extLst>
          </p:nvPr>
        </p:nvGraphicFramePr>
        <p:xfrm>
          <a:off x="794983" y="1695450"/>
          <a:ext cx="8596668" cy="44408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8524">
                  <a:extLst>
                    <a:ext uri="{9D8B030D-6E8A-4147-A177-3AD203B41FA5}">
                      <a16:colId xmlns:a16="http://schemas.microsoft.com/office/drawing/2014/main" val="2575817661"/>
                    </a:ext>
                  </a:extLst>
                </a:gridCol>
                <a:gridCol w="3164045">
                  <a:extLst>
                    <a:ext uri="{9D8B030D-6E8A-4147-A177-3AD203B41FA5}">
                      <a16:colId xmlns:a16="http://schemas.microsoft.com/office/drawing/2014/main" val="22326244"/>
                    </a:ext>
                  </a:extLst>
                </a:gridCol>
                <a:gridCol w="4804099">
                  <a:extLst>
                    <a:ext uri="{9D8B030D-6E8A-4147-A177-3AD203B41FA5}">
                      <a16:colId xmlns:a16="http://schemas.microsoft.com/office/drawing/2014/main" val="4139068442"/>
                    </a:ext>
                  </a:extLst>
                </a:gridCol>
              </a:tblGrid>
              <a:tr h="840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 dirty="0">
                          <a:effectLst/>
                        </a:rPr>
                        <a:t>№</a:t>
                      </a:r>
                      <a:endParaRPr lang="uk-UA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 dirty="0">
                          <a:effectLst/>
                        </a:rPr>
                        <a:t>з/п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 dirty="0" err="1">
                          <a:effectLst/>
                        </a:rPr>
                        <a:t>Виділен</a:t>
                      </a:r>
                      <a:r>
                        <a:rPr lang="ru-UA" sz="1200" kern="100" dirty="0">
                          <a:effectLst/>
                        </a:rPr>
                        <a:t>а</a:t>
                      </a:r>
                      <a:r>
                        <a:rPr lang="uk-UA" sz="1200" kern="100" dirty="0">
                          <a:effectLst/>
                        </a:rPr>
                        <a:t> історична передумова становлення та розвитку фінансового контролінгу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 dirty="0">
                          <a:effectLst/>
                        </a:rPr>
                        <a:t>ЇЇ наукове </a:t>
                      </a:r>
                      <a:r>
                        <a:rPr lang="uk-UA" sz="1200" kern="100" dirty="0" err="1">
                          <a:effectLst/>
                        </a:rPr>
                        <a:t>обгрунтування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3177834"/>
                  </a:ext>
                </a:extLst>
              </a:tr>
              <a:tr h="9577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 dirty="0">
                          <a:effectLst/>
                        </a:rPr>
                        <a:t>Розвиток ринкових відносин</a:t>
                      </a:r>
                      <a:endParaRPr lang="uk-UA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 dirty="0">
                          <a:effectLst/>
                        </a:rPr>
                        <a:t> 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Функціонування підприємств у ринковому конкурентному середовищі та можливість отримання ними прибутку вимагає ефективних управлінських технологій 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9972786"/>
                  </a:ext>
                </a:extLst>
              </a:tr>
              <a:tr h="12001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 dirty="0">
                          <a:effectLst/>
                        </a:rPr>
                        <a:t>Висока невизначеність зовнішнього середовища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Підприємство досліджується як відкрита система, яка зазнає впливу зовнішнього середовища, що вимагає ефективних методик аналізу зовнішніх детермінант та адаптації до їх впливу 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1986801"/>
                  </a:ext>
                </a:extLst>
              </a:tr>
              <a:tr h="14426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Пошук ефективних методик антикризового управління</a:t>
                      </a:r>
                      <a:endParaRPr lang="uk-UA" sz="1100" kern="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 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 dirty="0">
                          <a:effectLst/>
                        </a:rPr>
                        <a:t>Значна кількість банкрутств підприємств в Україні на етапі переходу до ринку (90-і рр.) вимагала створення ефективного методичного забезпечення антикризового управління, орієнтованого на довгострокове функціонування підприємств 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1856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830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EF3D68F-373E-CDE5-F6CA-25C70A10FF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762190"/>
              </p:ext>
            </p:extLst>
          </p:nvPr>
        </p:nvGraphicFramePr>
        <p:xfrm>
          <a:off x="677335" y="1104900"/>
          <a:ext cx="8596668" cy="4207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8523">
                  <a:extLst>
                    <a:ext uri="{9D8B030D-6E8A-4147-A177-3AD203B41FA5}">
                      <a16:colId xmlns:a16="http://schemas.microsoft.com/office/drawing/2014/main" val="2672845561"/>
                    </a:ext>
                  </a:extLst>
                </a:gridCol>
                <a:gridCol w="3164046">
                  <a:extLst>
                    <a:ext uri="{9D8B030D-6E8A-4147-A177-3AD203B41FA5}">
                      <a16:colId xmlns:a16="http://schemas.microsoft.com/office/drawing/2014/main" val="2986348475"/>
                    </a:ext>
                  </a:extLst>
                </a:gridCol>
                <a:gridCol w="4804099">
                  <a:extLst>
                    <a:ext uri="{9D8B030D-6E8A-4147-A177-3AD203B41FA5}">
                      <a16:colId xmlns:a16="http://schemas.microsoft.com/office/drawing/2014/main" val="2846129870"/>
                    </a:ext>
                  </a:extLst>
                </a:gridCol>
              </a:tblGrid>
              <a:tr h="21038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Глобалізація та інтернаціоналізація закордонних методик контролінгу</a:t>
                      </a:r>
                      <a:endParaRPr lang="uk-UA" sz="1100" kern="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 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 dirty="0">
                          <a:effectLst/>
                        </a:rPr>
                        <a:t>Поява англомовної літератури на початку 1990-х років з питань фінансового обліку, </a:t>
                      </a:r>
                      <a:r>
                        <a:rPr lang="ru-UA" sz="1200" kern="100" dirty="0">
                          <a:effectLst/>
                        </a:rPr>
                        <a:t>менеджменту, </a:t>
                      </a:r>
                      <a:r>
                        <a:rPr lang="uk-UA" sz="1200" kern="100" dirty="0">
                          <a:effectLst/>
                        </a:rPr>
                        <a:t>фінансів, що обумовило виникнення інтересу до контролінгу як нового напряму інформаційної підтримки управління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5373554"/>
                  </a:ext>
                </a:extLst>
              </a:tr>
              <a:tr h="21038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Розвиток корпоративного управління</a:t>
                      </a:r>
                      <a:endParaRPr lang="uk-UA" sz="1100" kern="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 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 dirty="0">
                          <a:effectLst/>
                        </a:rPr>
                        <a:t>Відокремлення власності від управління вимагає </a:t>
                      </a:r>
                      <a:r>
                        <a:rPr lang="uk-UA" sz="1200" kern="100" dirty="0" err="1">
                          <a:effectLst/>
                        </a:rPr>
                        <a:t>необхідн</a:t>
                      </a:r>
                      <a:r>
                        <a:rPr lang="ru-UA" sz="1200" kern="100" dirty="0">
                          <a:effectLst/>
                        </a:rPr>
                        <a:t>ост</a:t>
                      </a:r>
                      <a:r>
                        <a:rPr lang="uk-UA" sz="1200" kern="100" dirty="0">
                          <a:effectLst/>
                        </a:rPr>
                        <a:t>і задоволення інтересів власників та гармонізації їх відносин з менеджментом, партнерами, що обумовлює розвиток нових підходів до впровадження інструментарію фінансового управління.  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2714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349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D8A80B3-0118-A076-AC61-EE18386923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969521"/>
              </p:ext>
            </p:extLst>
          </p:nvPr>
        </p:nvGraphicFramePr>
        <p:xfrm>
          <a:off x="1428750" y="752476"/>
          <a:ext cx="7572374" cy="54878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3635">
                  <a:extLst>
                    <a:ext uri="{9D8B030D-6E8A-4147-A177-3AD203B41FA5}">
                      <a16:colId xmlns:a16="http://schemas.microsoft.com/office/drawing/2014/main" val="4228175228"/>
                    </a:ext>
                  </a:extLst>
                </a:gridCol>
                <a:gridCol w="2787049">
                  <a:extLst>
                    <a:ext uri="{9D8B030D-6E8A-4147-A177-3AD203B41FA5}">
                      <a16:colId xmlns:a16="http://schemas.microsoft.com/office/drawing/2014/main" val="952659350"/>
                    </a:ext>
                  </a:extLst>
                </a:gridCol>
                <a:gridCol w="4231690">
                  <a:extLst>
                    <a:ext uri="{9D8B030D-6E8A-4147-A177-3AD203B41FA5}">
                      <a16:colId xmlns:a16="http://schemas.microsoft.com/office/drawing/2014/main" val="2903986110"/>
                    </a:ext>
                  </a:extLst>
                </a:gridCol>
              </a:tblGrid>
              <a:tr h="9486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0" marR="622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Формування та успішне функціонування міжнародних професійних організацій контролінгу</a:t>
                      </a:r>
                      <a:endParaRPr lang="uk-UA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0" marR="622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Поширення передових міжнародних практик фінансового контролінгу</a:t>
                      </a:r>
                      <a:endParaRPr lang="uk-UA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0" marR="62240" marT="0" marB="0"/>
                </a:tc>
                <a:extLst>
                  <a:ext uri="{0D108BD9-81ED-4DB2-BD59-A6C34878D82A}">
                    <a16:rowId xmlns:a16="http://schemas.microsoft.com/office/drawing/2014/main" val="3228219237"/>
                  </a:ext>
                </a:extLst>
              </a:tr>
              <a:tr h="33503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0" marR="622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Значна трансформація організації та методології інформаційного забезпечення</a:t>
                      </a:r>
                      <a:r>
                        <a:rPr lang="en-US" sz="1100" kern="100" dirty="0">
                          <a:effectLst/>
                        </a:rPr>
                        <a:t> (</a:t>
                      </a:r>
                      <a:r>
                        <a:rPr lang="uk-UA" sz="1100" kern="100" dirty="0">
                          <a:effectLst/>
                        </a:rPr>
                        <a:t>в першу чергу, бухгалтерського обліку), </a:t>
                      </a:r>
                      <a:r>
                        <a:rPr lang="uk-UA" sz="1100" kern="100" dirty="0" err="1">
                          <a:effectLst/>
                        </a:rPr>
                        <a:t>діджиталізація</a:t>
                      </a:r>
                      <a:r>
                        <a:rPr lang="uk-UA" sz="1100" kern="100" dirty="0">
                          <a:effectLst/>
                        </a:rPr>
                        <a:t> економіки</a:t>
                      </a:r>
                      <a:endParaRPr lang="uk-UA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0" marR="622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Прийняття у 1993 р. в Україні Державної програми переходу на міжнародну систему обліку та звітності </a:t>
                      </a:r>
                      <a:r>
                        <a:rPr lang="en-US" sz="1100" kern="100" dirty="0">
                          <a:effectLst/>
                        </a:rPr>
                        <a:t>[</a:t>
                      </a:r>
                      <a:r>
                        <a:rPr lang="uk-UA" sz="1100" kern="100" dirty="0">
                          <a:effectLst/>
                        </a:rPr>
                        <a:t>Державна програма переходу на міжнародні стандарти обліку </a:t>
                      </a:r>
                      <a:r>
                        <a:rPr lang="en-US" sz="1100" kern="100" dirty="0">
                          <a:effectLst/>
                        </a:rPr>
                        <a:t>]</a:t>
                      </a:r>
                      <a:r>
                        <a:rPr lang="uk-UA" sz="1100" kern="100" dirty="0">
                          <a:effectLst/>
                        </a:rPr>
                        <a:t> та прийняття Положень (стандартів) бухгалтерського обліку та звітності у 1999 р. </a:t>
                      </a:r>
                      <a:r>
                        <a:rPr lang="en-US" sz="1100" kern="100" dirty="0">
                          <a:effectLst/>
                        </a:rPr>
                        <a:t>[</a:t>
                      </a:r>
                      <a:r>
                        <a:rPr lang="uk-UA" sz="1100" kern="100" dirty="0">
                          <a:effectLst/>
                        </a:rPr>
                        <a:t>П(С) БО №1-16: затверджені Наказом МФУ від 31.03.1999 р.- №87 від 28.05.1999 р. - №137 від 18.10.1999 р. - №242 від 20.10.1999 р. - №246 від 8.10.1999 р. - №237 від 29.11.1999 р. - № 290.</a:t>
                      </a:r>
                      <a:r>
                        <a:rPr lang="en-US" sz="1100" kern="100" dirty="0">
                          <a:effectLst/>
                        </a:rPr>
                        <a:t>]</a:t>
                      </a:r>
                      <a:r>
                        <a:rPr lang="uk-UA" sz="1100" kern="100" dirty="0">
                          <a:effectLst/>
                        </a:rPr>
                        <a:t>. Значні обсяги неструктурованої інформації, необхідної для управління, що потребує наявності спеціальних програмних продуктів</a:t>
                      </a:r>
                      <a:endParaRPr lang="uk-UA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0" marR="62240" marT="0" marB="0"/>
                </a:tc>
                <a:extLst>
                  <a:ext uri="{0D108BD9-81ED-4DB2-BD59-A6C34878D82A}">
                    <a16:rowId xmlns:a16="http://schemas.microsoft.com/office/drawing/2014/main" val="922161187"/>
                  </a:ext>
                </a:extLst>
              </a:tr>
              <a:tr h="11888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0" marR="622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Розвиток функціональних економічних наук (обліку, аналізу, контролю, теорії управління) та поява нових об’єктів контролінгу </a:t>
                      </a:r>
                      <a:endParaRPr lang="uk-UA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0" marR="622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Розвиток функціональних економічних наук обумовив потребу у нових концепціях, методах, інструментах, що сприятиме їх ефективному застосуванню для цілей управління та контролінгу. </a:t>
                      </a:r>
                      <a:endParaRPr lang="uk-UA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0" marR="62240" marT="0" marB="0"/>
                </a:tc>
                <a:extLst>
                  <a:ext uri="{0D108BD9-81ED-4DB2-BD59-A6C34878D82A}">
                    <a16:rowId xmlns:a16="http://schemas.microsoft.com/office/drawing/2014/main" val="1832367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937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1575" y="-1"/>
            <a:ext cx="8210550" cy="666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F97845B-1330-BD8D-5DF7-0AFE4E85B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5" y="600075"/>
            <a:ext cx="8896349" cy="5715000"/>
          </a:xfrm>
        </p:spPr>
        <p:txBody>
          <a:bodyPr/>
          <a:lstStyle/>
          <a:p>
            <a:pPr marL="0" indent="0">
              <a:buNone/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1. </a:t>
            </a:r>
            <a:r>
              <a:rPr lang="uk-UA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Обгрунтування</a:t>
            </a: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теоретичних засад дослідження фінансового контролінгу</a:t>
            </a:r>
            <a:endParaRPr lang="uk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grpSp>
        <p:nvGrpSpPr>
          <p:cNvPr id="4" name="Полотно 25">
            <a:extLst>
              <a:ext uri="{FF2B5EF4-FFF2-40B4-BE49-F238E27FC236}">
                <a16:creationId xmlns:a16="http://schemas.microsoft.com/office/drawing/2014/main" id="{08EA3392-9315-7DF1-2E91-6C09D1095B34}"/>
              </a:ext>
            </a:extLst>
          </p:cNvPr>
          <p:cNvGrpSpPr/>
          <p:nvPr/>
        </p:nvGrpSpPr>
        <p:grpSpPr>
          <a:xfrm>
            <a:off x="3092450" y="1051560"/>
            <a:ext cx="6007100" cy="4754880"/>
            <a:chOff x="0" y="0"/>
            <a:chExt cx="6007100" cy="4754880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B23422A5-43A3-FC32-084A-A48BF6FCAE6F}"/>
                </a:ext>
              </a:extLst>
            </p:cNvPr>
            <p:cNvSpPr/>
            <p:nvPr/>
          </p:nvSpPr>
          <p:spPr>
            <a:xfrm>
              <a:off x="0" y="0"/>
              <a:ext cx="6007100" cy="475488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735DDEF3-8F6D-C48E-11CE-A8AD49DCD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0800" y="971016"/>
              <a:ext cx="2708500" cy="2221937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12700">
              <a:solidFill>
                <a:schemeClr val="dk1">
                  <a:lumMod val="100000"/>
                  <a:lumOff val="0"/>
                </a:schemeClr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uk-UA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DC10A61C-01D2-81D5-8262-AA883BE15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8700" y="1236021"/>
              <a:ext cx="1631300" cy="512709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12700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Фінансовий контролінг</a:t>
              </a:r>
              <a:endParaRPr lang="uk-UA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Стрелка: вправо 7">
              <a:extLst>
                <a:ext uri="{FF2B5EF4-FFF2-40B4-BE49-F238E27FC236}">
                  <a16:creationId xmlns:a16="http://schemas.microsoft.com/office/drawing/2014/main" id="{AF69ECD4-953C-35C1-52DE-9699B68924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132095" y="864616"/>
              <a:ext cx="546809" cy="196000"/>
            </a:xfrm>
            <a:prstGeom prst="rightArrow">
              <a:avLst>
                <a:gd name="adj1" fmla="val 50000"/>
                <a:gd name="adj2" fmla="val 50010"/>
              </a:avLst>
            </a:prstGeom>
            <a:solidFill>
              <a:schemeClr val="lt1">
                <a:lumMod val="100000"/>
                <a:lumOff val="0"/>
              </a:schemeClr>
            </a:solidFill>
            <a:ln w="12700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uk-UA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73B59AB7-56F2-A12B-6FF3-39B9AB523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000" y="129802"/>
              <a:ext cx="1093800" cy="546709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12700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Функціональні концепції</a:t>
              </a:r>
              <a:endParaRPr lang="uk-UA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Стрелка: вправо 9">
              <a:extLst>
                <a:ext uri="{FF2B5EF4-FFF2-40B4-BE49-F238E27FC236}">
                  <a16:creationId xmlns:a16="http://schemas.microsoft.com/office/drawing/2014/main" id="{7C3FC918-7A13-D1CB-8F7E-4E484D4377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672596" y="862316"/>
              <a:ext cx="529709" cy="217700"/>
            </a:xfrm>
            <a:prstGeom prst="rightArrow">
              <a:avLst>
                <a:gd name="adj1" fmla="val 50000"/>
                <a:gd name="adj2" fmla="val 50015"/>
              </a:avLst>
            </a:prstGeom>
            <a:solidFill>
              <a:schemeClr val="lt1">
                <a:lumMod val="100000"/>
                <a:lumOff val="0"/>
              </a:schemeClr>
            </a:solidFill>
            <a:ln w="12700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uk-UA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9DFAED93-CD57-FE8C-2E2E-C459FAF09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700" y="129802"/>
              <a:ext cx="1042700" cy="546709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12700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Цільові</a:t>
              </a:r>
              <a:endParaRPr lang="uk-UA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концепції</a:t>
              </a:r>
              <a:endParaRPr lang="uk-UA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FCD8639A-638B-CB44-6F42-BBC55BC66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0" y="1211120"/>
              <a:ext cx="1008900" cy="546709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12700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Інформаційні концепції</a:t>
              </a:r>
              <a:endParaRPr lang="uk-UA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Стрелка: вправо 12">
              <a:extLst>
                <a:ext uri="{FF2B5EF4-FFF2-40B4-BE49-F238E27FC236}">
                  <a16:creationId xmlns:a16="http://schemas.microsoft.com/office/drawing/2014/main" id="{F83C7B69-B2B2-1BAF-91A1-641F490874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017400" y="1321922"/>
              <a:ext cx="341300" cy="34240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>
                <a:lumMod val="100000"/>
                <a:lumOff val="0"/>
              </a:schemeClr>
            </a:solidFill>
            <a:ln w="12700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uk-UA"/>
            </a:p>
          </p:txBody>
        </p:sp>
        <p:sp>
          <p:nvSpPr>
            <p:cNvPr id="14" name="Стрелка: вправо 13">
              <a:extLst>
                <a:ext uri="{FF2B5EF4-FFF2-40B4-BE49-F238E27FC236}">
                  <a16:creationId xmlns:a16="http://schemas.microsoft.com/office/drawing/2014/main" id="{0045BBD1-0208-557C-1010-63159DAB1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900" y="1321922"/>
              <a:ext cx="342900" cy="332806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chemeClr val="lt1">
                <a:lumMod val="100000"/>
                <a:lumOff val="0"/>
              </a:schemeClr>
            </a:solidFill>
            <a:ln w="12700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uk-UA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7177C20-3849-ED1D-2E09-351A698AA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800" y="1159820"/>
              <a:ext cx="1128000" cy="648711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12700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Системні концепції</a:t>
              </a:r>
              <a:endParaRPr lang="uk-UA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Знак ''плюс'' 13">
              <a:extLst>
                <a:ext uri="{FF2B5EF4-FFF2-40B4-BE49-F238E27FC236}">
                  <a16:creationId xmlns:a16="http://schemas.microsoft.com/office/drawing/2014/main" id="{45B6EDD7-6FB1-BC77-B069-A9F4B02A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800" y="1312922"/>
              <a:ext cx="290800" cy="273405"/>
            </a:xfrm>
            <a:custGeom>
              <a:avLst/>
              <a:gdLst>
                <a:gd name="T0" fmla="*/ 38552 w 290847"/>
                <a:gd name="T1" fmla="*/ 104573 h 273465"/>
                <a:gd name="T2" fmla="*/ 113264 w 290847"/>
                <a:gd name="T3" fmla="*/ 104573 h 273465"/>
                <a:gd name="T4" fmla="*/ 113264 w 290847"/>
                <a:gd name="T5" fmla="*/ 36248 h 273465"/>
                <a:gd name="T6" fmla="*/ 177583 w 290847"/>
                <a:gd name="T7" fmla="*/ 36248 h 273465"/>
                <a:gd name="T8" fmla="*/ 177583 w 290847"/>
                <a:gd name="T9" fmla="*/ 104573 h 273465"/>
                <a:gd name="T10" fmla="*/ 252295 w 290847"/>
                <a:gd name="T11" fmla="*/ 104573 h 273465"/>
                <a:gd name="T12" fmla="*/ 252295 w 290847"/>
                <a:gd name="T13" fmla="*/ 168892 h 273465"/>
                <a:gd name="T14" fmla="*/ 177583 w 290847"/>
                <a:gd name="T15" fmla="*/ 168892 h 273465"/>
                <a:gd name="T16" fmla="*/ 177583 w 290847"/>
                <a:gd name="T17" fmla="*/ 237217 h 273465"/>
                <a:gd name="T18" fmla="*/ 113264 w 290847"/>
                <a:gd name="T19" fmla="*/ 237217 h 273465"/>
                <a:gd name="T20" fmla="*/ 113264 w 290847"/>
                <a:gd name="T21" fmla="*/ 168892 h 273465"/>
                <a:gd name="T22" fmla="*/ 38552 w 290847"/>
                <a:gd name="T23" fmla="*/ 168892 h 273465"/>
                <a:gd name="T24" fmla="*/ 38552 w 290847"/>
                <a:gd name="T25" fmla="*/ 104573 h 273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0847" h="273465">
                  <a:moveTo>
                    <a:pt x="38552" y="104573"/>
                  </a:moveTo>
                  <a:lnTo>
                    <a:pt x="113264" y="104573"/>
                  </a:lnTo>
                  <a:lnTo>
                    <a:pt x="113264" y="36248"/>
                  </a:lnTo>
                  <a:lnTo>
                    <a:pt x="177583" y="36248"/>
                  </a:lnTo>
                  <a:lnTo>
                    <a:pt x="177583" y="104573"/>
                  </a:lnTo>
                  <a:lnTo>
                    <a:pt x="252295" y="104573"/>
                  </a:lnTo>
                  <a:lnTo>
                    <a:pt x="252295" y="168892"/>
                  </a:lnTo>
                  <a:lnTo>
                    <a:pt x="177583" y="168892"/>
                  </a:lnTo>
                  <a:lnTo>
                    <a:pt x="177583" y="237217"/>
                  </a:lnTo>
                  <a:lnTo>
                    <a:pt x="113264" y="237217"/>
                  </a:lnTo>
                  <a:lnTo>
                    <a:pt x="113264" y="168892"/>
                  </a:lnTo>
                  <a:lnTo>
                    <a:pt x="38552" y="168892"/>
                  </a:lnTo>
                  <a:lnTo>
                    <a:pt x="38552" y="104573"/>
                  </a:lnTo>
                  <a:close/>
                </a:path>
              </a:pathLst>
            </a:custGeom>
            <a:solidFill>
              <a:schemeClr val="lt1">
                <a:lumMod val="100000"/>
                <a:lumOff val="0"/>
              </a:schemeClr>
            </a:solidFill>
            <a:ln w="12700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uk-UA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2181CAC-0F19-5EAB-FE1B-C6BB7AFD7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0200" y="2014234"/>
              <a:ext cx="1034000" cy="1033517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12700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Теоретична основа дослідження фінансового контролінгу</a:t>
              </a:r>
              <a:endParaRPr lang="uk-UA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93882036-ADB0-D4D9-5FDB-D0094D50A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4600" y="1150319"/>
              <a:ext cx="1144300" cy="658211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12700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Концепції стратегічного розвитку</a:t>
              </a:r>
              <a:endParaRPr lang="uk-UA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Стрелка: вправо 18">
              <a:extLst>
                <a:ext uri="{FF2B5EF4-FFF2-40B4-BE49-F238E27FC236}">
                  <a16:creationId xmlns:a16="http://schemas.microsoft.com/office/drawing/2014/main" id="{316C39D5-97F3-F65E-267F-650AEEE674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32195" y="1924034"/>
              <a:ext cx="546109" cy="195500"/>
            </a:xfrm>
            <a:prstGeom prst="rightArrow">
              <a:avLst>
                <a:gd name="adj1" fmla="val 50000"/>
                <a:gd name="adj2" fmla="val 50022"/>
              </a:avLst>
            </a:prstGeom>
            <a:solidFill>
              <a:schemeClr val="lt1">
                <a:lumMod val="100000"/>
                <a:lumOff val="0"/>
              </a:schemeClr>
            </a:solidFill>
            <a:ln w="12700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uk-UA"/>
            </a:p>
          </p:txBody>
        </p:sp>
        <p:sp>
          <p:nvSpPr>
            <p:cNvPr id="20" name="Стрелка: вправо 19">
              <a:extLst>
                <a:ext uri="{FF2B5EF4-FFF2-40B4-BE49-F238E27FC236}">
                  <a16:creationId xmlns:a16="http://schemas.microsoft.com/office/drawing/2014/main" id="{3CCC8A44-6454-6184-F1A9-9BDA88F6FD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371795" y="1924034"/>
              <a:ext cx="546109" cy="195600"/>
            </a:xfrm>
            <a:prstGeom prst="rightArrow">
              <a:avLst>
                <a:gd name="adj1" fmla="val 50000"/>
                <a:gd name="adj2" fmla="val 49996"/>
              </a:avLst>
            </a:prstGeom>
            <a:solidFill>
              <a:schemeClr val="lt1">
                <a:lumMod val="100000"/>
                <a:lumOff val="0"/>
              </a:schemeClr>
            </a:solidFill>
            <a:ln w="12700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uk-UA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F4578733-B1A7-1FED-F8E2-D7E2BE9B7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200" y="2321839"/>
              <a:ext cx="1033600" cy="546709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12700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Організаційні концепції</a:t>
              </a:r>
              <a:endParaRPr lang="uk-UA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50CE515E-C9AC-B8B7-9229-907391DA0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400" y="2338939"/>
              <a:ext cx="1032900" cy="546709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12700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Філософські концепції</a:t>
              </a:r>
              <a:endParaRPr lang="uk-UA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41CD4ADC-D01D-D1B2-168D-016490C47F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71100" y="1808530"/>
              <a:ext cx="0" cy="756613"/>
            </a:xfrm>
            <a:prstGeom prst="line">
              <a:avLst/>
            </a:prstGeom>
            <a:noFill/>
            <a:ln w="6350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Прямая со стрелкой 23">
              <a:extLst>
                <a:ext uri="{FF2B5EF4-FFF2-40B4-BE49-F238E27FC236}">
                  <a16:creationId xmlns:a16="http://schemas.microsoft.com/office/drawing/2014/main" id="{2D7D698E-BB92-35FC-F7CC-4EB8883A1C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79700" y="2565143"/>
              <a:ext cx="213600" cy="0"/>
            </a:xfrm>
            <a:prstGeom prst="straightConnector1">
              <a:avLst/>
            </a:prstGeom>
            <a:noFill/>
            <a:ln w="6350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F7C6017E-D445-DA98-E51E-00DEC035BD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341200" y="1808530"/>
              <a:ext cx="0" cy="794813"/>
            </a:xfrm>
            <a:prstGeom prst="line">
              <a:avLst/>
            </a:prstGeom>
            <a:noFill/>
            <a:ln w="6350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Прямая со стрелкой 25">
              <a:extLst>
                <a:ext uri="{FF2B5EF4-FFF2-40B4-BE49-F238E27FC236}">
                  <a16:creationId xmlns:a16="http://schemas.microsoft.com/office/drawing/2014/main" id="{DF7E3F4B-740A-FE79-A731-F8EB65EC75C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144200" y="2603344"/>
              <a:ext cx="196900" cy="0"/>
            </a:xfrm>
            <a:prstGeom prst="straightConnector1">
              <a:avLst/>
            </a:prstGeom>
            <a:noFill/>
            <a:ln w="6350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4F2137EE-6AE8-20C5-47FE-0EA8ED766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00" y="3337356"/>
              <a:ext cx="3585700" cy="1326122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12700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uk-UA" sz="1100" b="1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Фінансовий контролінг</a:t>
              </a:r>
              <a:r>
                <a:rPr lang="uk-UA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uk-UA" sz="1100" b="1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uk-UA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uk-UA" sz="11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це підсистема системи контролінгу, що поєднує функції фінансового планування, обліку, аналізу, внутрішнього контролю та координації для ефективної організації інформаційних потоків на підприємстві  з метою прийняття оперативних та стратегічних рішень керівництвом та стратегічного розвитку підприємства у довгостроковій  перспективі.</a:t>
              </a:r>
              <a:endParaRPr lang="uk-UA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B02C8C62-6760-6606-71E8-D81333B5F187}"/>
                </a:ext>
              </a:extLst>
            </p:cNvPr>
            <p:cNvCxnSpPr>
              <a:cxnSpLocks noChangeShapeType="1"/>
              <a:stCxn id="6" idx="2"/>
            </p:cNvCxnSpPr>
            <p:nvPr/>
          </p:nvCxnSpPr>
          <p:spPr bwMode="auto">
            <a:xfrm>
              <a:off x="4585000" y="3192954"/>
              <a:ext cx="0" cy="822814"/>
            </a:xfrm>
            <a:prstGeom prst="line">
              <a:avLst/>
            </a:prstGeom>
            <a:noFill/>
            <a:ln w="6350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Прямая со стрелкой 28">
              <a:extLst>
                <a:ext uri="{FF2B5EF4-FFF2-40B4-BE49-F238E27FC236}">
                  <a16:creationId xmlns:a16="http://schemas.microsoft.com/office/drawing/2014/main" id="{9D4A2669-AE34-5D04-19B1-DD7131CDFA5B}"/>
                </a:ext>
              </a:extLst>
            </p:cNvPr>
            <p:cNvCxnSpPr>
              <a:cxnSpLocks noChangeShapeType="1"/>
              <a:endCxn id="27" idx="3"/>
            </p:cNvCxnSpPr>
            <p:nvPr/>
          </p:nvCxnSpPr>
          <p:spPr bwMode="auto">
            <a:xfrm flipH="1" flipV="1">
              <a:off x="3749000" y="4000367"/>
              <a:ext cx="836000" cy="7800"/>
            </a:xfrm>
            <a:prstGeom prst="straightConnector1">
              <a:avLst/>
            </a:prstGeom>
            <a:noFill/>
            <a:ln w="6350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65009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28" y="1820955"/>
            <a:ext cx="9529111" cy="4092164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chemeClr val="tx1"/>
                </a:solidFill>
              </a:rPr>
              <a:t>1.1. Сутність контролінгу та його необхідність у системі ухвалення фінансових рішень. </a:t>
            </a:r>
          </a:p>
          <a:p>
            <a:r>
              <a:rPr lang="uk-UA" sz="3200" dirty="0">
                <a:solidFill>
                  <a:schemeClr val="tx1"/>
                </a:solidFill>
              </a:rPr>
              <a:t>1.2. Основні функції фінансового </a:t>
            </a:r>
            <a:r>
              <a:rPr lang="uk-UA" sz="3200" dirty="0" err="1">
                <a:solidFill>
                  <a:schemeClr val="tx1"/>
                </a:solidFill>
              </a:rPr>
              <a:t>контролінгу</a:t>
            </a:r>
            <a:endParaRPr lang="uk-UA" sz="3200" dirty="0">
              <a:solidFill>
                <a:schemeClr val="tx1"/>
              </a:solidFill>
            </a:endParaRPr>
          </a:p>
          <a:p>
            <a:r>
              <a:rPr lang="uk-UA" sz="3200" dirty="0">
                <a:solidFill>
                  <a:schemeClr val="tx1"/>
                </a:solidFill>
              </a:rPr>
              <a:t>1.3. Оперативний та стратегічний </a:t>
            </a:r>
            <a:r>
              <a:rPr lang="uk-UA" sz="3200" dirty="0" err="1">
                <a:solidFill>
                  <a:schemeClr val="tx1"/>
                </a:solidFill>
              </a:rPr>
              <a:t>контролінг</a:t>
            </a:r>
            <a:endParaRPr lang="uk-U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04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676" t="26332" r="25504" b="41564"/>
          <a:stretch/>
        </p:blipFill>
        <p:spPr>
          <a:xfrm>
            <a:off x="193364" y="480492"/>
            <a:ext cx="9307687" cy="482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96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463041"/>
            <a:ext cx="8596668" cy="4578322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solidFill>
                  <a:schemeClr val="tx1"/>
                </a:solidFill>
              </a:rPr>
              <a:t>1.2. Основні функції фінансового </a:t>
            </a:r>
            <a:r>
              <a:rPr lang="uk-UA" sz="4000" dirty="0" err="1">
                <a:solidFill>
                  <a:schemeClr val="tx1"/>
                </a:solidFill>
              </a:rPr>
              <a:t>контролінгу</a:t>
            </a:r>
            <a:r>
              <a:rPr lang="uk-UA" sz="4000" dirty="0">
                <a:solidFill>
                  <a:schemeClr val="tx1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5520" y="849486"/>
            <a:ext cx="940904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ru-RU" sz="2000" b="1" i="1" u="sng" dirty="0" err="1">
                <a:latin typeface="Times New Roman" pitchFamily="18" charset="0"/>
                <a:cs typeface="Times New Roman" pitchFamily="18" charset="0"/>
              </a:rPr>
              <a:t>контролінгу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забезпеченні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ефективного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довгострокового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динамічного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0869" y="2152933"/>
            <a:ext cx="94136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u="sng" dirty="0" err="1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>
                <a:latin typeface="Times New Roman" pitchFamily="18" charset="0"/>
                <a:cs typeface="Times New Roman" pitchFamily="18" charset="0"/>
              </a:rPr>
              <a:t>завданнями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>
                <a:latin typeface="Times New Roman" pitchFamily="18" charset="0"/>
                <a:cs typeface="Times New Roman" pitchFamily="18" charset="0"/>
              </a:rPr>
              <a:t>контролінгу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 є: </a:t>
            </a:r>
          </a:p>
          <a:p>
            <a:pPr algn="just"/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координація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управлінського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інформаційна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підтримка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управлінських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рівнях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підтримка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корпоративної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інформаційної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рентабельності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управлінського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управлінський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фінансовий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0480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113" t="32805" r="25566" b="21025"/>
          <a:stretch/>
        </p:blipFill>
        <p:spPr>
          <a:xfrm>
            <a:off x="984069" y="324526"/>
            <a:ext cx="8156357" cy="61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92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822" t="21683" r="25421" b="18608"/>
          <a:stretch/>
        </p:blipFill>
        <p:spPr>
          <a:xfrm>
            <a:off x="1804957" y="88777"/>
            <a:ext cx="6964574" cy="672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73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065" t="49547" r="25566" b="22836"/>
          <a:stretch/>
        </p:blipFill>
        <p:spPr>
          <a:xfrm>
            <a:off x="1527126" y="386643"/>
            <a:ext cx="7626783" cy="3445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9822" t="35653" r="25324" b="45188"/>
          <a:stretch/>
        </p:blipFill>
        <p:spPr>
          <a:xfrm>
            <a:off x="1467753" y="3770811"/>
            <a:ext cx="7745527" cy="239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08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967" t="36170" r="25324" b="24391"/>
          <a:stretch/>
        </p:blipFill>
        <p:spPr>
          <a:xfrm>
            <a:off x="734312" y="923109"/>
            <a:ext cx="8461124" cy="54080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7554" y="269966"/>
            <a:ext cx="2943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Закінчення таблиці 1.5</a:t>
            </a:r>
          </a:p>
        </p:txBody>
      </p:sp>
    </p:spTree>
    <p:extLst>
      <p:ext uri="{BB962C8B-B14F-4D97-AF65-F5344CB8AC3E}">
        <p14:creationId xmlns:p14="http://schemas.microsoft.com/office/powerpoint/2010/main" val="889045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1.3. Оперативний та стратегічний </a:t>
            </a:r>
            <a:r>
              <a:rPr lang="uk-UA" dirty="0" err="1"/>
              <a:t>контролінг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9994" y="332656"/>
            <a:ext cx="86283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i="1" u="sng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b="1" i="1" u="sng" dirty="0" err="1">
                <a:latin typeface="Times New Roman" pitchFamily="18" charset="0"/>
                <a:cs typeface="Times New Roman" pitchFamily="18" charset="0"/>
              </a:rPr>
              <a:t>цільовим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>
                <a:latin typeface="Times New Roman" pitchFamily="18" charset="0"/>
                <a:cs typeface="Times New Roman" pitchFamily="18" charset="0"/>
              </a:rPr>
              <a:t>спрямуванням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>
                <a:latin typeface="Times New Roman" pitchFamily="18" charset="0"/>
                <a:cs typeface="Times New Roman" pitchFamily="18" charset="0"/>
              </a:rPr>
              <a:t>розрізняють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>
                <a:latin typeface="Times New Roman" pitchFamily="18" charset="0"/>
                <a:cs typeface="Times New Roman" pitchFamily="18" charset="0"/>
              </a:rPr>
              <a:t>стратегічний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i="1" u="sng" dirty="0" err="1">
                <a:latin typeface="Times New Roman" pitchFamily="18" charset="0"/>
                <a:cs typeface="Times New Roman" pitchFamily="18" charset="0"/>
              </a:rPr>
              <a:t>оперативний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>
                <a:latin typeface="Times New Roman" pitchFamily="18" charset="0"/>
                <a:cs typeface="Times New Roman" pitchFamily="18" charset="0"/>
              </a:rPr>
              <a:t>контролінг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249" y="1252025"/>
            <a:ext cx="8925951" cy="384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70760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129" y="1083212"/>
            <a:ext cx="8496886" cy="378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59988"/>
            <a:ext cx="8596668" cy="2827606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1.1. Сутність </a:t>
            </a:r>
            <a:r>
              <a:rPr lang="uk-UA" dirty="0" err="1">
                <a:solidFill>
                  <a:schemeClr val="tx1"/>
                </a:solidFill>
              </a:rPr>
              <a:t>контролінгу</a:t>
            </a:r>
            <a:r>
              <a:rPr lang="uk-UA" dirty="0">
                <a:solidFill>
                  <a:schemeClr val="tx1"/>
                </a:solidFill>
              </a:rPr>
              <a:t> та його необхідність у системі ухвалення фінансових рішень. </a:t>
            </a:r>
            <a:br>
              <a:rPr lang="uk-UA" dirty="0">
                <a:solidFill>
                  <a:schemeClr val="tx1"/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776" y="1111348"/>
            <a:ext cx="8651630" cy="277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531" t="20377" r="25129" b="26548"/>
          <a:stretch/>
        </p:blipFill>
        <p:spPr>
          <a:xfrm>
            <a:off x="1114698" y="81088"/>
            <a:ext cx="7907382" cy="668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5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1686" y="253218"/>
            <a:ext cx="8215532" cy="590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399" y="787791"/>
            <a:ext cx="8356209" cy="427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452" y="384039"/>
            <a:ext cx="9058849" cy="57642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400" b="1" dirty="0"/>
              <a:t>Основними проблемами під час упровадження системи контролінгу на підприємствах є: </a:t>
            </a:r>
          </a:p>
          <a:p>
            <a:pPr marL="0" indent="0">
              <a:buNone/>
            </a:pPr>
            <a:r>
              <a:rPr lang="uk-UA" sz="2200" dirty="0">
                <a:solidFill>
                  <a:schemeClr val="tx1"/>
                </a:solidFill>
              </a:rPr>
              <a:t>1. Неправильне розуміння суті та завдань контролінгу. </a:t>
            </a:r>
          </a:p>
          <a:p>
            <a:pPr marL="0" indent="0">
              <a:buNone/>
            </a:pPr>
            <a:r>
              <a:rPr lang="uk-UA" sz="2200" dirty="0">
                <a:solidFill>
                  <a:schemeClr val="tx1"/>
                </a:solidFill>
              </a:rPr>
              <a:t>2. Помилки під час вибору цілей. </a:t>
            </a:r>
          </a:p>
          <a:p>
            <a:pPr marL="0" indent="0">
              <a:buNone/>
            </a:pPr>
            <a:r>
              <a:rPr lang="uk-UA" sz="2200" dirty="0">
                <a:solidFill>
                  <a:schemeClr val="tx1"/>
                </a:solidFill>
              </a:rPr>
              <a:t>3. Надлишкова або недостатня кількість інформації. </a:t>
            </a:r>
          </a:p>
          <a:p>
            <a:pPr marL="0" indent="0">
              <a:buNone/>
            </a:pPr>
            <a:r>
              <a:rPr lang="uk-UA" sz="2200" dirty="0">
                <a:solidFill>
                  <a:schemeClr val="tx1"/>
                </a:solidFill>
              </a:rPr>
              <a:t>4. Надмірність контрольованих показників. </a:t>
            </a:r>
          </a:p>
          <a:p>
            <a:pPr marL="0" indent="0">
              <a:buNone/>
            </a:pPr>
            <a:r>
              <a:rPr lang="uk-UA" sz="2200" dirty="0">
                <a:solidFill>
                  <a:schemeClr val="tx1"/>
                </a:solidFill>
              </a:rPr>
              <a:t>5. Упровадження контролінгу без попереднього аналізу достовірності інформаційної бази підприємства і організаційно-технологічних процесів. </a:t>
            </a:r>
          </a:p>
          <a:p>
            <a:pPr marL="0" indent="0">
              <a:buNone/>
            </a:pPr>
            <a:r>
              <a:rPr lang="uk-UA" sz="2200" dirty="0">
                <a:solidFill>
                  <a:schemeClr val="tx1"/>
                </a:solidFill>
              </a:rPr>
              <a:t>6. Вбудовування контролінгу у структуру фінансової або </a:t>
            </a:r>
            <a:r>
              <a:rPr lang="uk-UA" sz="2200" dirty="0" err="1">
                <a:solidFill>
                  <a:schemeClr val="tx1"/>
                </a:solidFill>
              </a:rPr>
              <a:t>плановоекономічної</a:t>
            </a:r>
            <a:r>
              <a:rPr lang="uk-UA" sz="2200" dirty="0">
                <a:solidFill>
                  <a:schemeClr val="tx1"/>
                </a:solidFill>
              </a:rPr>
              <a:t> служби підприємства. </a:t>
            </a:r>
          </a:p>
          <a:p>
            <a:pPr marL="0" indent="0">
              <a:buNone/>
            </a:pPr>
            <a:r>
              <a:rPr lang="uk-UA" sz="2200" dirty="0">
                <a:solidFill>
                  <a:schemeClr val="tx1"/>
                </a:solidFill>
              </a:rPr>
              <a:t>7. Фокусування уваги на витратах і суворий контроль бюджетів. </a:t>
            </a:r>
          </a:p>
          <a:p>
            <a:pPr marL="0" indent="0">
              <a:buNone/>
            </a:pPr>
            <a:r>
              <a:rPr lang="uk-UA" sz="2200" dirty="0">
                <a:solidFill>
                  <a:schemeClr val="tx1"/>
                </a:solidFill>
              </a:rPr>
              <a:t>8. Спроби впроваджувати контролінг "знизу догори«.</a:t>
            </a:r>
          </a:p>
        </p:txBody>
      </p:sp>
    </p:spTree>
    <p:extLst>
      <p:ext uri="{BB962C8B-B14F-4D97-AF65-F5344CB8AC3E}">
        <p14:creationId xmlns:p14="http://schemas.microsoft.com/office/powerpoint/2010/main" val="8977367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259" t="32029" r="25517" b="17140"/>
          <a:stretch/>
        </p:blipFill>
        <p:spPr>
          <a:xfrm>
            <a:off x="1449428" y="139338"/>
            <a:ext cx="7755210" cy="647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296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550" t="35135" r="26052" b="17659"/>
          <a:stretch/>
        </p:blipFill>
        <p:spPr>
          <a:xfrm>
            <a:off x="1067265" y="306153"/>
            <a:ext cx="7983308" cy="634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796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2152" t="17789" r="27266" b="31812"/>
          <a:stretch/>
        </p:blipFill>
        <p:spPr>
          <a:xfrm>
            <a:off x="1908868" y="94351"/>
            <a:ext cx="7113212" cy="659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2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EBE784C-43D0-95A1-5425-7C6AAE416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33451"/>
            <a:ext cx="8596668" cy="5107912"/>
          </a:xfrm>
        </p:spPr>
        <p:txBody>
          <a:bodyPr>
            <a:normAutofit fontScale="92500" lnSpcReduction="20000"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Вперше термін «контролінг» виник у США у ХІХ столітті та сприймався як функція управління в господарській діяльності фінансової установи. Але, за дослідженнями багатьох авторів</a:t>
            </a:r>
            <a:r>
              <a:rPr lang="uk-UA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посада контролера (особи, що займалась обліком, контролем грошових коштів) існувала ще у Х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ст. в Англії. Незважаючи на це, функція контролінгу, наближена до сучасних уявлень, почала активно розвиватись лише у ХХ столітті. Основними передумовами розвитку фінансового контролінгу в США на початку ХХ століття стали такі:</a:t>
            </a:r>
            <a:endParaRPr lang="uk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пошук нових, більш ефективних методів фінансового управління компаніями, особливо на фоні економічної кризи 30-х років;</a:t>
            </a:r>
            <a:endParaRPr lang="uk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поява професійної організації контролерів в США як відповідь на виклики світової економічної кризи 1929 р.;</a:t>
            </a:r>
            <a:endParaRPr lang="uk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поява крупних підприємств із запитом на ефективні фінансові технології управління, особливо пошук антикризових стратегій розвитку.</a:t>
            </a:r>
            <a:endParaRPr lang="uk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26184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785" y="1028476"/>
            <a:ext cx="9424609" cy="45711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800" dirty="0">
                <a:solidFill>
                  <a:schemeClr val="tx1"/>
                </a:solidFill>
              </a:rPr>
              <a:t>	</a:t>
            </a:r>
            <a:r>
              <a:rPr lang="uk-UA" sz="2800" b="1" dirty="0">
                <a:solidFill>
                  <a:schemeClr val="tx1"/>
                </a:solidFill>
              </a:rPr>
              <a:t>Основними причинами розвитку контролінгу в сучасних підприємствах є: </a:t>
            </a:r>
          </a:p>
          <a:p>
            <a:r>
              <a:rPr lang="uk-UA" sz="2600" dirty="0">
                <a:solidFill>
                  <a:schemeClr val="tx1"/>
                </a:solidFill>
              </a:rPr>
              <a:t>нестабільність як зовнішніх, так і внутрішніх чинників;</a:t>
            </a:r>
          </a:p>
          <a:p>
            <a:r>
              <a:rPr lang="uk-UA" sz="2600" dirty="0">
                <a:solidFill>
                  <a:schemeClr val="tx1"/>
                </a:solidFill>
              </a:rPr>
              <a:t> необхідність пошуку новіших та вдосконалення вже наявних систем управління, що забезпечують гнучкість та надійність функціонування підприємства; </a:t>
            </a:r>
          </a:p>
          <a:p>
            <a:r>
              <a:rPr lang="uk-UA" sz="2600" dirty="0">
                <a:solidFill>
                  <a:schemeClr val="tx1"/>
                </a:solidFill>
              </a:rPr>
              <a:t>істотні зміни в організації та методології системи інформаційного забезпечення; </a:t>
            </a:r>
          </a:p>
          <a:p>
            <a:r>
              <a:rPr lang="uk-UA" sz="2600" dirty="0">
                <a:solidFill>
                  <a:schemeClr val="tx1"/>
                </a:solidFill>
              </a:rPr>
              <a:t>відсутність коментарів різних варіантів управлінських рішень.</a:t>
            </a:r>
          </a:p>
        </p:txBody>
      </p:sp>
    </p:spTree>
    <p:extLst>
      <p:ext uri="{BB962C8B-B14F-4D97-AF65-F5344CB8AC3E}">
        <p14:creationId xmlns:p14="http://schemas.microsoft.com/office/powerpoint/2010/main" val="4157549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726" t="48252" r="24449" b="30690"/>
          <a:stretch/>
        </p:blipFill>
        <p:spPr>
          <a:xfrm>
            <a:off x="2037807" y="270893"/>
            <a:ext cx="7161630" cy="23678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0113" t="27540" r="25081" b="39925"/>
          <a:stretch/>
        </p:blipFill>
        <p:spPr>
          <a:xfrm>
            <a:off x="2117619" y="2550257"/>
            <a:ext cx="6956711" cy="365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38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579" t="32027" r="24887" b="19127"/>
          <a:stretch/>
        </p:blipFill>
        <p:spPr>
          <a:xfrm>
            <a:off x="1647357" y="593829"/>
            <a:ext cx="7548894" cy="58369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7920" y="156754"/>
            <a:ext cx="2868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Закінчення таблиці 1.1</a:t>
            </a:r>
          </a:p>
        </p:txBody>
      </p:sp>
    </p:spTree>
    <p:extLst>
      <p:ext uri="{BB962C8B-B14F-4D97-AF65-F5344CB8AC3E}">
        <p14:creationId xmlns:p14="http://schemas.microsoft.com/office/powerpoint/2010/main" val="1323489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39483" y="534572"/>
            <a:ext cx="8173329" cy="550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016" t="24779" r="25323" b="30345"/>
          <a:stretch/>
        </p:blipFill>
        <p:spPr>
          <a:xfrm>
            <a:off x="1100239" y="338112"/>
            <a:ext cx="8226642" cy="599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8639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</TotalTime>
  <Words>1129</Words>
  <Application>Microsoft Office PowerPoint</Application>
  <PresentationFormat>Широкоэкранный</PresentationFormat>
  <Paragraphs>140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Тема 1 Фінансовий контролінг як інструмент управління підприємством</vt:lpstr>
      <vt:lpstr>Презентация PowerPoint</vt:lpstr>
      <vt:lpstr>1.1. Сутність контролінгу та його необхідність у системі ухвалення фінансових рішень.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Історичні передумови становлення та розвитку функції контролінгу в Україні*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1.3. Оперативний та стратегічний контролінг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 Фінансовий контролінг як інструмент управління підприємством</dc:title>
  <dc:creator>Прохорчук Наталія Олегівна</dc:creator>
  <cp:lastModifiedBy>Користувач</cp:lastModifiedBy>
  <cp:revision>24</cp:revision>
  <dcterms:created xsi:type="dcterms:W3CDTF">2022-09-01T06:49:43Z</dcterms:created>
  <dcterms:modified xsi:type="dcterms:W3CDTF">2024-09-02T19:21:42Z</dcterms:modified>
</cp:coreProperties>
</file>