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4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9" r:id="rId12"/>
    <p:sldId id="278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9" r:id="rId21"/>
    <p:sldId id="28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4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19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8511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84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583804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40672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316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2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1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56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2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39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2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1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11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1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8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Етичні засади командотворення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40975" y="271842"/>
            <a:ext cx="550302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Стів Джобс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був тиран та деспот. І це працювало з його командою. Лідерство Джобса всеосяжне. Він і неформальний, і формальний лідер компанії з авторитарним підходом та деспотичним характером.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Колишній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Apple,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із численних спостерігачів стилю управління Джобса, пише: зовнішні консультанти були шоковані відсутністю свободи ухвалення рішень в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Apple.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Стів міг скасувати будь-які рішення. Це нормально в компанії з кількома продуктами, але це не може працювати в компанії, де багато продуктів, заявляли консультанти. Інший колишній інженер компанії зізнається, що ніде не боявся звільнення так, як у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Apple. </a:t>
            </a:r>
          </a:p>
          <a:p>
            <a:pPr indent="457200" algn="just" fontAlgn="base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 популярні у публіки лідери корпорацій уособлюють граничну демократичність і намагаються дотримуватися демократичного стилю управління. Джобс – унікальний випадок: він авторитарний лідер з домінантною маркетинговою компетенцією. Його харизма компенсувала авторитаризм. Джобс міг змусити інженера сприймати рутинне завдання з проектування блоку живлення як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Місію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надіслану згори, кажуть його колеги. Це швидше стиль промислових магнатів минулого, аніж гнучких і навіть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м'яких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керівників сучасних технологічних компаній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Стів Джобс (книга)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49" y="271842"/>
            <a:ext cx="3124078" cy="459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508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6" y="515389"/>
            <a:ext cx="86369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 fontAlgn="base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Прямо і конкретно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скажіть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разів без передмов та вибачень тим людям, для яких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ЛІДЕР, що вони мають зробити.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Виміряйте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результати. Кількість зробленої ними роботи, якість виконання та швидкість реакції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ваші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вказівки. Так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 виміряєте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«стилю Джобса»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вашій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особистій ситуації.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Тонко і дипломатично, натяками та з посмішкою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попросіть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 те саме (бажано інших людей або цих самих, але через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деякий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час).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Виміряйте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результати. Кількість зробленої ними роботи, якість виконання та швидкість реакції на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ваше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прохання.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Вирішуйте, який спосіб вам більше підходить.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22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5142" y="423949"/>
            <a:ext cx="852885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Етос воїна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ethos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звичай, вдача, характер) – узагальнена характеристика культури військовослужбовців, яка виражена в системі їх панівних цінностей і норм поведінки (національних військових традицій, загальнолюдських моральних принципів, вимог міжнародного гуманітарного права тощо).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командотворення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 виробленню в підрозділі колективної мотивації.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лідери повинні заохочувати розвиток позитивних військових традицій, які вирізняють підрозділ та посилюють у військовослужбовців відчуття приналежності.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наприклад, формальна і неформальна атрибутика, церемоніали, відзнаки, спільна участь у різноманітних заходах тощо.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Військовим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лідером, що майстерно культивував етичні норми у власному війську та користувався любов’ю підлеглих, був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Наполеон Бонапарт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941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84022" y="440575"/>
            <a:ext cx="60599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 комплектування та утримання армії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Наполеон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успадкував від революції. Завдяки успіхам французької економіки та за рахунок ресурсів переможених держав Європи він краще, ніж будь-хто з його противників, забезпечував свою армію матеріально, але ще більше вона перевершувала всі інші армії у соціальному відношенні.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була масова армія нового типу. Вона комплектувалася на основі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 військової повинності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Ця армія не знала ні кастових бар'єрів між солдатами та офіцерами, ні безглуздої муштри, ні паличної дисципліни, зате була сильною свідомістю рівності громадянських прав і можливостей.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селянський син так само, як і дворянин з найдавнішого роду, міг досягти в ній вищих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чинів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 маршальське звання. Наполеон любив говорити, що кожен його солдат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носить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своєму ранці маршальський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жезл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Жак-Луи Давид - Наполеон Бонапарт в рабочем кабинете в Тюильри, 1812,  125×204 см: Описание произведения | Артхи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87" y="440575"/>
            <a:ext cx="2774807" cy="463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955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6" y="515389"/>
            <a:ext cx="8636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Вдало підібраною командою полководець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впливав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всю армію. Майже всі найкращі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маршали Наполеона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Ланн, Массена, Ней, Мюрат, Лефевр, Сюше, Журдан, Сульт - вийшли з простолюду. Службу вони розпочинали солдатами. Поруч із ними були й маршали-аристократи: Даву, Макдональд, Серрюрье, Мармон, Груші. Жалуючи їм маршальські жезли. Наполеон враховував головним чином їхні військові якості.</a:t>
            </a:r>
          </a:p>
          <a:p>
            <a:pPr indent="457200" algn="just" fontAlgn="base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Заохочуючи традиції та норми, полководець створював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культуру військового колективу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сукупність бачення та підходів щодо військової служби та виконання завдань за призначенням, які формувалися та передавалися новоприбулим як неодмінна умова входження в колектив.</a:t>
            </a:r>
          </a:p>
          <a:p>
            <a:pPr algn="just" fontAlgn="base"/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779" y="2665771"/>
            <a:ext cx="5551517" cy="383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59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6" y="515389"/>
            <a:ext cx="86369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Визначення місії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її критичне осмислення – складова дизайну морально-етичних засад командотворення, що в подальшому забезпечує основу: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планування діяльності команди;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відбору її учасників;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прийняття рішень щодо її діяльності.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Місія команди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смисл, причина її існування.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формулювання місії команди рекомендується враховувати як юридичну, так і соціальну відповідальність команди.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Юридична відповідальність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дотримання конкретних законів і підзаконних нормативно-правових актів, в яких встановлено що повинна і що не повинна робити команда соціального проєкту.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відповідальність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відміну від юридичної передбачає активну добровільну участь у вирішенні певних соціальних проблем, що виникають у певному суспільстві, громаді, колективі.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 відповідальності – м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оральна відповідальність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дотримання моральних норм, що виникають у певному суспільстві, громаді, колективі на підґрунті ідеалів та ціннісних уявлень про добро і зло, справедливість і корисливість тощо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15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6" y="515389"/>
            <a:ext cx="86369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Аргументи на користь закріплення соціальної/моральної відповідальності команди соціального проєкту у її місії: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орієнтація на формування сталого сприятливого соціального середовища для командної роботи;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відкриття довготермінових перспектив для командної роботи;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створення підґрунтя для соціально значущої мотивації членів команди.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Відтак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оптимальне формулювання місії команди має відповідати на питання: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чому команда виникла?</a:t>
            </a:r>
            <a:endParaRPr lang="en-US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які суспільні потреби вона задовольняє?</a:t>
            </a:r>
            <a:endParaRPr lang="en-US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кого і як вона обслуговує?</a:t>
            </a:r>
            <a:endParaRPr lang="en-US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пам’ятати, що добре визначена місія команди дає можливість усвідомити її індивідуальну неповторність, її відмінності від інших організацій, що займаються ззовні схожою діяльністю. Тим самим формується самосвідомість команди та її імідж у певному суспільстві, громаді або колективі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126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6" y="515389"/>
            <a:ext cx="863692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Рекомендовано, щоб зміст формулювання місії команди соціального проєкту містив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її основного продукту/послуги (що робимо?);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її цільової аудиторії/споживачів (для кого?);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її культури (як робимо? як взаємодіємо для цього у команді?).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– відкрита система, вижити вона зможе задовольняючи певну потребу зовнішніх споживачів. Тому рекомендується шукати місію команди у її зовнішньому соціальному середовищі.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Формулювання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місії організації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конкретизується за допомогою визначення відповідних цінностей і візії майбутнього/цілей, що відображають світоглядні пріоритети, основні переконання, ціннісні настанови та прагнення.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44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06487" y="615142"/>
            <a:ext cx="5037513" cy="5030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Президентство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Франкліна Д. Рузвельта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було прикладом проактивного політичного лідерства,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чітко сформульованою місією – подолати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економічну кризу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перемогти у війні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 algn="just" fontAlgn="base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Ключами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успіху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457200" algn="just" fontAlgn="base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довіра та послідовна командна робота;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457200" algn="just" fontAlgn="base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політики, яка змінює режим і, при цьому, заслуговує на довіру, починаючи зі стабілізації фінансової ситуації;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457200" algn="just" fontAlgn="base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балансування кардинальних реформ із заходами, що знімають соціальну напругу.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3" y="615142"/>
            <a:ext cx="3397164" cy="489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912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6" y="515389"/>
            <a:ext cx="86369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Франклін Д. Рузвельт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32-й президент США зіграв важливу роль в історії своєї країни. Саме його політика «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курсу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вивела Америку з Великої Депресії 30-х років XX століття.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Диригентами «Нового курсу» стала група радників Рузвельта, вихідців із наукових та промислових кіл. Їх прозвали «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мозковий трест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У перші сто днів президентства Рузвельта ця команда допомагала йому ввести в дію перші п'ятнадцять основних законів. Крім того, Франклін Рузвельт робив все можливе, щоб заробити довіру та співпрацю Конгресу. У результаті Конгрес працював більш інтенсивно, ніж будь-коли, затвердивши всі законопроекти «Нового курсу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699" y="3100712"/>
            <a:ext cx="4341677" cy="340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13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 smtClean="0"/>
              <a:t>План</a:t>
            </a:r>
            <a:endParaRPr lang="en-US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49831"/>
            <a:ext cx="8596668" cy="4507029"/>
          </a:xfrm>
        </p:spPr>
        <p:txBody>
          <a:bodyPr>
            <a:normAutofit/>
          </a:bodyPr>
          <a:lstStyle/>
          <a:p>
            <a:endParaRPr lang="uk-UA" sz="2000" dirty="0" smtClean="0">
              <a:hlinkClick r:id="rId2" action="ppaction://hlinksldjump"/>
            </a:endParaRPr>
          </a:p>
          <a:p>
            <a:pPr indent="457200" algn="just" fontAlgn="base"/>
            <a:r>
              <a:rPr lang="uk-UA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 </a:t>
            </a:r>
            <a:r>
              <a:rPr lang="uk-UA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етики для командотворення </a:t>
            </a:r>
            <a:endParaRPr lang="uk-UA" sz="2000" b="1" i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 fontAlgn="base"/>
            <a:r>
              <a:rPr lang="uk-UA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особистості лідера на </a:t>
            </a:r>
            <a:r>
              <a:rPr lang="uk-UA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етичних </a:t>
            </a:r>
            <a:r>
              <a:rPr lang="uk-UA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стосунків</a:t>
            </a:r>
          </a:p>
          <a:p>
            <a:pPr indent="457200" algn="just" fontAlgn="base"/>
            <a:r>
              <a:rPr lang="uk-UA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</a:t>
            </a:r>
            <a:r>
              <a:rPr lang="uk-UA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місії </a:t>
            </a:r>
            <a:r>
              <a:rPr lang="uk-UA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</a:p>
          <a:p>
            <a:pPr marL="0" indent="0">
              <a:buNone/>
            </a:pPr>
            <a:endParaRPr lang="uk-UA" sz="2000" dirty="0" smtClean="0"/>
          </a:p>
        </p:txBody>
      </p:sp>
    </p:spTree>
    <p:extLst>
      <p:ext uri="{BB962C8B-B14F-4D97-AF65-F5344CB8AC3E}">
        <p14:creationId xmlns:p14="http://schemas.microsoft.com/office/powerpoint/2010/main" val="8785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5266" y="3724102"/>
            <a:ext cx="8636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допомогло Рузвельту набути легендарного статусу реформатора приблизно 80 років тому, дуже повчальне для України сьогодні. Його секрет полягав у наступному: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лідер, якому довіряють,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послідовна командна робота.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Рузвельт зумів налагодити роботу добре скоординованої команди, у якій його радники, основні державні органи і, найголовніше, Конгрес, наслідували єдиний план і працювали ефективно. Він об’єднав націю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період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серйозної кризи.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Президент Рузвель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18" y="249700"/>
            <a:ext cx="6151419" cy="329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499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6" y="515389"/>
            <a:ext cx="863692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Знання про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моральні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або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етичні норми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командотворенні допомагають: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 fontAlgn="base">
              <a:spcAft>
                <a:spcPts val="0"/>
              </a:spcAft>
            </a:pP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 fontAlgn="base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приймати командні рішення особливо у складних життєвих ситуаціях; </a:t>
            </a:r>
          </a:p>
          <a:p>
            <a:pPr indent="457200" algn="just" fontAlgn="base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розуміти механізми неформальної групової динаміки у команді; </a:t>
            </a:r>
          </a:p>
          <a:p>
            <a:pPr indent="457200" algn="just" fontAlgn="base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усвідомлено обирати оптимальну етичну модель культури роботи у команді; </a:t>
            </a:r>
          </a:p>
          <a:p>
            <a:pPr indent="457200" algn="just" fontAlgn="base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розвивати довіру і згуртованість команди; </a:t>
            </a:r>
          </a:p>
          <a:p>
            <a:pPr indent="457200" algn="just" fontAlgn="base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гарантувати єдність команди, громади і суспільства; </a:t>
            </a:r>
          </a:p>
          <a:p>
            <a:pPr indent="457200" algn="just" fontAlgn="base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усвідомлено служити суспільству.</a:t>
            </a:r>
          </a:p>
        </p:txBody>
      </p:sp>
    </p:spTree>
    <p:extLst>
      <p:ext uri="{BB962C8B-B14F-4D97-AF65-F5344CB8AC3E}">
        <p14:creationId xmlns:p14="http://schemas.microsoft.com/office/powerpoint/2010/main" val="3530716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6" y="515389"/>
            <a:ext cx="86369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>
              <a:spcAft>
                <a:spcPts val="0"/>
              </a:spcAft>
            </a:pPr>
            <a:r>
              <a:rPr lang="uk-UA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Значення етики для командотворення </a:t>
            </a:r>
          </a:p>
          <a:p>
            <a:pPr indent="457200" algn="just" fontAlgn="base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7200" algn="just" fontAlgn="base"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Командотворення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uk-UA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uk-UA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team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building) – безперервний процес набуття групою спроможності досягати поставлених цілей та покращення її ефективності завдяки лідерству, різноманітним заходам та технікам. </a:t>
            </a:r>
          </a:p>
          <a:p>
            <a:pPr indent="457200" algn="just" fontAlgn="base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Заходи командотворення можуть бути офіційні та неофіційні, у службовий та позаслужбовий час (наприклад, спільна участь у спортивних заходах, спільне відзначення святкових подій тощо). </a:t>
            </a:r>
          </a:p>
          <a:p>
            <a:pPr indent="457200" algn="just" fontAlgn="base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 технік командотворення можуть належати формальні та неформальні традиції підприємства/групи. </a:t>
            </a:r>
          </a:p>
          <a:p>
            <a:pPr indent="457200" algn="just" fontAlgn="base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7200" algn="just" fontAlgn="base"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Етика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- це розділ філософії («практична філософія»), в якому вивчається мораль. </a:t>
            </a:r>
          </a:p>
          <a:p>
            <a:pPr indent="457200" algn="just" fontAlgn="base"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Мораль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існує як: </a:t>
            </a:r>
          </a:p>
          <a:p>
            <a:pPr marL="285750" indent="-285750" algn="just" fontAlgn="base">
              <a:spcAft>
                <a:spcPts val="0"/>
              </a:spcAft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особистісні моральні якості (милосердя, відповідальність, скромність, чесність тощо); </a:t>
            </a:r>
          </a:p>
          <a:p>
            <a:pPr marL="285750" indent="-285750" algn="just" fontAlgn="base">
              <a:spcAft>
                <a:spcPts val="0"/>
              </a:spcAft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сукупність норм суспільної поведінки й оціночних уявлень (наприклад у вигляді правил, заповідей – «не вкради», «не вбий» тощо; і «справедливо», «порядно», «доброзичливо», «ввічливо» тощо).</a:t>
            </a:r>
          </a:p>
        </p:txBody>
      </p:sp>
    </p:spTree>
    <p:extLst>
      <p:ext uri="{BB962C8B-B14F-4D97-AF65-F5344CB8AC3E}">
        <p14:creationId xmlns:p14="http://schemas.microsoft.com/office/powerpoint/2010/main" val="127451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6" y="515389"/>
            <a:ext cx="863692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>
              <a:spcAft>
                <a:spcPts val="0"/>
              </a:spcAft>
            </a:pP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Моральні якості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як особистісні властивості характеризують особистість з позиції її здатності до колективного співіснування, у тому числі, у форматі командної роботи.</a:t>
            </a:r>
          </a:p>
          <a:p>
            <a:pPr indent="457200" algn="just" fontAlgn="base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Вони виступають як риси характеру і виявляються у взаємовідносинах з іншими людьми. У випадку порушення вмикається </a:t>
            </a:r>
            <a:r>
              <a:rPr lang="uk-UA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внутрішній цензор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сумління, яка забезпечує відповідальність людини перед самою собою.</a:t>
            </a:r>
          </a:p>
          <a:p>
            <a:pPr indent="457200" algn="just" fontAlgn="base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57200" algn="just" fontAlgn="base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76" y="2739899"/>
            <a:ext cx="4698724" cy="35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7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6" y="515389"/>
            <a:ext cx="86369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Етична поведінка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комплекс правил, які існують в сталому колективі, визнаються і виконуються всіма, або, принаймні, переважною більшістю членів команди. Етичні норми є сугубо внутрішніми для певної команди, вони не нав’язуються зовні ані законом, ані розпорядженнями начальства.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Ділова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етика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широкому розумінні — це сукупність етичних принципів і норм, якими повинна керуватись діяльність організації, у сфері управління й підприємництва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 fontAlgn="base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включає елементи різного порядку: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етичну оцінку як внутрішньої, так і зовнішньої політики організації в цілому;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моральні принципи членів команди: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професійну мораль; моральний клімат у колективі;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норми ділової етики — ритуальні зовнішні норми поведінки.</a:t>
            </a:r>
          </a:p>
          <a:p>
            <a:pPr indent="457200" algn="just" fontAlgn="base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Етичні норми відносин у команді ґрунтуються на загальнолюдських цінностях, нормах і правилах поведінки.</a:t>
            </a:r>
          </a:p>
          <a:p>
            <a:pPr indent="457200" algn="just" fontAlgn="base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916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6" y="515389"/>
            <a:ext cx="863692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Моральні та ділові якості людей для керівника команди є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об'єктом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 діяльності.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endParaRPr lang="uk-UA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сформувати у своїх працівників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 якості: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професійний рівень знань, навиків, умінь, знання іноземних мов;</a:t>
            </a:r>
          </a:p>
          <a:p>
            <a:pPr indent="457200" algn="just" fontAlgn="base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морально-психологічні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професійні – цілеспрямованість, витримка, чесність, принциповість, вимогливість;</a:t>
            </a:r>
          </a:p>
          <a:p>
            <a:pPr indent="457200" algn="just" fontAlgn="base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доброта, гуманність, гідність, повага інших, порядність, мужність, чесність, справедливість.</a:t>
            </a:r>
          </a:p>
          <a:p>
            <a:pPr indent="457200" algn="just" fontAlgn="base">
              <a:spcAft>
                <a:spcPts val="0"/>
              </a:spcAft>
            </a:pP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 fontAlgn="base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00" y="3790603"/>
            <a:ext cx="5050476" cy="2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57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6" y="515389"/>
            <a:ext cx="86369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 в колективах конкурують три види моралі.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 першого виду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обумовлена умовами початкового нагромадження капіталу - це відносини джунглів, де владарює закон сили, свавілля. Дикому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ринку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 спекуляції, хижацькі тенденції, паразитизм, потяг до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наживи.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такому суспільстві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сформовані справедливі правила. Через деякий час їх замінить певний порядок, який більшою мірою врахує інтереси всіх членів суспільства.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 другого виду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проявляється у тих випадках, коли в команді намагаються зберегти моральні принципи. До них належить: взаємовиручка, взаємодопомога, солідарність, братство, рівна оплата за однакову працю. Така мораль ефективна в малочисельних організаціях, але ризикована у великих конкурентних організаціях.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 третього виду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ґрунтується на переконанні, що в ринкових умовах необхідна повага, визнання, відмова від порушень прав працівників. Ця мораль завойовує світ. У рамках даної моралі протест викликає будь-яке порушення прав, невизнання в людині особистості рівної керівництву. В багатьох організаціях розроблені етичні правила. Ціль правил – регулювання етичних відносин, які не регулюються законодавчо. В основі цих правил покладено заборони, права, обов’язки, відповідальність за невиконання обов’язків, перевищення прав. Правила не мають статусу нормативного правового акту і за недотримання їх не можна застосувати юридичні санкції, міри дисциплінарної відповідальності. Захистом етичних норм є громадська думка, осуд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1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6" y="515389"/>
            <a:ext cx="863692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 менеджмент пропонує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 заходи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ділових етичних відносин:</a:t>
            </a:r>
          </a:p>
          <a:p>
            <a:pPr indent="457200" algn="just" fontAlgn="base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fontAlgn="base">
              <a:buAutoNum type="arabicPeriod"/>
            </a:pP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етичних норм, що відображають систему цінностей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команди;</a:t>
            </a:r>
          </a:p>
          <a:p>
            <a:pPr marL="457200" indent="-457200" algn="just" fontAlgn="base">
              <a:buAutoNum type="arabicPeriod"/>
            </a:pP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етичній поведінці всього персоналу;</a:t>
            </a:r>
          </a:p>
          <a:p>
            <a:pPr marL="457200" indent="-457200" algn="just" fontAlgn="base">
              <a:buAutoNum type="arabicPeriod" startAt="3"/>
            </a:pP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 про випадки як високо-етичної поведінки, так і аморальних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вчинків;</a:t>
            </a:r>
          </a:p>
          <a:p>
            <a:pPr marL="457200" indent="-457200" algn="just" fontAlgn="base">
              <a:buAutoNum type="arabicPeriod" startAt="3"/>
            </a:pP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морального клімату в команді і взаємовідносин між учасниками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22" y="3757877"/>
            <a:ext cx="3932266" cy="282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92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6" y="515389"/>
            <a:ext cx="863692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Лідери не народжуються і не робляться будь-ким - вони роблять себе самі.</a:t>
            </a:r>
          </a:p>
          <a:p>
            <a:pPr indent="457200" algn="r" fontAlgn="base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Стівен Кові</a:t>
            </a:r>
          </a:p>
          <a:p>
            <a:pPr indent="457200" algn="just" fontAlgn="base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Велике значення на формування етичних стосунків у команді має особистість лідера.</a:t>
            </a:r>
          </a:p>
          <a:p>
            <a:pPr indent="457200" algn="just" fontAlgn="base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досліджувати різні стилі лідерства та командотворення головними є дві константи.</a:t>
            </a:r>
          </a:p>
          <a:p>
            <a:pPr indent="457200" algn="just" fontAlgn="base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мета + Вплив на людей = РЕЗУЛЬТАТ</a:t>
            </a:r>
          </a:p>
          <a:p>
            <a:pPr algn="just" fontAlgn="base"/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07609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stantia/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306</TotalTime>
  <Words>1612</Words>
  <Application>Microsoft Office PowerPoint</Application>
  <PresentationFormat>Широкоэкранный</PresentationFormat>
  <Paragraphs>117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Constantia</vt:lpstr>
      <vt:lpstr>Franklin Gothic Book</vt:lpstr>
      <vt:lpstr>Times New Roman</vt:lpstr>
      <vt:lpstr>Wingdings 3</vt:lpstr>
      <vt:lpstr>Аспект</vt:lpstr>
      <vt:lpstr>Етичні засади командотворення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 депресія у США</dc:title>
  <dc:creator>RePack by Diakov</dc:creator>
  <cp:lastModifiedBy>Пользователь</cp:lastModifiedBy>
  <cp:revision>26</cp:revision>
  <dcterms:created xsi:type="dcterms:W3CDTF">2021-04-05T06:23:50Z</dcterms:created>
  <dcterms:modified xsi:type="dcterms:W3CDTF">2023-11-11T19:23:32Z</dcterms:modified>
</cp:coreProperties>
</file>