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Bricolage Grotesque Extra Bold"/>
      <p:regular r:id="rId17"/>
    </p:embeddedFont>
    <p:embeddedFont>
      <p:font typeface="Montserrat"/>
      <p:regular r:id="rId18"/>
    </p:embeddedFont>
    <p:embeddedFont>
      <p:font typeface="Montserrat"/>
      <p:regular r:id="rId19"/>
    </p:embeddedFont>
    <p:embeddedFont>
      <p:font typeface="Montserrat"/>
      <p:regular r:id="rId20"/>
    </p:embeddedFont>
    <p:embeddedFont>
      <p:font typeface="Montserrat"/>
      <p:regular r:id="rId21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3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3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90E3F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1.xml"/><Relationship Id="rId6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slideLayout" Target="../slideLayouts/slideLayout4.xml"/><Relationship Id="rId1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8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621869"/>
            <a:ext cx="7556421" cy="3100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Всеосяжна лекція: Сім інструментів контролю якості – Принципи та Застосування в Інформаційних Системах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5019913"/>
            <a:ext cx="7556421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Ця лекція присвячена семи базовим інструментам контролю якості, їхнім принципам та застосуванню, особливо в контексті інформаційних систем. Ми розглянемо, як ці прості, але потужні методи можуть допомогти у зборі, аналізі та інтерпретації даних для покращення якості процесів розробки та функціонування ІТ-систем.</a:t>
            </a:r>
            <a:endParaRPr lang="en-US" sz="1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9381" y="523042"/>
            <a:ext cx="6978610" cy="5932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650"/>
              </a:lnSpc>
              <a:buNone/>
            </a:pPr>
            <a:r>
              <a:rPr lang="en-US" sz="370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Переваги та Наступні Кроки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759381" y="1401008"/>
            <a:ext cx="7625239" cy="6076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Контрольні листи є першим кроком до структурованого аналізу даних, що є критично важливим для будь-якої ініціативи з покращення якості.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759381" y="2222183"/>
            <a:ext cx="759381" cy="1139071"/>
          </a:xfrm>
          <a:prstGeom prst="roundRect">
            <a:avLst>
              <a:gd name="adj" fmla="val 360029"/>
            </a:avLst>
          </a:prstGeom>
          <a:solidFill>
            <a:srgbClr val="282D5E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672" y="2613779"/>
            <a:ext cx="284678" cy="35587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708547" y="2411968"/>
            <a:ext cx="2373154" cy="2965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Чітке Розуміння</a:t>
            </a:r>
            <a:endParaRPr lang="en-US" sz="1850" dirty="0"/>
          </a:p>
        </p:txBody>
      </p:sp>
      <p:sp>
        <p:nvSpPr>
          <p:cNvPr id="8" name="Text 4"/>
          <p:cNvSpPr/>
          <p:nvPr/>
        </p:nvSpPr>
        <p:spPr>
          <a:xfrm>
            <a:off x="1708547" y="2822377"/>
            <a:ext cx="6676073" cy="3038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Трансформація неясних припущень у чіткі, вимірювані дані.</a:t>
            </a:r>
            <a:endParaRPr lang="en-US" sz="1450" dirty="0"/>
          </a:p>
        </p:txBody>
      </p:sp>
      <p:sp>
        <p:nvSpPr>
          <p:cNvPr id="9" name="Shape 5"/>
          <p:cNvSpPr/>
          <p:nvPr/>
        </p:nvSpPr>
        <p:spPr>
          <a:xfrm>
            <a:off x="759381" y="3551039"/>
            <a:ext cx="759381" cy="1139071"/>
          </a:xfrm>
          <a:prstGeom prst="roundRect">
            <a:avLst>
              <a:gd name="adj" fmla="val 360029"/>
            </a:avLst>
          </a:prstGeom>
          <a:solidFill>
            <a:srgbClr val="282D5E"/>
          </a:solidFill>
          <a:ln/>
        </p:spPr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6672" y="3942636"/>
            <a:ext cx="284678" cy="35587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708547" y="3740825"/>
            <a:ext cx="3605808" cy="2965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Виявлення Закономірностей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1708547" y="4151233"/>
            <a:ext cx="6676073" cy="3038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Швидке виявлення повторюваних проблем або тенденцій.</a:t>
            </a:r>
            <a:endParaRPr lang="en-US" sz="1450" dirty="0"/>
          </a:p>
        </p:txBody>
      </p:sp>
      <p:sp>
        <p:nvSpPr>
          <p:cNvPr id="13" name="Shape 8"/>
          <p:cNvSpPr/>
          <p:nvPr/>
        </p:nvSpPr>
        <p:spPr>
          <a:xfrm>
            <a:off x="759381" y="4879896"/>
            <a:ext cx="759381" cy="1397675"/>
          </a:xfrm>
          <a:prstGeom prst="roundRect">
            <a:avLst>
              <a:gd name="adj" fmla="val 360029"/>
            </a:avLst>
          </a:prstGeom>
          <a:solidFill>
            <a:srgbClr val="282D5E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672" y="5400794"/>
            <a:ext cx="284678" cy="35587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708547" y="5069681"/>
            <a:ext cx="2798564" cy="2965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Обґрунтовані Рішення</a:t>
            </a:r>
            <a:endParaRPr lang="en-US" sz="1850" dirty="0"/>
          </a:p>
        </p:txBody>
      </p:sp>
      <p:sp>
        <p:nvSpPr>
          <p:cNvPr id="16" name="Text 10"/>
          <p:cNvSpPr/>
          <p:nvPr/>
        </p:nvSpPr>
        <p:spPr>
          <a:xfrm>
            <a:off x="1708547" y="5480090"/>
            <a:ext cx="6676073" cy="6076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Надання основи для прийняття обґрунтованих управлінських рішень.</a:t>
            </a:r>
            <a:endParaRPr lang="en-US" sz="1450" dirty="0"/>
          </a:p>
        </p:txBody>
      </p:sp>
      <p:sp>
        <p:nvSpPr>
          <p:cNvPr id="17" name="Text 11"/>
          <p:cNvSpPr/>
          <p:nvPr/>
        </p:nvSpPr>
        <p:spPr>
          <a:xfrm>
            <a:off x="759381" y="6491049"/>
            <a:ext cx="7625239" cy="12153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 наступних лекціях ми розглянемо інші шість інструментів контролю якості, які доповнюють контрольні листи, дозволяючи проводити більш глибокий аналіз та впроваджувати комплексні рішення для досягнення досконалості в інформаційних системах.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4379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2950" y="3129439"/>
            <a:ext cx="9536787" cy="5804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550"/>
              </a:lnSpc>
              <a:buNone/>
            </a:pPr>
            <a:r>
              <a:rPr lang="en-US" sz="36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Вступ до Інструментів Контролю Якості</a:t>
            </a:r>
            <a:endParaRPr lang="en-US" sz="3650" dirty="0"/>
          </a:p>
        </p:txBody>
      </p:sp>
      <p:sp>
        <p:nvSpPr>
          <p:cNvPr id="4" name="Shape 1"/>
          <p:cNvSpPr/>
          <p:nvPr/>
        </p:nvSpPr>
        <p:spPr>
          <a:xfrm>
            <a:off x="742950" y="4267081"/>
            <a:ext cx="4257675" cy="3154799"/>
          </a:xfrm>
          <a:prstGeom prst="roundRect">
            <a:avLst>
              <a:gd name="adj" fmla="val 3478"/>
            </a:avLst>
          </a:prstGeom>
          <a:solidFill>
            <a:srgbClr val="090E3F"/>
          </a:solidFill>
          <a:ln/>
        </p:spPr>
      </p:sp>
      <p:sp>
        <p:nvSpPr>
          <p:cNvPr id="5" name="Shape 2"/>
          <p:cNvSpPr/>
          <p:nvPr/>
        </p:nvSpPr>
        <p:spPr>
          <a:xfrm>
            <a:off x="742950" y="4244221"/>
            <a:ext cx="4257675" cy="91440"/>
          </a:xfrm>
          <a:prstGeom prst="roundRect">
            <a:avLst>
              <a:gd name="adj" fmla="val 85317"/>
            </a:avLst>
          </a:prstGeom>
          <a:solidFill>
            <a:srgbClr val="EEAEF6"/>
          </a:solidFill>
          <a:ln/>
        </p:spPr>
      </p:sp>
      <p:sp>
        <p:nvSpPr>
          <p:cNvPr id="6" name="Shape 3"/>
          <p:cNvSpPr/>
          <p:nvPr/>
        </p:nvSpPr>
        <p:spPr>
          <a:xfrm>
            <a:off x="2593181" y="3988475"/>
            <a:ext cx="557213" cy="557213"/>
          </a:xfrm>
          <a:prstGeom prst="roundRect">
            <a:avLst>
              <a:gd name="adj" fmla="val 164102"/>
            </a:avLst>
          </a:prstGeom>
          <a:solidFill>
            <a:srgbClr val="EEAEF6"/>
          </a:solidFill>
          <a:ln/>
        </p:spPr>
      </p:sp>
      <p:sp>
        <p:nvSpPr>
          <p:cNvPr id="7" name="Text 4"/>
          <p:cNvSpPr/>
          <p:nvPr/>
        </p:nvSpPr>
        <p:spPr>
          <a:xfrm>
            <a:off x="2760345" y="4127778"/>
            <a:ext cx="222885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1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951547" y="4731425"/>
            <a:ext cx="2321838" cy="290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Історичні Корені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951547" y="5133023"/>
            <a:ext cx="3840480" cy="20802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Основа сучасного управління якістю значною мірою базується на статистичних підходах, що з'явилися протягом 20 століття. Вальтер Шевардт у 1930-х роках в США першим впровадив статистичний запис даних, використовуючи картки аналізу якості.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5186363" y="4267081"/>
            <a:ext cx="4257675" cy="3154799"/>
          </a:xfrm>
          <a:prstGeom prst="roundRect">
            <a:avLst>
              <a:gd name="adj" fmla="val 3478"/>
            </a:avLst>
          </a:prstGeom>
          <a:solidFill>
            <a:srgbClr val="090E3F"/>
          </a:solidFill>
          <a:ln/>
        </p:spPr>
      </p:sp>
      <p:sp>
        <p:nvSpPr>
          <p:cNvPr id="11" name="Shape 8"/>
          <p:cNvSpPr/>
          <p:nvPr/>
        </p:nvSpPr>
        <p:spPr>
          <a:xfrm>
            <a:off x="5186363" y="4244221"/>
            <a:ext cx="4257675" cy="91440"/>
          </a:xfrm>
          <a:prstGeom prst="roundRect">
            <a:avLst>
              <a:gd name="adj" fmla="val 85317"/>
            </a:avLst>
          </a:prstGeom>
          <a:solidFill>
            <a:srgbClr val="EEAEF6"/>
          </a:solidFill>
          <a:ln/>
        </p:spPr>
      </p:sp>
      <p:sp>
        <p:nvSpPr>
          <p:cNvPr id="12" name="Shape 9"/>
          <p:cNvSpPr/>
          <p:nvPr/>
        </p:nvSpPr>
        <p:spPr>
          <a:xfrm>
            <a:off x="7036594" y="3988475"/>
            <a:ext cx="557213" cy="557213"/>
          </a:xfrm>
          <a:prstGeom prst="roundRect">
            <a:avLst>
              <a:gd name="adj" fmla="val 164102"/>
            </a:avLst>
          </a:prstGeom>
          <a:solidFill>
            <a:srgbClr val="EEAEF6"/>
          </a:solidFill>
          <a:ln/>
        </p:spPr>
      </p:sp>
      <p:sp>
        <p:nvSpPr>
          <p:cNvPr id="13" name="Text 10"/>
          <p:cNvSpPr/>
          <p:nvPr/>
        </p:nvSpPr>
        <p:spPr>
          <a:xfrm>
            <a:off x="7203758" y="4127778"/>
            <a:ext cx="222885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2</a:t>
            </a:r>
            <a:endParaRPr lang="en-US" sz="1750" dirty="0"/>
          </a:p>
        </p:txBody>
      </p:sp>
      <p:sp>
        <p:nvSpPr>
          <p:cNvPr id="14" name="Text 11"/>
          <p:cNvSpPr/>
          <p:nvPr/>
        </p:nvSpPr>
        <p:spPr>
          <a:xfrm>
            <a:off x="5394960" y="4731425"/>
            <a:ext cx="2542699" cy="290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Японський Розвиток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5394960" y="5133023"/>
            <a:ext cx="3840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 1950-х роках в Японії такі відомі експерти з управління якістю, як Е. Демінг, Дж. Джуран та К. Ішікава, розвинули та вдосконалили цю методологію, представивши нові методи управління виробництвом.</a:t>
            </a:r>
            <a:endParaRPr lang="en-US" sz="1450" dirty="0"/>
          </a:p>
        </p:txBody>
      </p:sp>
      <p:sp>
        <p:nvSpPr>
          <p:cNvPr id="16" name="Shape 13"/>
          <p:cNvSpPr/>
          <p:nvPr/>
        </p:nvSpPr>
        <p:spPr>
          <a:xfrm>
            <a:off x="9629775" y="4267081"/>
            <a:ext cx="4257675" cy="3154799"/>
          </a:xfrm>
          <a:prstGeom prst="roundRect">
            <a:avLst>
              <a:gd name="adj" fmla="val 3478"/>
            </a:avLst>
          </a:prstGeom>
          <a:solidFill>
            <a:srgbClr val="090E3F"/>
          </a:solidFill>
          <a:ln/>
        </p:spPr>
      </p:sp>
      <p:sp>
        <p:nvSpPr>
          <p:cNvPr id="17" name="Shape 14"/>
          <p:cNvSpPr/>
          <p:nvPr/>
        </p:nvSpPr>
        <p:spPr>
          <a:xfrm>
            <a:off x="9629775" y="4244221"/>
            <a:ext cx="4257675" cy="91440"/>
          </a:xfrm>
          <a:prstGeom prst="roundRect">
            <a:avLst>
              <a:gd name="adj" fmla="val 85317"/>
            </a:avLst>
          </a:prstGeom>
          <a:solidFill>
            <a:srgbClr val="EEAEF6"/>
          </a:solidFill>
          <a:ln/>
        </p:spPr>
      </p:sp>
      <p:sp>
        <p:nvSpPr>
          <p:cNvPr id="18" name="Shape 15"/>
          <p:cNvSpPr/>
          <p:nvPr/>
        </p:nvSpPr>
        <p:spPr>
          <a:xfrm>
            <a:off x="11480006" y="3988475"/>
            <a:ext cx="557213" cy="557213"/>
          </a:xfrm>
          <a:prstGeom prst="roundRect">
            <a:avLst>
              <a:gd name="adj" fmla="val 164102"/>
            </a:avLst>
          </a:prstGeom>
          <a:solidFill>
            <a:srgbClr val="EEAEF6"/>
          </a:solidFill>
          <a:ln/>
        </p:spPr>
      </p:sp>
      <p:sp>
        <p:nvSpPr>
          <p:cNvPr id="19" name="Text 16"/>
          <p:cNvSpPr/>
          <p:nvPr/>
        </p:nvSpPr>
        <p:spPr>
          <a:xfrm>
            <a:off x="11647170" y="4127778"/>
            <a:ext cx="222885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3</a:t>
            </a:r>
            <a:endParaRPr lang="en-US" sz="1750" dirty="0"/>
          </a:p>
        </p:txBody>
      </p:sp>
      <p:sp>
        <p:nvSpPr>
          <p:cNvPr id="20" name="Text 17"/>
          <p:cNvSpPr/>
          <p:nvPr/>
        </p:nvSpPr>
        <p:spPr>
          <a:xfrm>
            <a:off x="9838373" y="4731425"/>
            <a:ext cx="2321838" cy="2901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Філософія Ішікави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9838373" y="5133023"/>
            <a:ext cx="3840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Ішікава відіграв ключову роль у просуванні цих інструментів на всіх рівнях організації, стверджуючи, що "управління якістю починається з навчання персоналу і закінчується навчанням персоналу".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5329" y="559594"/>
            <a:ext cx="12576572" cy="5667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Сім Базових Інструментів: Стовпи Управління Якістю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725329" y="1488996"/>
            <a:ext cx="13179743" cy="5800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Сім базових інструментів контролю якості представляють собою ретельно відібраний набір методик, що дозволяють професіоналам збирати, обробляти, аналізувати та інтерпретувати дані для покращення процесів якості.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2469952" y="2872026"/>
            <a:ext cx="2266831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Збір Даних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25329" y="3264098"/>
            <a:ext cx="4011454" cy="5800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Початковий етап, що включає систематичний запис інформації.</a:t>
            </a:r>
            <a:endParaRPr lang="en-US" sz="14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08721" y="2273022"/>
            <a:ext cx="4612838" cy="4612838"/>
          </a:xfrm>
          <a:prstGeom prst="rect">
            <a:avLst/>
          </a:prstGeom>
        </p:spPr>
      </p:pic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5816" y="3250347"/>
            <a:ext cx="271224" cy="33909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893498" y="2465070"/>
            <a:ext cx="2266831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Обробка Даних</a:t>
            </a:r>
            <a:endParaRPr lang="en-US" sz="1750" dirty="0"/>
          </a:p>
        </p:txBody>
      </p:sp>
      <p:sp>
        <p:nvSpPr>
          <p:cNvPr id="9" name="Text 5"/>
          <p:cNvSpPr/>
          <p:nvPr/>
        </p:nvSpPr>
        <p:spPr>
          <a:xfrm>
            <a:off x="9893498" y="2857143"/>
            <a:ext cx="4011573" cy="5800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Структурування та підготовка зібраної інформації.</a:t>
            </a:r>
            <a:endParaRPr lang="en-US" sz="14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8721" y="2273022"/>
            <a:ext cx="4612838" cy="4612838"/>
          </a:xfrm>
          <a:prstGeom prst="rect">
            <a:avLst/>
          </a:prstGeom>
        </p:spPr>
      </p:pic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4861" y="2982932"/>
            <a:ext cx="271224" cy="33909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984224" y="4093250"/>
            <a:ext cx="2266831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Аналіз Даних</a:t>
            </a:r>
            <a:endParaRPr lang="en-US" sz="1750" dirty="0"/>
          </a:p>
        </p:txBody>
      </p:sp>
      <p:sp>
        <p:nvSpPr>
          <p:cNvPr id="13" name="Text 7"/>
          <p:cNvSpPr/>
          <p:nvPr/>
        </p:nvSpPr>
        <p:spPr>
          <a:xfrm>
            <a:off x="9984224" y="4485323"/>
            <a:ext cx="3920847" cy="5800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Виявлення закономірностей та причинно-наслідкових зв'язків.</a:t>
            </a:r>
            <a:endParaRPr lang="en-US" sz="140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8721" y="2273022"/>
            <a:ext cx="4612838" cy="4612838"/>
          </a:xfrm>
          <a:prstGeom prst="rect">
            <a:avLst/>
          </a:prstGeom>
        </p:spPr>
      </p:pic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69846" y="4687312"/>
            <a:ext cx="271224" cy="339090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9893498" y="5721548"/>
            <a:ext cx="2478881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Інтерпретація Даних</a:t>
            </a:r>
            <a:endParaRPr lang="en-US" sz="1750" dirty="0"/>
          </a:p>
        </p:txBody>
      </p:sp>
      <p:sp>
        <p:nvSpPr>
          <p:cNvPr id="17" name="Text 9"/>
          <p:cNvSpPr/>
          <p:nvPr/>
        </p:nvSpPr>
        <p:spPr>
          <a:xfrm>
            <a:off x="9893498" y="6113621"/>
            <a:ext cx="4011573" cy="5800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Перетворення аналізованих даних на дієві висновки.</a:t>
            </a:r>
            <a:endParaRPr lang="en-US" sz="1400" dirty="0"/>
          </a:p>
        </p:txBody>
      </p:sp>
      <p:pic>
        <p:nvPicPr>
          <p:cNvPr id="1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8721" y="2273022"/>
            <a:ext cx="4612838" cy="4612838"/>
          </a:xfrm>
          <a:prstGeom prst="rect">
            <a:avLst/>
          </a:prstGeom>
        </p:spPr>
      </p:pic>
      <p:pic>
        <p:nvPicPr>
          <p:cNvPr id="1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06938" y="6008191"/>
            <a:ext cx="271224" cy="339090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2094786" y="5314474"/>
            <a:ext cx="2641997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Покращення Процесів</a:t>
            </a:r>
            <a:endParaRPr lang="en-US" sz="1750" dirty="0"/>
          </a:p>
        </p:txBody>
      </p:sp>
      <p:sp>
        <p:nvSpPr>
          <p:cNvPr id="21" name="Text 11"/>
          <p:cNvSpPr/>
          <p:nvPr/>
        </p:nvSpPr>
        <p:spPr>
          <a:xfrm>
            <a:off x="725329" y="5706547"/>
            <a:ext cx="4011454" cy="5800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Впровадження змін на основі отриманих знань.</a:t>
            </a:r>
            <a:endParaRPr lang="en-US" sz="1400" dirty="0"/>
          </a:p>
        </p:txBody>
      </p:sp>
      <p:pic>
        <p:nvPicPr>
          <p:cNvPr id="22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08721" y="2273022"/>
            <a:ext cx="4612838" cy="4612838"/>
          </a:xfrm>
          <a:prstGeom prst="rect">
            <a:avLst/>
          </a:prstGeom>
        </p:spPr>
      </p:pic>
      <p:pic>
        <p:nvPicPr>
          <p:cNvPr id="23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29585" y="5120104"/>
            <a:ext cx="271224" cy="339090"/>
          </a:xfrm>
          <a:prstGeom prst="rect">
            <a:avLst/>
          </a:prstGeom>
        </p:spPr>
      </p:pic>
      <p:sp>
        <p:nvSpPr>
          <p:cNvPr id="24" name="Text 12"/>
          <p:cNvSpPr/>
          <p:nvPr/>
        </p:nvSpPr>
        <p:spPr>
          <a:xfrm>
            <a:off x="725329" y="7089815"/>
            <a:ext cx="13179743" cy="5800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 оцінками японських експертів з якості, правильне застосування цих семи відносно простих методів може вирішити до </a:t>
            </a:r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EAE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95% проблем, пов'язаних з якістю</a:t>
            </a:r>
            <a:pPr algn="l" indent="0" marL="0">
              <a:lnSpc>
                <a:spcPts val="2250"/>
              </a:lnSpc>
              <a:buNone/>
            </a:pPr>
            <a:r>
              <a:rPr lang="en-US" sz="140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що виникають у виробничому середовищі.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69407"/>
            <a:ext cx="1271420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Доступність та Ефективність Інструментів Якості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065734"/>
            <a:ext cx="7632025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Ці інструменти були спеціально відібрані з безлічі статистичних методів за їхню 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EAE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доступність, візуальний характер та ефективність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Це робить їх придатними для персоналу будь-якого організаційного рівня, не вимагаючи спеціалізованої математичної підготовки.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3534251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Ключові Переваги: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793790" y="4104680"/>
            <a:ext cx="763202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Не потребують глибоких знань статистики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93790" y="4491633"/>
            <a:ext cx="763202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Забезпечують швидкий візуальний аналіз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93790" y="4878586"/>
            <a:ext cx="763202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Дозволяють оперативно виявляти проблеми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793790" y="5265539"/>
            <a:ext cx="763202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Сприяють залученню всього персоналу до процесу покращення якості</a:t>
            </a:r>
            <a:endParaRPr lang="en-US" sz="155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7543" y="2110383"/>
            <a:ext cx="4926568" cy="492656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58685"/>
            <a:ext cx="1076241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Застосування в Інформаційних Системах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875597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 контексті інформаційних систем ці інструменти набувають особливої актуальності через 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EAE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складність ІТ-процесів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та необхідність 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EAE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постійного покращення якості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як на етапах розробки, так і експлуатації.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793790" y="3733919"/>
            <a:ext cx="13042821" cy="1778556"/>
          </a:xfrm>
          <a:prstGeom prst="roundRect">
            <a:avLst>
              <a:gd name="adj" fmla="val 4687"/>
            </a:avLst>
          </a:prstGeom>
          <a:solidFill>
            <a:srgbClr val="282D5E"/>
          </a:solidFill>
          <a:ln/>
        </p:spPr>
      </p:sp>
      <p:sp>
        <p:nvSpPr>
          <p:cNvPr id="5" name="Shape 3"/>
          <p:cNvSpPr/>
          <p:nvPr/>
        </p:nvSpPr>
        <p:spPr>
          <a:xfrm>
            <a:off x="793790" y="3733919"/>
            <a:ext cx="4347567" cy="1778556"/>
          </a:xfrm>
          <a:prstGeom prst="roundRect">
            <a:avLst>
              <a:gd name="adj" fmla="val 4687"/>
            </a:avLst>
          </a:prstGeom>
          <a:solidFill>
            <a:srgbClr val="282D5E"/>
          </a:solidFill>
          <a:ln/>
        </p:spPr>
      </p:sp>
      <p:sp>
        <p:nvSpPr>
          <p:cNvPr id="6" name="Text 4"/>
          <p:cNvSpPr/>
          <p:nvPr/>
        </p:nvSpPr>
        <p:spPr>
          <a:xfrm>
            <a:off x="992148" y="393227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ISO 9001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992148" y="4361498"/>
            <a:ext cx="395085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Міжнародний стандарт ISO 9001 тепер включає "Статистичні методи" як елемент Системи якості.</a:t>
            </a:r>
            <a:endParaRPr lang="en-US" sz="1550" dirty="0"/>
          </a:p>
        </p:txBody>
      </p:sp>
      <p:sp>
        <p:nvSpPr>
          <p:cNvPr id="8" name="Shape 6"/>
          <p:cNvSpPr/>
          <p:nvPr/>
        </p:nvSpPr>
        <p:spPr>
          <a:xfrm>
            <a:off x="5141357" y="3733919"/>
            <a:ext cx="4347567" cy="1778556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9" name="Shape 7"/>
          <p:cNvSpPr/>
          <p:nvPr/>
        </p:nvSpPr>
        <p:spPr>
          <a:xfrm>
            <a:off x="5141357" y="3733919"/>
            <a:ext cx="22860" cy="1778556"/>
          </a:xfrm>
          <a:prstGeom prst="roundRect">
            <a:avLst>
              <a:gd name="adj" fmla="val 364651"/>
            </a:avLst>
          </a:prstGeom>
          <a:solidFill>
            <a:srgbClr val="414677"/>
          </a:solidFill>
          <a:ln/>
        </p:spPr>
      </p:sp>
      <p:sp>
        <p:nvSpPr>
          <p:cNvPr id="10" name="Text 8"/>
          <p:cNvSpPr/>
          <p:nvPr/>
        </p:nvSpPr>
        <p:spPr>
          <a:xfrm>
            <a:off x="5339715" y="393227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QS-9000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5339715" y="4361498"/>
            <a:ext cx="395085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Пакет стандартів QS-9000 містить вказівки щодо "Статистичного контролю процесів".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9488924" y="3733919"/>
            <a:ext cx="4347567" cy="1778556"/>
          </a:xfrm>
          <a:prstGeom prst="rect">
            <a:avLst/>
          </a:prstGeom>
          <a:solidFill>
            <a:srgbClr val="282D5E"/>
          </a:solidFill>
          <a:ln/>
        </p:spPr>
      </p:sp>
      <p:sp>
        <p:nvSpPr>
          <p:cNvPr id="13" name="Shape 11"/>
          <p:cNvSpPr/>
          <p:nvPr/>
        </p:nvSpPr>
        <p:spPr>
          <a:xfrm>
            <a:off x="9488924" y="3733919"/>
            <a:ext cx="22860" cy="1778556"/>
          </a:xfrm>
          <a:prstGeom prst="roundRect">
            <a:avLst>
              <a:gd name="adj" fmla="val 364651"/>
            </a:avLst>
          </a:prstGeom>
          <a:solidFill>
            <a:srgbClr val="414677"/>
          </a:solidFill>
          <a:ln/>
        </p:spPr>
      </p:sp>
      <p:sp>
        <p:nvSpPr>
          <p:cNvPr id="14" name="Text 12"/>
          <p:cNvSpPr/>
          <p:nvPr/>
        </p:nvSpPr>
        <p:spPr>
          <a:xfrm>
            <a:off x="9687282" y="3932277"/>
            <a:ext cx="270736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Глобальне Визнання</a:t>
            </a:r>
            <a:endParaRPr lang="en-US" sz="1950" dirty="0"/>
          </a:p>
        </p:txBody>
      </p:sp>
      <p:sp>
        <p:nvSpPr>
          <p:cNvPr id="15" name="Text 13"/>
          <p:cNvSpPr/>
          <p:nvPr/>
        </p:nvSpPr>
        <p:spPr>
          <a:xfrm>
            <a:off x="9687282" y="4361498"/>
            <a:ext cx="395085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Це підкреслює глобальне визнання важливості цих методів для управління якістю в усіх галузях.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793790" y="5735717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Інтеграція цих інструментів в управління якістю інформаційних систем дозволяє організаціям перетворювати абстрактні концепції якості на 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EAEF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вимірювані, керовані параметри</a:t>
            </a:r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які можна систематично відстежувати та покращувати.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582103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2.1 Контрольні Листи (Check Sheets)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577846" y="3343156"/>
            <a:ext cx="7258764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Контрольні листи (також відомі як чекові листи) служать основними інструментами для систематичного збору даних та початкової організації інформації.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6280190" y="3119914"/>
            <a:ext cx="22860" cy="1399103"/>
          </a:xfrm>
          <a:prstGeom prst="rect">
            <a:avLst/>
          </a:prstGeom>
          <a:solidFill>
            <a:srgbClr val="EEAEF6"/>
          </a:solidFill>
          <a:ln/>
        </p:spPr>
      </p:sp>
      <p:sp>
        <p:nvSpPr>
          <p:cNvPr id="6" name="Text 3"/>
          <p:cNvSpPr/>
          <p:nvPr/>
        </p:nvSpPr>
        <p:spPr>
          <a:xfrm>
            <a:off x="6280190" y="4742259"/>
            <a:ext cx="7556421" cy="1905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Це спеціально розроблені паперові форми або цифрові шаблони, що містять попередньо визначені параметри, дозволяючи швидко вводити дані за допомогою позначок або простих символів. Основна мета контрольних листів – полегшити структурований запис спостережень, перетворюючи думки та припущення на фактичні дані, які можуть бути далі проаналізовані.</a:t>
            </a:r>
            <a:endParaRPr lang="en-US" sz="1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7956" y="543044"/>
            <a:ext cx="11309152" cy="6156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00"/>
              </a:lnSpc>
              <a:buNone/>
            </a:pPr>
            <a:r>
              <a:rPr lang="en-US" sz="385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Розробка Ефективного Контрольного Листа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787956" y="1552694"/>
            <a:ext cx="13054489" cy="6305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Розробка ефективного контрольного листа дотримується конкретної методології, що забезпечує точність та релевантність зібраних даних.</a:t>
            </a:r>
            <a:endParaRPr lang="en-US" sz="15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1774" y="2373928"/>
            <a:ext cx="295513" cy="36933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28155" y="2404824"/>
            <a:ext cx="2462570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Визначення Подій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1428155" y="2830711"/>
            <a:ext cx="12414290" cy="315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Точне визначення спостережуваних подій або параметрів, які потребують моніторингу.</a:t>
            </a:r>
            <a:endParaRPr lang="en-US" sz="15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774" y="3509070"/>
            <a:ext cx="295513" cy="36933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428155" y="3539966"/>
            <a:ext cx="2941201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Період Спостереження</a:t>
            </a:r>
            <a:endParaRPr lang="en-US" sz="1900" dirty="0"/>
          </a:p>
        </p:txBody>
      </p:sp>
      <p:sp>
        <p:nvSpPr>
          <p:cNvPr id="9" name="Text 5"/>
          <p:cNvSpPr/>
          <p:nvPr/>
        </p:nvSpPr>
        <p:spPr>
          <a:xfrm>
            <a:off x="1428155" y="3965853"/>
            <a:ext cx="12414290" cy="315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Визначення періоду спостереження, що відповідає конкретній ситуації.</a:t>
            </a:r>
            <a:endParaRPr lang="en-US" sz="15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774" y="4644211"/>
            <a:ext cx="295513" cy="36933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428155" y="4675108"/>
            <a:ext cx="2462570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Створення Форми</a:t>
            </a:r>
            <a:endParaRPr lang="en-US" sz="1900" dirty="0"/>
          </a:p>
        </p:txBody>
      </p:sp>
      <p:sp>
        <p:nvSpPr>
          <p:cNvPr id="12" name="Text 7"/>
          <p:cNvSpPr/>
          <p:nvPr/>
        </p:nvSpPr>
        <p:spPr>
          <a:xfrm>
            <a:off x="1428155" y="5100995"/>
            <a:ext cx="12414290" cy="315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Створення чіткої, легко заповнюваної форми, яка не потребує додаткових пояснень.</a:t>
            </a:r>
            <a:endParaRPr lang="en-US" sz="15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774" y="5779353"/>
            <a:ext cx="295513" cy="36933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428155" y="5810250"/>
            <a:ext cx="2462570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Послідовний Збір</a:t>
            </a:r>
            <a:endParaRPr lang="en-US" sz="1900" dirty="0"/>
          </a:p>
        </p:txBody>
      </p:sp>
      <p:sp>
        <p:nvSpPr>
          <p:cNvPr id="15" name="Text 9"/>
          <p:cNvSpPr/>
          <p:nvPr/>
        </p:nvSpPr>
        <p:spPr>
          <a:xfrm>
            <a:off x="1428155" y="6236137"/>
            <a:ext cx="12414290" cy="315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Забезпечення послідовного та чіткого збору даних, включаючи групування в однорідні категорії за потреби.</a:t>
            </a:r>
            <a:endParaRPr lang="en-US" sz="155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774" y="6914495"/>
            <a:ext cx="295513" cy="369332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428155" y="6945392"/>
            <a:ext cx="2682835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Оцінка Адекватності</a:t>
            </a:r>
            <a:endParaRPr lang="en-US" sz="1900" dirty="0"/>
          </a:p>
        </p:txBody>
      </p:sp>
      <p:sp>
        <p:nvSpPr>
          <p:cNvPr id="18" name="Text 11"/>
          <p:cNvSpPr/>
          <p:nvPr/>
        </p:nvSpPr>
        <p:spPr>
          <a:xfrm>
            <a:off x="1428155" y="7371278"/>
            <a:ext cx="12414290" cy="315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Оцінка адекватності періоду спостереження для вирішення виявленої проблеми.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231946"/>
            <a:ext cx="994588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Застосування Контрольних Листів в ІТ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248858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 середовищах інформаційних систем контрольні листи можуть бути ефективно застосовані для відстеження різних аспектів якості та функціонування.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793790" y="4305538"/>
            <a:ext cx="3074670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Дефекти Програмного Забезпечення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793790" y="5044916"/>
            <a:ext cx="3074670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Відстеження кількості та типів помилок у програмному коді.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4116467" y="4305538"/>
            <a:ext cx="283547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Час Простою Системи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4116467" y="4734758"/>
            <a:ext cx="307467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Моніторинг періодів, коли система не функціонує.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7439144" y="4305538"/>
            <a:ext cx="3074670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Частота Помилок Користувачів</a:t>
            </a:r>
            <a:endParaRPr lang="en-US" sz="1950" dirty="0"/>
          </a:p>
        </p:txBody>
      </p:sp>
      <p:sp>
        <p:nvSpPr>
          <p:cNvPr id="9" name="Text 7"/>
          <p:cNvSpPr/>
          <p:nvPr/>
        </p:nvSpPr>
        <p:spPr>
          <a:xfrm>
            <a:off x="7439144" y="5044916"/>
            <a:ext cx="307467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Аналіз типових помилок, які допускають користувачі.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10761821" y="4305538"/>
            <a:ext cx="3074789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E5DCE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Шаблони Інцидентів Безпеки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10761821" y="5044916"/>
            <a:ext cx="30747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Виявлення закономірностей у порушеннях безпеки.</a:t>
            </a:r>
            <a:endParaRPr lang="en-US" sz="1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83531"/>
            <a:ext cx="1076420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EEAEF6"/>
                </a:solidFill>
                <a:latin typeface="Bricolage Grotesque Extra Bold" pitchFamily="34" charset="0"/>
                <a:ea typeface="Bricolage Grotesque Extra Bold" pitchFamily="34" charset="-122"/>
                <a:cs typeface="Bricolage Grotesque Extra Bold" pitchFamily="34" charset="-120"/>
              </a:rPr>
              <a:t>Приклад: Контрольний Лист Дефектів ПЗ</a:t>
            </a:r>
            <a:endParaRPr lang="en-US" sz="3900" dirty="0"/>
          </a:p>
        </p:txBody>
      </p:sp>
      <p:sp>
        <p:nvSpPr>
          <p:cNvPr id="3" name="Shape 1"/>
          <p:cNvSpPr/>
          <p:nvPr/>
        </p:nvSpPr>
        <p:spPr>
          <a:xfrm>
            <a:off x="793790" y="2600444"/>
            <a:ext cx="13042821" cy="2869763"/>
          </a:xfrm>
          <a:prstGeom prst="roundRect">
            <a:avLst>
              <a:gd name="adj" fmla="val 2905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1410" y="2608064"/>
            <a:ext cx="13030081" cy="57090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000363" y="2734747"/>
            <a:ext cx="177105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01.10.2023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3175754" y="2734747"/>
            <a:ext cx="176724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5347335" y="2734747"/>
            <a:ext cx="176724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7518916" y="2734747"/>
            <a:ext cx="176724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9690497" y="2734747"/>
            <a:ext cx="176724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11862078" y="2734747"/>
            <a:ext cx="177105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801410" y="3178969"/>
            <a:ext cx="13030081" cy="570905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1000363" y="3305651"/>
            <a:ext cx="177105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02.10.2023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3175754" y="3305651"/>
            <a:ext cx="176724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5347335" y="3305651"/>
            <a:ext cx="176724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7518916" y="3305651"/>
            <a:ext cx="176724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9690497" y="3305651"/>
            <a:ext cx="176724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11862078" y="3305651"/>
            <a:ext cx="177105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</a:t>
            </a:r>
            <a:endParaRPr lang="en-US" sz="1550" dirty="0"/>
          </a:p>
        </p:txBody>
      </p:sp>
      <p:sp>
        <p:nvSpPr>
          <p:cNvPr id="18" name="Shape 16"/>
          <p:cNvSpPr/>
          <p:nvPr/>
        </p:nvSpPr>
        <p:spPr>
          <a:xfrm>
            <a:off x="801410" y="3749873"/>
            <a:ext cx="13030081" cy="57090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1000363" y="3876556"/>
            <a:ext cx="177105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03.10.2023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3175754" y="3876556"/>
            <a:ext cx="176724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550" dirty="0"/>
          </a:p>
        </p:txBody>
      </p:sp>
      <p:sp>
        <p:nvSpPr>
          <p:cNvPr id="21" name="Text 19"/>
          <p:cNvSpPr/>
          <p:nvPr/>
        </p:nvSpPr>
        <p:spPr>
          <a:xfrm>
            <a:off x="5347335" y="3876556"/>
            <a:ext cx="176724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7518916" y="3876556"/>
            <a:ext cx="176724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</a:t>
            </a:r>
            <a:endParaRPr lang="en-US" sz="1550" dirty="0"/>
          </a:p>
        </p:txBody>
      </p:sp>
      <p:sp>
        <p:nvSpPr>
          <p:cNvPr id="23" name="Text 21"/>
          <p:cNvSpPr/>
          <p:nvPr/>
        </p:nvSpPr>
        <p:spPr>
          <a:xfrm>
            <a:off x="9690497" y="3876556"/>
            <a:ext cx="176724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</a:t>
            </a:r>
            <a:endParaRPr lang="en-US" sz="1550" dirty="0"/>
          </a:p>
        </p:txBody>
      </p:sp>
      <p:sp>
        <p:nvSpPr>
          <p:cNvPr id="24" name="Text 22"/>
          <p:cNvSpPr/>
          <p:nvPr/>
        </p:nvSpPr>
        <p:spPr>
          <a:xfrm>
            <a:off x="11862078" y="3876556"/>
            <a:ext cx="177105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550" dirty="0"/>
          </a:p>
        </p:txBody>
      </p:sp>
      <p:sp>
        <p:nvSpPr>
          <p:cNvPr id="25" name="Shape 23"/>
          <p:cNvSpPr/>
          <p:nvPr/>
        </p:nvSpPr>
        <p:spPr>
          <a:xfrm>
            <a:off x="801410" y="4320778"/>
            <a:ext cx="13030081" cy="570905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1000363" y="4447461"/>
            <a:ext cx="177105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04.10.2023</a:t>
            </a:r>
            <a:endParaRPr lang="en-US" sz="1550" dirty="0"/>
          </a:p>
        </p:txBody>
      </p:sp>
      <p:sp>
        <p:nvSpPr>
          <p:cNvPr id="27" name="Text 25"/>
          <p:cNvSpPr/>
          <p:nvPr/>
        </p:nvSpPr>
        <p:spPr>
          <a:xfrm>
            <a:off x="3175754" y="4447461"/>
            <a:ext cx="176724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</a:t>
            </a:r>
            <a:endParaRPr lang="en-US" sz="1550" dirty="0"/>
          </a:p>
        </p:txBody>
      </p:sp>
      <p:sp>
        <p:nvSpPr>
          <p:cNvPr id="28" name="Text 26"/>
          <p:cNvSpPr/>
          <p:nvPr/>
        </p:nvSpPr>
        <p:spPr>
          <a:xfrm>
            <a:off x="5347335" y="4447461"/>
            <a:ext cx="176724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1550" dirty="0"/>
          </a:p>
        </p:txBody>
      </p:sp>
      <p:sp>
        <p:nvSpPr>
          <p:cNvPr id="29" name="Text 27"/>
          <p:cNvSpPr/>
          <p:nvPr/>
        </p:nvSpPr>
        <p:spPr>
          <a:xfrm>
            <a:off x="7518916" y="4447461"/>
            <a:ext cx="176724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550" dirty="0"/>
          </a:p>
        </p:txBody>
      </p:sp>
      <p:sp>
        <p:nvSpPr>
          <p:cNvPr id="30" name="Text 28"/>
          <p:cNvSpPr/>
          <p:nvPr/>
        </p:nvSpPr>
        <p:spPr>
          <a:xfrm>
            <a:off x="9690497" y="4447461"/>
            <a:ext cx="176724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1550" dirty="0"/>
          </a:p>
        </p:txBody>
      </p:sp>
      <p:sp>
        <p:nvSpPr>
          <p:cNvPr id="31" name="Text 29"/>
          <p:cNvSpPr/>
          <p:nvPr/>
        </p:nvSpPr>
        <p:spPr>
          <a:xfrm>
            <a:off x="11862078" y="4447461"/>
            <a:ext cx="177105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11</a:t>
            </a:r>
            <a:endParaRPr lang="en-US" sz="1550" dirty="0"/>
          </a:p>
        </p:txBody>
      </p:sp>
      <p:sp>
        <p:nvSpPr>
          <p:cNvPr id="32" name="Shape 30"/>
          <p:cNvSpPr/>
          <p:nvPr/>
        </p:nvSpPr>
        <p:spPr>
          <a:xfrm>
            <a:off x="801410" y="4891683"/>
            <a:ext cx="13030081" cy="57090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33" name="Text 31"/>
          <p:cNvSpPr/>
          <p:nvPr/>
        </p:nvSpPr>
        <p:spPr>
          <a:xfrm>
            <a:off x="1000363" y="5018365"/>
            <a:ext cx="177105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05.10.2023</a:t>
            </a:r>
            <a:endParaRPr lang="en-US" sz="1550" dirty="0"/>
          </a:p>
        </p:txBody>
      </p:sp>
      <p:sp>
        <p:nvSpPr>
          <p:cNvPr id="34" name="Text 32"/>
          <p:cNvSpPr/>
          <p:nvPr/>
        </p:nvSpPr>
        <p:spPr>
          <a:xfrm>
            <a:off x="3175754" y="5018365"/>
            <a:ext cx="176724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</a:t>
            </a:r>
            <a:endParaRPr lang="en-US" sz="1550" dirty="0"/>
          </a:p>
        </p:txBody>
      </p:sp>
      <p:sp>
        <p:nvSpPr>
          <p:cNvPr id="35" name="Text 33"/>
          <p:cNvSpPr/>
          <p:nvPr/>
        </p:nvSpPr>
        <p:spPr>
          <a:xfrm>
            <a:off x="5347335" y="5018365"/>
            <a:ext cx="176724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550" dirty="0"/>
          </a:p>
        </p:txBody>
      </p:sp>
      <p:sp>
        <p:nvSpPr>
          <p:cNvPr id="36" name="Text 34"/>
          <p:cNvSpPr/>
          <p:nvPr/>
        </p:nvSpPr>
        <p:spPr>
          <a:xfrm>
            <a:off x="7518916" y="5018365"/>
            <a:ext cx="176724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</a:t>
            </a:r>
            <a:endParaRPr lang="en-US" sz="1550" dirty="0"/>
          </a:p>
        </p:txBody>
      </p:sp>
      <p:sp>
        <p:nvSpPr>
          <p:cNvPr id="37" name="Text 35"/>
          <p:cNvSpPr/>
          <p:nvPr/>
        </p:nvSpPr>
        <p:spPr>
          <a:xfrm>
            <a:off x="9690497" y="5018365"/>
            <a:ext cx="176724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</a:t>
            </a:r>
            <a:endParaRPr lang="en-US" sz="1550" dirty="0"/>
          </a:p>
        </p:txBody>
      </p:sp>
      <p:sp>
        <p:nvSpPr>
          <p:cNvPr id="38" name="Text 36"/>
          <p:cNvSpPr/>
          <p:nvPr/>
        </p:nvSpPr>
        <p:spPr>
          <a:xfrm>
            <a:off x="11862078" y="5018365"/>
            <a:ext cx="177105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1550" dirty="0"/>
          </a:p>
        </p:txBody>
      </p:sp>
      <p:sp>
        <p:nvSpPr>
          <p:cNvPr id="39" name="Text 37"/>
          <p:cNvSpPr/>
          <p:nvPr/>
        </p:nvSpPr>
        <p:spPr>
          <a:xfrm>
            <a:off x="793790" y="5693450"/>
            <a:ext cx="130428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5DCE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Візуальний характер добре розроблених контрольних листів дозволяє ІТ-фахівцям швидко ідентифікувати закономірності та концентрації проблем, які потребують більш глибокого дослідження. Наприклад, у наведеній таблиці можна помітити сплеск дефектів інтерфейсу та продуктивності 04.10.2023.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2025-10-02T08:00:08Z</dcterms:created>
  <dcterms:modified xsi:type="dcterms:W3CDTF">2025-10-02T08:00:08Z</dcterms:modified>
</cp:coreProperties>
</file>