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ricolage Grotesque Extra Bold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21869"/>
            <a:ext cx="7556421" cy="31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Всеосяжна лекція: Сім інструментів контролю якості – Принципи та Застосування в Інформаційних Системах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019913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Ця лекція присвячена семи базовим інструментам контролю якості, їхнім принципам та застосуванню, особливо в контексті інформаційних систем. Ми розглянемо, як ці прості, але потужні методи можуть допомогти у зборі, аналізі та інтерпретації даних для покращення якості процесів розробки та функціонування ІТ-систем.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381" y="523042"/>
            <a:ext cx="6978610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Переваги та Наступні Кроки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59381" y="1401008"/>
            <a:ext cx="7625239" cy="60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листи є першим кроком до структурованого аналізу даних, що є критично важливим для будь-якої ініціативи з покращення якості.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59381" y="2222183"/>
            <a:ext cx="759381" cy="1139071"/>
          </a:xfrm>
          <a:prstGeom prst="roundRect">
            <a:avLst>
              <a:gd name="adj" fmla="val 360029"/>
            </a:avLst>
          </a:prstGeom>
          <a:solidFill>
            <a:srgbClr val="282D5E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72" y="2613779"/>
            <a:ext cx="284678" cy="3558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08547" y="2411968"/>
            <a:ext cx="237315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Чітке Розуміння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708547" y="2822377"/>
            <a:ext cx="6676073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Трансформація неясних припущень у чіткі, вимірювані дані.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759381" y="3551039"/>
            <a:ext cx="759381" cy="1139071"/>
          </a:xfrm>
          <a:prstGeom prst="roundRect">
            <a:avLst>
              <a:gd name="adj" fmla="val 360029"/>
            </a:avLst>
          </a:prstGeom>
          <a:solidFill>
            <a:srgbClr val="282D5E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72" y="3942636"/>
            <a:ext cx="284678" cy="35587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708547" y="3740825"/>
            <a:ext cx="360580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Виявлення Закономірностей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1708547" y="4151233"/>
            <a:ext cx="6676073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Швидке виявлення повторюваних проблем або тенденцій.</a:t>
            </a:r>
            <a:endParaRPr lang="en-US" sz="1450" dirty="0"/>
          </a:p>
        </p:txBody>
      </p:sp>
      <p:sp>
        <p:nvSpPr>
          <p:cNvPr id="13" name="Shape 8"/>
          <p:cNvSpPr/>
          <p:nvPr/>
        </p:nvSpPr>
        <p:spPr>
          <a:xfrm>
            <a:off x="759381" y="4879896"/>
            <a:ext cx="759381" cy="1397675"/>
          </a:xfrm>
          <a:prstGeom prst="roundRect">
            <a:avLst>
              <a:gd name="adj" fmla="val 360029"/>
            </a:avLst>
          </a:prstGeom>
          <a:solidFill>
            <a:srgbClr val="282D5E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72" y="5400794"/>
            <a:ext cx="284678" cy="35587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708547" y="5069681"/>
            <a:ext cx="279856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Обґрунтовані Рішення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1708547" y="5480090"/>
            <a:ext cx="6676073" cy="60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Надання основи для прийняття обґрунтованих управлінських рішень.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759381" y="6491049"/>
            <a:ext cx="7625239" cy="1215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 наступних лекціях ми розглянемо інші шість інструментів контролю якості, які доповнюють контрольні листи, дозволяючи проводити більш глибокий аналіз та впроваджувати комплексні рішення для досягнення досконалості в інформаційних системах.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379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2950" y="3129439"/>
            <a:ext cx="9536787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Вступ до Інструментів Контролю Якості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42950" y="4267081"/>
            <a:ext cx="4257675" cy="3154799"/>
          </a:xfrm>
          <a:prstGeom prst="roundRect">
            <a:avLst>
              <a:gd name="adj" fmla="val 3478"/>
            </a:avLst>
          </a:prstGeom>
          <a:solidFill>
            <a:srgbClr val="090E3F"/>
          </a:solidFill>
          <a:ln/>
        </p:spPr>
      </p:sp>
      <p:sp>
        <p:nvSpPr>
          <p:cNvPr id="5" name="Shape 2"/>
          <p:cNvSpPr/>
          <p:nvPr/>
        </p:nvSpPr>
        <p:spPr>
          <a:xfrm>
            <a:off x="742950" y="4244221"/>
            <a:ext cx="4257675" cy="91440"/>
          </a:xfrm>
          <a:prstGeom prst="roundRect">
            <a:avLst>
              <a:gd name="adj" fmla="val 85317"/>
            </a:avLst>
          </a:prstGeom>
          <a:solidFill>
            <a:srgbClr val="EEAEF6"/>
          </a:solidFill>
          <a:ln/>
        </p:spPr>
      </p:sp>
      <p:sp>
        <p:nvSpPr>
          <p:cNvPr id="6" name="Shape 3"/>
          <p:cNvSpPr/>
          <p:nvPr/>
        </p:nvSpPr>
        <p:spPr>
          <a:xfrm>
            <a:off x="2593181" y="3988475"/>
            <a:ext cx="557213" cy="557213"/>
          </a:xfrm>
          <a:prstGeom prst="roundRect">
            <a:avLst>
              <a:gd name="adj" fmla="val 164102"/>
            </a:avLst>
          </a:prstGeom>
          <a:solidFill>
            <a:srgbClr val="EEAEF6"/>
          </a:solidFill>
          <a:ln/>
        </p:spPr>
      </p:sp>
      <p:sp>
        <p:nvSpPr>
          <p:cNvPr id="7" name="Text 4"/>
          <p:cNvSpPr/>
          <p:nvPr/>
        </p:nvSpPr>
        <p:spPr>
          <a:xfrm>
            <a:off x="2760345" y="4127778"/>
            <a:ext cx="222885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51547" y="4731425"/>
            <a:ext cx="232183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Історичні Корені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951547" y="5133023"/>
            <a:ext cx="3840480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Основа сучасного управління якістю значною мірою базується на статистичних підходах, що з'явилися протягом 20 століття. Вальтер Шевардт у 1930-х роках в США першим впровадив статистичний запис даних, використовуючи картки аналізу якості.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5186363" y="4267081"/>
            <a:ext cx="4257675" cy="3154799"/>
          </a:xfrm>
          <a:prstGeom prst="roundRect">
            <a:avLst>
              <a:gd name="adj" fmla="val 3478"/>
            </a:avLst>
          </a:prstGeom>
          <a:solidFill>
            <a:srgbClr val="090E3F"/>
          </a:solidFill>
          <a:ln/>
        </p:spPr>
      </p:sp>
      <p:sp>
        <p:nvSpPr>
          <p:cNvPr id="11" name="Shape 8"/>
          <p:cNvSpPr/>
          <p:nvPr/>
        </p:nvSpPr>
        <p:spPr>
          <a:xfrm>
            <a:off x="5186363" y="4244221"/>
            <a:ext cx="4257675" cy="91440"/>
          </a:xfrm>
          <a:prstGeom prst="roundRect">
            <a:avLst>
              <a:gd name="adj" fmla="val 85317"/>
            </a:avLst>
          </a:prstGeom>
          <a:solidFill>
            <a:srgbClr val="EEAEF6"/>
          </a:solidFill>
          <a:ln/>
        </p:spPr>
      </p:sp>
      <p:sp>
        <p:nvSpPr>
          <p:cNvPr id="12" name="Shape 9"/>
          <p:cNvSpPr/>
          <p:nvPr/>
        </p:nvSpPr>
        <p:spPr>
          <a:xfrm>
            <a:off x="7036594" y="3988475"/>
            <a:ext cx="557213" cy="557213"/>
          </a:xfrm>
          <a:prstGeom prst="roundRect">
            <a:avLst>
              <a:gd name="adj" fmla="val 164102"/>
            </a:avLst>
          </a:prstGeom>
          <a:solidFill>
            <a:srgbClr val="EEAEF6"/>
          </a:solidFill>
          <a:ln/>
        </p:spPr>
      </p:sp>
      <p:sp>
        <p:nvSpPr>
          <p:cNvPr id="13" name="Text 10"/>
          <p:cNvSpPr/>
          <p:nvPr/>
        </p:nvSpPr>
        <p:spPr>
          <a:xfrm>
            <a:off x="7203758" y="4127778"/>
            <a:ext cx="222885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5394960" y="4731425"/>
            <a:ext cx="2542699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Японський Розвиток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5394960" y="5133023"/>
            <a:ext cx="3840480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 1950-х роках в Японії такі відомі експерти з управління якістю, як Е. Демінг, Дж. Джуран та К. Ішікава, розвинули та вдосконалили цю методологію, представивши нові методи управління виробництвом.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9629775" y="4267081"/>
            <a:ext cx="4257675" cy="3154799"/>
          </a:xfrm>
          <a:prstGeom prst="roundRect">
            <a:avLst>
              <a:gd name="adj" fmla="val 3478"/>
            </a:avLst>
          </a:prstGeom>
          <a:solidFill>
            <a:srgbClr val="090E3F"/>
          </a:solidFill>
          <a:ln/>
        </p:spPr>
      </p:sp>
      <p:sp>
        <p:nvSpPr>
          <p:cNvPr id="17" name="Shape 14"/>
          <p:cNvSpPr/>
          <p:nvPr/>
        </p:nvSpPr>
        <p:spPr>
          <a:xfrm>
            <a:off x="9629775" y="4244221"/>
            <a:ext cx="4257675" cy="91440"/>
          </a:xfrm>
          <a:prstGeom prst="roundRect">
            <a:avLst>
              <a:gd name="adj" fmla="val 85317"/>
            </a:avLst>
          </a:prstGeom>
          <a:solidFill>
            <a:srgbClr val="EEAEF6"/>
          </a:solidFill>
          <a:ln/>
        </p:spPr>
      </p:sp>
      <p:sp>
        <p:nvSpPr>
          <p:cNvPr id="18" name="Shape 15"/>
          <p:cNvSpPr/>
          <p:nvPr/>
        </p:nvSpPr>
        <p:spPr>
          <a:xfrm>
            <a:off x="11480006" y="3988475"/>
            <a:ext cx="557213" cy="557213"/>
          </a:xfrm>
          <a:prstGeom prst="roundRect">
            <a:avLst>
              <a:gd name="adj" fmla="val 164102"/>
            </a:avLst>
          </a:prstGeom>
          <a:solidFill>
            <a:srgbClr val="EEAEF6"/>
          </a:solidFill>
          <a:ln/>
        </p:spPr>
      </p:sp>
      <p:sp>
        <p:nvSpPr>
          <p:cNvPr id="19" name="Text 16"/>
          <p:cNvSpPr/>
          <p:nvPr/>
        </p:nvSpPr>
        <p:spPr>
          <a:xfrm>
            <a:off x="11647170" y="4127778"/>
            <a:ext cx="222885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838373" y="4731425"/>
            <a:ext cx="232183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Філософія Ішікави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9838373" y="5133023"/>
            <a:ext cx="3840480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Ішікава відіграв ключову роль у просуванні цих інструментів на всіх рівнях організації, стверджуючи, що "управління якістю починається з навчання персоналу і закінчується навчанням персоналу".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5329" y="559594"/>
            <a:ext cx="12576572" cy="566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Сім Базових Інструментів: Стовпи Управління Якістю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5329" y="1488996"/>
            <a:ext cx="1317974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Сім базових інструментів контролю якості представляють собою ретельно відібраний набір методик, що дозволяють професіоналам збирати, обробляти, аналізувати та інтерпретувати дані для покращення процесів якості.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2469952" y="2872026"/>
            <a:ext cx="226683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Збір Даних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25329" y="3264098"/>
            <a:ext cx="4011454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Початковий етап, що включає систематичний запис інформації.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8721" y="2273022"/>
            <a:ext cx="4612838" cy="4612838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6" y="3250347"/>
            <a:ext cx="271224" cy="3390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3498" y="2465070"/>
            <a:ext cx="226683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Обробка Даних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9893498" y="2857143"/>
            <a:ext cx="401157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Структурування та підготовка зібраної інформації.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721" y="2273022"/>
            <a:ext cx="4612838" cy="4612838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61" y="2982932"/>
            <a:ext cx="271224" cy="33909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84224" y="4093250"/>
            <a:ext cx="226683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Аналіз Даних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9984224" y="4485323"/>
            <a:ext cx="3920847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Виявлення закономірностей та причинно-наслідкових зв'язків.</a:t>
            </a:r>
            <a:endParaRPr lang="en-US" sz="14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721" y="2273022"/>
            <a:ext cx="4612838" cy="4612838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846" y="4687312"/>
            <a:ext cx="271224" cy="33909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93498" y="5721548"/>
            <a:ext cx="247888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Інтерпретація Даних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9893498" y="6113621"/>
            <a:ext cx="401157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Перетворення аналізованих даних на дієві висновки.</a:t>
            </a:r>
            <a:endParaRPr lang="en-US" sz="140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721" y="2273022"/>
            <a:ext cx="4612838" cy="4612838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938" y="6008191"/>
            <a:ext cx="271224" cy="33909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094786" y="5314474"/>
            <a:ext cx="264199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Покращення Процесів</a:t>
            </a:r>
            <a:endParaRPr lang="en-US" sz="1750" dirty="0"/>
          </a:p>
        </p:txBody>
      </p:sp>
      <p:sp>
        <p:nvSpPr>
          <p:cNvPr id="21" name="Text 11"/>
          <p:cNvSpPr/>
          <p:nvPr/>
        </p:nvSpPr>
        <p:spPr>
          <a:xfrm>
            <a:off x="725329" y="5706547"/>
            <a:ext cx="4011454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 змін на основі отриманих знань.</a:t>
            </a:r>
            <a:endParaRPr lang="en-US" sz="1400" dirty="0"/>
          </a:p>
        </p:txBody>
      </p:sp>
      <p:pic>
        <p:nvPicPr>
          <p:cNvPr id="22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721" y="2273022"/>
            <a:ext cx="4612838" cy="4612838"/>
          </a:xfrm>
          <a:prstGeom prst="rect">
            <a:avLst/>
          </a:prstGeom>
        </p:spPr>
      </p:pic>
      <p:pic>
        <p:nvPicPr>
          <p:cNvPr id="23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9585" y="5120104"/>
            <a:ext cx="271224" cy="339090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725329" y="7089815"/>
            <a:ext cx="1317974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оцінками японських експертів з якості, правильне застосування цих семи відносно простих методів може вирішити до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95% проблем, пов'язаних з якістю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що виникають у виробничому середовищі.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27142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Доступність та Ефективність Інструментів Якості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Ці інструменти були спеціально відібрані з безлічі статистичних методів за їхню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доступність, візуальний характер та ефективність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Це робить їх придатними для персоналу будь-якого організаційного рівня, не вимагаючи спеціалізованої математичної підготовки.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3425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Ключові Переваги: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793790" y="410468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потребують глибоких знань статистики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49163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Забезпечують швидкий візуальний аналіз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878586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Дозволяють оперативно виявляти проблеми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65539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Сприяють залученню всього персоналу до процесу покращення якості</a:t>
            </a:r>
            <a:endParaRPr lang="en-US" sz="15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8685"/>
            <a:ext cx="107624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в Інформаційних Системах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755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 контексті інформаційних систем ці інструменти набувають особливої актуальності через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складність ІТ-процесів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та необхідність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постійного покращення якості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як на етапах розробки, так і експлуатації.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33919"/>
            <a:ext cx="13042821" cy="1778556"/>
          </a:xfrm>
          <a:prstGeom prst="roundRect">
            <a:avLst>
              <a:gd name="adj" fmla="val 4687"/>
            </a:avLst>
          </a:prstGeom>
          <a:solidFill>
            <a:srgbClr val="282D5E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733919"/>
            <a:ext cx="4347567" cy="1778556"/>
          </a:xfrm>
          <a:prstGeom prst="roundRect">
            <a:avLst>
              <a:gd name="adj" fmla="val 4687"/>
            </a:avLst>
          </a:prstGeom>
          <a:solidFill>
            <a:srgbClr val="282D5E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ISO 9001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436149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Міжнародний стандарт ISO 9001 тепер включає "Статистичні методи" як елемент Системи якості.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141357" y="3733919"/>
            <a:ext cx="4347567" cy="1778556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9" name="Shape 7"/>
          <p:cNvSpPr/>
          <p:nvPr/>
        </p:nvSpPr>
        <p:spPr>
          <a:xfrm>
            <a:off x="5141357" y="3733919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414677"/>
          </a:solidFill>
          <a:ln/>
        </p:spPr>
      </p:sp>
      <p:sp>
        <p:nvSpPr>
          <p:cNvPr id="10" name="Text 8"/>
          <p:cNvSpPr/>
          <p:nvPr/>
        </p:nvSpPr>
        <p:spPr>
          <a:xfrm>
            <a:off x="5339715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QS-9000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339715" y="436149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Пакет стандартів QS-9000 містить вказівки щодо "Статистичного контролю процесів".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488924" y="3733919"/>
            <a:ext cx="4347567" cy="1778556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13" name="Shape 11"/>
          <p:cNvSpPr/>
          <p:nvPr/>
        </p:nvSpPr>
        <p:spPr>
          <a:xfrm>
            <a:off x="9488924" y="3733919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414677"/>
          </a:solidFill>
          <a:ln/>
        </p:spPr>
      </p:sp>
      <p:sp>
        <p:nvSpPr>
          <p:cNvPr id="14" name="Text 12"/>
          <p:cNvSpPr/>
          <p:nvPr/>
        </p:nvSpPr>
        <p:spPr>
          <a:xfrm>
            <a:off x="9687282" y="3932277"/>
            <a:ext cx="27073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Глобальне Визнання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87282" y="436149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 підкреслює глобальне визнання важливості цих методів для управління якістю в усіх галузях.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7357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Інтеграція цих інструментів в управління якістю інформаційних систем дозволяє організаціям перетворювати абстрактні концепції якості на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вимірювані, керовані параметри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які можна систематично відстежувати та покращувати.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8210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2.1 Контрольні Листи (Check Sheets)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577846" y="3343156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Контрольні листи (також відомі як чекові листи) служать основними інструментами для систематичного збору даних та початкової організації інформації.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19914"/>
            <a:ext cx="22860" cy="1399103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742259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 спеціально розроблені паперові форми або цифрові шаблони, що містять попередньо визначені параметри, дозволяючи швидко вводити дані за допомогою позначок або простих символів. Основна мета контрольних листів – полегшити структурований запис спостережень, перетворюючи думки та припущення на фактичні дані, які можуть бути далі проаналізовані.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543044"/>
            <a:ext cx="11309152" cy="615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Розробка Ефективного Контрольного Листа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87956" y="1552694"/>
            <a:ext cx="1305448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Розробка ефективного контрольного листа дотримується конкретної методології, що забезпечує точність та релевантність зібраних даних.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774" y="2373928"/>
            <a:ext cx="295513" cy="3693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28155" y="2404824"/>
            <a:ext cx="24625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Визначення Подій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428155" y="2830711"/>
            <a:ext cx="1241429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Точне визначення спостережуваних подій або параметрів, які потребують моніторингу.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74" y="3509070"/>
            <a:ext cx="295513" cy="3693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28155" y="3539966"/>
            <a:ext cx="2941201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Період Спостереження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428155" y="3965853"/>
            <a:ext cx="1241429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Визначення періоду спостереження, що відповідає конкретній ситуації.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74" y="4644211"/>
            <a:ext cx="295513" cy="36933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28155" y="4675108"/>
            <a:ext cx="24625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Створення Форми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428155" y="5100995"/>
            <a:ext cx="1241429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Створення чіткої, легко заповнюваної форми, яка не потребує додаткових пояснень.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4" y="5779353"/>
            <a:ext cx="295513" cy="36933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28155" y="5810250"/>
            <a:ext cx="24625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Послідовний Збір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428155" y="6236137"/>
            <a:ext cx="1241429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Забезпечення послідовного та чіткого збору даних, включаючи групування в однорідні категорії за потреби.</a:t>
            </a:r>
            <a:endParaRPr lang="en-US" sz="15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74" y="6914495"/>
            <a:ext cx="295513" cy="36933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28155" y="6945392"/>
            <a:ext cx="2682835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Оцінка Адекватності</a:t>
            </a:r>
            <a:endParaRPr lang="en-US" sz="1900" dirty="0"/>
          </a:p>
        </p:txBody>
      </p:sp>
      <p:sp>
        <p:nvSpPr>
          <p:cNvPr id="18" name="Text 11"/>
          <p:cNvSpPr/>
          <p:nvPr/>
        </p:nvSpPr>
        <p:spPr>
          <a:xfrm>
            <a:off x="1428155" y="7371278"/>
            <a:ext cx="12414290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Оцінка адекватності періоду спостереження для вирішення виявленої проблеми.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1946"/>
            <a:ext cx="99458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Застосування Контрольних Листів в ІТ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488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 середовищах інформаційних систем контрольні листи можуть бути ефективно застосовані для відстеження різних аспектів якості та функціонування.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305538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Дефекти Програмного Забезпечення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5044916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Відстеження кількості та типів помилок у програмному коді.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4305538"/>
            <a:ext cx="28354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Час Простою Системи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4116467" y="4734758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Моніторинг періодів, коли система не функціонує.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39144" y="4305538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Частота Помилок Користувачів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439144" y="5044916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типових помилок, які допускають користувачі.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0761821" y="4305538"/>
            <a:ext cx="30747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Шаблони Інцидентів Безпеки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761821" y="5044916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Виявлення закономірностей у порушеннях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3531"/>
            <a:ext cx="107642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Приклад: Контрольний Лист Дефектів ПЗ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00444"/>
            <a:ext cx="13042821" cy="2869763"/>
          </a:xfrm>
          <a:prstGeom prst="roundRect">
            <a:avLst>
              <a:gd name="adj" fmla="val 290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608064"/>
            <a:ext cx="130300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00363" y="2734747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01.10.2023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3175754" y="2734747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347335" y="2734747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18916" y="2734747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690497" y="2734747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1862078" y="2734747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801410" y="3178969"/>
            <a:ext cx="130300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00363" y="3305651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02.10.2023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3175754" y="330565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347335" y="330565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518916" y="330565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690497" y="330565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1862078" y="3305651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801410" y="3749873"/>
            <a:ext cx="130300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1000363" y="3876556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03.10.2023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3175754" y="3876556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5347335" y="3876556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518916" y="3876556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690497" y="3876556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1862078" y="3876556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801410" y="4320778"/>
            <a:ext cx="130300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1000363" y="4447461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04.10.2023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3175754" y="444746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5347335" y="444746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518916" y="444746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9690497" y="4447461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11862078" y="4447461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</a:t>
            </a:r>
            <a:endParaRPr lang="en-US" sz="1550" dirty="0"/>
          </a:p>
        </p:txBody>
      </p:sp>
      <p:sp>
        <p:nvSpPr>
          <p:cNvPr id="32" name="Shape 30"/>
          <p:cNvSpPr/>
          <p:nvPr/>
        </p:nvSpPr>
        <p:spPr>
          <a:xfrm>
            <a:off x="801410" y="4891683"/>
            <a:ext cx="130300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1000363" y="5018365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05.10.2023</a:t>
            </a:r>
            <a:endParaRPr lang="en-US" sz="1550" dirty="0"/>
          </a:p>
        </p:txBody>
      </p:sp>
      <p:sp>
        <p:nvSpPr>
          <p:cNvPr id="34" name="Text 32"/>
          <p:cNvSpPr/>
          <p:nvPr/>
        </p:nvSpPr>
        <p:spPr>
          <a:xfrm>
            <a:off x="3175754" y="5018365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35" name="Text 33"/>
          <p:cNvSpPr/>
          <p:nvPr/>
        </p:nvSpPr>
        <p:spPr>
          <a:xfrm>
            <a:off x="5347335" y="5018365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550" dirty="0"/>
          </a:p>
        </p:txBody>
      </p:sp>
      <p:sp>
        <p:nvSpPr>
          <p:cNvPr id="36" name="Text 34"/>
          <p:cNvSpPr/>
          <p:nvPr/>
        </p:nvSpPr>
        <p:spPr>
          <a:xfrm>
            <a:off x="7518916" y="5018365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37" name="Text 35"/>
          <p:cNvSpPr/>
          <p:nvPr/>
        </p:nvSpPr>
        <p:spPr>
          <a:xfrm>
            <a:off x="9690497" y="5018365"/>
            <a:ext cx="176724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1550" dirty="0"/>
          </a:p>
        </p:txBody>
      </p:sp>
      <p:sp>
        <p:nvSpPr>
          <p:cNvPr id="38" name="Text 36"/>
          <p:cNvSpPr/>
          <p:nvPr/>
        </p:nvSpPr>
        <p:spPr>
          <a:xfrm>
            <a:off x="11862078" y="5018365"/>
            <a:ext cx="17710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550" dirty="0"/>
          </a:p>
        </p:txBody>
      </p:sp>
      <p:sp>
        <p:nvSpPr>
          <p:cNvPr id="39" name="Text 37"/>
          <p:cNvSpPr/>
          <p:nvPr/>
        </p:nvSpPr>
        <p:spPr>
          <a:xfrm>
            <a:off x="793790" y="5693450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Візуальний характер добре розроблених контрольних листів дозволяє ІТ-фахівцям швидко ідентифікувати закономірності та концентрації проблем, які потребують більш глибокого дослідження. Наприклад, у наведеній таблиці можна помітити сплеск дефектів інтерфейсу та продуктивності 04.10.2023.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2025-10-02T08:00:08Z</dcterms:created>
  <dcterms:modified xsi:type="dcterms:W3CDTF">2025-10-02T08:00:08Z</dcterms:modified>
</cp:coreProperties>
</file>