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ovo Comfy" userId="58181ccc8ea3894e" providerId="LiveId" clId="{067C3D49-DD6C-43CB-916D-24A2631F221E}"/>
    <pc:docChg chg="undo custSel addSld delSld modSld">
      <pc:chgData name="Lenovo Comfy" userId="58181ccc8ea3894e" providerId="LiveId" clId="{067C3D49-DD6C-43CB-916D-24A2631F221E}" dt="2023-10-10T18:15:38.896" v="388" actId="14100"/>
      <pc:docMkLst>
        <pc:docMk/>
      </pc:docMkLst>
      <pc:sldChg chg="addSp delSp modSp new mod">
        <pc:chgData name="Lenovo Comfy" userId="58181ccc8ea3894e" providerId="LiveId" clId="{067C3D49-DD6C-43CB-916D-24A2631F221E}" dt="2023-10-10T17:04:08.165" v="6" actId="1076"/>
        <pc:sldMkLst>
          <pc:docMk/>
          <pc:sldMk cId="1753260352" sldId="263"/>
        </pc:sldMkLst>
        <pc:spChg chg="del">
          <ac:chgData name="Lenovo Comfy" userId="58181ccc8ea3894e" providerId="LiveId" clId="{067C3D49-DD6C-43CB-916D-24A2631F221E}" dt="2023-10-10T17:03:31.897" v="1" actId="21"/>
          <ac:spMkLst>
            <pc:docMk/>
            <pc:sldMk cId="1753260352" sldId="263"/>
            <ac:spMk id="2" creationId="{3860B9A3-E950-D251-197B-E3E6422F7D93}"/>
          </ac:spMkLst>
        </pc:spChg>
        <pc:spChg chg="del mod">
          <ac:chgData name="Lenovo Comfy" userId="58181ccc8ea3894e" providerId="LiveId" clId="{067C3D49-DD6C-43CB-916D-24A2631F221E}" dt="2023-10-10T17:04:00.369" v="3" actId="22"/>
          <ac:spMkLst>
            <pc:docMk/>
            <pc:sldMk cId="1753260352" sldId="263"/>
            <ac:spMk id="3" creationId="{9D891CF2-A230-FA9F-6561-3EEE9D70A572}"/>
          </ac:spMkLst>
        </pc:spChg>
        <pc:picChg chg="add mod ord">
          <ac:chgData name="Lenovo Comfy" userId="58181ccc8ea3894e" providerId="LiveId" clId="{067C3D49-DD6C-43CB-916D-24A2631F221E}" dt="2023-10-10T17:04:08.165" v="6" actId="1076"/>
          <ac:picMkLst>
            <pc:docMk/>
            <pc:sldMk cId="1753260352" sldId="263"/>
            <ac:picMk id="5" creationId="{BB24016B-02FE-5BE2-4BD9-BB02034723E9}"/>
          </ac:picMkLst>
        </pc:picChg>
      </pc:sldChg>
      <pc:sldChg chg="addSp delSp modSp new mod">
        <pc:chgData name="Lenovo Comfy" userId="58181ccc8ea3894e" providerId="LiveId" clId="{067C3D49-DD6C-43CB-916D-24A2631F221E}" dt="2023-10-10T17:15:26.776" v="31" actId="1076"/>
        <pc:sldMkLst>
          <pc:docMk/>
          <pc:sldMk cId="1266266937" sldId="264"/>
        </pc:sldMkLst>
        <pc:spChg chg="mod">
          <ac:chgData name="Lenovo Comfy" userId="58181ccc8ea3894e" providerId="LiveId" clId="{067C3D49-DD6C-43CB-916D-24A2631F221E}" dt="2023-10-10T17:05:56.748" v="15"/>
          <ac:spMkLst>
            <pc:docMk/>
            <pc:sldMk cId="1266266937" sldId="264"/>
            <ac:spMk id="2" creationId="{2D35953F-1493-C448-8DCF-638F2F94EF65}"/>
          </ac:spMkLst>
        </pc:spChg>
        <pc:spChg chg="del mod">
          <ac:chgData name="Lenovo Comfy" userId="58181ccc8ea3894e" providerId="LiveId" clId="{067C3D49-DD6C-43CB-916D-24A2631F221E}" dt="2023-10-10T17:06:15.185" v="20" actId="21"/>
          <ac:spMkLst>
            <pc:docMk/>
            <pc:sldMk cId="1266266937" sldId="264"/>
            <ac:spMk id="3" creationId="{DFF22D44-10AA-4196-ADB4-BC1788D4970F}"/>
          </ac:spMkLst>
        </pc:spChg>
        <pc:picChg chg="add mod">
          <ac:chgData name="Lenovo Comfy" userId="58181ccc8ea3894e" providerId="LiveId" clId="{067C3D49-DD6C-43CB-916D-24A2631F221E}" dt="2023-10-10T17:15:26.776" v="31" actId="1076"/>
          <ac:picMkLst>
            <pc:docMk/>
            <pc:sldMk cId="1266266937" sldId="264"/>
            <ac:picMk id="5" creationId="{26816ECE-E2F5-D3B3-FDAA-8DB3F4121060}"/>
          </ac:picMkLst>
        </pc:picChg>
      </pc:sldChg>
      <pc:sldChg chg="delSp new del mod">
        <pc:chgData name="Lenovo Comfy" userId="58181ccc8ea3894e" providerId="LiveId" clId="{067C3D49-DD6C-43CB-916D-24A2631F221E}" dt="2023-10-10T17:05:00.055" v="9" actId="2696"/>
        <pc:sldMkLst>
          <pc:docMk/>
          <pc:sldMk cId="2592086266" sldId="264"/>
        </pc:sldMkLst>
        <pc:spChg chg="del">
          <ac:chgData name="Lenovo Comfy" userId="58181ccc8ea3894e" providerId="LiveId" clId="{067C3D49-DD6C-43CB-916D-24A2631F221E}" dt="2023-10-10T17:04:35.618" v="8" actId="21"/>
          <ac:spMkLst>
            <pc:docMk/>
            <pc:sldMk cId="2592086266" sldId="264"/>
            <ac:spMk id="2" creationId="{C6A8CD23-8930-F5AB-A326-008241B53AA3}"/>
          </ac:spMkLst>
        </pc:spChg>
      </pc:sldChg>
      <pc:sldChg chg="delSp modSp new del mod">
        <pc:chgData name="Lenovo Comfy" userId="58181ccc8ea3894e" providerId="LiveId" clId="{067C3D49-DD6C-43CB-916D-24A2631F221E}" dt="2023-10-10T17:05:38.175" v="13" actId="2696"/>
        <pc:sldMkLst>
          <pc:docMk/>
          <pc:sldMk cId="3963606726" sldId="264"/>
        </pc:sldMkLst>
        <pc:spChg chg="del">
          <ac:chgData name="Lenovo Comfy" userId="58181ccc8ea3894e" providerId="LiveId" clId="{067C3D49-DD6C-43CB-916D-24A2631F221E}" dt="2023-10-10T17:05:07.837" v="11" actId="21"/>
          <ac:spMkLst>
            <pc:docMk/>
            <pc:sldMk cId="3963606726" sldId="264"/>
            <ac:spMk id="2" creationId="{91E38A1A-E312-2B1E-2A7B-1CABF8032EA3}"/>
          </ac:spMkLst>
        </pc:spChg>
        <pc:spChg chg="mod">
          <ac:chgData name="Lenovo Comfy" userId="58181ccc8ea3894e" providerId="LiveId" clId="{067C3D49-DD6C-43CB-916D-24A2631F221E}" dt="2023-10-10T17:05:10.467" v="12" actId="14100"/>
          <ac:spMkLst>
            <pc:docMk/>
            <pc:sldMk cId="3963606726" sldId="264"/>
            <ac:spMk id="3" creationId="{B9F09A63-5D56-58F4-D439-CE898C1EA1DF}"/>
          </ac:spMkLst>
        </pc:spChg>
      </pc:sldChg>
      <pc:sldChg chg="addSp delSp modSp new mod">
        <pc:chgData name="Lenovo Comfy" userId="58181ccc8ea3894e" providerId="LiveId" clId="{067C3D49-DD6C-43CB-916D-24A2631F221E}" dt="2023-10-10T17:15:23.997" v="30" actId="1076"/>
        <pc:sldMkLst>
          <pc:docMk/>
          <pc:sldMk cId="1400716470" sldId="265"/>
        </pc:sldMkLst>
        <pc:spChg chg="mod">
          <ac:chgData name="Lenovo Comfy" userId="58181ccc8ea3894e" providerId="LiveId" clId="{067C3D49-DD6C-43CB-916D-24A2631F221E}" dt="2023-10-10T17:10:46.252" v="26" actId="20577"/>
          <ac:spMkLst>
            <pc:docMk/>
            <pc:sldMk cId="1400716470" sldId="265"/>
            <ac:spMk id="2" creationId="{53466040-0ED9-7D42-FFF8-8497F0CBCC3C}"/>
          </ac:spMkLst>
        </pc:spChg>
        <pc:spChg chg="del">
          <ac:chgData name="Lenovo Comfy" userId="58181ccc8ea3894e" providerId="LiveId" clId="{067C3D49-DD6C-43CB-916D-24A2631F221E}" dt="2023-10-10T17:15:15.216" v="27" actId="22"/>
          <ac:spMkLst>
            <pc:docMk/>
            <pc:sldMk cId="1400716470" sldId="265"/>
            <ac:spMk id="3" creationId="{52504EE1-36AC-0AAE-DF05-304060305780}"/>
          </ac:spMkLst>
        </pc:spChg>
        <pc:picChg chg="add mod ord">
          <ac:chgData name="Lenovo Comfy" userId="58181ccc8ea3894e" providerId="LiveId" clId="{067C3D49-DD6C-43CB-916D-24A2631F221E}" dt="2023-10-10T17:15:23.997" v="30" actId="1076"/>
          <ac:picMkLst>
            <pc:docMk/>
            <pc:sldMk cId="1400716470" sldId="265"/>
            <ac:picMk id="5" creationId="{1EFD1F55-3454-4BE7-7446-31F9C09F9BB7}"/>
          </ac:picMkLst>
        </pc:picChg>
      </pc:sldChg>
      <pc:sldChg chg="addSp delSp modSp new mod">
        <pc:chgData name="Lenovo Comfy" userId="58181ccc8ea3894e" providerId="LiveId" clId="{067C3D49-DD6C-43CB-916D-24A2631F221E}" dt="2023-10-10T17:16:21.255" v="36" actId="14100"/>
        <pc:sldMkLst>
          <pc:docMk/>
          <pc:sldMk cId="2939710571" sldId="266"/>
        </pc:sldMkLst>
        <pc:spChg chg="mod">
          <ac:chgData name="Lenovo Comfy" userId="58181ccc8ea3894e" providerId="LiveId" clId="{067C3D49-DD6C-43CB-916D-24A2631F221E}" dt="2023-10-10T17:16:01.312" v="33"/>
          <ac:spMkLst>
            <pc:docMk/>
            <pc:sldMk cId="2939710571" sldId="266"/>
            <ac:spMk id="2" creationId="{FE5AA333-42A3-9870-4569-B28B8D7A8719}"/>
          </ac:spMkLst>
        </pc:spChg>
        <pc:spChg chg="del">
          <ac:chgData name="Lenovo Comfy" userId="58181ccc8ea3894e" providerId="LiveId" clId="{067C3D49-DD6C-43CB-916D-24A2631F221E}" dt="2023-10-10T17:16:17.448" v="34" actId="22"/>
          <ac:spMkLst>
            <pc:docMk/>
            <pc:sldMk cId="2939710571" sldId="266"/>
            <ac:spMk id="3" creationId="{434429DC-AE9D-D988-E8D4-0D6A9638A9CD}"/>
          </ac:spMkLst>
        </pc:spChg>
        <pc:picChg chg="add mod ord">
          <ac:chgData name="Lenovo Comfy" userId="58181ccc8ea3894e" providerId="LiveId" clId="{067C3D49-DD6C-43CB-916D-24A2631F221E}" dt="2023-10-10T17:16:21.255" v="36" actId="14100"/>
          <ac:picMkLst>
            <pc:docMk/>
            <pc:sldMk cId="2939710571" sldId="266"/>
            <ac:picMk id="5" creationId="{297D8ACD-DA42-0673-BB33-1084D49F3848}"/>
          </ac:picMkLst>
        </pc:picChg>
      </pc:sldChg>
      <pc:sldChg chg="addSp delSp modSp new mod">
        <pc:chgData name="Lenovo Comfy" userId="58181ccc8ea3894e" providerId="LiveId" clId="{067C3D49-DD6C-43CB-916D-24A2631F221E}" dt="2023-10-10T17:18:20.236" v="44" actId="1076"/>
        <pc:sldMkLst>
          <pc:docMk/>
          <pc:sldMk cId="4230275751" sldId="267"/>
        </pc:sldMkLst>
        <pc:spChg chg="mod">
          <ac:chgData name="Lenovo Comfy" userId="58181ccc8ea3894e" providerId="LiveId" clId="{067C3D49-DD6C-43CB-916D-24A2631F221E}" dt="2023-10-10T17:17:58.955" v="40" actId="20577"/>
          <ac:spMkLst>
            <pc:docMk/>
            <pc:sldMk cId="4230275751" sldId="267"/>
            <ac:spMk id="2" creationId="{894218E9-3020-69A8-BF85-5D5C320EA188}"/>
          </ac:spMkLst>
        </pc:spChg>
        <pc:spChg chg="del">
          <ac:chgData name="Lenovo Comfy" userId="58181ccc8ea3894e" providerId="LiveId" clId="{067C3D49-DD6C-43CB-916D-24A2631F221E}" dt="2023-10-10T17:18:15.225" v="41" actId="22"/>
          <ac:spMkLst>
            <pc:docMk/>
            <pc:sldMk cId="4230275751" sldId="267"/>
            <ac:spMk id="3" creationId="{0DD2C099-0BC6-7FBB-E8AE-DE0FED46C26E}"/>
          </ac:spMkLst>
        </pc:spChg>
        <pc:picChg chg="add mod ord">
          <ac:chgData name="Lenovo Comfy" userId="58181ccc8ea3894e" providerId="LiveId" clId="{067C3D49-DD6C-43CB-916D-24A2631F221E}" dt="2023-10-10T17:18:20.236" v="44" actId="1076"/>
          <ac:picMkLst>
            <pc:docMk/>
            <pc:sldMk cId="4230275751" sldId="267"/>
            <ac:picMk id="5" creationId="{48C0A0D8-45DC-C607-351F-518F45D6E854}"/>
          </ac:picMkLst>
        </pc:picChg>
      </pc:sldChg>
      <pc:sldChg chg="modSp new mod">
        <pc:chgData name="Lenovo Comfy" userId="58181ccc8ea3894e" providerId="LiveId" clId="{067C3D49-DD6C-43CB-916D-24A2631F221E}" dt="2023-10-10T17:32:22.062" v="76" actId="1076"/>
        <pc:sldMkLst>
          <pc:docMk/>
          <pc:sldMk cId="1846222591" sldId="268"/>
        </pc:sldMkLst>
        <pc:spChg chg="mod">
          <ac:chgData name="Lenovo Comfy" userId="58181ccc8ea3894e" providerId="LiveId" clId="{067C3D49-DD6C-43CB-916D-24A2631F221E}" dt="2023-10-10T17:32:18.021" v="75" actId="14100"/>
          <ac:spMkLst>
            <pc:docMk/>
            <pc:sldMk cId="1846222591" sldId="268"/>
            <ac:spMk id="2" creationId="{C843535C-0978-FE29-EBF8-CC0C1FE709F1}"/>
          </ac:spMkLst>
        </pc:spChg>
        <pc:spChg chg="mod">
          <ac:chgData name="Lenovo Comfy" userId="58181ccc8ea3894e" providerId="LiveId" clId="{067C3D49-DD6C-43CB-916D-24A2631F221E}" dt="2023-10-10T17:32:22.062" v="76" actId="1076"/>
          <ac:spMkLst>
            <pc:docMk/>
            <pc:sldMk cId="1846222591" sldId="268"/>
            <ac:spMk id="3" creationId="{A5484476-7847-1BDD-B805-C8E33D2E1F51}"/>
          </ac:spMkLst>
        </pc:spChg>
      </pc:sldChg>
      <pc:sldChg chg="delSp modSp new mod">
        <pc:chgData name="Lenovo Comfy" userId="58181ccc8ea3894e" providerId="LiveId" clId="{067C3D49-DD6C-43CB-916D-24A2631F221E}" dt="2023-10-10T17:25:27.028" v="60" actId="1076"/>
        <pc:sldMkLst>
          <pc:docMk/>
          <pc:sldMk cId="3183690728" sldId="269"/>
        </pc:sldMkLst>
        <pc:spChg chg="del">
          <ac:chgData name="Lenovo Comfy" userId="58181ccc8ea3894e" providerId="LiveId" clId="{067C3D49-DD6C-43CB-916D-24A2631F221E}" dt="2023-10-10T17:25:09.404" v="49" actId="21"/>
          <ac:spMkLst>
            <pc:docMk/>
            <pc:sldMk cId="3183690728" sldId="269"/>
            <ac:spMk id="2" creationId="{C6DC3CD2-A9EA-C977-9B27-BF1F2781F356}"/>
          </ac:spMkLst>
        </pc:spChg>
        <pc:spChg chg="mod">
          <ac:chgData name="Lenovo Comfy" userId="58181ccc8ea3894e" providerId="LiveId" clId="{067C3D49-DD6C-43CB-916D-24A2631F221E}" dt="2023-10-10T17:25:27.028" v="60" actId="1076"/>
          <ac:spMkLst>
            <pc:docMk/>
            <pc:sldMk cId="3183690728" sldId="269"/>
            <ac:spMk id="3" creationId="{5186ED8C-9303-7846-1651-4FD4EA361D9A}"/>
          </ac:spMkLst>
        </pc:spChg>
      </pc:sldChg>
      <pc:sldChg chg="delSp modSp new mod">
        <pc:chgData name="Lenovo Comfy" userId="58181ccc8ea3894e" providerId="LiveId" clId="{067C3D49-DD6C-43CB-916D-24A2631F221E}" dt="2023-10-10T17:37:37.384" v="91" actId="403"/>
        <pc:sldMkLst>
          <pc:docMk/>
          <pc:sldMk cId="4275205088" sldId="270"/>
        </pc:sldMkLst>
        <pc:spChg chg="del">
          <ac:chgData name="Lenovo Comfy" userId="58181ccc8ea3894e" providerId="LiveId" clId="{067C3D49-DD6C-43CB-916D-24A2631F221E}" dt="2023-10-10T17:33:53.264" v="81" actId="21"/>
          <ac:spMkLst>
            <pc:docMk/>
            <pc:sldMk cId="4275205088" sldId="270"/>
            <ac:spMk id="2" creationId="{2C142E40-EE87-74D0-FC7C-FA4A1E168BD7}"/>
          </ac:spMkLst>
        </pc:spChg>
        <pc:spChg chg="mod">
          <ac:chgData name="Lenovo Comfy" userId="58181ccc8ea3894e" providerId="LiveId" clId="{067C3D49-DD6C-43CB-916D-24A2631F221E}" dt="2023-10-10T17:37:37.384" v="91" actId="403"/>
          <ac:spMkLst>
            <pc:docMk/>
            <pc:sldMk cId="4275205088" sldId="270"/>
            <ac:spMk id="3" creationId="{BC7AF2BC-2C32-9221-CA16-9CCB3546EB3C}"/>
          </ac:spMkLst>
        </pc:spChg>
      </pc:sldChg>
      <pc:sldChg chg="addSp delSp modSp new mod">
        <pc:chgData name="Lenovo Comfy" userId="58181ccc8ea3894e" providerId="LiveId" clId="{067C3D49-DD6C-43CB-916D-24A2631F221E}" dt="2023-10-10T17:44:26.809" v="127" actId="14100"/>
        <pc:sldMkLst>
          <pc:docMk/>
          <pc:sldMk cId="2912323096" sldId="271"/>
        </pc:sldMkLst>
        <pc:spChg chg="add del">
          <ac:chgData name="Lenovo Comfy" userId="58181ccc8ea3894e" providerId="LiveId" clId="{067C3D49-DD6C-43CB-916D-24A2631F221E}" dt="2023-10-10T17:42:55.973" v="104" actId="21"/>
          <ac:spMkLst>
            <pc:docMk/>
            <pc:sldMk cId="2912323096" sldId="271"/>
            <ac:spMk id="2" creationId="{EC882F11-9692-527D-4A08-1BE9BFEB457F}"/>
          </ac:spMkLst>
        </pc:spChg>
        <pc:spChg chg="mod">
          <ac:chgData name="Lenovo Comfy" userId="58181ccc8ea3894e" providerId="LiveId" clId="{067C3D49-DD6C-43CB-916D-24A2631F221E}" dt="2023-10-10T17:44:26.809" v="127" actId="14100"/>
          <ac:spMkLst>
            <pc:docMk/>
            <pc:sldMk cId="2912323096" sldId="271"/>
            <ac:spMk id="3" creationId="{AD2CE3AC-9986-9CFC-FCC7-5C98C237E54D}"/>
          </ac:spMkLst>
        </pc:spChg>
      </pc:sldChg>
      <pc:sldChg chg="addSp delSp modSp new mod">
        <pc:chgData name="Lenovo Comfy" userId="58181ccc8ea3894e" providerId="LiveId" clId="{067C3D49-DD6C-43CB-916D-24A2631F221E}" dt="2023-10-10T17:49:15.883" v="133" actId="1076"/>
        <pc:sldMkLst>
          <pc:docMk/>
          <pc:sldMk cId="367051649" sldId="272"/>
        </pc:sldMkLst>
        <pc:spChg chg="del">
          <ac:chgData name="Lenovo Comfy" userId="58181ccc8ea3894e" providerId="LiveId" clId="{067C3D49-DD6C-43CB-916D-24A2631F221E}" dt="2023-10-10T17:48:53.830" v="129" actId="21"/>
          <ac:spMkLst>
            <pc:docMk/>
            <pc:sldMk cId="367051649" sldId="272"/>
            <ac:spMk id="2" creationId="{654760A7-EC6A-34F3-6F1A-64F3620D7262}"/>
          </ac:spMkLst>
        </pc:spChg>
        <pc:spChg chg="del">
          <ac:chgData name="Lenovo Comfy" userId="58181ccc8ea3894e" providerId="LiveId" clId="{067C3D49-DD6C-43CB-916D-24A2631F221E}" dt="2023-10-10T17:49:09.766" v="130" actId="22"/>
          <ac:spMkLst>
            <pc:docMk/>
            <pc:sldMk cId="367051649" sldId="272"/>
            <ac:spMk id="3" creationId="{3BC452DE-7B90-40BC-5717-DD239805CF00}"/>
          </ac:spMkLst>
        </pc:spChg>
        <pc:picChg chg="add mod ord">
          <ac:chgData name="Lenovo Comfy" userId="58181ccc8ea3894e" providerId="LiveId" clId="{067C3D49-DD6C-43CB-916D-24A2631F221E}" dt="2023-10-10T17:49:15.883" v="133" actId="1076"/>
          <ac:picMkLst>
            <pc:docMk/>
            <pc:sldMk cId="367051649" sldId="272"/>
            <ac:picMk id="5" creationId="{F748CBB8-CBD7-1C87-C65F-FAD930CB1D5E}"/>
          </ac:picMkLst>
        </pc:picChg>
      </pc:sldChg>
      <pc:sldChg chg="delSp modSp new mod">
        <pc:chgData name="Lenovo Comfy" userId="58181ccc8ea3894e" providerId="LiveId" clId="{067C3D49-DD6C-43CB-916D-24A2631F221E}" dt="2023-10-10T17:55:11.203" v="151" actId="20577"/>
        <pc:sldMkLst>
          <pc:docMk/>
          <pc:sldMk cId="2939937214" sldId="273"/>
        </pc:sldMkLst>
        <pc:spChg chg="del">
          <ac:chgData name="Lenovo Comfy" userId="58181ccc8ea3894e" providerId="LiveId" clId="{067C3D49-DD6C-43CB-916D-24A2631F221E}" dt="2023-10-10T17:50:30.106" v="135" actId="21"/>
          <ac:spMkLst>
            <pc:docMk/>
            <pc:sldMk cId="2939937214" sldId="273"/>
            <ac:spMk id="2" creationId="{DFC947A4-FB02-DBD4-5F24-B23D199EE73E}"/>
          </ac:spMkLst>
        </pc:spChg>
        <pc:spChg chg="mod">
          <ac:chgData name="Lenovo Comfy" userId="58181ccc8ea3894e" providerId="LiveId" clId="{067C3D49-DD6C-43CB-916D-24A2631F221E}" dt="2023-10-10T17:55:11.203" v="151" actId="20577"/>
          <ac:spMkLst>
            <pc:docMk/>
            <pc:sldMk cId="2939937214" sldId="273"/>
            <ac:spMk id="3" creationId="{3C4C84F4-557C-FB50-431E-20C35CB6A1B7}"/>
          </ac:spMkLst>
        </pc:spChg>
      </pc:sldChg>
      <pc:sldChg chg="modSp add mod">
        <pc:chgData name="Lenovo Comfy" userId="58181ccc8ea3894e" providerId="LiveId" clId="{067C3D49-DD6C-43CB-916D-24A2631F221E}" dt="2023-10-10T18:06:43.202" v="269" actId="1076"/>
        <pc:sldMkLst>
          <pc:docMk/>
          <pc:sldMk cId="2098408885" sldId="274"/>
        </pc:sldMkLst>
        <pc:spChg chg="mod">
          <ac:chgData name="Lenovo Comfy" userId="58181ccc8ea3894e" providerId="LiveId" clId="{067C3D49-DD6C-43CB-916D-24A2631F221E}" dt="2023-10-10T18:06:43.202" v="269" actId="1076"/>
          <ac:spMkLst>
            <pc:docMk/>
            <pc:sldMk cId="2098408885" sldId="274"/>
            <ac:spMk id="3" creationId="{3C4C84F4-557C-FB50-431E-20C35CB6A1B7}"/>
          </ac:spMkLst>
        </pc:spChg>
      </pc:sldChg>
      <pc:sldChg chg="modSp new mod">
        <pc:chgData name="Lenovo Comfy" userId="58181ccc8ea3894e" providerId="LiveId" clId="{067C3D49-DD6C-43CB-916D-24A2631F221E}" dt="2023-10-10T18:08:22.711" v="287" actId="14100"/>
        <pc:sldMkLst>
          <pc:docMk/>
          <pc:sldMk cId="3540202971" sldId="275"/>
        </pc:sldMkLst>
        <pc:spChg chg="mod">
          <ac:chgData name="Lenovo Comfy" userId="58181ccc8ea3894e" providerId="LiveId" clId="{067C3D49-DD6C-43CB-916D-24A2631F221E}" dt="2023-10-10T18:07:34.376" v="271"/>
          <ac:spMkLst>
            <pc:docMk/>
            <pc:sldMk cId="3540202971" sldId="275"/>
            <ac:spMk id="2" creationId="{3E6D9DCE-83FA-7ADB-B6B1-7F21DE04FD98}"/>
          </ac:spMkLst>
        </pc:spChg>
        <pc:spChg chg="mod">
          <ac:chgData name="Lenovo Comfy" userId="58181ccc8ea3894e" providerId="LiveId" clId="{067C3D49-DD6C-43CB-916D-24A2631F221E}" dt="2023-10-10T18:08:22.711" v="287" actId="14100"/>
          <ac:spMkLst>
            <pc:docMk/>
            <pc:sldMk cId="3540202971" sldId="275"/>
            <ac:spMk id="3" creationId="{A6CE7B9B-548D-4E2D-8981-66D088713FA4}"/>
          </ac:spMkLst>
        </pc:spChg>
      </pc:sldChg>
      <pc:sldChg chg="delSp modSp new mod">
        <pc:chgData name="Lenovo Comfy" userId="58181ccc8ea3894e" providerId="LiveId" clId="{067C3D49-DD6C-43CB-916D-24A2631F221E}" dt="2023-10-10T18:09:34.579" v="317" actId="14100"/>
        <pc:sldMkLst>
          <pc:docMk/>
          <pc:sldMk cId="2881828706" sldId="276"/>
        </pc:sldMkLst>
        <pc:spChg chg="del">
          <ac:chgData name="Lenovo Comfy" userId="58181ccc8ea3894e" providerId="LiveId" clId="{067C3D49-DD6C-43CB-916D-24A2631F221E}" dt="2023-10-10T18:08:33.623" v="289" actId="21"/>
          <ac:spMkLst>
            <pc:docMk/>
            <pc:sldMk cId="2881828706" sldId="276"/>
            <ac:spMk id="2" creationId="{680B88E8-38DA-8947-9731-F46D13FD441F}"/>
          </ac:spMkLst>
        </pc:spChg>
        <pc:spChg chg="mod">
          <ac:chgData name="Lenovo Comfy" userId="58181ccc8ea3894e" providerId="LiveId" clId="{067C3D49-DD6C-43CB-916D-24A2631F221E}" dt="2023-10-10T18:09:34.579" v="317" actId="14100"/>
          <ac:spMkLst>
            <pc:docMk/>
            <pc:sldMk cId="2881828706" sldId="276"/>
            <ac:spMk id="3" creationId="{54FA3181-E044-F51A-D3D8-47DC8CD1F205}"/>
          </ac:spMkLst>
        </pc:spChg>
      </pc:sldChg>
      <pc:sldChg chg="addSp delSp modSp new mod">
        <pc:chgData name="Lenovo Comfy" userId="58181ccc8ea3894e" providerId="LiveId" clId="{067C3D49-DD6C-43CB-916D-24A2631F221E}" dt="2023-10-10T18:10:11.389" v="324" actId="1076"/>
        <pc:sldMkLst>
          <pc:docMk/>
          <pc:sldMk cId="452228463" sldId="277"/>
        </pc:sldMkLst>
        <pc:spChg chg="del">
          <ac:chgData name="Lenovo Comfy" userId="58181ccc8ea3894e" providerId="LiveId" clId="{067C3D49-DD6C-43CB-916D-24A2631F221E}" dt="2023-10-10T18:09:40.777" v="319" actId="21"/>
          <ac:spMkLst>
            <pc:docMk/>
            <pc:sldMk cId="452228463" sldId="277"/>
            <ac:spMk id="2" creationId="{243639EA-53EA-4361-4EF5-73E276A15901}"/>
          </ac:spMkLst>
        </pc:spChg>
        <pc:spChg chg="del mod">
          <ac:chgData name="Lenovo Comfy" userId="58181ccc8ea3894e" providerId="LiveId" clId="{067C3D49-DD6C-43CB-916D-24A2631F221E}" dt="2023-10-10T18:10:04.849" v="321" actId="22"/>
          <ac:spMkLst>
            <pc:docMk/>
            <pc:sldMk cId="452228463" sldId="277"/>
            <ac:spMk id="3" creationId="{62138ADB-7730-2ABB-542C-B06852DAE13E}"/>
          </ac:spMkLst>
        </pc:spChg>
        <pc:picChg chg="add mod ord">
          <ac:chgData name="Lenovo Comfy" userId="58181ccc8ea3894e" providerId="LiveId" clId="{067C3D49-DD6C-43CB-916D-24A2631F221E}" dt="2023-10-10T18:10:11.389" v="324" actId="1076"/>
          <ac:picMkLst>
            <pc:docMk/>
            <pc:sldMk cId="452228463" sldId="277"/>
            <ac:picMk id="5" creationId="{E615D7C9-4D6B-B075-9E9F-A747772543A9}"/>
          </ac:picMkLst>
        </pc:picChg>
      </pc:sldChg>
      <pc:sldChg chg="addSp delSp modSp new mod">
        <pc:chgData name="Lenovo Comfy" userId="58181ccc8ea3894e" providerId="LiveId" clId="{067C3D49-DD6C-43CB-916D-24A2631F221E}" dt="2023-10-10T18:11:25.753" v="344" actId="1076"/>
        <pc:sldMkLst>
          <pc:docMk/>
          <pc:sldMk cId="688828128" sldId="278"/>
        </pc:sldMkLst>
        <pc:spChg chg="del">
          <ac:chgData name="Lenovo Comfy" userId="58181ccc8ea3894e" providerId="LiveId" clId="{067C3D49-DD6C-43CB-916D-24A2631F221E}" dt="2023-10-10T18:10:42.073" v="334" actId="21"/>
          <ac:spMkLst>
            <pc:docMk/>
            <pc:sldMk cId="688828128" sldId="278"/>
            <ac:spMk id="2" creationId="{022573DC-30AF-62DF-BB41-776CE88D6023}"/>
          </ac:spMkLst>
        </pc:spChg>
        <pc:spChg chg="mod">
          <ac:chgData name="Lenovo Comfy" userId="58181ccc8ea3894e" providerId="LiveId" clId="{067C3D49-DD6C-43CB-916D-24A2631F221E}" dt="2023-10-10T18:11:25.753" v="344" actId="1076"/>
          <ac:spMkLst>
            <pc:docMk/>
            <pc:sldMk cId="688828128" sldId="278"/>
            <ac:spMk id="3" creationId="{D1F64B3A-24A2-A793-B5B8-D699A2AE24CC}"/>
          </ac:spMkLst>
        </pc:spChg>
        <pc:picChg chg="add mod">
          <ac:chgData name="Lenovo Comfy" userId="58181ccc8ea3894e" providerId="LiveId" clId="{067C3D49-DD6C-43CB-916D-24A2631F221E}" dt="2023-10-10T18:11:05.002" v="339" actId="1076"/>
          <ac:picMkLst>
            <pc:docMk/>
            <pc:sldMk cId="688828128" sldId="278"/>
            <ac:picMk id="5" creationId="{B52C2698-25AF-A99B-D10B-35A0280D60E3}"/>
          </ac:picMkLst>
        </pc:picChg>
      </pc:sldChg>
      <pc:sldChg chg="delSp modSp new mod">
        <pc:chgData name="Lenovo Comfy" userId="58181ccc8ea3894e" providerId="LiveId" clId="{067C3D49-DD6C-43CB-916D-24A2631F221E}" dt="2023-10-10T18:13:15.194" v="368" actId="1076"/>
        <pc:sldMkLst>
          <pc:docMk/>
          <pc:sldMk cId="2381536769" sldId="279"/>
        </pc:sldMkLst>
        <pc:spChg chg="del">
          <ac:chgData name="Lenovo Comfy" userId="58181ccc8ea3894e" providerId="LiveId" clId="{067C3D49-DD6C-43CB-916D-24A2631F221E}" dt="2023-10-10T18:12:23.101" v="346" actId="21"/>
          <ac:spMkLst>
            <pc:docMk/>
            <pc:sldMk cId="2381536769" sldId="279"/>
            <ac:spMk id="2" creationId="{3D0A02B7-053E-CC50-1716-FA2E93B3D45A}"/>
          </ac:spMkLst>
        </pc:spChg>
        <pc:spChg chg="mod">
          <ac:chgData name="Lenovo Comfy" userId="58181ccc8ea3894e" providerId="LiveId" clId="{067C3D49-DD6C-43CB-916D-24A2631F221E}" dt="2023-10-10T18:13:15.194" v="368" actId="1076"/>
          <ac:spMkLst>
            <pc:docMk/>
            <pc:sldMk cId="2381536769" sldId="279"/>
            <ac:spMk id="3" creationId="{CBA26E49-C839-6774-0F0C-2C9F75A7DE9F}"/>
          </ac:spMkLst>
        </pc:spChg>
      </pc:sldChg>
      <pc:sldChg chg="addSp delSp modSp new mod">
        <pc:chgData name="Lenovo Comfy" userId="58181ccc8ea3894e" providerId="LiveId" clId="{067C3D49-DD6C-43CB-916D-24A2631F221E}" dt="2023-10-10T18:14:41.382" v="378" actId="1076"/>
        <pc:sldMkLst>
          <pc:docMk/>
          <pc:sldMk cId="3744660390" sldId="280"/>
        </pc:sldMkLst>
        <pc:spChg chg="del">
          <ac:chgData name="Lenovo Comfy" userId="58181ccc8ea3894e" providerId="LiveId" clId="{067C3D49-DD6C-43CB-916D-24A2631F221E}" dt="2023-10-10T18:13:35.491" v="370" actId="21"/>
          <ac:spMkLst>
            <pc:docMk/>
            <pc:sldMk cId="3744660390" sldId="280"/>
            <ac:spMk id="2" creationId="{0885D4B6-5C4A-3B6B-3EDC-99D61598EF2B}"/>
          </ac:spMkLst>
        </pc:spChg>
        <pc:spChg chg="del">
          <ac:chgData name="Lenovo Comfy" userId="58181ccc8ea3894e" providerId="LiveId" clId="{067C3D49-DD6C-43CB-916D-24A2631F221E}" dt="2023-10-10T18:13:37.169" v="371" actId="21"/>
          <ac:spMkLst>
            <pc:docMk/>
            <pc:sldMk cId="3744660390" sldId="280"/>
            <ac:spMk id="3" creationId="{20C0C929-69E2-C4D9-BE90-7C404D21347C}"/>
          </ac:spMkLst>
        </pc:spChg>
        <pc:picChg chg="add mod">
          <ac:chgData name="Lenovo Comfy" userId="58181ccc8ea3894e" providerId="LiveId" clId="{067C3D49-DD6C-43CB-916D-24A2631F221E}" dt="2023-10-10T18:14:34.331" v="377" actId="1076"/>
          <ac:picMkLst>
            <pc:docMk/>
            <pc:sldMk cId="3744660390" sldId="280"/>
            <ac:picMk id="5" creationId="{DA6013A4-4B32-5DBC-3534-B12DB63F66C6}"/>
          </ac:picMkLst>
        </pc:picChg>
        <pc:picChg chg="add mod">
          <ac:chgData name="Lenovo Comfy" userId="58181ccc8ea3894e" providerId="LiveId" clId="{067C3D49-DD6C-43CB-916D-24A2631F221E}" dt="2023-10-10T18:14:41.382" v="378" actId="1076"/>
          <ac:picMkLst>
            <pc:docMk/>
            <pc:sldMk cId="3744660390" sldId="280"/>
            <ac:picMk id="7" creationId="{C072D04F-61F2-F9A2-62CC-C403CBFCACF1}"/>
          </ac:picMkLst>
        </pc:picChg>
      </pc:sldChg>
      <pc:sldChg chg="addSp delSp modSp new mod">
        <pc:chgData name="Lenovo Comfy" userId="58181ccc8ea3894e" providerId="LiveId" clId="{067C3D49-DD6C-43CB-916D-24A2631F221E}" dt="2023-10-10T18:15:19.774" v="382" actId="1076"/>
        <pc:sldMkLst>
          <pc:docMk/>
          <pc:sldMk cId="2555034930" sldId="281"/>
        </pc:sldMkLst>
        <pc:spChg chg="del">
          <ac:chgData name="Lenovo Comfy" userId="58181ccc8ea3894e" providerId="LiveId" clId="{067C3D49-DD6C-43CB-916D-24A2631F221E}" dt="2023-10-10T18:15:03.637" v="380" actId="21"/>
          <ac:spMkLst>
            <pc:docMk/>
            <pc:sldMk cId="2555034930" sldId="281"/>
            <ac:spMk id="2" creationId="{6DCA8F49-DCD7-97D8-C62E-5BC823EF0058}"/>
          </ac:spMkLst>
        </pc:spChg>
        <pc:spChg chg="del">
          <ac:chgData name="Lenovo Comfy" userId="58181ccc8ea3894e" providerId="LiveId" clId="{067C3D49-DD6C-43CB-916D-24A2631F221E}" dt="2023-10-10T18:15:17.650" v="381" actId="22"/>
          <ac:spMkLst>
            <pc:docMk/>
            <pc:sldMk cId="2555034930" sldId="281"/>
            <ac:spMk id="3" creationId="{B15BCFF1-6507-7CE7-F7DD-EBB78780F175}"/>
          </ac:spMkLst>
        </pc:spChg>
        <pc:picChg chg="add mod ord">
          <ac:chgData name="Lenovo Comfy" userId="58181ccc8ea3894e" providerId="LiveId" clId="{067C3D49-DD6C-43CB-916D-24A2631F221E}" dt="2023-10-10T18:15:19.774" v="382" actId="1076"/>
          <ac:picMkLst>
            <pc:docMk/>
            <pc:sldMk cId="2555034930" sldId="281"/>
            <ac:picMk id="5" creationId="{52D7151D-AC51-8744-79BC-3C075ACFA862}"/>
          </ac:picMkLst>
        </pc:picChg>
      </pc:sldChg>
      <pc:sldChg chg="modSp new mod">
        <pc:chgData name="Lenovo Comfy" userId="58181ccc8ea3894e" providerId="LiveId" clId="{067C3D49-DD6C-43CB-916D-24A2631F221E}" dt="2023-10-10T18:15:38.896" v="388" actId="14100"/>
        <pc:sldMkLst>
          <pc:docMk/>
          <pc:sldMk cId="218669172" sldId="282"/>
        </pc:sldMkLst>
        <pc:spChg chg="mod">
          <ac:chgData name="Lenovo Comfy" userId="58181ccc8ea3894e" providerId="LiveId" clId="{067C3D49-DD6C-43CB-916D-24A2631F221E}" dt="2023-10-10T18:15:30.019" v="384"/>
          <ac:spMkLst>
            <pc:docMk/>
            <pc:sldMk cId="218669172" sldId="282"/>
            <ac:spMk id="2" creationId="{DF482036-2F4D-1A3B-507A-FF9C4BCB9B08}"/>
          </ac:spMkLst>
        </pc:spChg>
        <pc:spChg chg="mod">
          <ac:chgData name="Lenovo Comfy" userId="58181ccc8ea3894e" providerId="LiveId" clId="{067C3D49-DD6C-43CB-916D-24A2631F221E}" dt="2023-10-10T18:15:38.896" v="388" actId="14100"/>
          <ac:spMkLst>
            <pc:docMk/>
            <pc:sldMk cId="218669172" sldId="282"/>
            <ac:spMk id="3" creationId="{9F80A62D-9917-467A-5329-1A35EB474D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239A9A-B4B0-4B32-B8CD-2E25E95134C4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8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6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1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4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2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8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9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9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1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2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8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63506-D86D-195D-67C7-1A186326D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3" y="2415516"/>
            <a:ext cx="8144134" cy="1309791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РОЗДІЛ 5</a:t>
            </a:r>
            <a:br>
              <a:rPr lang="ru-RU" sz="4000" dirty="0"/>
            </a:br>
            <a:r>
              <a:rPr lang="ru-RU" sz="4000" dirty="0" err="1"/>
              <a:t>Вимоги</a:t>
            </a:r>
            <a:r>
              <a:rPr lang="ru-RU" sz="4000" dirty="0"/>
              <a:t> до </a:t>
            </a:r>
            <a:r>
              <a:rPr lang="ru-RU" sz="4000" dirty="0" err="1"/>
              <a:t>процесу</a:t>
            </a:r>
            <a:r>
              <a:rPr lang="ru-RU" sz="4000" dirty="0"/>
              <a:t> </a:t>
            </a:r>
            <a:r>
              <a:rPr lang="ru-RU" sz="4000" dirty="0" err="1"/>
              <a:t>планування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23063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86ED8C-9303-7846-1651-4FD4EA36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584076"/>
            <a:ext cx="9872871" cy="1689847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В табл. 5.1 приведено приклади формулювання цілей і критеріїв їх вимірювання за блоками «фінансова перспектива», «перспектива відношень із клієнтами», «перспектива розвитку внутрішніх бізнес-процесів» та «перспектива навчання і розвитку персоналу». Більш детальний перелік критеріїв оцінки стану протікання процесів наведено у розділі 4 даного посібника.</a:t>
            </a:r>
          </a:p>
        </p:txBody>
      </p:sp>
    </p:spTree>
    <p:extLst>
      <p:ext uri="{BB962C8B-B14F-4D97-AF65-F5344CB8AC3E}">
        <p14:creationId xmlns:p14="http://schemas.microsoft.com/office/powerpoint/2010/main" val="318369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66040-0ED9-7D42-FFF8-8497F0CB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з </a:t>
            </a:r>
            <a:r>
              <a:rPr lang="ru-RU" dirty="0" err="1"/>
              <a:t>споживачами</a:t>
            </a:r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FD1F55-3454-4BE7-7446-31F9C09F9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68192"/>
            <a:ext cx="9087039" cy="3585760"/>
          </a:xfrm>
        </p:spPr>
      </p:pic>
    </p:spTree>
    <p:extLst>
      <p:ext uri="{BB962C8B-B14F-4D97-AF65-F5344CB8AC3E}">
        <p14:creationId xmlns:p14="http://schemas.microsoft.com/office/powerpoint/2010/main" val="140071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AA333-42A3-9870-4569-B28B8D7A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Перспектива стану внутрішніх бізнес-процесів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7D8ACD-DA42-0673-BB33-1084D49F3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96233"/>
            <a:ext cx="9469702" cy="2849508"/>
          </a:xfrm>
        </p:spPr>
      </p:pic>
    </p:spTree>
    <p:extLst>
      <p:ext uri="{BB962C8B-B14F-4D97-AF65-F5344CB8AC3E}">
        <p14:creationId xmlns:p14="http://schemas.microsoft.com/office/powerpoint/2010/main" val="293971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218E9-3020-69A8-BF85-5D5C320E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Перспектива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персоналу</a:t>
            </a:r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C0A0D8-45DC-C607-351F-518F45D6E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778319"/>
            <a:ext cx="9046302" cy="2430176"/>
          </a:xfrm>
        </p:spPr>
      </p:pic>
    </p:spTree>
    <p:extLst>
      <p:ext uri="{BB962C8B-B14F-4D97-AF65-F5344CB8AC3E}">
        <p14:creationId xmlns:p14="http://schemas.microsoft.com/office/powerpoint/2010/main" val="4230275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3535C-0978-FE29-EBF8-CC0C1FE7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55058"/>
            <a:ext cx="9875520" cy="802341"/>
          </a:xfrm>
        </p:spPr>
        <p:txBody>
          <a:bodyPr>
            <a:normAutofit fontScale="90000"/>
          </a:bodyPr>
          <a:lstStyle/>
          <a:p>
            <a:r>
              <a:rPr lang="ru-RU" dirty="0"/>
              <a:t>5.3. Модель </a:t>
            </a:r>
            <a:r>
              <a:rPr lang="ru-RU" dirty="0" err="1"/>
              <a:t>збалансованих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(СЗПЕ) як </a:t>
            </a:r>
            <a:r>
              <a:rPr lang="ru-RU" dirty="0" err="1"/>
              <a:t>інструмент</a:t>
            </a:r>
            <a:br>
              <a:rPr lang="ru-RU" dirty="0"/>
            </a:br>
            <a:r>
              <a:rPr lang="ru-RU" dirty="0" err="1"/>
              <a:t>планування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484476-7847-1BDD-B805-C8E33D2E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2940423"/>
            <a:ext cx="9872871" cy="3263153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Плануючи фінансовий результат компанія має подбати про шляхи його досягнення.</a:t>
            </a:r>
          </a:p>
          <a:p>
            <a:pPr marL="45720" indent="0">
              <a:buNone/>
            </a:pPr>
            <a:r>
              <a:rPr lang="uk-UA" dirty="0"/>
              <a:t>Одним із інструментів комплексного планування ділового розвитку у довготерміновому (1-3 роки) і короткотерміновому (квартал, місяць) термінах є модель збалансованих показників оцінки ефективності бізнесу, що запропонована Р. Капланом і Д. Нортоном у 1988 році.</a:t>
            </a:r>
          </a:p>
        </p:txBody>
      </p:sp>
    </p:spTree>
    <p:extLst>
      <p:ext uri="{BB962C8B-B14F-4D97-AF65-F5344CB8AC3E}">
        <p14:creationId xmlns:p14="http://schemas.microsoft.com/office/powerpoint/2010/main" val="184622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7AF2BC-2C32-9221-CA16-9CCB3546E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08212"/>
            <a:ext cx="10000129" cy="538778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sz="2800" b="1" dirty="0"/>
              <a:t>Система збалансованих показників ефективності дозволяє: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dirty="0"/>
              <a:t>• чітко сформулювати стратегію і перевести її у площину конкретних стратегічних</a:t>
            </a:r>
          </a:p>
          <a:p>
            <a:pPr marL="45720" indent="0">
              <a:buNone/>
            </a:pPr>
            <a:r>
              <a:rPr lang="uk-UA" dirty="0"/>
              <a:t>задач;</a:t>
            </a:r>
          </a:p>
          <a:p>
            <a:pPr marL="45720" indent="0">
              <a:buNone/>
            </a:pPr>
            <a:r>
              <a:rPr lang="uk-UA" dirty="0"/>
              <a:t>• керувати бізнесом, як єдиним цілим;</a:t>
            </a:r>
          </a:p>
          <a:p>
            <a:pPr marL="45720" indent="0">
              <a:buNone/>
            </a:pPr>
            <a:r>
              <a:rPr lang="uk-UA" dirty="0"/>
              <a:t>• чітко і однозначно фіксувати цінність результатів праці кожного із членів команди і</a:t>
            </a:r>
          </a:p>
          <a:p>
            <a:pPr marL="45720" indent="0">
              <a:buNone/>
            </a:pPr>
            <a:r>
              <a:rPr lang="uk-UA" dirty="0"/>
              <a:t>більш повно реалізувати потенціал команди;</a:t>
            </a:r>
          </a:p>
          <a:p>
            <a:pPr marL="45720" indent="0">
              <a:buNone/>
            </a:pPr>
            <a:r>
              <a:rPr lang="uk-UA" dirty="0"/>
              <a:t>• забезпечити адекватне сприйняття цілей і задач, що стоять перед кожним зокрема і</a:t>
            </a:r>
          </a:p>
          <a:p>
            <a:pPr marL="45720" indent="0">
              <a:buNone/>
            </a:pPr>
            <a:r>
              <a:rPr lang="uk-UA" dirty="0"/>
              <a:t>командою в цілому;</a:t>
            </a:r>
          </a:p>
          <a:p>
            <a:pPr marL="45720" indent="0">
              <a:buNone/>
            </a:pPr>
            <a:r>
              <a:rPr lang="uk-UA" dirty="0"/>
              <a:t>• забезпечити ефективний поділ влади шляхом фіксації переліку норм, правил і</a:t>
            </a:r>
          </a:p>
          <a:p>
            <a:pPr marL="45720" indent="0">
              <a:buNone/>
            </a:pPr>
            <a:r>
              <a:rPr lang="uk-UA" dirty="0"/>
              <a:t>принципів прийняття рішень;</a:t>
            </a:r>
          </a:p>
          <a:p>
            <a:pPr marL="45720" indent="0">
              <a:buNone/>
            </a:pPr>
            <a:r>
              <a:rPr lang="uk-UA" dirty="0"/>
              <a:t>• забезпечити етичність і дієву ефективність вирішення соціальних проблем;</a:t>
            </a:r>
          </a:p>
          <a:p>
            <a:pPr marL="45720" indent="0">
              <a:buNone/>
            </a:pPr>
            <a:r>
              <a:rPr lang="uk-UA" dirty="0"/>
              <a:t>• досягти бажаної прозорості стану бізнесу, адекватно оцінювати його стан і</a:t>
            </a:r>
          </a:p>
          <a:p>
            <a:pPr marL="45720" indent="0">
              <a:buNone/>
            </a:pPr>
            <a:r>
              <a:rPr lang="uk-UA" dirty="0"/>
              <a:t>передбачати можливі сценарії розвитку.</a:t>
            </a:r>
          </a:p>
        </p:txBody>
      </p:sp>
    </p:spTree>
    <p:extLst>
      <p:ext uri="{BB962C8B-B14F-4D97-AF65-F5344CB8AC3E}">
        <p14:creationId xmlns:p14="http://schemas.microsoft.com/office/powerpoint/2010/main" val="4275205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2CE3AC-9986-9CFC-FCC7-5C98C237E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0518"/>
            <a:ext cx="9872871" cy="41954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/>
              <a:t>СЗПЕ дозволяє планувати, оцінювати та вимірювати бізнес у чотирьох </a:t>
            </a:r>
            <a:r>
              <a:rPr lang="uk-UA" dirty="0" err="1"/>
              <a:t>площинах</a:t>
            </a:r>
            <a:r>
              <a:rPr lang="uk-UA" dirty="0"/>
              <a:t>: фінансові результати, стан розвитку стосунків компанії із клієнтами, стан протікання внутрішніх бізнес-процесів і стан розвитку персоналу (рис. 5.2).</a:t>
            </a:r>
          </a:p>
          <a:p>
            <a:pPr marL="45720" indent="0">
              <a:buNone/>
            </a:pPr>
            <a:r>
              <a:rPr lang="uk-UA" dirty="0"/>
              <a:t>Для забезпечення розробки стратегічного плану вище керівництво насамперед зобов’язане розглянути і затвердити місію, визначити якими цінностями живе, розвивається компанія і у якій мірі дані цінності «приживлені» в організації. На підставі рішень вищого керівництва менеджери розвивають стратегічне мислення, - формують </a:t>
            </a:r>
            <a:r>
              <a:rPr lang="uk-UA" dirty="0" err="1"/>
              <a:t>візію</a:t>
            </a:r>
            <a:r>
              <a:rPr lang="uk-UA" dirty="0"/>
              <a:t>: «Якою буде компанія в майбутньому?». Це бачення має зрозуміло описувати головну мету розвитку компанії.</a:t>
            </a:r>
          </a:p>
        </p:txBody>
      </p:sp>
    </p:spTree>
    <p:extLst>
      <p:ext uri="{BB962C8B-B14F-4D97-AF65-F5344CB8AC3E}">
        <p14:creationId xmlns:p14="http://schemas.microsoft.com/office/powerpoint/2010/main" val="291232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48CBB8-CBD7-1C87-C65F-FAD930CB1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528" y="747698"/>
            <a:ext cx="7086943" cy="5362604"/>
          </a:xfrm>
        </p:spPr>
      </p:pic>
    </p:spTree>
    <p:extLst>
      <p:ext uri="{BB962C8B-B14F-4D97-AF65-F5344CB8AC3E}">
        <p14:creationId xmlns:p14="http://schemas.microsoft.com/office/powerpoint/2010/main" val="36705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4C84F4-557C-FB50-431E-20C35CB6A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45458"/>
            <a:ext cx="9872871" cy="5450541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dirty="0"/>
              <a:t>Стратегічний план, сформульований відповідно до структури моделі СЗПЕ, зручний для</a:t>
            </a:r>
          </a:p>
          <a:p>
            <a:pPr marL="45720" indent="0">
              <a:buNone/>
            </a:pPr>
            <a:r>
              <a:rPr lang="uk-UA" dirty="0"/>
              <a:t>використання і на етапі розвитку стратегії.</a:t>
            </a:r>
          </a:p>
          <a:p>
            <a:pPr marL="45720" indent="0">
              <a:buNone/>
            </a:pPr>
            <a:r>
              <a:rPr lang="uk-UA" dirty="0"/>
              <a:t>Розробку стратегічної карти здійснюють «зверху вниз». Розпочинають із формулювання</a:t>
            </a:r>
          </a:p>
          <a:p>
            <a:pPr marL="45720" indent="0">
              <a:buNone/>
            </a:pPr>
            <a:r>
              <a:rPr lang="uk-UA" dirty="0"/>
              <a:t>фінансових цілей і визначення шляхів, що приведуть до їх досягнення. Тобто, визначають</a:t>
            </a:r>
          </a:p>
          <a:p>
            <a:pPr marL="45720" indent="0">
              <a:buNone/>
            </a:pPr>
            <a:r>
              <a:rPr lang="uk-UA" dirty="0"/>
              <a:t>логіку досягнення бажаного рівня.</a:t>
            </a:r>
          </a:p>
          <a:p>
            <a:pPr marL="45720" indent="0">
              <a:buNone/>
            </a:pPr>
            <a:r>
              <a:rPr lang="uk-UA" dirty="0"/>
              <a:t>Створення карти стратегії </a:t>
            </a:r>
            <a:r>
              <a:rPr lang="uk-UA" dirty="0" err="1"/>
              <a:t>типово</a:t>
            </a:r>
            <a:r>
              <a:rPr lang="uk-UA" dirty="0"/>
              <a:t> розпочинається із фінансової стратегії:</a:t>
            </a:r>
          </a:p>
          <a:p>
            <a:pPr marL="45720" indent="0">
              <a:buNone/>
            </a:pPr>
            <a:r>
              <a:rPr lang="uk-UA" dirty="0"/>
              <a:t>«Збільшення цінності (дивідендів) для акціонерів».</a:t>
            </a:r>
          </a:p>
          <a:p>
            <a:pPr marL="45720" indent="0">
              <a:buNone/>
            </a:pPr>
            <a:r>
              <a:rPr lang="uk-UA" dirty="0"/>
              <a:t>Для розвитку фінансової стратегії використовують два пріоритети: зростання</a:t>
            </a:r>
          </a:p>
          <a:p>
            <a:pPr marL="45720" indent="0">
              <a:buNone/>
            </a:pPr>
            <a:r>
              <a:rPr lang="uk-UA" dirty="0"/>
              <a:t>доходів і ріст продуктивності. Перший пріоритет, зростання доходів також має дві</a:t>
            </a:r>
          </a:p>
          <a:p>
            <a:pPr marL="45720" indent="0">
              <a:buNone/>
            </a:pPr>
            <a:r>
              <a:rPr lang="uk-UA" dirty="0"/>
              <a:t>компоненти:</a:t>
            </a:r>
          </a:p>
          <a:p>
            <a:pPr marL="45720" indent="0">
              <a:buNone/>
            </a:pPr>
            <a:r>
              <a:rPr lang="uk-UA" dirty="0"/>
              <a:t>• збільшення доходів від нових ринків, нових виробів і обслуговування нових клієнтів;</a:t>
            </a:r>
          </a:p>
          <a:p>
            <a:pPr marL="45720" indent="0">
              <a:buNone/>
            </a:pPr>
            <a:r>
              <a:rPr lang="uk-UA" dirty="0"/>
              <a:t>• збільшення доходу від існуючих клієнтів через більш деталізований розвиток</a:t>
            </a:r>
          </a:p>
          <a:p>
            <a:pPr marL="45720" indent="0">
              <a:buNone/>
            </a:pPr>
            <a:r>
              <a:rPr lang="uk-UA" dirty="0"/>
              <a:t>стосунків із ними, розширення структури продажу. Наприклад, </a:t>
            </a:r>
            <a:r>
              <a:rPr lang="uk-UA" dirty="0" err="1"/>
              <a:t>продажа</a:t>
            </a:r>
            <a:r>
              <a:rPr lang="uk-UA" dirty="0"/>
              <a:t> нових</a:t>
            </a:r>
          </a:p>
          <a:p>
            <a:pPr marL="45720" indent="0">
              <a:buNone/>
            </a:pPr>
            <a:r>
              <a:rPr lang="uk-UA" dirty="0"/>
              <a:t>виробів, пропозиція супутніх виробів або додаткового сервісу.</a:t>
            </a:r>
          </a:p>
        </p:txBody>
      </p:sp>
    </p:spTree>
    <p:extLst>
      <p:ext uri="{BB962C8B-B14F-4D97-AF65-F5344CB8AC3E}">
        <p14:creationId xmlns:p14="http://schemas.microsoft.com/office/powerpoint/2010/main" val="293993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4C84F4-557C-FB50-431E-20C35CB6A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383" y="923364"/>
            <a:ext cx="9973234" cy="5262283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Стратегія нарощування продуктивності також, як правило, має дві складові: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• скорочення структури затрат через оптимізацію розміру прямих і непрямих витрат;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• більш ефективне використання активів, шляхом скорочення тривалості виробничого циклу, а відповідно і суми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обігового капіталу, необхідного для підтримки даного рівня бізнесу.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Як правило, стратегія продуктивності дає результат швидше, ніж стратегія росту продажу. Шлях з реалізації плану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росту доходів лежить через </a:t>
            </a:r>
            <a:r>
              <a:rPr lang="uk-UA" dirty="0" err="1"/>
              <a:t>через</a:t>
            </a:r>
            <a:r>
              <a:rPr lang="uk-UA" dirty="0"/>
              <a:t> реалізацію планів розвитку відношень із споживачами, так як саме споживач є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головним джерелом доходу для бізнесу. На цьому етапі планування, менеджмент компанії формулює завдання щодо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залучення нових споживачів, утримання і задоволення потреб наявних, збільшення розміру покупки, що припадає на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одного клієнта. Як наслідок, логічним є планування дій з покращення стану протікання внутрішніх бізнес-процесів,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що передбачає скорочення тривалості виробничого циклу, зменшення собівартості продукції (послуги), гарантії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якості продукції, зменшення кількості невдоволених клієнтів. І, як кінцевий етап розробки плану, планують дії з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uk-UA" dirty="0"/>
              <a:t>розвитку ефективності персоналу.</a:t>
            </a:r>
          </a:p>
        </p:txBody>
      </p:sp>
    </p:spTree>
    <p:extLst>
      <p:ext uri="{BB962C8B-B14F-4D97-AF65-F5344CB8AC3E}">
        <p14:creationId xmlns:p14="http://schemas.microsoft.com/office/powerpoint/2010/main" val="209840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B53A2-E0A3-31AF-3C67-9A99EB3D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591671"/>
            <a:ext cx="9875520" cy="135636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5.1.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і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A6A65-5555-E574-FD44-718BACC03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142566"/>
            <a:ext cx="10193866" cy="432995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uk-UA" sz="1800" dirty="0"/>
              <a:t>Система планування включає в себе комплекс планів підприємства, принципи їх складання, етапи підготовки, узгодження і твердження.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uk-UA" sz="1800" b="1" dirty="0"/>
              <a:t>Планування</a:t>
            </a:r>
            <a:r>
              <a:rPr lang="uk-UA" sz="1800" dirty="0"/>
              <a:t> – процес колективної розробки плану дій підприємства на майбутній період, у підсумковому результаті якого всі заходи господарської діяльності представляють у форматі бюджетів, що регламентують роботу структурних підрозділів (функціональних відділів, бізнес-процесів, центрів фінансової відповідальності).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uk-UA" sz="1800" dirty="0"/>
              <a:t>Згідно практики ринкового підходу до управління при плануванні спочатку формується дохідна частина бюджету, що відображує ринковий потенціал підприємства (прогнозний обсяг продаж), а потім, - видаткова частина, як похідна від дохідної. Вона віддзеркалює витрати ресурсів, що необхідні для отримання запланованих доходів у майбутньому періоді.</a:t>
            </a:r>
          </a:p>
        </p:txBody>
      </p:sp>
    </p:spTree>
    <p:extLst>
      <p:ext uri="{BB962C8B-B14F-4D97-AF65-F5344CB8AC3E}">
        <p14:creationId xmlns:p14="http://schemas.microsoft.com/office/powerpoint/2010/main" val="108149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D9DCE-83FA-7ADB-B6B1-7F21DE04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5.4. </a:t>
            </a:r>
            <a:r>
              <a:rPr lang="ru-RU" dirty="0" err="1"/>
              <a:t>Ланцюжок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 як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СЗПЕ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E7B9B-548D-4E2D-8981-66D088713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429434"/>
            <a:ext cx="9872871" cy="3666565"/>
          </a:xfrm>
        </p:spPr>
        <p:txBody>
          <a:bodyPr/>
          <a:lstStyle/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У теперішній час, все частіше, менеджмент малого і великого бізнесу при плануванні діяльності розвитку використовує процесний підхід. Тобто, будь-яку дію уявляють як сукупність бізнес-процесів, у якій продукт однієї дії слугує вхідним потоком для іншої дії (бізнес-процесу).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ідентифікацію</a:t>
            </a:r>
            <a:r>
              <a:rPr lang="ru-RU" dirty="0"/>
              <a:t> (</a:t>
            </a:r>
            <a:r>
              <a:rPr lang="ru-RU" dirty="0" err="1"/>
              <a:t>визначення</a:t>
            </a:r>
            <a:r>
              <a:rPr lang="ru-RU" dirty="0"/>
              <a:t>)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, а також </a:t>
            </a:r>
            <a:r>
              <a:rPr lang="ru-RU" dirty="0" err="1"/>
              <a:t>управління</a:t>
            </a:r>
            <a:r>
              <a:rPr lang="ru-RU" dirty="0"/>
              <a:t> ними </a:t>
            </a:r>
            <a:r>
              <a:rPr lang="ru-RU" dirty="0" err="1"/>
              <a:t>називають</a:t>
            </a:r>
            <a:r>
              <a:rPr lang="ru-RU" dirty="0"/>
              <a:t> „</a:t>
            </a:r>
            <a:r>
              <a:rPr lang="ru-RU" dirty="0" err="1"/>
              <a:t>процесним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”.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0202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FA3181-E044-F51A-D3D8-47DC8CD1F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93694"/>
            <a:ext cx="9872871" cy="500230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dirty="0"/>
              <a:t>При застосуванні процесного підходу, як методу забезпечення життєдіяльності,</a:t>
            </a:r>
          </a:p>
          <a:p>
            <a:pPr marL="45720" indent="0">
              <a:buNone/>
            </a:pPr>
            <a:r>
              <a:rPr lang="uk-UA" dirty="0"/>
              <a:t>важливо передбачати:</a:t>
            </a:r>
          </a:p>
          <a:p>
            <a:pPr marL="45720" indent="0">
              <a:buNone/>
            </a:pPr>
            <a:r>
              <a:rPr lang="uk-UA" dirty="0"/>
              <a:t>а) розуміння і виконання вимог споживача;</a:t>
            </a:r>
          </a:p>
          <a:p>
            <a:pPr marL="45720" indent="0">
              <a:buNone/>
            </a:pPr>
            <a:r>
              <a:rPr lang="en-US" dirty="0"/>
              <a:t>b) </a:t>
            </a:r>
            <a:r>
              <a:rPr lang="uk-UA" dirty="0"/>
              <a:t>необхідність розгляду процесів з точки зору додавання споживчої цінності;</a:t>
            </a:r>
          </a:p>
          <a:p>
            <a:pPr marL="45720" indent="0">
              <a:buNone/>
            </a:pPr>
            <a:r>
              <a:rPr lang="uk-UA" dirty="0"/>
              <a:t>с) досягнення результативності і ефективності в робочих характеристиках процесів;</a:t>
            </a:r>
          </a:p>
          <a:p>
            <a:pPr marL="45720" indent="0">
              <a:buNone/>
            </a:pPr>
            <a:r>
              <a:rPr lang="en-US" dirty="0"/>
              <a:t>d) </a:t>
            </a:r>
            <a:r>
              <a:rPr lang="uk-UA" dirty="0"/>
              <a:t>постійне покращення процесів, що опирається на об’єктивність їх вимірювання;</a:t>
            </a:r>
          </a:p>
          <a:p>
            <a:pPr marL="45720" indent="0">
              <a:buNone/>
            </a:pPr>
            <a:r>
              <a:rPr lang="uk-UA" dirty="0"/>
              <a:t>Наприклад, для виробничого підприємства ланцюжок бізнес-процесів життєвого</a:t>
            </a:r>
          </a:p>
          <a:p>
            <a:pPr marL="45720" indent="0">
              <a:buNone/>
            </a:pPr>
            <a:r>
              <a:rPr lang="uk-UA" dirty="0"/>
              <a:t>циклу можна уявити: визначення потреб споживача, визначення структури споживчого</a:t>
            </a:r>
          </a:p>
          <a:p>
            <a:pPr marL="45720" indent="0">
              <a:buNone/>
            </a:pPr>
            <a:r>
              <a:rPr lang="uk-UA" dirty="0"/>
              <a:t>ринку; створення проектної пропозиції товару, виробництво товару, доставка (продаж)</a:t>
            </a:r>
          </a:p>
          <a:p>
            <a:pPr marL="45720" indent="0">
              <a:buNone/>
            </a:pPr>
            <a:r>
              <a:rPr lang="uk-UA" dirty="0"/>
              <a:t>товару, обслуговування клієнта, задоволення запитів споживача (рис. 5.4).</a:t>
            </a:r>
          </a:p>
        </p:txBody>
      </p:sp>
    </p:spTree>
    <p:extLst>
      <p:ext uri="{BB962C8B-B14F-4D97-AF65-F5344CB8AC3E}">
        <p14:creationId xmlns:p14="http://schemas.microsoft.com/office/powerpoint/2010/main" val="2881828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15D7C9-4D6B-B075-9E9F-A74777254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360" y="2376116"/>
            <a:ext cx="9179279" cy="2105767"/>
          </a:xfrm>
        </p:spPr>
      </p:pic>
    </p:spTree>
    <p:extLst>
      <p:ext uri="{BB962C8B-B14F-4D97-AF65-F5344CB8AC3E}">
        <p14:creationId xmlns:p14="http://schemas.microsoft.com/office/powerpoint/2010/main" val="452228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F64B3A-24A2-A793-B5B8-D699A2AE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4" y="2171011"/>
            <a:ext cx="4352365" cy="2515975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Процес</a:t>
            </a:r>
            <a:r>
              <a:rPr lang="ru-RU" dirty="0"/>
              <a:t> продажу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зобразити</a:t>
            </a:r>
            <a:r>
              <a:rPr lang="ru-RU" dirty="0"/>
              <a:t> (рис.5.5), як </a:t>
            </a:r>
            <a:r>
              <a:rPr lang="ru-RU" dirty="0" err="1"/>
              <a:t>наступну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: </a:t>
            </a:r>
            <a:r>
              <a:rPr lang="ru-RU" dirty="0" err="1"/>
              <a:t>відібрати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;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; </a:t>
            </a:r>
            <a:r>
              <a:rPr lang="ru-RU" dirty="0" err="1"/>
              <a:t>здійснити</a:t>
            </a:r>
            <a:r>
              <a:rPr lang="ru-RU" dirty="0"/>
              <a:t> продажу; провести </a:t>
            </a:r>
            <a:r>
              <a:rPr lang="ru-RU" dirty="0" err="1"/>
              <a:t>післяпродажне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(</a:t>
            </a:r>
            <a:r>
              <a:rPr lang="ru-RU" dirty="0" err="1"/>
              <a:t>утримати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).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2C2698-25AF-A99B-D10B-35A0280D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46" y="1184715"/>
            <a:ext cx="5837426" cy="44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28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A26E49-C839-6774-0F0C-2C9F75A7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59" y="1084729"/>
            <a:ext cx="10062882" cy="4876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/>
              <a:t>Перелік критеріїв, згідно із якими </a:t>
            </a:r>
            <a:r>
              <a:rPr lang="uk-UA" dirty="0" err="1"/>
              <a:t>вимірють</a:t>
            </a:r>
            <a:r>
              <a:rPr lang="uk-UA" dirty="0"/>
              <a:t> ефективність і результативність протікання бізнес-процесу у кожному окремому випадку вимагає індивідуального підходу, але можна зауважити, що будь-який бізнес-процес характеризує три групи показників:</a:t>
            </a:r>
          </a:p>
          <a:p>
            <a:pPr marL="45720" indent="0">
              <a:buNone/>
            </a:pPr>
            <a:r>
              <a:rPr lang="uk-UA" dirty="0"/>
              <a:t>• показники процесу;</a:t>
            </a:r>
          </a:p>
          <a:p>
            <a:pPr marL="45720" indent="0">
              <a:buNone/>
            </a:pPr>
            <a:r>
              <a:rPr lang="uk-UA" dirty="0"/>
              <a:t>• показники продукту процесу;</a:t>
            </a:r>
          </a:p>
          <a:p>
            <a:pPr marL="45720" indent="0">
              <a:buNone/>
            </a:pPr>
            <a:r>
              <a:rPr lang="uk-UA" dirty="0"/>
              <a:t>• показники задоволеності клієнтів процесу.</a:t>
            </a:r>
          </a:p>
          <a:p>
            <a:pPr marL="45720" indent="0">
              <a:buNone/>
            </a:pPr>
            <a:r>
              <a:rPr lang="uk-UA" dirty="0"/>
              <a:t>Для прийняття управлінських рішень щодо подальшого розвитку бізнесу директору підприємства подають інформацію про стан протікання процесів, стан продукту і стан задоволеності клієнтів процесу. Форми звітності, її періодичність і порядок подання регламентують у стандартизованих процедурах. Зведений календар звітності можна сформувати у формі таблиці 5.2.</a:t>
            </a:r>
          </a:p>
        </p:txBody>
      </p:sp>
    </p:spTree>
    <p:extLst>
      <p:ext uri="{BB962C8B-B14F-4D97-AF65-F5344CB8AC3E}">
        <p14:creationId xmlns:p14="http://schemas.microsoft.com/office/powerpoint/2010/main" val="238153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013A4-4B32-5DBC-3534-B12DB63F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11" y="626987"/>
            <a:ext cx="6157494" cy="21795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72D04F-61F2-F9A2-62CC-C403CBFCA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94" y="2806496"/>
            <a:ext cx="6127011" cy="32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60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2D7151D-AC51-8744-79BC-3C075ACFA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684" y="1885816"/>
            <a:ext cx="6134632" cy="3086367"/>
          </a:xfrm>
        </p:spPr>
      </p:pic>
    </p:spTree>
    <p:extLst>
      <p:ext uri="{BB962C8B-B14F-4D97-AF65-F5344CB8AC3E}">
        <p14:creationId xmlns:p14="http://schemas.microsoft.com/office/powerpoint/2010/main" val="2555034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82036-2F4D-1A3B-507A-FF9C4BCB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контролю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обговорення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80A62D-9917-467A-5329-1A35EB47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96352"/>
            <a:ext cx="9872871" cy="3899647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dirty="0"/>
              <a:t>1. Прокоментуйте етапи, що визначають зміст і послідовність функції планування.</a:t>
            </a:r>
          </a:p>
          <a:p>
            <a:pPr marL="45720" indent="0">
              <a:buNone/>
            </a:pPr>
            <a:r>
              <a:rPr lang="uk-UA" dirty="0"/>
              <a:t>2. Дайте визначення і охарактеризуйте відмінності функції «оцінки» і функції</a:t>
            </a:r>
          </a:p>
          <a:p>
            <a:pPr marL="45720" indent="0">
              <a:buNone/>
            </a:pPr>
            <a:r>
              <a:rPr lang="uk-UA" dirty="0"/>
              <a:t>«контролю».</a:t>
            </a:r>
          </a:p>
          <a:p>
            <a:pPr marL="45720" indent="0">
              <a:buNone/>
            </a:pPr>
            <a:r>
              <a:rPr lang="uk-UA" dirty="0"/>
              <a:t>3. Прокоментуйте циклічність моделі СЗПЕ.</a:t>
            </a:r>
          </a:p>
          <a:p>
            <a:pPr marL="45720" indent="0">
              <a:buNone/>
            </a:pPr>
            <a:r>
              <a:rPr lang="uk-UA" dirty="0"/>
              <a:t>4. Опишіть логіку побудови карти збалансованих показників оцінки ефективності</a:t>
            </a:r>
          </a:p>
          <a:p>
            <a:pPr marL="45720" indent="0">
              <a:buNone/>
            </a:pPr>
            <a:r>
              <a:rPr lang="uk-UA" dirty="0"/>
              <a:t>розвитку бізнесу.</a:t>
            </a:r>
          </a:p>
          <a:p>
            <a:pPr marL="45720" indent="0">
              <a:buNone/>
            </a:pPr>
            <a:r>
              <a:rPr lang="uk-UA" dirty="0"/>
              <a:t>5. Хто відповідає за підготовку і формування баз даних для оцінки стану розвитку</a:t>
            </a:r>
          </a:p>
          <a:p>
            <a:pPr marL="45720" indent="0">
              <a:buNone/>
            </a:pPr>
            <a:r>
              <a:rPr lang="uk-UA" dirty="0"/>
              <a:t>підприємства (організації)?</a:t>
            </a:r>
          </a:p>
        </p:txBody>
      </p:sp>
    </p:spTree>
    <p:extLst>
      <p:ext uri="{BB962C8B-B14F-4D97-AF65-F5344CB8AC3E}">
        <p14:creationId xmlns:p14="http://schemas.microsoft.com/office/powerpoint/2010/main" val="21866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76AA2B-A28C-FCAE-7952-6BEEDC921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506" y="1156446"/>
            <a:ext cx="10578353" cy="49395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/>
              <a:t>Ціль</a:t>
            </a:r>
            <a:r>
              <a:rPr lang="uk-UA" dirty="0"/>
              <a:t> – документований опис бажаного стану, результатів, яких прагнуть досягти.</a:t>
            </a:r>
          </a:p>
          <a:p>
            <a:pPr marL="45720" indent="0">
              <a:buNone/>
            </a:pPr>
            <a:r>
              <a:rPr lang="uk-UA" dirty="0"/>
              <a:t>Формулювання цілі містить дві компоненти:</a:t>
            </a:r>
          </a:p>
          <a:p>
            <a:pPr marL="45720" indent="0">
              <a:buNone/>
            </a:pPr>
            <a:r>
              <a:rPr lang="uk-UA" dirty="0"/>
              <a:t>• "Кінцевий результат", "вимога" - загальне твердження, опис того, що має бути</a:t>
            </a:r>
          </a:p>
          <a:p>
            <a:pPr marL="45720" indent="0">
              <a:buNone/>
            </a:pPr>
            <a:r>
              <a:rPr lang="uk-UA" dirty="0"/>
              <a:t>досягнуто певним </a:t>
            </a:r>
            <a:r>
              <a:rPr lang="uk-UA" dirty="0" err="1"/>
              <a:t>індивідумом</a:t>
            </a:r>
            <a:r>
              <a:rPr lang="uk-UA" dirty="0"/>
              <a:t>(</a:t>
            </a:r>
            <a:r>
              <a:rPr lang="uk-UA" dirty="0" err="1"/>
              <a:t>ами</a:t>
            </a:r>
            <a:r>
              <a:rPr lang="uk-UA" dirty="0"/>
              <a:t>) до визначеного часу.</a:t>
            </a:r>
          </a:p>
          <a:p>
            <a:pPr marL="45720" indent="0">
              <a:buNone/>
            </a:pPr>
            <a:r>
              <a:rPr lang="uk-UA" dirty="0"/>
              <a:t>• "Індикатори успіху", "вимірність" - ряд тверджень, що визначають етапи,</a:t>
            </a:r>
          </a:p>
          <a:p>
            <a:pPr marL="45720" indent="0">
              <a:buNone/>
            </a:pPr>
            <a:r>
              <a:rPr lang="uk-UA" dirty="0"/>
              <a:t>досягнення яких означає, що «Кінцевий результат» буде досягнуто.</a:t>
            </a:r>
          </a:p>
          <a:p>
            <a:pPr marL="45720" indent="0">
              <a:buNone/>
            </a:pPr>
            <a:r>
              <a:rPr lang="uk-UA" b="1" dirty="0"/>
              <a:t>Ціль планування </a:t>
            </a:r>
            <a:r>
              <a:rPr lang="uk-UA" dirty="0"/>
              <a:t>- структурувати майбутнє підприємства (організації) на</a:t>
            </a:r>
          </a:p>
          <a:p>
            <a:pPr marL="45720" indent="0">
              <a:buNone/>
            </a:pPr>
            <a:r>
              <a:rPr lang="uk-UA" dirty="0"/>
              <a:t>обумовлений період у термінах доходів/витрат із оптимальним досягненням цілей.</a:t>
            </a:r>
          </a:p>
        </p:txBody>
      </p:sp>
    </p:spTree>
    <p:extLst>
      <p:ext uri="{BB962C8B-B14F-4D97-AF65-F5344CB8AC3E}">
        <p14:creationId xmlns:p14="http://schemas.microsoft.com/office/powerpoint/2010/main" val="153663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86FB42-9352-9D41-DA28-713BAD0D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6" y="762000"/>
            <a:ext cx="10399058" cy="53340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b="1" dirty="0"/>
              <a:t>Завдання планування </a:t>
            </a:r>
            <a:r>
              <a:rPr lang="uk-UA" dirty="0"/>
              <a:t>– розробити план діяльності підприємства (організації),</a:t>
            </a:r>
          </a:p>
          <a:p>
            <a:pPr marL="45720" indent="0">
              <a:buNone/>
            </a:pPr>
            <a:r>
              <a:rPr lang="uk-UA" dirty="0"/>
              <a:t>установивши таке співвідношення доходів і витрат, що дозволить отримати</a:t>
            </a:r>
          </a:p>
          <a:p>
            <a:pPr marL="45720" indent="0">
              <a:buNone/>
            </a:pPr>
            <a:r>
              <a:rPr lang="uk-UA" dirty="0"/>
              <a:t>максимальний фінансовий результат для обумовлених обсягів господарської діяльності.</a:t>
            </a:r>
          </a:p>
          <a:p>
            <a:pPr marL="45720" indent="0">
              <a:buNone/>
            </a:pPr>
            <a:r>
              <a:rPr lang="uk-UA" dirty="0"/>
              <a:t>Результатом планування є зведений бюджет підприємства на наступний період з</a:t>
            </a:r>
          </a:p>
          <a:p>
            <a:pPr marL="45720" indent="0">
              <a:buNone/>
            </a:pPr>
            <a:r>
              <a:rPr lang="uk-UA" dirty="0"/>
              <a:t>деталізацією по структурних підрозділах, узгоджений всіма учасниками процесу,</a:t>
            </a:r>
          </a:p>
          <a:p>
            <a:pPr marL="45720" indent="0">
              <a:buNone/>
            </a:pPr>
            <a:r>
              <a:rPr lang="uk-UA" dirty="0"/>
              <a:t>затверджений керівництвом і прийнятий до виконання всіма службами і підрозділами</a:t>
            </a:r>
          </a:p>
          <a:p>
            <a:pPr marL="45720" indent="0">
              <a:buNone/>
            </a:pPr>
            <a:r>
              <a:rPr lang="uk-UA" dirty="0"/>
              <a:t>підприємства.</a:t>
            </a:r>
          </a:p>
          <a:p>
            <a:pPr marL="45720" indent="0">
              <a:buNone/>
            </a:pPr>
            <a:r>
              <a:rPr lang="uk-UA" b="1" dirty="0"/>
              <a:t>Регламент планування </a:t>
            </a:r>
            <a:r>
              <a:rPr lang="uk-UA" dirty="0"/>
              <a:t>– порядок розробки планів (бюджетів), що визначає етапи</a:t>
            </a:r>
          </a:p>
          <a:p>
            <a:pPr marL="45720" indent="0">
              <a:buNone/>
            </a:pPr>
            <a:r>
              <a:rPr lang="uk-UA" dirty="0"/>
              <a:t>роботи (формування, узгодження, твердження), учасників кожного етапу (посада і</a:t>
            </a:r>
          </a:p>
          <a:p>
            <a:pPr marL="45720" indent="0">
              <a:buNone/>
            </a:pPr>
            <a:r>
              <a:rPr lang="uk-UA" dirty="0"/>
              <a:t>підрозділ), дії учасника (послідовність і терміни), джерела, форми отримання і передачі</a:t>
            </a:r>
          </a:p>
          <a:p>
            <a:pPr marL="45720" indent="0">
              <a:buNone/>
            </a:pPr>
            <a:r>
              <a:rPr lang="uk-UA" dirty="0"/>
              <a:t>інформації.</a:t>
            </a:r>
          </a:p>
        </p:txBody>
      </p:sp>
    </p:spTree>
    <p:extLst>
      <p:ext uri="{BB962C8B-B14F-4D97-AF65-F5344CB8AC3E}">
        <p14:creationId xmlns:p14="http://schemas.microsoft.com/office/powerpoint/2010/main" val="2273822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783B8A-D8FE-019F-DD7C-E780FFAF4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" y="546847"/>
            <a:ext cx="9368119" cy="5764306"/>
          </a:xfrm>
        </p:spPr>
        <p:txBody>
          <a:bodyPr>
            <a:normAutofit fontScale="85000" lnSpcReduction="2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uk-UA" b="1" dirty="0"/>
              <a:t>Етапи робіт визначають послідовність планування.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b="1" dirty="0"/>
              <a:t>Формування</a:t>
            </a:r>
            <a:r>
              <a:rPr lang="uk-UA" dirty="0"/>
              <a:t> – процес збору чи отримання вихідної інформації, складання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розрахунку на її основі планових показників у заданому форматі і передача їх іншому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виконавцю для продовження роботи на даному етапі чи виконавцю наступного етапу;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b="1" dirty="0"/>
              <a:t>Узгодження</a:t>
            </a:r>
            <a:r>
              <a:rPr lang="uk-UA" dirty="0"/>
              <a:t> – процес обговорення (зміни) показників підготовленого плану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(бюджету) між двома і більш підрозділами (чи з </a:t>
            </a:r>
            <a:r>
              <a:rPr lang="uk-UA" dirty="0" err="1"/>
              <a:t>вищестоящим</a:t>
            </a:r>
            <a:r>
              <a:rPr lang="uk-UA" dirty="0"/>
              <a:t> керівництвом) з метою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усунення можливих протиріч таким чином, щоб план відповідав можливостям та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інтересам усіх сторін, що беруть участь у його виконанні, зберігаючи при цьому задану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керівництвом цільову настанову.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b="1" dirty="0"/>
              <a:t>Твердження</a:t>
            </a:r>
            <a:r>
              <a:rPr lang="uk-UA" dirty="0"/>
              <a:t> – процес прийняття керівництвом підготовлених і погоджених із всіма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uk-UA" dirty="0"/>
              <a:t>учасниками планів (бюджетів) підприємства шляхом перевірки на відповідність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ru-RU" dirty="0" err="1"/>
              <a:t>визначеним</a:t>
            </a:r>
            <a:r>
              <a:rPr lang="ru-RU" dirty="0"/>
              <a:t> </a:t>
            </a:r>
            <a:r>
              <a:rPr lang="ru-RU" dirty="0" err="1"/>
              <a:t>критеріям</a:t>
            </a:r>
            <a:r>
              <a:rPr lang="ru-RU" dirty="0"/>
              <a:t> (</a:t>
            </a:r>
            <a:r>
              <a:rPr lang="ru-RU" dirty="0" err="1"/>
              <a:t>цільовим</a:t>
            </a:r>
            <a:r>
              <a:rPr lang="ru-RU" dirty="0"/>
              <a:t> </a:t>
            </a:r>
            <a:r>
              <a:rPr lang="ru-RU" dirty="0" err="1"/>
              <a:t>настановам</a:t>
            </a:r>
            <a:r>
              <a:rPr lang="ru-RU" dirty="0"/>
              <a:t>). </a:t>
            </a:r>
            <a:r>
              <a:rPr lang="ru-RU" dirty="0" err="1"/>
              <a:t>Прийняті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підписує</a:t>
            </a:r>
            <a:r>
              <a:rPr lang="ru-RU" dirty="0"/>
              <a:t> </a:t>
            </a:r>
            <a:r>
              <a:rPr lang="ru-RU" dirty="0" err="1"/>
              <a:t>Генеральний</a:t>
            </a:r>
            <a:endParaRPr lang="ru-RU" dirty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/>
              <a:t>директор і вони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директивними</a:t>
            </a:r>
            <a:r>
              <a:rPr lang="ru-RU" dirty="0"/>
              <a:t>, </a:t>
            </a:r>
            <a:r>
              <a:rPr lang="ru-RU" dirty="0" err="1"/>
              <a:t>затвердженими</a:t>
            </a:r>
            <a:r>
              <a:rPr lang="ru-RU" dirty="0"/>
              <a:t> і </a:t>
            </a:r>
            <a:r>
              <a:rPr lang="ru-RU" dirty="0" err="1"/>
              <a:t>обов'язковими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endParaRPr lang="ru-RU" dirty="0"/>
          </a:p>
          <a:p>
            <a:pPr marL="45720" indent="0">
              <a:lnSpc>
                <a:spcPct val="100000"/>
              </a:lnSpc>
              <a:buNone/>
            </a:pPr>
            <a:r>
              <a:rPr lang="ru-RU" dirty="0" err="1"/>
              <a:t>структурними</a:t>
            </a:r>
            <a:r>
              <a:rPr lang="ru-RU" dirty="0"/>
              <a:t> </a:t>
            </a:r>
            <a:r>
              <a:rPr lang="ru-RU" dirty="0" err="1"/>
              <a:t>підрозділами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225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915CB6D-92CF-85FB-2D79-E8CAB89B7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86" y="816069"/>
            <a:ext cx="10110228" cy="5405437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dirty="0"/>
              <a:t>З метою підвищення ефективності процедури планування компанії формують і</a:t>
            </a:r>
          </a:p>
          <a:p>
            <a:pPr marL="45720" indent="0">
              <a:buNone/>
            </a:pPr>
            <a:r>
              <a:rPr lang="uk-UA" dirty="0"/>
              <a:t>використовують власні моделі і алгоритми, які дозволяють зробити процедуру</a:t>
            </a:r>
          </a:p>
          <a:p>
            <a:pPr marL="45720" indent="0">
              <a:buNone/>
            </a:pPr>
            <a:r>
              <a:rPr lang="uk-UA" dirty="0"/>
              <a:t>зрозумілою і корисною. Часто використовують модель «планування від досягнутого».</a:t>
            </a:r>
          </a:p>
          <a:p>
            <a:pPr marL="45720" indent="0">
              <a:buNone/>
            </a:pPr>
            <a:r>
              <a:rPr lang="uk-UA" dirty="0"/>
              <a:t>Тобто, план дій компанії на наступний період формують на основі попереднього досвіду.</a:t>
            </a:r>
          </a:p>
          <a:p>
            <a:pPr marL="45720" indent="0">
              <a:buNone/>
            </a:pPr>
            <a:r>
              <a:rPr lang="uk-UA" dirty="0"/>
              <a:t>Недоліком цієї моделі є той факт, що як правило, попередній досвід не враховує</a:t>
            </a:r>
          </a:p>
          <a:p>
            <a:pPr marL="45720" indent="0">
              <a:buNone/>
            </a:pPr>
            <a:r>
              <a:rPr lang="uk-UA" dirty="0"/>
              <a:t>фактичні зміни у термінах теперішнього і майбутнього часу.</a:t>
            </a:r>
          </a:p>
          <a:p>
            <a:pPr marL="45720" indent="0">
              <a:buNone/>
            </a:pPr>
            <a:r>
              <a:rPr lang="uk-UA" dirty="0"/>
              <a:t>Серед інструментів планування слід окремо виділити модель </a:t>
            </a:r>
            <a:r>
              <a:rPr lang="en-US" b="1" dirty="0"/>
              <a:t>SWOT-</a:t>
            </a:r>
            <a:r>
              <a:rPr lang="uk-UA" b="1" dirty="0"/>
              <a:t>аналізу</a:t>
            </a:r>
            <a:r>
              <a:rPr lang="uk-UA" dirty="0"/>
              <a:t>, яка</a:t>
            </a:r>
          </a:p>
          <a:p>
            <a:pPr marL="45720" indent="0">
              <a:buNone/>
            </a:pPr>
            <a:r>
              <a:rPr lang="uk-UA" dirty="0"/>
              <a:t>передбачає формулювання сукупності можливих альтернатив розвитку на основі аналізу</a:t>
            </a:r>
          </a:p>
          <a:p>
            <a:pPr marL="45720" indent="0">
              <a:buNone/>
            </a:pPr>
            <a:r>
              <a:rPr lang="uk-UA" dirty="0"/>
              <a:t>стану внутрішнього і зовнішнього середовища бізнесу, оцінки стану можливостей і</a:t>
            </a:r>
          </a:p>
          <a:p>
            <a:pPr marL="45720" indent="0">
              <a:buNone/>
            </a:pPr>
            <a:r>
              <a:rPr lang="uk-UA" dirty="0"/>
              <a:t>загроз для його функціонування.</a:t>
            </a:r>
          </a:p>
        </p:txBody>
      </p:sp>
    </p:spTree>
    <p:extLst>
      <p:ext uri="{BB962C8B-B14F-4D97-AF65-F5344CB8AC3E}">
        <p14:creationId xmlns:p14="http://schemas.microsoft.com/office/powerpoint/2010/main" val="155176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D8E91B-3393-6A44-690B-757A43FC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824" y="770966"/>
            <a:ext cx="10721788" cy="2868706"/>
          </a:xfrm>
        </p:spPr>
        <p:txBody>
          <a:bodyPr/>
          <a:lstStyle/>
          <a:p>
            <a:pPr marL="45720" indent="0">
              <a:buNone/>
            </a:pPr>
            <a:r>
              <a:rPr lang="uk-UA" dirty="0"/>
              <a:t>Часто застосованою і не менш дієвою є модель розвитку бізнесу через концентрацію</a:t>
            </a:r>
          </a:p>
          <a:p>
            <a:pPr marL="45720" indent="0">
              <a:buNone/>
            </a:pPr>
            <a:r>
              <a:rPr lang="uk-UA" dirty="0"/>
              <a:t>зусиль і наявних ресурсів у цільових сферах. Так звана </a:t>
            </a:r>
            <a:r>
              <a:rPr lang="uk-UA" b="1" dirty="0"/>
              <a:t>«модель управління цілями».</a:t>
            </a:r>
          </a:p>
          <a:p>
            <a:pPr marL="45720" indent="0">
              <a:buNone/>
            </a:pPr>
            <a:r>
              <a:rPr lang="uk-UA" dirty="0"/>
              <a:t>Стан цільових сфер діяльності контролюють шляхом порівняння результату із</a:t>
            </a:r>
          </a:p>
          <a:p>
            <a:pPr marL="45720" indent="0">
              <a:buNone/>
            </a:pPr>
            <a:r>
              <a:rPr lang="uk-UA" dirty="0"/>
              <a:t>плановими критеріями.</a:t>
            </a:r>
          </a:p>
          <a:p>
            <a:pPr marL="45720" indent="0">
              <a:buNone/>
            </a:pPr>
            <a:r>
              <a:rPr lang="uk-UA" dirty="0"/>
              <a:t>Об’єднавчою вимогою для всіх моделей, що використовують менеджери у розробці</a:t>
            </a:r>
          </a:p>
          <a:p>
            <a:pPr marL="45720" indent="0">
              <a:buNone/>
            </a:pPr>
            <a:r>
              <a:rPr lang="uk-UA" dirty="0"/>
              <a:t>планів, є </a:t>
            </a:r>
            <a:r>
              <a:rPr lang="uk-UA" b="1" dirty="0"/>
              <a:t>застереження</a:t>
            </a:r>
            <a:r>
              <a:rPr lang="uk-UA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4D1C3-A5F7-6C6C-1A38-F2FA32A0DF95}"/>
              </a:ext>
            </a:extLst>
          </p:cNvPr>
          <p:cNvSpPr txBox="1"/>
          <p:nvPr/>
        </p:nvSpPr>
        <p:spPr>
          <a:xfrm>
            <a:off x="6875931" y="5100935"/>
            <a:ext cx="4554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«Все, </a:t>
            </a:r>
            <a:r>
              <a:rPr lang="ru-RU" b="1" i="1" dirty="0" err="1"/>
              <a:t>що</a:t>
            </a:r>
            <a:r>
              <a:rPr lang="ru-RU" b="1" i="1" dirty="0"/>
              <a:t> не </a:t>
            </a:r>
            <a:r>
              <a:rPr lang="ru-RU" b="1" i="1" dirty="0" err="1"/>
              <a:t>піддається</a:t>
            </a:r>
            <a:r>
              <a:rPr lang="ru-RU" b="1" i="1" dirty="0"/>
              <a:t> </a:t>
            </a:r>
            <a:r>
              <a:rPr lang="ru-RU" b="1" i="1" dirty="0" err="1"/>
              <a:t>вимірюванню</a:t>
            </a:r>
            <a:r>
              <a:rPr lang="ru-RU" b="1" i="1" dirty="0"/>
              <a:t> є </a:t>
            </a:r>
            <a:r>
              <a:rPr lang="ru-RU" b="1" i="1" dirty="0" err="1"/>
              <a:t>неконтрольованим</a:t>
            </a:r>
            <a:r>
              <a:rPr lang="ru-RU" b="1" i="1" dirty="0"/>
              <a:t>. Все,</a:t>
            </a:r>
          </a:p>
          <a:p>
            <a:r>
              <a:rPr lang="ru-RU" b="1" i="1" dirty="0" err="1"/>
              <a:t>що</a:t>
            </a:r>
            <a:r>
              <a:rPr lang="ru-RU" b="1" i="1" dirty="0"/>
              <a:t> є </a:t>
            </a:r>
            <a:r>
              <a:rPr lang="ru-RU" b="1" i="1" dirty="0" err="1"/>
              <a:t>неконтрольованим</a:t>
            </a:r>
            <a:r>
              <a:rPr lang="ru-RU" b="1" i="1" dirty="0"/>
              <a:t> є </a:t>
            </a:r>
            <a:r>
              <a:rPr lang="ru-RU" b="1" i="1" dirty="0" err="1"/>
              <a:t>некерованим</a:t>
            </a:r>
            <a:r>
              <a:rPr lang="ru-RU" b="1" i="1" dirty="0"/>
              <a:t>».</a:t>
            </a:r>
            <a:endParaRPr lang="uk-UA" b="1" i="1" dirty="0"/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73A2C3AF-69F4-6375-79E5-D5E39169949F}"/>
              </a:ext>
            </a:extLst>
          </p:cNvPr>
          <p:cNvCxnSpPr/>
          <p:nvPr/>
        </p:nvCxnSpPr>
        <p:spPr>
          <a:xfrm>
            <a:off x="4096871" y="3429000"/>
            <a:ext cx="2429435" cy="21336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230FD3-9EFD-454D-8DB4-64FB492832A5}"/>
              </a:ext>
            </a:extLst>
          </p:cNvPr>
          <p:cNvSpPr/>
          <p:nvPr/>
        </p:nvSpPr>
        <p:spPr>
          <a:xfrm>
            <a:off x="6687671" y="4921623"/>
            <a:ext cx="4840941" cy="128195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187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24016B-02FE-5BE2-4BD9-BB0203472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529" y="1563565"/>
            <a:ext cx="9566941" cy="3465633"/>
          </a:xfrm>
        </p:spPr>
      </p:pic>
    </p:spTree>
    <p:extLst>
      <p:ext uri="{BB962C8B-B14F-4D97-AF65-F5344CB8AC3E}">
        <p14:creationId xmlns:p14="http://schemas.microsoft.com/office/powerpoint/2010/main" val="175326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5953F-1493-C448-8DCF-638F2F94E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Карта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816ECE-E2F5-D3B3-FDAA-8DB3F4121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51856"/>
            <a:ext cx="9398949" cy="28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6693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129</TotalTime>
  <Words>1680</Words>
  <Application>Microsoft Office PowerPoint</Application>
  <PresentationFormat>Широкоэкранный</PresentationFormat>
  <Paragraphs>134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Corbel</vt:lpstr>
      <vt:lpstr>Базис</vt:lpstr>
      <vt:lpstr>РОЗДІЛ 5 Вимоги до процесу планування</vt:lpstr>
      <vt:lpstr>5.1. Головні терміни і визначення процедури планування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 стратегічних цілей і критеріїв оцінки</vt:lpstr>
      <vt:lpstr>Презентация PowerPoint</vt:lpstr>
      <vt:lpstr>Перспективи розвитку стосунків з споживачами</vt:lpstr>
      <vt:lpstr>Перспектива стану внутрішніх бізнес-процесів</vt:lpstr>
      <vt:lpstr>Перспектива навчання і розвитку персоналу</vt:lpstr>
      <vt:lpstr>5.3. Модель збалансованих показників оцінки ефективності (СЗПЕ) як інструмент планування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5.4. Ланцюжок бізнес-процесів як інструмент розвитку моделі СЗПЕ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для контролю знань та обговорення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5 Вимоги до процесу планування</dc:title>
  <dc:creator>Lenovo Comfy</dc:creator>
  <cp:lastModifiedBy>Lenovo Comfy</cp:lastModifiedBy>
  <cp:revision>1</cp:revision>
  <dcterms:created xsi:type="dcterms:W3CDTF">2023-10-03T16:17:23Z</dcterms:created>
  <dcterms:modified xsi:type="dcterms:W3CDTF">2023-10-10T18:15:41Z</dcterms:modified>
</cp:coreProperties>
</file>