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2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uk-UA"/>
              <a:t>Зразок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90A66AE-81F5-474A-B74B-EE41E9320F19}" type="datetimeFigureOut">
              <a:rPr lang="uk-UA" smtClean="0"/>
              <a:t>15.10.2024</a:t>
            </a:fld>
            <a:endParaRPr lang="uk-UA"/>
          </a:p>
        </p:txBody>
      </p:sp>
      <p:sp>
        <p:nvSpPr>
          <p:cNvPr id="5" name="Footer Placeholder 4"/>
          <p:cNvSpPr>
            <a:spLocks noGrp="1"/>
          </p:cNvSpPr>
          <p:nvPr>
            <p:ph type="ftr" sz="quarter" idx="11"/>
          </p:nvPr>
        </p:nvSpPr>
        <p:spPr>
          <a:xfrm>
            <a:off x="1174044" y="5357592"/>
            <a:ext cx="5034845" cy="365125"/>
          </a:xfrm>
        </p:spPr>
        <p:txBody>
          <a:bodyPr/>
          <a:lstStyle/>
          <a:p>
            <a:endParaRPr lang="uk-U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64F593F-0D5B-4CF0-BEE2-6583C73E7271}"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Vertical Text Placeholder 2"/>
          <p:cNvSpPr>
            <a:spLocks noGrp="1"/>
          </p:cNvSpPr>
          <p:nvPr>
            <p:ph type="body" orient="vert" idx="1"/>
          </p:nvPr>
        </p:nvSpPr>
        <p:spPr/>
        <p:txBody>
          <a:bodyPr vert="eaVert" anchor="ct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fld id="{C90A66AE-81F5-474A-B74B-EE41E9320F19}" type="datetimeFigureOut">
              <a:rPr lang="uk-UA" smtClean="0"/>
              <a:t>15.10.2024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uk-UA"/>
              <a:t>Зразок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fld id="{C90A66AE-81F5-474A-B74B-EE41E9320F19}" type="datetimeFigureOut">
              <a:rPr lang="uk-UA" smtClean="0"/>
              <a:t>15.10.2024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Content Placeholder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fld id="{C90A66AE-81F5-474A-B74B-EE41E9320F19}" type="datetimeFigureOut">
              <a:rPr lang="uk-UA" smtClean="0"/>
              <a:t>15.10.2024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uk-UA"/>
              <a:t>Зразок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C90A66AE-81F5-474A-B74B-EE41E9320F19}" type="datetimeFigureOut">
              <a:rPr lang="uk-UA" smtClean="0"/>
              <a:t>15.10.2024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5" name="Date Placeholder 4"/>
          <p:cNvSpPr>
            <a:spLocks noGrp="1"/>
          </p:cNvSpPr>
          <p:nvPr>
            <p:ph type="dt" sz="half" idx="10"/>
          </p:nvPr>
        </p:nvSpPr>
        <p:spPr/>
        <p:txBody>
          <a:bodyPr/>
          <a:lstStyle/>
          <a:p>
            <a:fld id="{C90A66AE-81F5-474A-B74B-EE41E9320F19}" type="datetimeFigureOut">
              <a:rPr lang="uk-UA" smtClean="0"/>
              <a:t>15.10.2024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64F593F-0D5B-4CF0-BEE2-6583C73E7271}" type="slidenum">
              <a:rPr lang="uk-UA" smtClean="0"/>
              <a:t>‹№›</a:t>
            </a:fld>
            <a:endParaRPr lang="uk-UA"/>
          </a:p>
        </p:txBody>
      </p:sp>
      <p:sp>
        <p:nvSpPr>
          <p:cNvPr id="9" name="Content Placeholder 8"/>
          <p:cNvSpPr>
            <a:spLocks noGrp="1"/>
          </p:cNvSpPr>
          <p:nvPr>
            <p:ph sz="quarter" idx="13"/>
          </p:nvPr>
        </p:nvSpPr>
        <p:spPr>
          <a:xfrm>
            <a:off x="1298448" y="2121407"/>
            <a:ext cx="3200400" cy="3602736"/>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Зразок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7" name="Date Placeholder 6"/>
          <p:cNvSpPr>
            <a:spLocks noGrp="1"/>
          </p:cNvSpPr>
          <p:nvPr>
            <p:ph type="dt" sz="half" idx="10"/>
          </p:nvPr>
        </p:nvSpPr>
        <p:spPr/>
        <p:txBody>
          <a:bodyPr/>
          <a:lstStyle/>
          <a:p>
            <a:fld id="{C90A66AE-81F5-474A-B74B-EE41E9320F19}" type="datetimeFigureOut">
              <a:rPr lang="uk-UA" smtClean="0"/>
              <a:t>15.10.2024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64F593F-0D5B-4CF0-BEE2-6583C73E7271}" type="slidenum">
              <a:rPr lang="uk-UA" smtClean="0"/>
              <a:t>‹№›</a:t>
            </a:fld>
            <a:endParaRPr lang="uk-UA"/>
          </a:p>
        </p:txBody>
      </p:sp>
      <p:sp>
        <p:nvSpPr>
          <p:cNvPr id="11" name="Content Placeholder 10"/>
          <p:cNvSpPr>
            <a:spLocks noGrp="1"/>
          </p:cNvSpPr>
          <p:nvPr>
            <p:ph sz="quarter" idx="13"/>
          </p:nvPr>
        </p:nvSpPr>
        <p:spPr>
          <a:xfrm>
            <a:off x="1298448" y="2944368"/>
            <a:ext cx="3227832" cy="2779776"/>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Date Placeholder 2"/>
          <p:cNvSpPr>
            <a:spLocks noGrp="1"/>
          </p:cNvSpPr>
          <p:nvPr>
            <p:ph type="dt" sz="half" idx="10"/>
          </p:nvPr>
        </p:nvSpPr>
        <p:spPr/>
        <p:txBody>
          <a:bodyPr/>
          <a:lstStyle/>
          <a:p>
            <a:fld id="{C90A66AE-81F5-474A-B74B-EE41E9320F19}" type="datetimeFigureOut">
              <a:rPr lang="uk-UA" smtClean="0"/>
              <a:t>15.10.2024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A66AE-81F5-474A-B74B-EE41E9320F19}" type="datetimeFigureOut">
              <a:rPr lang="uk-UA" smtClean="0"/>
              <a:t>15.10.2024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uk-UA"/>
              <a:t>Зразок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a:xfrm rot="60000">
            <a:off x="6341698" y="5885672"/>
            <a:ext cx="1213821" cy="365125"/>
          </a:xfrm>
        </p:spPr>
        <p:txBody>
          <a:bodyPr/>
          <a:lstStyle/>
          <a:p>
            <a:fld id="{C90A66AE-81F5-474A-B74B-EE41E9320F19}" type="datetimeFigureOut">
              <a:rPr lang="uk-UA" smtClean="0"/>
              <a:t>15.10.2024</a:t>
            </a:fld>
            <a:endParaRPr lang="uk-UA"/>
          </a:p>
        </p:txBody>
      </p:sp>
      <p:sp>
        <p:nvSpPr>
          <p:cNvPr id="6" name="Footer Placeholder 5"/>
          <p:cNvSpPr>
            <a:spLocks noGrp="1"/>
          </p:cNvSpPr>
          <p:nvPr>
            <p:ph type="ftr" sz="quarter" idx="11"/>
          </p:nvPr>
        </p:nvSpPr>
        <p:spPr>
          <a:xfrm rot="-60000">
            <a:off x="914554" y="5829261"/>
            <a:ext cx="3522607" cy="365125"/>
          </a:xfrm>
        </p:spPr>
        <p:txBody>
          <a:bodyPr/>
          <a:lstStyle/>
          <a:p>
            <a:endParaRPr lang="uk-UA"/>
          </a:p>
        </p:txBody>
      </p:sp>
      <p:sp>
        <p:nvSpPr>
          <p:cNvPr id="7" name="Slide Number Placeholder 6"/>
          <p:cNvSpPr>
            <a:spLocks noGrp="1"/>
          </p:cNvSpPr>
          <p:nvPr>
            <p:ph type="sldNum" sz="quarter" idx="12"/>
          </p:nvPr>
        </p:nvSpPr>
        <p:spPr>
          <a:xfrm rot="60000">
            <a:off x="7557313" y="5896961"/>
            <a:ext cx="554023" cy="365125"/>
          </a:xfrm>
        </p:spPr>
        <p:txBody>
          <a:bodyPr/>
          <a:lstStyle/>
          <a:p>
            <a:fld id="{764F593F-0D5B-4CF0-BEE2-6583C73E7271}"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uk-UA"/>
              <a:t>Зразок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a:xfrm rot="60000">
            <a:off x="6345936" y="5888737"/>
            <a:ext cx="1213821" cy="365125"/>
          </a:xfrm>
        </p:spPr>
        <p:txBody>
          <a:bodyPr/>
          <a:lstStyle/>
          <a:p>
            <a:fld id="{C90A66AE-81F5-474A-B74B-EE41E9320F19}" type="datetimeFigureOut">
              <a:rPr lang="uk-UA" smtClean="0"/>
              <a:t>15.10.2024</a:t>
            </a:fld>
            <a:endParaRPr lang="uk-UA"/>
          </a:p>
        </p:txBody>
      </p:sp>
      <p:sp>
        <p:nvSpPr>
          <p:cNvPr id="6" name="Footer Placeholder 5"/>
          <p:cNvSpPr>
            <a:spLocks noGrp="1"/>
          </p:cNvSpPr>
          <p:nvPr>
            <p:ph type="ftr" sz="quarter" idx="11"/>
          </p:nvPr>
        </p:nvSpPr>
        <p:spPr>
          <a:xfrm rot="-60000">
            <a:off x="914569" y="5831037"/>
            <a:ext cx="3319043" cy="365125"/>
          </a:xfrm>
        </p:spPr>
        <p:txBody>
          <a:bodyPr/>
          <a:lstStyle/>
          <a:p>
            <a:endParaRPr lang="uk-UA"/>
          </a:p>
        </p:txBody>
      </p:sp>
      <p:sp>
        <p:nvSpPr>
          <p:cNvPr id="7" name="Slide Number Placeholder 6"/>
          <p:cNvSpPr>
            <a:spLocks noGrp="1"/>
          </p:cNvSpPr>
          <p:nvPr>
            <p:ph type="sldNum" sz="quarter" idx="12"/>
          </p:nvPr>
        </p:nvSpPr>
        <p:spPr>
          <a:xfrm rot="60000">
            <a:off x="7562089" y="5900026"/>
            <a:ext cx="554023" cy="365125"/>
          </a:xfrm>
        </p:spPr>
        <p:txBody>
          <a:bodyPr/>
          <a:lstStyle/>
          <a:p>
            <a:fld id="{764F593F-0D5B-4CF0-BEE2-6583C73E7271}"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uk-UA"/>
              <a:t>Зразок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90A66AE-81F5-474A-B74B-EE41E9320F19}" type="datetimeFigureOut">
              <a:rPr lang="uk-UA" smtClean="0"/>
              <a:t>15.10.2024</a:t>
            </a:fld>
            <a:endParaRPr lang="uk-U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uk-U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64F593F-0D5B-4CF0-BEE2-6583C73E7271}"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t>Міжнародні</a:t>
            </a:r>
            <a:r>
              <a:rPr lang="ru-RU" dirty="0"/>
              <a:t> </a:t>
            </a:r>
            <a:r>
              <a:rPr lang="ru-RU" dirty="0" err="1"/>
              <a:t>засоби</a:t>
            </a:r>
            <a:r>
              <a:rPr lang="ru-RU" dirty="0"/>
              <a:t> </a:t>
            </a:r>
            <a:r>
              <a:rPr lang="ru-RU" dirty="0" err="1"/>
              <a:t>маркування</a:t>
            </a:r>
            <a:r>
              <a:rPr lang="ru-RU" dirty="0"/>
              <a:t> </a:t>
            </a:r>
            <a:r>
              <a:rPr lang="ru-RU" dirty="0" err="1"/>
              <a:t>товарів</a:t>
            </a:r>
            <a:r>
              <a:rPr lang="ru-RU" dirty="0"/>
              <a:t>.</a:t>
            </a:r>
            <a:endParaRPr lang="uk-UA" dirty="0"/>
          </a:p>
        </p:txBody>
      </p:sp>
      <p:sp>
        <p:nvSpPr>
          <p:cNvPr id="3" name="Місце для вмісту 2"/>
          <p:cNvSpPr>
            <a:spLocks noGrp="1"/>
          </p:cNvSpPr>
          <p:nvPr>
            <p:ph idx="1"/>
          </p:nvPr>
        </p:nvSpPr>
        <p:spPr/>
        <p:txBody>
          <a:bodyPr>
            <a:normAutofit/>
          </a:bodyPr>
          <a:lstStyle/>
          <a:p>
            <a:pPr marL="0" indent="360000" algn="just">
              <a:spcBef>
                <a:spcPts val="0"/>
              </a:spcBef>
              <a:buAutoNum type="arabicPeriod"/>
            </a:pPr>
            <a:r>
              <a:rPr lang="ru-RU" sz="2500" dirty="0" err="1">
                <a:latin typeface="Times New Roman" pitchFamily="18" charset="0"/>
                <a:cs typeface="Times New Roman" pitchFamily="18" charset="0"/>
              </a:rPr>
              <a:t>Міжнародні</a:t>
            </a:r>
            <a:r>
              <a:rPr lang="ru-RU" sz="2500" dirty="0">
                <a:latin typeface="Times New Roman" pitchFamily="18" charset="0"/>
                <a:cs typeface="Times New Roman" pitchFamily="18" charset="0"/>
              </a:rPr>
              <a:t> знаки та </a:t>
            </a:r>
            <a:r>
              <a:rPr lang="ru-RU" sz="2500" dirty="0" err="1">
                <a:latin typeface="Times New Roman" pitchFamily="18" charset="0"/>
                <a:cs typeface="Times New Roman" pitchFamily="18" charset="0"/>
              </a:rPr>
              <a:t>логотипи</a:t>
            </a:r>
            <a:r>
              <a:rPr lang="ru-RU" sz="2500" dirty="0">
                <a:latin typeface="Times New Roman" pitchFamily="18" charset="0"/>
                <a:cs typeface="Times New Roman" pitchFamily="18" charset="0"/>
              </a:rPr>
              <a:t> як </a:t>
            </a:r>
            <a:r>
              <a:rPr lang="ru-RU" sz="2500" dirty="0" err="1">
                <a:latin typeface="Times New Roman" pitchFamily="18" charset="0"/>
                <a:cs typeface="Times New Roman" pitchFamily="18" charset="0"/>
              </a:rPr>
              <a:t>частина</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брендингу</a:t>
            </a:r>
            <a:r>
              <a:rPr lang="ru-RU" sz="2500" dirty="0">
                <a:latin typeface="Times New Roman" pitchFamily="18" charset="0"/>
                <a:cs typeface="Times New Roman" pitchFamily="18" charset="0"/>
              </a:rPr>
              <a:t>. </a:t>
            </a:r>
          </a:p>
          <a:p>
            <a:pPr marL="0" indent="360000" algn="just">
              <a:spcBef>
                <a:spcPts val="0"/>
              </a:spcBef>
              <a:buAutoNum type="arabicPeriod"/>
            </a:pPr>
            <a:r>
              <a:rPr lang="ru-RU" sz="2500" dirty="0" err="1">
                <a:latin typeface="Times New Roman" pitchFamily="18" charset="0"/>
                <a:cs typeface="Times New Roman" pitchFamily="18" charset="0"/>
              </a:rPr>
              <a:t>Міжнародні</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стандарти</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маркування</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товарів</a:t>
            </a:r>
            <a:r>
              <a:rPr lang="ru-RU" sz="2500" dirty="0">
                <a:latin typeface="Times New Roman" pitchFamily="18" charset="0"/>
                <a:cs typeface="Times New Roman" pitchFamily="18" charset="0"/>
              </a:rPr>
              <a:t>. </a:t>
            </a:r>
          </a:p>
          <a:p>
            <a:pPr marL="0" indent="360000" algn="just">
              <a:spcBef>
                <a:spcPts val="0"/>
              </a:spcBef>
              <a:buAutoNum type="arabicPeriod"/>
            </a:pPr>
            <a:r>
              <a:rPr lang="ru-RU" sz="2500" dirty="0">
                <a:latin typeface="Times New Roman" pitchFamily="18" charset="0"/>
                <a:cs typeface="Times New Roman" pitchFamily="18" charset="0"/>
              </a:rPr>
              <a:t>Роль </a:t>
            </a:r>
            <a:r>
              <a:rPr lang="ru-RU" sz="2500" dirty="0" err="1">
                <a:latin typeface="Times New Roman" pitchFamily="18" charset="0"/>
                <a:cs typeface="Times New Roman" pitchFamily="18" charset="0"/>
              </a:rPr>
              <a:t>міжнародних</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стандартів</a:t>
            </a:r>
            <a:r>
              <a:rPr lang="ru-RU" sz="2500" dirty="0">
                <a:latin typeface="Times New Roman" pitchFamily="18" charset="0"/>
                <a:cs typeface="Times New Roman" pitchFamily="18" charset="0"/>
              </a:rPr>
              <a:t> у </a:t>
            </a:r>
            <a:r>
              <a:rPr lang="ru-RU" sz="2500" dirty="0" err="1">
                <a:latin typeface="Times New Roman" pitchFamily="18" charset="0"/>
                <a:cs typeface="Times New Roman" pitchFamily="18" charset="0"/>
              </a:rPr>
              <a:t>забезпеченні</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якості</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товарів</a:t>
            </a:r>
            <a:r>
              <a:rPr lang="ru-RU" sz="2500">
                <a:latin typeface="Times New Roman" pitchFamily="18" charset="0"/>
                <a:cs typeface="Times New Roman" pitchFamily="18" charset="0"/>
              </a:rPr>
              <a:t>. </a:t>
            </a:r>
            <a:endParaRPr lang="ru-RU" sz="2500" dirty="0">
              <a:latin typeface="Times New Roman" pitchFamily="18" charset="0"/>
              <a:cs typeface="Times New Roman" pitchFamily="18" charset="0"/>
            </a:endParaRPr>
          </a:p>
        </p:txBody>
      </p:sp>
      <p:pic>
        <p:nvPicPr>
          <p:cNvPr id="5" name="Рисунок 4"/>
          <p:cNvPicPr>
            <a:picLocks noChangeAspect="1"/>
          </p:cNvPicPr>
          <p:nvPr/>
        </p:nvPicPr>
        <p:blipFill rotWithShape="1">
          <a:blip r:embed="rId2"/>
          <a:srcRect l="36797" t="45508" r="36384" b="38281"/>
          <a:stretch/>
        </p:blipFill>
        <p:spPr>
          <a:xfrm>
            <a:off x="6876256" y="116632"/>
            <a:ext cx="2102073" cy="714375"/>
          </a:xfrm>
          <a:prstGeom prst="rect">
            <a:avLst/>
          </a:prstGeom>
        </p:spPr>
      </p:pic>
    </p:spTree>
    <p:extLst>
      <p:ext uri="{BB962C8B-B14F-4D97-AF65-F5344CB8AC3E}">
        <p14:creationId xmlns:p14="http://schemas.microsoft.com/office/powerpoint/2010/main" val="1050019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89395"/>
            <a:ext cx="1741688" cy="155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816553"/>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816552"/>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170" y="2564904"/>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кутник 3"/>
          <p:cNvSpPr/>
          <p:nvPr/>
        </p:nvSpPr>
        <p:spPr>
          <a:xfrm>
            <a:off x="2123728" y="2420888"/>
            <a:ext cx="6912768" cy="1754326"/>
          </a:xfrm>
          <a:prstGeom prst="rect">
            <a:avLst/>
          </a:prstGeom>
        </p:spPr>
        <p:txBody>
          <a:bodyPr wrap="square">
            <a:spAutoFit/>
          </a:bodyPr>
          <a:lstStyle/>
          <a:p>
            <a:r>
              <a:rPr lang="uk-UA" dirty="0"/>
              <a:t>Знак «Зелена крапка» означає, що виробник забезпечує прийом маркованого пакувального матеріалу на вторинну переробку, заздалегідь оплатив її. Знак був упроваджений у Німеччині і зараз діє на </a:t>
            </a:r>
            <a:r>
              <a:rPr lang="uk-UA" dirty="0" err="1"/>
              <a:t>теріторії</a:t>
            </a:r>
            <a:r>
              <a:rPr lang="uk-UA" dirty="0"/>
              <a:t> 15 країн-членів ЄС. На території України цей знак не має змістовного значення для товаровиробників, споживачів  чи контролюючих органів.</a:t>
            </a:r>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710" y="4437112"/>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кутник 4"/>
          <p:cNvSpPr/>
          <p:nvPr/>
        </p:nvSpPr>
        <p:spPr>
          <a:xfrm>
            <a:off x="2195736" y="4376310"/>
            <a:ext cx="6192688" cy="1200329"/>
          </a:xfrm>
          <a:prstGeom prst="rect">
            <a:avLst/>
          </a:prstGeom>
        </p:spPr>
        <p:txBody>
          <a:bodyPr wrap="square">
            <a:spAutoFit/>
          </a:bodyPr>
          <a:lstStyle/>
          <a:p>
            <a:r>
              <a:rPr lang="ru-RU" dirty="0"/>
              <a:t>Знак «вилка ложка» («</a:t>
            </a:r>
            <a:r>
              <a:rPr lang="ru-RU" dirty="0" err="1"/>
              <a:t>келих</a:t>
            </a:r>
            <a:r>
              <a:rPr lang="ru-RU" dirty="0"/>
              <a:t> і вилка» на </a:t>
            </a:r>
            <a:r>
              <a:rPr lang="ru-RU" dirty="0" err="1"/>
              <a:t>упаковці</a:t>
            </a:r>
            <a:r>
              <a:rPr lang="ru-RU" dirty="0"/>
              <a:t>) на </a:t>
            </a:r>
            <a:r>
              <a:rPr lang="ru-RU" dirty="0" err="1"/>
              <a:t>упаковці</a:t>
            </a:r>
            <a:r>
              <a:rPr lang="ru-RU" dirty="0"/>
              <a:t> </a:t>
            </a:r>
            <a:r>
              <a:rPr lang="ru-RU" dirty="0" err="1"/>
              <a:t>означає</a:t>
            </a:r>
            <a:r>
              <a:rPr lang="ru-RU" dirty="0"/>
              <a:t> </a:t>
            </a:r>
            <a:r>
              <a:rPr lang="ru-RU" dirty="0" err="1"/>
              <a:t>нетоксичний</a:t>
            </a:r>
            <a:r>
              <a:rPr lang="ru-RU" dirty="0"/>
              <a:t> </a:t>
            </a:r>
            <a:r>
              <a:rPr lang="ru-RU" dirty="0" err="1"/>
              <a:t>матеріал</a:t>
            </a:r>
            <a:r>
              <a:rPr lang="ru-RU" dirty="0"/>
              <a:t>. </a:t>
            </a:r>
            <a:r>
              <a:rPr lang="ru-RU" dirty="0" err="1"/>
              <a:t>Матеріал</a:t>
            </a:r>
            <a:r>
              <a:rPr lang="ru-RU" dirty="0"/>
              <a:t> </a:t>
            </a:r>
            <a:r>
              <a:rPr lang="ru-RU" dirty="0" err="1"/>
              <a:t>виробу</a:t>
            </a:r>
            <a:r>
              <a:rPr lang="ru-RU" dirty="0"/>
              <a:t> </a:t>
            </a:r>
            <a:r>
              <a:rPr lang="ru-RU" dirty="0" err="1"/>
              <a:t>нетоксичний</a:t>
            </a:r>
            <a:r>
              <a:rPr lang="ru-RU" dirty="0"/>
              <a:t> і </a:t>
            </a:r>
            <a:r>
              <a:rPr lang="ru-RU" dirty="0" err="1"/>
              <a:t>може</a:t>
            </a:r>
            <a:r>
              <a:rPr lang="ru-RU" dirty="0"/>
              <a:t> </a:t>
            </a:r>
            <a:r>
              <a:rPr lang="ru-RU" dirty="0" err="1"/>
              <a:t>стикатися</a:t>
            </a:r>
            <a:r>
              <a:rPr lang="ru-RU" dirty="0"/>
              <a:t> з </a:t>
            </a:r>
            <a:r>
              <a:rPr lang="ru-RU" dirty="0" err="1"/>
              <a:t>харчовими</a:t>
            </a:r>
            <a:r>
              <a:rPr lang="ru-RU" dirty="0"/>
              <a:t> продуктами.</a:t>
            </a:r>
            <a:endParaRPr lang="uk-UA"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3207" y="5733256"/>
            <a:ext cx="2103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11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436" y="127155"/>
            <a:ext cx="1486631" cy="1174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99" y="2289940"/>
            <a:ext cx="2160239" cy="144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кутник 3"/>
          <p:cNvSpPr/>
          <p:nvPr/>
        </p:nvSpPr>
        <p:spPr>
          <a:xfrm>
            <a:off x="2339752" y="2132857"/>
            <a:ext cx="6048672" cy="1754326"/>
          </a:xfrm>
          <a:prstGeom prst="rect">
            <a:avLst/>
          </a:prstGeom>
        </p:spPr>
        <p:txBody>
          <a:bodyPr wrap="square">
            <a:spAutoFit/>
          </a:bodyPr>
          <a:lstStyle/>
          <a:p>
            <a:r>
              <a:rPr lang="uk-UA" dirty="0"/>
              <a:t>Загальноєвропейське </a:t>
            </a:r>
            <a:r>
              <a:rPr lang="uk-UA" dirty="0" err="1"/>
              <a:t>екомаркування</a:t>
            </a:r>
            <a:r>
              <a:rPr lang="uk-UA" dirty="0"/>
              <a:t> </a:t>
            </a:r>
            <a:r>
              <a:rPr lang="en-US" dirty="0"/>
              <a:t>Organic Bio </a:t>
            </a:r>
            <a:r>
              <a:rPr lang="uk-UA" dirty="0"/>
              <a:t>чи </a:t>
            </a:r>
            <a:r>
              <a:rPr lang="en-US" dirty="0"/>
              <a:t>Euro-leaf. </a:t>
            </a:r>
            <a:r>
              <a:rPr lang="uk-UA" dirty="0"/>
              <a:t>Цей знак означає, що продукт вироблений ЄС і відповідає всім вимогам до органічної продукції. Маркування є обов’язковим для всіх органічних господарств, що експортують, вирощують та постачають продукцію на продаж до ЄС.</a:t>
            </a: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88641"/>
            <a:ext cx="1080119" cy="10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886180"/>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кутник 4"/>
          <p:cNvSpPr/>
          <p:nvPr/>
        </p:nvSpPr>
        <p:spPr>
          <a:xfrm>
            <a:off x="2051720" y="3886180"/>
            <a:ext cx="6336704" cy="1754326"/>
          </a:xfrm>
          <a:prstGeom prst="rect">
            <a:avLst/>
          </a:prstGeom>
        </p:spPr>
        <p:txBody>
          <a:bodyPr wrap="square">
            <a:spAutoFit/>
          </a:bodyPr>
          <a:lstStyle/>
          <a:p>
            <a:r>
              <a:rPr lang="uk-UA" dirty="0"/>
              <a:t>Організація з незалежної сертифікації натуральних органічних продуктів </a:t>
            </a:r>
            <a:r>
              <a:rPr lang="en-US" dirty="0"/>
              <a:t>QAI (Quality Assurance International) </a:t>
            </a:r>
            <a:r>
              <a:rPr lang="uk-UA" dirty="0"/>
              <a:t>підтримує виробництво </a:t>
            </a:r>
            <a:r>
              <a:rPr lang="uk-UA" dirty="0" err="1"/>
              <a:t>еко-продукції</a:t>
            </a:r>
            <a:r>
              <a:rPr lang="uk-UA" dirty="0"/>
              <a:t> в США і по всьому світу. </a:t>
            </a:r>
            <a:r>
              <a:rPr lang="en-US" dirty="0"/>
              <a:t>QAI </a:t>
            </a:r>
            <a:r>
              <a:rPr lang="uk-UA" dirty="0"/>
              <a:t>прагне не впливати на навколишнє середовище і приймає суворі та ефективні заходи для запобігання або обмеження її забруднень.</a:t>
            </a:r>
          </a:p>
        </p:txBody>
      </p:sp>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8" y="0"/>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6868" y="188641"/>
            <a:ext cx="1174440" cy="117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320" y="168361"/>
            <a:ext cx="108012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168" y="188080"/>
            <a:ext cx="1130449" cy="113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037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827088" y="692150"/>
            <a:ext cx="7417320" cy="5401146"/>
          </a:xfrm>
        </p:spPr>
        <p:txBody>
          <a:bodyPr>
            <a:normAutofit fontScale="85000" lnSpcReduction="20000"/>
          </a:bodyPr>
          <a:lstStyle/>
          <a:p>
            <a:pPr marL="0" indent="457200" algn="just">
              <a:lnSpc>
                <a:spcPct val="110000"/>
              </a:lnSpc>
              <a:spcBef>
                <a:spcPts val="0"/>
              </a:spcBef>
              <a:buNone/>
            </a:pPr>
            <a:r>
              <a:rPr lang="uk-UA" dirty="0">
                <a:solidFill>
                  <a:schemeClr val="accent2">
                    <a:lumMod val="60000"/>
                    <a:lumOff val="40000"/>
                  </a:schemeClr>
                </a:solidFill>
                <a:latin typeface="Times New Roman" pitchFamily="18" charset="0"/>
                <a:cs typeface="Times New Roman" pitchFamily="18" charset="0"/>
              </a:rPr>
              <a:t>Штриховий код виробу </a:t>
            </a:r>
            <a:r>
              <a:rPr lang="uk-UA" dirty="0">
                <a:latin typeface="Times New Roman" pitchFamily="18" charset="0"/>
                <a:cs typeface="Times New Roman" pitchFamily="18" charset="0"/>
              </a:rPr>
              <a:t>дає опис продукції, який подається за допомогою комбінації послідовно розташованих паралельних штрихів та проміжків між ними, розміри та розташування яких встановлені певними правилами. На сьогодні штрихове позначення є всесвітньо прийнятим засобом маркування товарів для їх ідентифікації. Його застосовують в автоматизованих системах обліку та контролю, що дає можливість вилучити або значно зменшити обсяг ручної праці у процесах складування та реалізації продукції, а також створює основу для електронного обміну даними. Для маркування споживчих товарів, які реалізуються через оптову та роздрібну торгівлю, застосовують штриховий код </a:t>
            </a:r>
            <a:r>
              <a:rPr lang="en-US" dirty="0">
                <a:latin typeface="Times New Roman" pitchFamily="18" charset="0"/>
                <a:cs typeface="Times New Roman" pitchFamily="18" charset="0"/>
              </a:rPr>
              <a:t>EAN–13 (</a:t>
            </a:r>
            <a:r>
              <a:rPr lang="uk-UA" dirty="0">
                <a:latin typeface="Times New Roman" pitchFamily="18" charset="0"/>
                <a:cs typeface="Times New Roman" pitchFamily="18" charset="0"/>
              </a:rPr>
              <a:t>код </a:t>
            </a:r>
            <a:r>
              <a:rPr lang="en-US" dirty="0">
                <a:latin typeface="Times New Roman" pitchFamily="18" charset="0"/>
                <a:cs typeface="Times New Roman" pitchFamily="18" charset="0"/>
              </a:rPr>
              <a:t>EAN–8 </a:t>
            </a:r>
            <a:r>
              <a:rPr lang="uk-UA" dirty="0">
                <a:latin typeface="Times New Roman" pitchFamily="18" charset="0"/>
                <a:cs typeface="Times New Roman" pitchFamily="18" charset="0"/>
              </a:rPr>
              <a:t>призначений для товарів, що мають дуже малу поверхню для маркування). </a:t>
            </a:r>
          </a:p>
          <a:p>
            <a:pPr marL="0" indent="457200" algn="just">
              <a:lnSpc>
                <a:spcPct val="110000"/>
              </a:lnSpc>
              <a:spcBef>
                <a:spcPts val="0"/>
              </a:spcBef>
              <a:buNone/>
            </a:pPr>
            <a:r>
              <a:rPr lang="uk-UA" dirty="0">
                <a:latin typeface="Times New Roman" pitchFamily="18" charset="0"/>
                <a:cs typeface="Times New Roman" pitchFamily="18" charset="0"/>
              </a:rPr>
              <a:t>Цифрова інформація у коді має таку структуру: 3 розряди – префікс, що визначає нумерувальну організацію або країну виробника; 9 розрядів – код підприємства та код товару, який надається з урахуванням моделі виробу, розміру, кольору, оформлення тощо; 1 розряд – контрольна цифра.</a:t>
            </a:r>
          </a:p>
        </p:txBody>
      </p:sp>
    </p:spTree>
    <p:extLst>
      <p:ext uri="{BB962C8B-B14F-4D97-AF65-F5344CB8AC3E}">
        <p14:creationId xmlns:p14="http://schemas.microsoft.com/office/powerpoint/2010/main" val="102023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6962235" cy="2904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кутник 3"/>
          <p:cNvSpPr/>
          <p:nvPr/>
        </p:nvSpPr>
        <p:spPr>
          <a:xfrm>
            <a:off x="899592" y="764705"/>
            <a:ext cx="5040560" cy="2585323"/>
          </a:xfrm>
          <a:prstGeom prst="rect">
            <a:avLst/>
          </a:prstGeom>
        </p:spPr>
        <p:txBody>
          <a:bodyPr wrap="square">
            <a:spAutoFit/>
          </a:bodyPr>
          <a:lstStyle/>
          <a:p>
            <a:r>
              <a:rPr lang="uk-UA" dirty="0"/>
              <a:t>Який штрих код в Україні?</a:t>
            </a:r>
          </a:p>
          <a:p>
            <a:r>
              <a:rPr lang="uk-UA" dirty="0"/>
              <a:t>Структура штрих-коду </a:t>
            </a:r>
            <a:r>
              <a:rPr lang="en-US" dirty="0"/>
              <a:t>EAN-13</a:t>
            </a:r>
            <a:br>
              <a:rPr lang="en-US" dirty="0"/>
            </a:br>
            <a:br>
              <a:rPr lang="en-US" dirty="0"/>
            </a:br>
            <a:r>
              <a:rPr lang="uk-UA" dirty="0"/>
              <a:t>Префікс національної організації </a:t>
            </a:r>
            <a:r>
              <a:rPr lang="en-US" dirty="0"/>
              <a:t>EAN – </a:t>
            </a:r>
            <a:r>
              <a:rPr lang="uk-UA" dirty="0"/>
              <a:t>Асоціації Товарної Нумерації України “ЄАН-УКРАЇНА” – 482. Наступні 9 цифр містять номер підприємства, зареєстрованого усередині національної організації, та номер товару.</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397825"/>
            <a:ext cx="294893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4866" y="383705"/>
            <a:ext cx="2103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638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60648"/>
            <a:ext cx="6965245" cy="864095"/>
          </a:xfrm>
        </p:spPr>
        <p:txBody>
          <a:bodyPr>
            <a:normAutofit/>
          </a:bodyPr>
          <a:lstStyle/>
          <a:p>
            <a:r>
              <a:rPr lang="ru-RU" sz="2500" dirty="0">
                <a:solidFill>
                  <a:schemeClr val="accent2">
                    <a:lumMod val="75000"/>
                  </a:schemeClr>
                </a:solidFill>
                <a:latin typeface="Times New Roman" pitchFamily="18" charset="0"/>
                <a:cs typeface="Times New Roman" pitchFamily="18" charset="0"/>
              </a:rPr>
              <a:t>3.Роль </a:t>
            </a:r>
            <a:r>
              <a:rPr lang="ru-RU" sz="2500" dirty="0" err="1">
                <a:solidFill>
                  <a:schemeClr val="accent2">
                    <a:lumMod val="75000"/>
                  </a:schemeClr>
                </a:solidFill>
                <a:latin typeface="Times New Roman" pitchFamily="18" charset="0"/>
                <a:cs typeface="Times New Roman" pitchFamily="18" charset="0"/>
              </a:rPr>
              <a:t>міжнародних</a:t>
            </a:r>
            <a:r>
              <a:rPr lang="ru-RU" sz="2500" dirty="0">
                <a:solidFill>
                  <a:schemeClr val="accent2">
                    <a:lumMod val="75000"/>
                  </a:schemeClr>
                </a:solidFill>
                <a:latin typeface="Times New Roman" pitchFamily="18" charset="0"/>
                <a:cs typeface="Times New Roman" pitchFamily="18" charset="0"/>
              </a:rPr>
              <a:t> </a:t>
            </a:r>
            <a:r>
              <a:rPr lang="ru-RU" sz="2500" dirty="0" err="1">
                <a:solidFill>
                  <a:schemeClr val="accent2">
                    <a:lumMod val="75000"/>
                  </a:schemeClr>
                </a:solidFill>
                <a:latin typeface="Times New Roman" pitchFamily="18" charset="0"/>
                <a:cs typeface="Times New Roman" pitchFamily="18" charset="0"/>
              </a:rPr>
              <a:t>стандартів</a:t>
            </a:r>
            <a:r>
              <a:rPr lang="ru-RU" sz="2500" dirty="0">
                <a:solidFill>
                  <a:schemeClr val="accent2">
                    <a:lumMod val="75000"/>
                  </a:schemeClr>
                </a:solidFill>
                <a:latin typeface="Times New Roman" pitchFamily="18" charset="0"/>
                <a:cs typeface="Times New Roman" pitchFamily="18" charset="0"/>
              </a:rPr>
              <a:t> у </a:t>
            </a:r>
            <a:r>
              <a:rPr lang="ru-RU" sz="2500" dirty="0" err="1">
                <a:solidFill>
                  <a:schemeClr val="accent2">
                    <a:lumMod val="75000"/>
                  </a:schemeClr>
                </a:solidFill>
                <a:latin typeface="Times New Roman" pitchFamily="18" charset="0"/>
                <a:cs typeface="Times New Roman" pitchFamily="18" charset="0"/>
              </a:rPr>
              <a:t>забезпеченні</a:t>
            </a:r>
            <a:r>
              <a:rPr lang="ru-RU" sz="2500" dirty="0">
                <a:solidFill>
                  <a:schemeClr val="accent2">
                    <a:lumMod val="75000"/>
                  </a:schemeClr>
                </a:solidFill>
                <a:latin typeface="Times New Roman" pitchFamily="18" charset="0"/>
                <a:cs typeface="Times New Roman" pitchFamily="18" charset="0"/>
              </a:rPr>
              <a:t> </a:t>
            </a:r>
            <a:r>
              <a:rPr lang="ru-RU" sz="2500" dirty="0" err="1">
                <a:solidFill>
                  <a:schemeClr val="accent2">
                    <a:lumMod val="75000"/>
                  </a:schemeClr>
                </a:solidFill>
                <a:latin typeface="Times New Roman" pitchFamily="18" charset="0"/>
                <a:cs typeface="Times New Roman" pitchFamily="18" charset="0"/>
              </a:rPr>
              <a:t>якості</a:t>
            </a:r>
            <a:r>
              <a:rPr lang="ru-RU" sz="2500" dirty="0">
                <a:solidFill>
                  <a:schemeClr val="accent2">
                    <a:lumMod val="75000"/>
                  </a:schemeClr>
                </a:solidFill>
                <a:latin typeface="Times New Roman" pitchFamily="18" charset="0"/>
                <a:cs typeface="Times New Roman" pitchFamily="18" charset="0"/>
              </a:rPr>
              <a:t> </a:t>
            </a:r>
            <a:r>
              <a:rPr lang="ru-RU" sz="2500" dirty="0" err="1">
                <a:solidFill>
                  <a:schemeClr val="accent2">
                    <a:lumMod val="75000"/>
                  </a:schemeClr>
                </a:solidFill>
                <a:latin typeface="Times New Roman" pitchFamily="18" charset="0"/>
                <a:cs typeface="Times New Roman" pitchFamily="18" charset="0"/>
              </a:rPr>
              <a:t>товарів</a:t>
            </a:r>
            <a:endParaRPr lang="uk-UA" sz="2500" dirty="0">
              <a:solidFill>
                <a:schemeClr val="accent2">
                  <a:lumMod val="75000"/>
                </a:schemeClr>
              </a:solidFill>
            </a:endParaRPr>
          </a:p>
        </p:txBody>
      </p:sp>
      <p:sp>
        <p:nvSpPr>
          <p:cNvPr id="3" name="Місце для вмісту 2"/>
          <p:cNvSpPr>
            <a:spLocks noGrp="1"/>
          </p:cNvSpPr>
          <p:nvPr>
            <p:ph idx="1"/>
          </p:nvPr>
        </p:nvSpPr>
        <p:spPr>
          <a:xfrm>
            <a:off x="755576" y="1196752"/>
            <a:ext cx="7704856" cy="4824536"/>
          </a:xfrm>
        </p:spPr>
        <p:txBody>
          <a:bodyPr>
            <a:noAutofit/>
          </a:bodyPr>
          <a:lstStyle/>
          <a:p>
            <a:pPr marL="0" indent="360000" algn="just">
              <a:spcBef>
                <a:spcPts val="0"/>
              </a:spcBef>
              <a:buNone/>
            </a:pPr>
            <a:r>
              <a:rPr lang="uk-UA" sz="1500" dirty="0">
                <a:latin typeface="Times New Roman" pitchFamily="18" charset="0"/>
                <a:cs typeface="Times New Roman" pitchFamily="18" charset="0"/>
              </a:rPr>
              <a:t>Особлива роль міжнародної стандартизації у забезпеченні якості продукції (послуг)полягає у тому, що вона створює єдину, зрозумілу у всіх країнах мову, за допомогою якої відображають </a:t>
            </a:r>
            <a:r>
              <a:rPr lang="uk-UA" sz="1500" dirty="0" err="1">
                <a:latin typeface="Times New Roman" pitchFamily="18" charset="0"/>
                <a:cs typeface="Times New Roman" pitchFamily="18" charset="0"/>
              </a:rPr>
              <a:t>нормативно-</a:t>
            </a:r>
            <a:r>
              <a:rPr lang="uk-UA" sz="1500" dirty="0">
                <a:latin typeface="Times New Roman" pitchFamily="18" charset="0"/>
                <a:cs typeface="Times New Roman" pitchFamily="18" charset="0"/>
              </a:rPr>
              <a:t> технічні засади та рівень якості на всіх етапах життєвого циклу продукції – від її створення до використання та утилізації.</a:t>
            </a:r>
          </a:p>
          <a:p>
            <a:pPr marL="0" indent="360000" algn="just">
              <a:spcBef>
                <a:spcPts val="0"/>
              </a:spcBef>
              <a:buNone/>
            </a:pPr>
            <a:r>
              <a:rPr lang="uk-UA" sz="1500" dirty="0">
                <a:latin typeface="Times New Roman" pitchFamily="18" charset="0"/>
                <a:cs typeface="Times New Roman" pitchFamily="18" charset="0"/>
              </a:rPr>
              <a:t>Сучасними тенденціями розвитку міжнародної сертифікації систем якості, їх упровадження й застосування є:</a:t>
            </a:r>
          </a:p>
          <a:p>
            <a:pPr marL="0" indent="360000" algn="just">
              <a:spcBef>
                <a:spcPts val="0"/>
              </a:spcBef>
              <a:buNone/>
            </a:pPr>
            <a:r>
              <a:rPr lang="uk-UA" sz="1500" dirty="0">
                <a:latin typeface="Times New Roman" pitchFamily="18" charset="0"/>
                <a:cs typeface="Times New Roman" pitchFamily="18" charset="0"/>
              </a:rPr>
              <a:t>1)  поширення та деталізація тих елементів структури і функціонування підприємства, що належать до системи якості й підлягають стандартизації у межах стандартів </a:t>
            </a:r>
            <a:r>
              <a:rPr lang="en-US" sz="1500" dirty="0">
                <a:latin typeface="Times New Roman" pitchFamily="18" charset="0"/>
                <a:cs typeface="Times New Roman" pitchFamily="18" charset="0"/>
              </a:rPr>
              <a:t>ISO </a:t>
            </a:r>
            <a:r>
              <a:rPr lang="uk-UA" sz="1500" dirty="0">
                <a:latin typeface="Times New Roman" pitchFamily="18" charset="0"/>
                <a:cs typeface="Times New Roman" pitchFamily="18" charset="0"/>
              </a:rPr>
              <a:t>серій 9000 та 10000, а також деталізація стандартизованих функцій забезпечення та управління якістю, розвиток методів, засобів технології проектування систем якості;</a:t>
            </a:r>
          </a:p>
          <a:p>
            <a:pPr marL="0" indent="360000" algn="just">
              <a:spcBef>
                <a:spcPts val="0"/>
              </a:spcBef>
              <a:buNone/>
            </a:pPr>
            <a:r>
              <a:rPr lang="uk-UA" sz="1500" dirty="0">
                <a:latin typeface="Times New Roman" pitchFamily="18" charset="0"/>
                <a:cs typeface="Times New Roman" pitchFamily="18" charset="0"/>
              </a:rPr>
              <a:t>2)  поширення сфер застосування систем якості: виробництво сіль­ськогосподарської продукції, рибальство, хімічна та нафтохімічна промисловість, фармацевтична та косметична промисловість, будівництво, сфера послуг (енергопостачання, транспорт, зв’язок, комунальне обслуговування, банківсько-фінансова діяльність, охорона здоров’я, навчання тощо), захист навколишнього середовища, інформаційні технології;</a:t>
            </a:r>
          </a:p>
          <a:p>
            <a:pPr marL="0" indent="360000" algn="just">
              <a:spcBef>
                <a:spcPts val="0"/>
              </a:spcBef>
              <a:buNone/>
            </a:pPr>
            <a:r>
              <a:rPr lang="uk-UA" sz="1500" dirty="0">
                <a:latin typeface="Times New Roman" pitchFamily="18" charset="0"/>
                <a:cs typeface="Times New Roman" pitchFamily="18" charset="0"/>
              </a:rPr>
              <a:t>3)  концентрація робіт щодо впровадження систем якості, їх сертифікації, акредитації органів із сертифікації систем якості, підготовки та підвищення кваліфікації персоналу, підготовки </a:t>
            </a:r>
            <a:r>
              <a:rPr lang="uk-UA" sz="1500" dirty="0" err="1">
                <a:latin typeface="Times New Roman" pitchFamily="18" charset="0"/>
                <a:cs typeface="Times New Roman" pitchFamily="18" charset="0"/>
              </a:rPr>
              <a:t>експертів-</a:t>
            </a:r>
            <a:r>
              <a:rPr lang="uk-UA" sz="1500" dirty="0">
                <a:latin typeface="Times New Roman" pitchFamily="18" charset="0"/>
                <a:cs typeface="Times New Roman" pitchFamily="18" charset="0"/>
              </a:rPr>
              <a:t> аудиторів із систем якості у </a:t>
            </a:r>
            <a:r>
              <a:rPr lang="uk-UA" sz="1500" dirty="0" err="1">
                <a:latin typeface="Times New Roman" pitchFamily="18" charset="0"/>
                <a:cs typeface="Times New Roman" pitchFamily="18" charset="0"/>
              </a:rPr>
              <a:t>визначеніші</a:t>
            </a:r>
            <a:r>
              <a:rPr lang="uk-UA" sz="1500" dirty="0">
                <a:latin typeface="Times New Roman" pitchFamily="18" charset="0"/>
                <a:cs typeface="Times New Roman" pitchFamily="18" charset="0"/>
              </a:rPr>
              <a:t> та чіткіші організаційні форми через створення міжнародних та регіональних організацій, що діють на базі відповідних програм;</a:t>
            </a:r>
          </a:p>
          <a:p>
            <a:pPr marL="0" indent="360000" algn="just">
              <a:spcBef>
                <a:spcPts val="0"/>
              </a:spcBef>
              <a:buNone/>
            </a:pPr>
            <a:endParaRPr lang="uk-UA" sz="1500" dirty="0">
              <a:latin typeface="Times New Roman" pitchFamily="18" charset="0"/>
              <a:cs typeface="Times New Roman" pitchFamily="18" charset="0"/>
            </a:endParaRPr>
          </a:p>
          <a:p>
            <a:pPr marL="0" indent="360000" algn="just">
              <a:spcBef>
                <a:spcPts val="0"/>
              </a:spcBef>
              <a:buNone/>
            </a:pPr>
            <a:endParaRPr lang="uk-UA" sz="1500" dirty="0">
              <a:latin typeface="Times New Roman" pitchFamily="18" charset="0"/>
              <a:cs typeface="Times New Roman" pitchFamily="18" charset="0"/>
            </a:endParaRPr>
          </a:p>
        </p:txBody>
      </p:sp>
    </p:spTree>
    <p:extLst>
      <p:ext uri="{BB962C8B-B14F-4D97-AF65-F5344CB8AC3E}">
        <p14:creationId xmlns:p14="http://schemas.microsoft.com/office/powerpoint/2010/main" val="1273051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755576" y="620688"/>
            <a:ext cx="7632848" cy="5544616"/>
          </a:xfrm>
        </p:spPr>
        <p:txBody>
          <a:bodyPr>
            <a:normAutofit fontScale="77500" lnSpcReduction="20000"/>
          </a:bodyPr>
          <a:lstStyle/>
          <a:p>
            <a:pPr marL="0" indent="0">
              <a:buNone/>
            </a:pPr>
            <a:endParaRPr lang="uk-UA" dirty="0">
              <a:latin typeface="Times New Roman" pitchFamily="18" charset="0"/>
              <a:cs typeface="Times New Roman" pitchFamily="18" charset="0"/>
            </a:endParaRPr>
          </a:p>
          <a:p>
            <a:pPr marL="0" indent="360000" algn="just">
              <a:lnSpc>
                <a:spcPct val="120000"/>
              </a:lnSpc>
              <a:spcBef>
                <a:spcPts val="0"/>
              </a:spcBef>
              <a:buNone/>
            </a:pPr>
            <a:r>
              <a:rPr lang="uk-UA" dirty="0">
                <a:latin typeface="Times New Roman" pitchFamily="18" charset="0"/>
                <a:cs typeface="Times New Roman" pitchFamily="18" charset="0"/>
              </a:rPr>
              <a:t>4)  ініціювання з боку найвагоміших міжнародних та регіональних загальноекономічних організацій робіт у сфері систем якості та застосування стандартів, норм, правил із цієї галузі у своїй законодавчій та координаційній діяльності щодо інтеграції економічного простору, розвитку міжнародної торгівлі, ресурсозбереження, охорони прав людини, захисту навколишнього середовища тощо;</a:t>
            </a:r>
          </a:p>
          <a:p>
            <a:pPr marL="0" indent="360000" algn="just">
              <a:lnSpc>
                <a:spcPct val="120000"/>
              </a:lnSpc>
              <a:spcBef>
                <a:spcPts val="0"/>
              </a:spcBef>
              <a:buNone/>
            </a:pPr>
            <a:r>
              <a:rPr lang="uk-UA" dirty="0">
                <a:latin typeface="Times New Roman" pitchFamily="18" charset="0"/>
                <a:cs typeface="Times New Roman" pitchFamily="18" charset="0"/>
              </a:rPr>
              <a:t>5)  постійний пошук нових методів забезпечення та підвищення якості продукції, форм стимулювання й відзначення окремих підприємств та працівників за досягнуті успіхи в цьому напрямі на на­ціональному, регіональному та міжнародному рівнях;</a:t>
            </a:r>
          </a:p>
          <a:p>
            <a:pPr marL="0" indent="360000" algn="just">
              <a:lnSpc>
                <a:spcPct val="120000"/>
              </a:lnSpc>
              <a:spcBef>
                <a:spcPts val="0"/>
              </a:spcBef>
              <a:buNone/>
            </a:pPr>
            <a:r>
              <a:rPr lang="uk-UA" dirty="0">
                <a:latin typeface="Times New Roman" pitchFamily="18" charset="0"/>
                <a:cs typeface="Times New Roman" pitchFamily="18" charset="0"/>
              </a:rPr>
              <a:t>6)  зростання уваги до дослідження та аналізу впливу людського і різноманітних соціально-культурних чинників на проблему якості, а також чинників, пов’язаних із виснаженням природних ресурсів;</a:t>
            </a:r>
          </a:p>
          <a:p>
            <a:pPr marL="0" indent="360000" algn="just">
              <a:lnSpc>
                <a:spcPct val="120000"/>
              </a:lnSpc>
              <a:spcBef>
                <a:spcPts val="0"/>
              </a:spcBef>
              <a:buNone/>
            </a:pPr>
            <a:r>
              <a:rPr lang="uk-UA" dirty="0">
                <a:latin typeface="Times New Roman" pitchFamily="18" charset="0"/>
                <a:cs typeface="Times New Roman" pitchFamily="18" charset="0"/>
              </a:rPr>
              <a:t>7)  створення найсучасніших інформаційних систем і мір для підтримання робіт у сфері якості та забезпечення інформованості суспільства, товаровиробників і споживачів щодо стану справ у цій галузі.</a:t>
            </a:r>
          </a:p>
        </p:txBody>
      </p:sp>
    </p:spTree>
    <p:extLst>
      <p:ext uri="{BB962C8B-B14F-4D97-AF65-F5344CB8AC3E}">
        <p14:creationId xmlns:p14="http://schemas.microsoft.com/office/powerpoint/2010/main" val="4095648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899592" y="836712"/>
            <a:ext cx="7272808" cy="4814349"/>
          </a:xfrm>
        </p:spPr>
        <p:txBody>
          <a:bodyPr>
            <a:noAutofit/>
          </a:bodyPr>
          <a:lstStyle/>
          <a:p>
            <a:pPr marL="0" indent="360000" algn="just">
              <a:lnSpc>
                <a:spcPct val="120000"/>
              </a:lnSpc>
              <a:spcBef>
                <a:spcPts val="0"/>
              </a:spcBef>
              <a:buNone/>
            </a:pPr>
            <a:r>
              <a:rPr lang="uk-UA" sz="1800" dirty="0">
                <a:latin typeface="Times New Roman" pitchFamily="18" charset="0"/>
                <a:cs typeface="Times New Roman" pitchFamily="18" charset="0"/>
              </a:rPr>
              <a:t>Серед міжнародних стандартів дедалі більшого поширення набу­вають стандарти </a:t>
            </a:r>
            <a:r>
              <a:rPr lang="en-US" sz="1800" dirty="0">
                <a:latin typeface="Times New Roman" pitchFamily="18" charset="0"/>
                <a:cs typeface="Times New Roman" pitchFamily="18" charset="0"/>
              </a:rPr>
              <a:t>ISO </a:t>
            </a:r>
            <a:r>
              <a:rPr lang="uk-UA" sz="1800" dirty="0">
                <a:latin typeface="Times New Roman" pitchFamily="18" charset="0"/>
                <a:cs typeface="Times New Roman" pitchFamily="18" charset="0"/>
              </a:rPr>
              <a:t>серії 8000, розроблені Радою економічного пріоритету. Якщо раніше для споживачів важливими були лише якість і ціна продукції, а назва фірми-виробника й умови виробництва їх не цікавили, то останніми роками підвищився інтерес до етичних аспектів виробництва. Нині ситуація у світовій торгівлі склалася таким чином, що за найменшого натяку на те, що виготовлення продукції підприємством не відповідає етичним нормам, воно може зазнати краху. Тому благополучні фірми прагнуть захистити себе і здійснюють аудит своїх постачальників через спеціальні компанії для надання гарантії споживачам у тому, що продукція виготовлена без порушення етичних норм. У деяких країнах існують відпо­відні національні стандарти, правила, закони. Система стандартів </a:t>
            </a:r>
            <a:r>
              <a:rPr lang="en-US" sz="1800" dirty="0">
                <a:latin typeface="Times New Roman" pitchFamily="18" charset="0"/>
                <a:cs typeface="Times New Roman" pitchFamily="18" charset="0"/>
              </a:rPr>
              <a:t>ISO </a:t>
            </a:r>
            <a:r>
              <a:rPr lang="uk-UA" sz="1800" dirty="0">
                <a:latin typeface="Times New Roman" pitchFamily="18" charset="0"/>
                <a:cs typeface="Times New Roman" pitchFamily="18" charset="0"/>
              </a:rPr>
              <a:t>серії 8000 надає таку гарантію в міжнародних межах. Якщо підприємство має сертифікат на відповідність цим стандартам, то споживач впевнений у тому, що продукція виготовлена без порушення етичних норм.</a:t>
            </a:r>
          </a:p>
        </p:txBody>
      </p:sp>
    </p:spTree>
    <p:extLst>
      <p:ext uri="{BB962C8B-B14F-4D97-AF65-F5344CB8AC3E}">
        <p14:creationId xmlns:p14="http://schemas.microsoft.com/office/powerpoint/2010/main" val="170034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3675" y="3386706"/>
            <a:ext cx="6196013" cy="106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85" y="1340768"/>
            <a:ext cx="6524006"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572" y="188640"/>
            <a:ext cx="2103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9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817583"/>
            <a:ext cx="7920879" cy="523185"/>
          </a:xfrm>
        </p:spPr>
        <p:txBody>
          <a:bodyPr>
            <a:normAutofit/>
          </a:bodyPr>
          <a:lstStyle/>
          <a:p>
            <a:r>
              <a:rPr lang="ru-RU" sz="2500" dirty="0" err="1">
                <a:solidFill>
                  <a:srgbClr val="FF0000"/>
                </a:solidFill>
                <a:latin typeface="Times New Roman" pitchFamily="18" charset="0"/>
                <a:cs typeface="Times New Roman" pitchFamily="18" charset="0"/>
              </a:rPr>
              <a:t>Міжнародні</a:t>
            </a:r>
            <a:r>
              <a:rPr lang="ru-RU" sz="2500" dirty="0">
                <a:solidFill>
                  <a:srgbClr val="FF0000"/>
                </a:solidFill>
                <a:latin typeface="Times New Roman" pitchFamily="18" charset="0"/>
                <a:cs typeface="Times New Roman" pitchFamily="18" charset="0"/>
              </a:rPr>
              <a:t> знаки та </a:t>
            </a:r>
            <a:r>
              <a:rPr lang="ru-RU" sz="2500" dirty="0" err="1">
                <a:solidFill>
                  <a:srgbClr val="FF0000"/>
                </a:solidFill>
                <a:latin typeface="Times New Roman" pitchFamily="18" charset="0"/>
                <a:cs typeface="Times New Roman" pitchFamily="18" charset="0"/>
              </a:rPr>
              <a:t>логотипи</a:t>
            </a:r>
            <a:r>
              <a:rPr lang="ru-RU" sz="2500" dirty="0">
                <a:solidFill>
                  <a:srgbClr val="FF0000"/>
                </a:solidFill>
                <a:latin typeface="Times New Roman" pitchFamily="18" charset="0"/>
                <a:cs typeface="Times New Roman" pitchFamily="18" charset="0"/>
              </a:rPr>
              <a:t> як </a:t>
            </a:r>
            <a:r>
              <a:rPr lang="ru-RU" sz="2500" dirty="0" err="1">
                <a:solidFill>
                  <a:srgbClr val="FF0000"/>
                </a:solidFill>
                <a:latin typeface="Times New Roman" pitchFamily="18" charset="0"/>
                <a:cs typeface="Times New Roman" pitchFamily="18" charset="0"/>
              </a:rPr>
              <a:t>частина</a:t>
            </a:r>
            <a:r>
              <a:rPr lang="ru-RU" sz="2500" dirty="0">
                <a:solidFill>
                  <a:srgbClr val="FF0000"/>
                </a:solidFill>
                <a:latin typeface="Times New Roman" pitchFamily="18" charset="0"/>
                <a:cs typeface="Times New Roman" pitchFamily="18" charset="0"/>
              </a:rPr>
              <a:t> </a:t>
            </a:r>
            <a:r>
              <a:rPr lang="ru-RU" sz="2500" dirty="0" err="1">
                <a:solidFill>
                  <a:srgbClr val="FF0000"/>
                </a:solidFill>
                <a:latin typeface="Times New Roman" pitchFamily="18" charset="0"/>
                <a:cs typeface="Times New Roman" pitchFamily="18" charset="0"/>
              </a:rPr>
              <a:t>брендингу</a:t>
            </a:r>
            <a:r>
              <a:rPr lang="ru-RU" sz="2500" dirty="0">
                <a:solidFill>
                  <a:srgbClr val="FF0000"/>
                </a:solidFill>
                <a:latin typeface="Times New Roman" pitchFamily="18" charset="0"/>
                <a:cs typeface="Times New Roman" pitchFamily="18" charset="0"/>
              </a:rPr>
              <a:t>. </a:t>
            </a:r>
            <a:endParaRPr lang="uk-UA" sz="2500" dirty="0">
              <a:solidFill>
                <a:srgbClr val="FF0000"/>
              </a:solidFill>
            </a:endParaRPr>
          </a:p>
        </p:txBody>
      </p:sp>
      <p:sp>
        <p:nvSpPr>
          <p:cNvPr id="3" name="Місце для вмісту 2"/>
          <p:cNvSpPr>
            <a:spLocks noGrp="1"/>
          </p:cNvSpPr>
          <p:nvPr>
            <p:ph idx="1"/>
          </p:nvPr>
        </p:nvSpPr>
        <p:spPr>
          <a:xfrm>
            <a:off x="971600" y="1340768"/>
            <a:ext cx="7416824" cy="5184576"/>
          </a:xfrm>
        </p:spPr>
        <p:txBody>
          <a:bodyPr>
            <a:noAutofit/>
          </a:bodyPr>
          <a:lstStyle/>
          <a:p>
            <a:pPr marL="0" indent="360000" algn="just">
              <a:lnSpc>
                <a:spcPct val="120000"/>
              </a:lnSpc>
              <a:spcBef>
                <a:spcPts val="0"/>
              </a:spcBef>
              <a:buNone/>
            </a:pPr>
            <a:r>
              <a:rPr lang="uk-UA" sz="1400" dirty="0">
                <a:solidFill>
                  <a:srgbClr val="FF0000"/>
                </a:solidFill>
                <a:latin typeface="Times New Roman" pitchFamily="18" charset="0"/>
                <a:cs typeface="Times New Roman" pitchFamily="18" charset="0"/>
              </a:rPr>
              <a:t>Торговельна марка </a:t>
            </a:r>
            <a:r>
              <a:rPr lang="uk-UA" sz="1400" dirty="0">
                <a:latin typeface="Times New Roman" pitchFamily="18" charset="0"/>
                <a:cs typeface="Times New Roman" pitchFamily="18" charset="0"/>
              </a:rPr>
              <a:t>— будь-яке позначення або комбінація позначень, які застосовуються для індивідуалізації товарів (послуг) та дають можливість відрізнити товари або послуги однієї особи від товарів або послуг інших осіб. Знак для товарів і послуг, товарний знак, торговий знак, </a:t>
            </a:r>
            <a:r>
              <a:rPr lang="uk-UA" sz="1400" dirty="0" err="1">
                <a:latin typeface="Times New Roman" pitchFamily="18" charset="0"/>
                <a:cs typeface="Times New Roman" pitchFamily="18" charset="0"/>
              </a:rPr>
              <a:t>знак</a:t>
            </a:r>
            <a:r>
              <a:rPr lang="uk-UA" sz="1400" dirty="0">
                <a:latin typeface="Times New Roman" pitchFamily="18" charset="0"/>
                <a:cs typeface="Times New Roman" pitchFamily="18" charset="0"/>
              </a:rPr>
              <a:t> обслуговування, товарна марка, фірмовий знак, </a:t>
            </a:r>
            <a:r>
              <a:rPr lang="uk-UA" sz="1400" dirty="0" err="1">
                <a:latin typeface="Times New Roman" pitchFamily="18" charset="0"/>
                <a:cs typeface="Times New Roman" pitchFamily="18" charset="0"/>
              </a:rPr>
              <a:t>знак</a:t>
            </a:r>
            <a:r>
              <a:rPr lang="uk-UA" sz="1400" dirty="0">
                <a:latin typeface="Times New Roman" pitchFamily="18" charset="0"/>
                <a:cs typeface="Times New Roman" pitchFamily="18" charset="0"/>
              </a:rPr>
              <a:t> фірми, знак компанії, </a:t>
            </a:r>
            <a:r>
              <a:rPr lang="en-US" sz="1400" dirty="0">
                <a:latin typeface="Times New Roman" pitchFamily="18" charset="0"/>
                <a:cs typeface="Times New Roman" pitchFamily="18" charset="0"/>
              </a:rPr>
              <a:t>trademark — </a:t>
            </a:r>
            <a:r>
              <a:rPr lang="uk-UA" sz="1400" dirty="0">
                <a:latin typeface="Times New Roman" pitchFamily="18" charset="0"/>
                <a:cs typeface="Times New Roman" pitchFamily="18" charset="0"/>
              </a:rPr>
              <a:t>це синонімічні терміни, що позначають торговельну марку та зустрічаються в законодавстві України та інших країн.</a:t>
            </a:r>
          </a:p>
          <a:p>
            <a:pPr marL="0" indent="360000" algn="just">
              <a:lnSpc>
                <a:spcPct val="120000"/>
              </a:lnSpc>
              <a:spcBef>
                <a:spcPts val="0"/>
              </a:spcBef>
              <a:buNone/>
            </a:pPr>
            <a:r>
              <a:rPr lang="uk-UA" sz="1400" dirty="0">
                <a:latin typeface="Times New Roman" pitchFamily="18" charset="0"/>
                <a:cs typeface="Times New Roman" pitchFamily="18" charset="0"/>
              </a:rPr>
              <a:t>Бренд — це поняття зі сфери маркетингу, яке включає сукупність уявлень, асоціацій, емоцій, ціннісних характеристик, пов’язаних з торговельною маркою (знаком), продуктом чи послугою у свідомості споживача. У побуті торговельну марку (знак) часто називають брендом, до нас звертаються з проханням зареєструвати бренд. Насправді ми можемо зареєструвати торговельну марку, сформувати необхідний обсяг охорони, а потім ви використовуєте цю торговельну марку, щоб створити бренд, завоювавши довіру споживачів.</a:t>
            </a:r>
          </a:p>
          <a:p>
            <a:pPr marL="0" indent="360000" algn="just">
              <a:lnSpc>
                <a:spcPct val="120000"/>
              </a:lnSpc>
              <a:spcBef>
                <a:spcPts val="0"/>
              </a:spcBef>
              <a:buNone/>
            </a:pPr>
            <a:r>
              <a:rPr lang="uk-UA" sz="1400" dirty="0">
                <a:latin typeface="Times New Roman" pitchFamily="18" charset="0"/>
                <a:cs typeface="Times New Roman" pitchFamily="18" charset="0"/>
              </a:rPr>
              <a:t>Можлива і зворотна ситуація щодо бренду: ви створили </a:t>
            </a:r>
            <a:r>
              <a:rPr lang="uk-UA" sz="1400" dirty="0" err="1">
                <a:latin typeface="Times New Roman" pitchFamily="18" charset="0"/>
                <a:cs typeface="Times New Roman" pitchFamily="18" charset="0"/>
              </a:rPr>
              <a:t>впізнаваний</a:t>
            </a:r>
            <a:r>
              <a:rPr lang="uk-UA" sz="1400" dirty="0">
                <a:latin typeface="Times New Roman" pitchFamily="18" charset="0"/>
                <a:cs typeface="Times New Roman" pitchFamily="18" charset="0"/>
              </a:rPr>
              <a:t> бренд (у вас є назва, логотип, слогани, продукт, шанувальники), і лише потім ви здогадуєтеся чи вам підказують, що цей бренд потрібно захистити шляхом реєстрації однієї чи кількох торговельних марок. Ця ситуація трапляється часто, але в такому випадку власники бренду, вклавши значні кошти в “розкрутку” бренду, ризикують втратити свій бренд або суттєво звузити можливості свого розвитку, якщо конкурент раніше подасть на реєстрацію таку саму чи подібну торговельну марку.</a:t>
            </a:r>
          </a:p>
          <a:p>
            <a:pPr marL="0" indent="360000" algn="just">
              <a:lnSpc>
                <a:spcPct val="120000"/>
              </a:lnSpc>
              <a:spcBef>
                <a:spcPts val="0"/>
              </a:spcBef>
              <a:buNone/>
            </a:pPr>
            <a:endParaRPr lang="uk-UA" sz="1400" dirty="0">
              <a:latin typeface="Times New Roman" pitchFamily="18" charset="0"/>
              <a:cs typeface="Times New Roman" pitchFamily="18" charset="0"/>
            </a:endParaRPr>
          </a:p>
        </p:txBody>
      </p:sp>
      <p:pic>
        <p:nvPicPr>
          <p:cNvPr id="4" name="Рисунок 3"/>
          <p:cNvPicPr>
            <a:picLocks noChangeAspect="1"/>
          </p:cNvPicPr>
          <p:nvPr/>
        </p:nvPicPr>
        <p:blipFill rotWithShape="1">
          <a:blip r:embed="rId2"/>
          <a:srcRect l="36797" t="45508" r="36384" b="38281"/>
          <a:stretch/>
        </p:blipFill>
        <p:spPr>
          <a:xfrm>
            <a:off x="6876256" y="20642"/>
            <a:ext cx="2102073" cy="714375"/>
          </a:xfrm>
          <a:prstGeom prst="rect">
            <a:avLst/>
          </a:prstGeom>
        </p:spPr>
      </p:pic>
    </p:spTree>
    <p:extLst>
      <p:ext uri="{BB962C8B-B14F-4D97-AF65-F5344CB8AC3E}">
        <p14:creationId xmlns:p14="http://schemas.microsoft.com/office/powerpoint/2010/main" val="174390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755576" y="548680"/>
            <a:ext cx="7632848" cy="5688632"/>
          </a:xfrm>
        </p:spPr>
        <p:txBody>
          <a:bodyPr>
            <a:normAutofit/>
          </a:bodyPr>
          <a:lstStyle/>
          <a:p>
            <a:r>
              <a:rPr lang="uk-UA" sz="2200" dirty="0">
                <a:solidFill>
                  <a:srgbClr val="FF0000"/>
                </a:solidFill>
                <a:latin typeface="Times New Roman" pitchFamily="18" charset="0"/>
                <a:cs typeface="Times New Roman" pitchFamily="18" charset="0"/>
              </a:rPr>
              <a:t>Логотип</a:t>
            </a:r>
            <a:r>
              <a:rPr lang="uk-UA" sz="2200" dirty="0">
                <a:latin typeface="Times New Roman" pitchFamily="18" charset="0"/>
                <a:cs typeface="Times New Roman" pitchFamily="18" charset="0"/>
              </a:rPr>
              <a:t> — це поняття зі сфери дизайну, що являє собою графічний знак, емблему, символ, виконані у вигляді оригінального графічного позначення або літерного (шрифтового) накреслення. Якщо логотип використовується для індивідуалізації товарів та/або послуг, такий логотип можна зареєструвати як торговельну марку.</a:t>
            </a:r>
          </a:p>
          <a:p>
            <a:endParaRPr lang="uk-UA" sz="2200" dirty="0">
              <a:latin typeface="Times New Roman" pitchFamily="18" charset="0"/>
              <a:cs typeface="Times New Roman" pitchFamily="18" charset="0"/>
            </a:endParaRPr>
          </a:p>
          <a:p>
            <a:endParaRPr lang="uk-UA" sz="22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736" y="2780928"/>
            <a:ext cx="3826556" cy="333834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088439"/>
            <a:ext cx="4538863" cy="2723318"/>
          </a:xfrm>
          <a:prstGeom prst="rect">
            <a:avLst/>
          </a:prstGeom>
        </p:spPr>
      </p:pic>
    </p:spTree>
    <p:extLst>
      <p:ext uri="{BB962C8B-B14F-4D97-AF65-F5344CB8AC3E}">
        <p14:creationId xmlns:p14="http://schemas.microsoft.com/office/powerpoint/2010/main" val="49340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27584" y="692696"/>
            <a:ext cx="7416824" cy="5472608"/>
          </a:xfrm>
        </p:spPr>
        <p:txBody>
          <a:bodyPr>
            <a:normAutofit fontScale="62500" lnSpcReduction="20000"/>
          </a:bodyPr>
          <a:lstStyle/>
          <a:p>
            <a:pPr marL="0" indent="0" algn="ctr">
              <a:buNone/>
            </a:pPr>
            <a:r>
              <a:rPr lang="uk-UA" sz="2900" dirty="0">
                <a:latin typeface="Times New Roman" pitchFamily="18" charset="0"/>
                <a:cs typeface="Times New Roman" pitchFamily="18" charset="0"/>
              </a:rPr>
              <a:t>Види логотипів</a:t>
            </a:r>
          </a:p>
          <a:p>
            <a:pPr marL="0" indent="457200" algn="just">
              <a:lnSpc>
                <a:spcPct val="120000"/>
              </a:lnSpc>
              <a:spcBef>
                <a:spcPts val="0"/>
              </a:spcBef>
              <a:buNone/>
            </a:pPr>
            <a:r>
              <a:rPr lang="uk-UA" dirty="0">
                <a:latin typeface="Times New Roman" pitchFamily="18" charset="0"/>
                <a:cs typeface="Times New Roman" pitchFamily="18" charset="0"/>
              </a:rPr>
              <a:t>Існує кілька різновидів фірмових логотипів:</a:t>
            </a:r>
          </a:p>
          <a:p>
            <a:pPr marL="0" indent="457200" algn="just">
              <a:lnSpc>
                <a:spcPct val="120000"/>
              </a:lnSpc>
              <a:spcBef>
                <a:spcPts val="0"/>
              </a:spcBef>
            </a:pPr>
            <a:endParaRPr lang="uk-UA" dirty="0">
              <a:latin typeface="Times New Roman" pitchFamily="18" charset="0"/>
              <a:cs typeface="Times New Roman" pitchFamily="18" charset="0"/>
            </a:endParaRPr>
          </a:p>
          <a:p>
            <a:pPr marL="0" indent="457200" algn="just">
              <a:lnSpc>
                <a:spcPct val="120000"/>
              </a:lnSpc>
              <a:spcBef>
                <a:spcPts val="0"/>
              </a:spcBef>
            </a:pPr>
            <a:r>
              <a:rPr lang="uk-UA" dirty="0">
                <a:latin typeface="Times New Roman" pitchFamily="18" charset="0"/>
                <a:cs typeface="Times New Roman" pitchFamily="18" charset="0"/>
              </a:rPr>
              <a:t>Текстові – містять тільки текст, без зображень. До цього виду відносяться як абревіатури, так і назва компанії цілком.</a:t>
            </a:r>
          </a:p>
          <a:p>
            <a:pPr marL="0" indent="457200" algn="just">
              <a:lnSpc>
                <a:spcPct val="120000"/>
              </a:lnSpc>
              <a:spcBef>
                <a:spcPts val="0"/>
              </a:spcBef>
            </a:pPr>
            <a:r>
              <a:rPr lang="uk-UA" dirty="0">
                <a:latin typeface="Times New Roman" pitchFamily="18" charset="0"/>
                <a:cs typeface="Times New Roman" pitchFamily="18" charset="0"/>
              </a:rPr>
              <a:t>Графічні – це картинки, малюнки, зображення. Найчастіше вони прості, без складних елементів. Графічні елементи можуть бути конкретними та абстрактними. Перші зображують якийсь конкретний, </a:t>
            </a:r>
            <a:r>
              <a:rPr lang="uk-UA" dirty="0" err="1">
                <a:latin typeface="Times New Roman" pitchFamily="18" charset="0"/>
                <a:cs typeface="Times New Roman" pitchFamily="18" charset="0"/>
              </a:rPr>
              <a:t>впізнаваний</a:t>
            </a:r>
            <a:r>
              <a:rPr lang="uk-UA" dirty="0">
                <a:latin typeface="Times New Roman" pitchFamily="18" charset="0"/>
                <a:cs typeface="Times New Roman" pitchFamily="18" charset="0"/>
              </a:rPr>
              <a:t> предмет (наприклад, яблуко бренду </a:t>
            </a:r>
            <a:r>
              <a:rPr lang="en-US" dirty="0">
                <a:latin typeface="Times New Roman" pitchFamily="18" charset="0"/>
                <a:cs typeface="Times New Roman" pitchFamily="18" charset="0"/>
              </a:rPr>
              <a:t>Apple </a:t>
            </a:r>
            <a:r>
              <a:rPr lang="uk-UA" dirty="0">
                <a:latin typeface="Times New Roman" pitchFamily="18" charset="0"/>
                <a:cs typeface="Times New Roman" pitchFamily="18" charset="0"/>
              </a:rPr>
              <a:t>або блакитна пташка </a:t>
            </a:r>
            <a:r>
              <a:rPr lang="uk-UA" dirty="0" err="1">
                <a:latin typeface="Times New Roman" pitchFamily="18" charset="0"/>
                <a:cs typeface="Times New Roman" pitchFamily="18" charset="0"/>
              </a:rPr>
              <a:t>соцмережі</a:t>
            </a:r>
            <a:r>
              <a:rPr lang="uk-UA" dirty="0">
                <a:latin typeface="Times New Roman" pitchFamily="18" charset="0"/>
                <a:cs typeface="Times New Roman" pitchFamily="18" charset="0"/>
              </a:rPr>
              <a:t> </a:t>
            </a:r>
            <a:r>
              <a:rPr lang="en-US" dirty="0">
                <a:latin typeface="Times New Roman" pitchFamily="18" charset="0"/>
                <a:cs typeface="Times New Roman" pitchFamily="18" charset="0"/>
              </a:rPr>
              <a:t>Twitter). </a:t>
            </a:r>
            <a:r>
              <a:rPr lang="uk-UA" dirty="0">
                <a:latin typeface="Times New Roman" pitchFamily="18" charset="0"/>
                <a:cs typeface="Times New Roman" pitchFamily="18" charset="0"/>
              </a:rPr>
              <a:t>Другі виглядають у виді абстрактної фігури (наприклад, трикутник з трьох ліній спортивного бренду </a:t>
            </a:r>
            <a:r>
              <a:rPr lang="en-US" dirty="0">
                <a:latin typeface="Times New Roman" pitchFamily="18" charset="0"/>
                <a:cs typeface="Times New Roman" pitchFamily="18" charset="0"/>
              </a:rPr>
              <a:t>Adidas).</a:t>
            </a:r>
          </a:p>
          <a:p>
            <a:pPr marL="0" indent="457200" algn="just">
              <a:lnSpc>
                <a:spcPct val="120000"/>
              </a:lnSpc>
              <a:spcBef>
                <a:spcPts val="0"/>
              </a:spcBef>
            </a:pPr>
            <a:r>
              <a:rPr lang="uk-UA" dirty="0">
                <a:latin typeface="Times New Roman" pitchFamily="18" charset="0"/>
                <a:cs typeface="Times New Roman" pitchFamily="18" charset="0"/>
              </a:rPr>
              <a:t>Комбіновані – поєднують в собі картинку і текст. Як правило, це символ та абревіатура або повна назва компанії. Таке поєднання допомагає споживачеві краще запам'ятати бренд.</a:t>
            </a:r>
          </a:p>
          <a:p>
            <a:pPr marL="0" indent="457200" algn="just">
              <a:lnSpc>
                <a:spcPct val="120000"/>
              </a:lnSpc>
              <a:spcBef>
                <a:spcPts val="0"/>
              </a:spcBef>
            </a:pPr>
            <a:r>
              <a:rPr lang="uk-UA" dirty="0">
                <a:latin typeface="Times New Roman" pitchFamily="18" charset="0"/>
                <a:cs typeface="Times New Roman" pitchFamily="18" charset="0"/>
              </a:rPr>
              <a:t>Емблема – це вже не простенький символ, а справжнє художнє зображення. При складанні такого </a:t>
            </a:r>
            <a:r>
              <a:rPr lang="uk-UA" dirty="0" err="1">
                <a:latin typeface="Times New Roman" pitchFamily="18" charset="0"/>
                <a:cs typeface="Times New Roman" pitchFamily="18" charset="0"/>
              </a:rPr>
              <a:t>лого</a:t>
            </a:r>
            <a:r>
              <a:rPr lang="uk-UA" dirty="0">
                <a:latin typeface="Times New Roman" pitchFamily="18" charset="0"/>
                <a:cs typeface="Times New Roman" pitchFamily="18" charset="0"/>
              </a:rPr>
              <a:t> потрібно враховувати сполучуваність текстової та графічної частини, використовувані кольори, форму емблеми. Символіку такого типу дуже люблять автомобільні компанії.</a:t>
            </a:r>
          </a:p>
          <a:p>
            <a:pPr marL="0" indent="457200" algn="just">
              <a:lnSpc>
                <a:spcPct val="120000"/>
              </a:lnSpc>
              <a:spcBef>
                <a:spcPts val="0"/>
              </a:spcBef>
            </a:pPr>
            <a:r>
              <a:rPr lang="uk-UA" dirty="0" err="1">
                <a:latin typeface="Times New Roman" pitchFamily="18" charset="0"/>
                <a:cs typeface="Times New Roman" pitchFamily="18" charset="0"/>
              </a:rPr>
              <a:t>Логознак</a:t>
            </a:r>
            <a:r>
              <a:rPr lang="uk-UA" dirty="0">
                <a:latin typeface="Times New Roman" pitchFamily="18" charset="0"/>
                <a:cs typeface="Times New Roman" pitchFamily="18" charset="0"/>
              </a:rPr>
              <a:t> – це назва компанії або абревіатура, написані шрифтом, схожим не на напис, а на символ (наприклад, бренд спортивних товарів </a:t>
            </a:r>
            <a:r>
              <a:rPr lang="en-US" dirty="0">
                <a:latin typeface="Times New Roman" pitchFamily="18" charset="0"/>
                <a:cs typeface="Times New Roman" pitchFamily="18" charset="0"/>
              </a:rPr>
              <a:t>Fila).</a:t>
            </a:r>
          </a:p>
          <a:p>
            <a:pPr marL="0" indent="457200" algn="just">
              <a:lnSpc>
                <a:spcPct val="120000"/>
              </a:lnSpc>
              <a:spcBef>
                <a:spcPts val="0"/>
              </a:spcBef>
            </a:pPr>
            <a:r>
              <a:rPr lang="uk-UA" dirty="0">
                <a:latin typeface="Times New Roman" pitchFamily="18" charset="0"/>
                <a:cs typeface="Times New Roman" pitchFamily="18" charset="0"/>
              </a:rPr>
              <a:t>Всі ці групи логотипів можна зустріти на ринку. Незвичайність і креативність корпоративної символіки залежить від фантазії дизайнерів, які займаються її створенням.</a:t>
            </a:r>
          </a:p>
        </p:txBody>
      </p:sp>
      <p:pic>
        <p:nvPicPr>
          <p:cNvPr id="4" name="Рисунок 3"/>
          <p:cNvPicPr>
            <a:picLocks noChangeAspect="1"/>
          </p:cNvPicPr>
          <p:nvPr/>
        </p:nvPicPr>
        <p:blipFill rotWithShape="1">
          <a:blip r:embed="rId2"/>
          <a:srcRect l="36797" t="45508" r="36384" b="38281"/>
          <a:stretch/>
        </p:blipFill>
        <p:spPr>
          <a:xfrm>
            <a:off x="6804248" y="116632"/>
            <a:ext cx="2102073" cy="714375"/>
          </a:xfrm>
          <a:prstGeom prst="rect">
            <a:avLst/>
          </a:prstGeom>
        </p:spPr>
      </p:pic>
    </p:spTree>
    <p:extLst>
      <p:ext uri="{BB962C8B-B14F-4D97-AF65-F5344CB8AC3E}">
        <p14:creationId xmlns:p14="http://schemas.microsoft.com/office/powerpoint/2010/main" val="344210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27584" y="116632"/>
            <a:ext cx="7416824" cy="6048672"/>
          </a:xfrm>
        </p:spPr>
        <p:txBody>
          <a:bodyPr>
            <a:noAutofit/>
          </a:bodyPr>
          <a:lstStyle/>
          <a:p>
            <a:pPr marL="0" indent="457200" algn="ctr">
              <a:spcBef>
                <a:spcPts val="0"/>
              </a:spcBef>
              <a:buNone/>
            </a:pPr>
            <a:r>
              <a:rPr lang="uk-UA" sz="2000" dirty="0">
                <a:solidFill>
                  <a:srgbClr val="FFFF00"/>
                </a:solidFill>
                <a:latin typeface="Times New Roman" pitchFamily="18" charset="0"/>
                <a:cs typeface="Times New Roman" pitchFamily="18" charset="0"/>
              </a:rPr>
              <a:t>Вплив логотипу</a:t>
            </a:r>
          </a:p>
          <a:p>
            <a:pPr marL="0" indent="457200" algn="just">
              <a:spcBef>
                <a:spcPts val="0"/>
              </a:spcBef>
              <a:buNone/>
            </a:pPr>
            <a:endParaRPr lang="uk-UA" sz="1600" dirty="0">
              <a:latin typeface="Times New Roman" pitchFamily="18" charset="0"/>
              <a:cs typeface="Times New Roman" pitchFamily="18" charset="0"/>
            </a:endParaRPr>
          </a:p>
          <a:p>
            <a:pPr marL="0" indent="457200" algn="just">
              <a:spcBef>
                <a:spcPts val="0"/>
              </a:spcBef>
            </a:pPr>
            <a:r>
              <a:rPr lang="uk-UA" sz="1600" dirty="0">
                <a:latin typeface="Times New Roman" pitchFamily="18" charset="0"/>
                <a:cs typeface="Times New Roman" pitchFamily="18" charset="0"/>
              </a:rPr>
              <a:t>Використання корпоративної символіки сприяє </a:t>
            </a:r>
            <a:r>
              <a:rPr lang="uk-UA" sz="1600" dirty="0" err="1">
                <a:latin typeface="Times New Roman" pitchFamily="18" charset="0"/>
                <a:cs typeface="Times New Roman" pitchFamily="18" charset="0"/>
              </a:rPr>
              <a:t>впізнаваності</a:t>
            </a:r>
            <a:r>
              <a:rPr lang="uk-UA" sz="1600" dirty="0">
                <a:latin typeface="Times New Roman" pitchFamily="18" charset="0"/>
                <a:cs typeface="Times New Roman" pitchFamily="18" charset="0"/>
              </a:rPr>
              <a:t>. Дизайнери намагаються придумати такий логотип, який добре запам'ятовується. Чим більш унікальним і цікавим він буде, тим більше бренд буде виділятися серед конкурентів.</a:t>
            </a:r>
          </a:p>
          <a:p>
            <a:pPr marL="0" indent="457200" algn="just">
              <a:spcBef>
                <a:spcPts val="0"/>
              </a:spcBef>
              <a:buNone/>
            </a:pPr>
            <a:r>
              <a:rPr lang="uk-UA" sz="1600" dirty="0">
                <a:latin typeface="Times New Roman" pitchFamily="18" charset="0"/>
                <a:cs typeface="Times New Roman" pitchFamily="18" charset="0"/>
              </a:rPr>
              <a:t>Звичайно, це зовсім не означає, що оригінальна символіка принесе компанії великий успіх. На успішність впливає багато факторів, і правильно підібраний </a:t>
            </a:r>
            <a:r>
              <a:rPr lang="uk-UA" sz="1600" dirty="0" err="1">
                <a:latin typeface="Times New Roman" pitchFamily="18" charset="0"/>
                <a:cs typeface="Times New Roman" pitchFamily="18" charset="0"/>
              </a:rPr>
              <a:t>лого</a:t>
            </a:r>
            <a:r>
              <a:rPr lang="uk-UA" sz="1600" dirty="0">
                <a:latin typeface="Times New Roman" pitchFamily="18" charset="0"/>
                <a:cs typeface="Times New Roman" pitchFamily="18" charset="0"/>
              </a:rPr>
              <a:t> – це тільки один з них.</a:t>
            </a:r>
          </a:p>
          <a:p>
            <a:pPr marL="0" indent="457200" algn="just">
              <a:spcBef>
                <a:spcPts val="0"/>
              </a:spcBef>
            </a:pPr>
            <a:r>
              <a:rPr lang="uk-UA" sz="1600" dirty="0" err="1">
                <a:latin typeface="Times New Roman" pitchFamily="18" charset="0"/>
                <a:cs typeface="Times New Roman" pitchFamily="18" charset="0"/>
              </a:rPr>
              <a:t>Брендовані</a:t>
            </a:r>
            <a:r>
              <a:rPr lang="uk-UA" sz="1600" dirty="0">
                <a:latin typeface="Times New Roman" pitchFamily="18" charset="0"/>
                <a:cs typeface="Times New Roman" pitchFamily="18" charset="0"/>
              </a:rPr>
              <a:t> товари викликають у покупців більше довіри, ніж вироби невідомих виробників. Але щоб їх купували, якість теж має перебувати на гідному рівні. Однак про якість продукції люди дізнаються після її покупки або від тих, хто її вже придбав. А поки клієнт не знайомий з товаром, логотип може привернути його увагу і підштовхнути до покупки. Товар з фірмовим знаком виробника дає покупцям, які ще не стикалися з новою продукцією, певний кредит довіри.</a:t>
            </a:r>
          </a:p>
          <a:p>
            <a:pPr marL="0" indent="457200" algn="just">
              <a:spcBef>
                <a:spcPts val="0"/>
              </a:spcBef>
            </a:pPr>
            <a:r>
              <a:rPr lang="uk-UA" sz="1600" dirty="0">
                <a:latin typeface="Times New Roman" pitchFamily="18" charset="0"/>
                <a:cs typeface="Times New Roman" pitchFamily="18" charset="0"/>
              </a:rPr>
              <a:t>Допомога у просуванні бізнесу. Корпоративна символіка допомагає просуванню компанії на ринку. Коли вона відображається на візитках, в соціальних мережах, на сувенірній продукції, потенційні клієнти запам'ятовують її. Є чимало великих торгових компаній, товари яких нітрохи не краще менш відомих виробників. Однак серед покупців вважається престижним користуватися речами з фірмовим знаком. Тому вони вибирають саме їх і навіть готові переплачувати за відомий бренд.</a:t>
            </a:r>
          </a:p>
        </p:txBody>
      </p:sp>
      <p:pic>
        <p:nvPicPr>
          <p:cNvPr id="4" name="Рисунок 3"/>
          <p:cNvPicPr>
            <a:picLocks noChangeAspect="1"/>
          </p:cNvPicPr>
          <p:nvPr/>
        </p:nvPicPr>
        <p:blipFill rotWithShape="1">
          <a:blip r:embed="rId2"/>
          <a:srcRect l="36797" t="45508" r="36384" b="38281"/>
          <a:stretch/>
        </p:blipFill>
        <p:spPr>
          <a:xfrm>
            <a:off x="6948264" y="0"/>
            <a:ext cx="2102073" cy="692697"/>
          </a:xfrm>
          <a:prstGeom prst="rect">
            <a:avLst/>
          </a:prstGeom>
        </p:spPr>
      </p:pic>
    </p:spTree>
    <p:extLst>
      <p:ext uri="{BB962C8B-B14F-4D97-AF65-F5344CB8AC3E}">
        <p14:creationId xmlns:p14="http://schemas.microsoft.com/office/powerpoint/2010/main" val="181121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755650" y="620713"/>
            <a:ext cx="7632700" cy="5616575"/>
          </a:xfrm>
        </p:spPr>
        <p:txBody>
          <a:bodyPr>
            <a:normAutofit fontScale="77500" lnSpcReduction="20000"/>
          </a:bodyPr>
          <a:lstStyle/>
          <a:p>
            <a:pPr marL="0" indent="457200" algn="just">
              <a:lnSpc>
                <a:spcPct val="120000"/>
              </a:lnSpc>
              <a:spcBef>
                <a:spcPts val="0"/>
              </a:spcBef>
            </a:pPr>
            <a:r>
              <a:rPr lang="uk-UA" dirty="0">
                <a:latin typeface="Times New Roman" pitchFamily="18" charset="0"/>
                <a:cs typeface="Times New Roman" pitchFamily="18" charset="0"/>
              </a:rPr>
              <a:t>Естетичність компанії. Фірмові знаки створюються таким чином, щоб викликати у клієнтів певні відчуття та асоціації. Наприклад, квадратні та прямокутні фігури у багатьох асоціюються з надійністю і стабільністю. А округлі, плавні форми – з ніжністю, м'якістю, комфортом. За допомогою правильно підібраного дизайну </a:t>
            </a:r>
            <a:r>
              <a:rPr lang="uk-UA" dirty="0" err="1">
                <a:latin typeface="Times New Roman" pitchFamily="18" charset="0"/>
                <a:cs typeface="Times New Roman" pitchFamily="18" charset="0"/>
              </a:rPr>
              <a:t>лого</a:t>
            </a:r>
            <a:r>
              <a:rPr lang="uk-UA" dirty="0">
                <a:latin typeface="Times New Roman" pitchFamily="18" charset="0"/>
                <a:cs typeface="Times New Roman" pitchFamily="18" charset="0"/>
              </a:rPr>
              <a:t> можна впливати на те, як клієнти будуть сприймати компанію, викликати у них певний настрій. Також символіка може вказувати на діяльність фірми. Бувають логотипи, на які досить просто поглянути, щоб зрозуміти, чим займається компанія.</a:t>
            </a:r>
          </a:p>
          <a:p>
            <a:pPr marL="0" indent="457200" algn="just">
              <a:lnSpc>
                <a:spcPct val="120000"/>
              </a:lnSpc>
              <a:spcBef>
                <a:spcPts val="0"/>
              </a:spcBef>
            </a:pPr>
            <a:r>
              <a:rPr lang="uk-UA" dirty="0">
                <a:latin typeface="Times New Roman" pitchFamily="18" charset="0"/>
                <a:cs typeface="Times New Roman" pitchFamily="18" charset="0"/>
              </a:rPr>
              <a:t>Конкурентна перевага. Товарний знак допомагає відбудуватися від конкурентів і виділитися на ринку. Дуже ефективний прийом – створити єдиний корпоративний стиль і використовувати його в оформленні продукції, сайту в </a:t>
            </a:r>
            <a:r>
              <a:rPr lang="uk-UA" dirty="0" err="1">
                <a:latin typeface="Times New Roman" pitchFamily="18" charset="0"/>
                <a:cs typeface="Times New Roman" pitchFamily="18" charset="0"/>
              </a:rPr>
              <a:t>інтернеті</a:t>
            </a:r>
            <a:r>
              <a:rPr lang="uk-UA" dirty="0">
                <a:latin typeface="Times New Roman" pitchFamily="18" charset="0"/>
                <a:cs typeface="Times New Roman" pitchFamily="18" charset="0"/>
              </a:rPr>
              <a:t> або сторінок в </a:t>
            </a:r>
            <a:r>
              <a:rPr lang="uk-UA" dirty="0" err="1">
                <a:latin typeface="Times New Roman" pitchFamily="18" charset="0"/>
                <a:cs typeface="Times New Roman" pitchFamily="18" charset="0"/>
              </a:rPr>
              <a:t>соцмережах</a:t>
            </a:r>
            <a:r>
              <a:rPr lang="uk-UA" dirty="0">
                <a:latin typeface="Times New Roman" pitchFamily="18" charset="0"/>
                <a:cs typeface="Times New Roman" pitchFamily="18" charset="0"/>
              </a:rPr>
              <a:t>, одягу співробітників і т. д. Така однаковість вигідно відрізняє компанію від інших.</a:t>
            </a:r>
          </a:p>
          <a:p>
            <a:pPr marL="0" indent="457200" algn="just">
              <a:lnSpc>
                <a:spcPct val="120000"/>
              </a:lnSpc>
              <a:spcBef>
                <a:spcPts val="0"/>
              </a:spcBef>
              <a:buNone/>
            </a:pPr>
            <a:r>
              <a:rPr lang="uk-UA" dirty="0">
                <a:latin typeface="Times New Roman" pitchFamily="18" charset="0"/>
                <a:cs typeface="Times New Roman" pitchFamily="18" charset="0"/>
              </a:rPr>
              <a:t>Керівники деяких фірм прагнуть зробити свій </a:t>
            </a:r>
            <a:r>
              <a:rPr lang="uk-UA" dirty="0" err="1">
                <a:latin typeface="Times New Roman" pitchFamily="18" charset="0"/>
                <a:cs typeface="Times New Roman" pitchFamily="18" charset="0"/>
              </a:rPr>
              <a:t>лого</a:t>
            </a:r>
            <a:r>
              <a:rPr lang="uk-UA" dirty="0">
                <a:latin typeface="Times New Roman" pitchFamily="18" charset="0"/>
                <a:cs typeface="Times New Roman" pitchFamily="18" charset="0"/>
              </a:rPr>
              <a:t> схожим на символіку інших брендів. Але це невірний маркетинговий хід. Продукція зі схожим знаком просто загубиться на полицях магазину. Потрібно робити символіку максимально відмінною від конкурентів.</a:t>
            </a:r>
          </a:p>
          <a:p>
            <a:pPr marL="0" indent="457200" algn="just">
              <a:lnSpc>
                <a:spcPct val="120000"/>
              </a:lnSpc>
              <a:spcBef>
                <a:spcPts val="0"/>
              </a:spcBef>
              <a:buNone/>
            </a:pPr>
            <a:endParaRPr lang="uk-UA" dirty="0">
              <a:latin typeface="Times New Roman" pitchFamily="18" charset="0"/>
              <a:cs typeface="Times New Roman" pitchFamily="18" charset="0"/>
            </a:endParaRPr>
          </a:p>
        </p:txBody>
      </p:sp>
      <p:pic>
        <p:nvPicPr>
          <p:cNvPr id="6" name="Рисунок 5"/>
          <p:cNvPicPr>
            <a:picLocks noChangeAspect="1"/>
          </p:cNvPicPr>
          <p:nvPr/>
        </p:nvPicPr>
        <p:blipFill rotWithShape="1">
          <a:blip r:embed="rId2"/>
          <a:srcRect l="36797" t="45508" r="36384" b="38281"/>
          <a:stretch/>
        </p:blipFill>
        <p:spPr>
          <a:xfrm>
            <a:off x="7039591" y="0"/>
            <a:ext cx="2102073" cy="764704"/>
          </a:xfrm>
          <a:prstGeom prst="rect">
            <a:avLst/>
          </a:prstGeom>
        </p:spPr>
      </p:pic>
    </p:spTree>
    <p:extLst>
      <p:ext uri="{BB962C8B-B14F-4D97-AF65-F5344CB8AC3E}">
        <p14:creationId xmlns:p14="http://schemas.microsoft.com/office/powerpoint/2010/main" val="3710643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595194"/>
          </a:xfrm>
        </p:spPr>
        <p:txBody>
          <a:bodyPr>
            <a:normAutofit/>
          </a:bodyPr>
          <a:lstStyle/>
          <a:p>
            <a:r>
              <a:rPr lang="ru-RU" sz="2200" dirty="0">
                <a:solidFill>
                  <a:schemeClr val="accent2">
                    <a:lumMod val="60000"/>
                    <a:lumOff val="40000"/>
                  </a:schemeClr>
                </a:solidFill>
                <a:latin typeface="Times New Roman" pitchFamily="18" charset="0"/>
                <a:cs typeface="Times New Roman" pitchFamily="18" charset="0"/>
              </a:rPr>
              <a:t>2. </a:t>
            </a:r>
            <a:r>
              <a:rPr lang="ru-RU" sz="2200" dirty="0" err="1">
                <a:solidFill>
                  <a:schemeClr val="accent2">
                    <a:lumMod val="60000"/>
                    <a:lumOff val="40000"/>
                  </a:schemeClr>
                </a:solidFill>
                <a:latin typeface="Times New Roman" pitchFamily="18" charset="0"/>
                <a:cs typeface="Times New Roman" pitchFamily="18" charset="0"/>
              </a:rPr>
              <a:t>Міжнародні</a:t>
            </a:r>
            <a:r>
              <a:rPr lang="ru-RU" sz="2200" dirty="0">
                <a:solidFill>
                  <a:schemeClr val="accent2">
                    <a:lumMod val="60000"/>
                    <a:lumOff val="40000"/>
                  </a:schemeClr>
                </a:solidFill>
                <a:latin typeface="Times New Roman" pitchFamily="18" charset="0"/>
                <a:cs typeface="Times New Roman" pitchFamily="18" charset="0"/>
              </a:rPr>
              <a:t> </a:t>
            </a:r>
            <a:r>
              <a:rPr lang="ru-RU" sz="2200" dirty="0" err="1">
                <a:solidFill>
                  <a:schemeClr val="accent2">
                    <a:lumMod val="60000"/>
                    <a:lumOff val="40000"/>
                  </a:schemeClr>
                </a:solidFill>
                <a:latin typeface="Times New Roman" pitchFamily="18" charset="0"/>
                <a:cs typeface="Times New Roman" pitchFamily="18" charset="0"/>
              </a:rPr>
              <a:t>стандарти</a:t>
            </a:r>
            <a:r>
              <a:rPr lang="ru-RU" sz="2200" dirty="0">
                <a:solidFill>
                  <a:schemeClr val="accent2">
                    <a:lumMod val="60000"/>
                    <a:lumOff val="40000"/>
                  </a:schemeClr>
                </a:solidFill>
                <a:latin typeface="Times New Roman" pitchFamily="18" charset="0"/>
                <a:cs typeface="Times New Roman" pitchFamily="18" charset="0"/>
              </a:rPr>
              <a:t> </a:t>
            </a:r>
            <a:r>
              <a:rPr lang="ru-RU" sz="2200" dirty="0" err="1">
                <a:solidFill>
                  <a:schemeClr val="accent2">
                    <a:lumMod val="60000"/>
                    <a:lumOff val="40000"/>
                  </a:schemeClr>
                </a:solidFill>
                <a:latin typeface="Times New Roman" pitchFamily="18" charset="0"/>
                <a:cs typeface="Times New Roman" pitchFamily="18" charset="0"/>
              </a:rPr>
              <a:t>маркування</a:t>
            </a:r>
            <a:r>
              <a:rPr lang="ru-RU" sz="2200" dirty="0">
                <a:solidFill>
                  <a:schemeClr val="accent2">
                    <a:lumMod val="60000"/>
                    <a:lumOff val="40000"/>
                  </a:schemeClr>
                </a:solidFill>
                <a:latin typeface="Times New Roman" pitchFamily="18" charset="0"/>
                <a:cs typeface="Times New Roman" pitchFamily="18" charset="0"/>
              </a:rPr>
              <a:t> </a:t>
            </a:r>
            <a:r>
              <a:rPr lang="ru-RU" sz="2200" dirty="0" err="1">
                <a:solidFill>
                  <a:schemeClr val="accent2">
                    <a:lumMod val="60000"/>
                    <a:lumOff val="40000"/>
                  </a:schemeClr>
                </a:solidFill>
                <a:latin typeface="Times New Roman" pitchFamily="18" charset="0"/>
                <a:cs typeface="Times New Roman" pitchFamily="18" charset="0"/>
              </a:rPr>
              <a:t>товарів</a:t>
            </a:r>
            <a:r>
              <a:rPr lang="ru-RU" sz="2200" dirty="0">
                <a:solidFill>
                  <a:schemeClr val="accent2">
                    <a:lumMod val="60000"/>
                    <a:lumOff val="40000"/>
                  </a:schemeClr>
                </a:solidFill>
                <a:latin typeface="Times New Roman" pitchFamily="18" charset="0"/>
                <a:cs typeface="Times New Roman" pitchFamily="18" charset="0"/>
              </a:rPr>
              <a:t>. </a:t>
            </a:r>
            <a:endParaRPr lang="uk-UA" dirty="0">
              <a:solidFill>
                <a:schemeClr val="accent2">
                  <a:lumMod val="60000"/>
                  <a:lumOff val="40000"/>
                </a:schemeClr>
              </a:solidFill>
            </a:endParaRPr>
          </a:p>
        </p:txBody>
      </p:sp>
      <p:sp>
        <p:nvSpPr>
          <p:cNvPr id="3" name="Місце для вмісту 2"/>
          <p:cNvSpPr>
            <a:spLocks noGrp="1"/>
          </p:cNvSpPr>
          <p:nvPr>
            <p:ph idx="1"/>
          </p:nvPr>
        </p:nvSpPr>
        <p:spPr>
          <a:xfrm>
            <a:off x="971600" y="1340768"/>
            <a:ext cx="7272808" cy="4752528"/>
          </a:xfrm>
        </p:spPr>
        <p:txBody>
          <a:bodyPr>
            <a:noAutofit/>
          </a:bodyPr>
          <a:lstStyle/>
          <a:p>
            <a:pPr marL="0" indent="360000" algn="just">
              <a:lnSpc>
                <a:spcPct val="120000"/>
              </a:lnSpc>
              <a:spcBef>
                <a:spcPts val="0"/>
              </a:spcBef>
              <a:buNone/>
            </a:pPr>
            <a:r>
              <a:rPr lang="ru-RU" sz="1600" dirty="0" err="1">
                <a:latin typeface="Times New Roman" pitchFamily="18" charset="0"/>
                <a:cs typeface="Times New Roman" pitchFamily="18" charset="0"/>
              </a:rPr>
              <a:t>Маркування</a:t>
            </a:r>
            <a:r>
              <a:rPr lang="ru-RU" sz="1600" dirty="0">
                <a:latin typeface="Times New Roman" pitchFamily="18" charset="0"/>
                <a:cs typeface="Times New Roman" pitchFamily="18" charset="0"/>
              </a:rPr>
              <a:t> товару — </a:t>
            </a:r>
            <a:r>
              <a:rPr lang="ru-RU" sz="1600" dirty="0" err="1">
                <a:latin typeface="Times New Roman" pitchFamily="18" charset="0"/>
                <a:cs typeface="Times New Roman" pitchFamily="18" charset="0"/>
              </a:rPr>
              <a:t>це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інформація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основних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відомостей</a:t>
            </a:r>
            <a:r>
              <a:rPr lang="ru-RU" sz="1600" dirty="0">
                <a:latin typeface="Times New Roman" pitchFamily="18" charset="0"/>
                <a:cs typeface="Times New Roman" pitchFamily="18" charset="0"/>
              </a:rPr>
              <a:t> про товар для </a:t>
            </a:r>
            <a:r>
              <a:rPr lang="ru-RU" sz="1600" dirty="0" err="1">
                <a:latin typeface="Times New Roman" pitchFamily="18" charset="0"/>
                <a:cs typeface="Times New Roman" pitchFamily="18" charset="0"/>
              </a:rPr>
              <a:t>споживачів</a:t>
            </a:r>
            <a:r>
              <a:rPr lang="ru-RU" sz="1600" dirty="0">
                <a:latin typeface="Times New Roman" pitchFamily="18" charset="0"/>
                <a:cs typeface="Times New Roman" pitchFamily="18" charset="0"/>
              </a:rPr>
              <a:t>, нанесена на упаковку товару у </a:t>
            </a:r>
            <a:r>
              <a:rPr lang="ru-RU" sz="1600" dirty="0" err="1">
                <a:latin typeface="Times New Roman" pitchFamily="18" charset="0"/>
                <a:cs typeface="Times New Roman" pitchFamily="18" charset="0"/>
              </a:rPr>
              <a:t>вигляді</a:t>
            </a:r>
            <a:r>
              <a:rPr lang="ru-RU" sz="1600" dirty="0">
                <a:latin typeface="Times New Roman" pitchFamily="18" charset="0"/>
                <a:cs typeface="Times New Roman" pitchFamily="18" charset="0"/>
              </a:rPr>
              <a:t> тексту, </a:t>
            </a:r>
            <a:r>
              <a:rPr lang="ru-RU" sz="1600" dirty="0" err="1">
                <a:latin typeface="Times New Roman" pitchFamily="18" charset="0"/>
                <a:cs typeface="Times New Roman" pitchFamily="18" charset="0"/>
              </a:rPr>
              <a:t>умовного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позначення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малюнку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штрихкоду</a:t>
            </a:r>
            <a:r>
              <a:rPr lang="ru-RU" sz="1600" dirty="0">
                <a:latin typeface="Times New Roman" pitchFamily="18" charset="0"/>
                <a:cs typeface="Times New Roman" pitchFamily="18" charset="0"/>
              </a:rPr>
              <a:t>.</a:t>
            </a:r>
          </a:p>
          <a:p>
            <a:pPr marL="0" indent="360000" algn="just">
              <a:lnSpc>
                <a:spcPct val="120000"/>
              </a:lnSpc>
              <a:spcBef>
                <a:spcPts val="0"/>
              </a:spcBef>
              <a:buNone/>
            </a:pPr>
            <a:r>
              <a:rPr lang="ru-RU" sz="1600" dirty="0" err="1">
                <a:latin typeface="Times New Roman" pitchFamily="18" charset="0"/>
                <a:cs typeface="Times New Roman" pitchFamily="18" charset="0"/>
              </a:rPr>
              <a:t>Інформація</a:t>
            </a:r>
            <a:r>
              <a:rPr lang="ru-RU" sz="1600" dirty="0">
                <a:latin typeface="Times New Roman" pitchFamily="18" charset="0"/>
                <a:cs typeface="Times New Roman" pitchFamily="18" charset="0"/>
              </a:rPr>
              <a:t> про </a:t>
            </a:r>
            <a:r>
              <a:rPr lang="ru-RU" sz="1600" dirty="0" err="1">
                <a:latin typeface="Times New Roman" pitchFamily="18" charset="0"/>
                <a:cs typeface="Times New Roman" pitchFamily="18" charset="0"/>
              </a:rPr>
              <a:t>продукцію</a:t>
            </a:r>
            <a:r>
              <a:rPr lang="ru-RU" sz="1600" dirty="0">
                <a:latin typeface="Times New Roman" pitchFamily="18" charset="0"/>
                <a:cs typeface="Times New Roman" pitchFamily="18" charset="0"/>
              </a:rPr>
              <a:t> повинна </a:t>
            </a:r>
            <a:r>
              <a:rPr lang="ru-RU" sz="1600" dirty="0" err="1">
                <a:latin typeface="Times New Roman" pitchFamily="18" charset="0"/>
                <a:cs typeface="Times New Roman" pitchFamily="18" charset="0"/>
              </a:rPr>
              <a:t>містити</a:t>
            </a:r>
            <a:r>
              <a:rPr lang="ru-RU" sz="1600" dirty="0">
                <a:latin typeface="Times New Roman" pitchFamily="18" charset="0"/>
                <a:cs typeface="Times New Roman" pitchFamily="18" charset="0"/>
              </a:rPr>
              <a:t>:</a:t>
            </a:r>
          </a:p>
          <a:p>
            <a:pPr marL="0" indent="360000" algn="just">
              <a:lnSpc>
                <a:spcPct val="120000"/>
              </a:lnSpc>
              <a:spcBef>
                <a:spcPts val="0"/>
              </a:spcBef>
              <a:buNone/>
            </a:pPr>
            <a:r>
              <a:rPr lang="ru-RU" sz="1600" dirty="0">
                <a:latin typeface="Times New Roman" pitchFamily="18" charset="0"/>
                <a:cs typeface="Times New Roman" pitchFamily="18" charset="0"/>
              </a:rPr>
              <a:t>1) </a:t>
            </a:r>
            <a:r>
              <a:rPr lang="ru-RU" sz="1600" dirty="0" err="1">
                <a:latin typeface="Times New Roman" pitchFamily="18" charset="0"/>
                <a:cs typeface="Times New Roman" pitchFamily="18" charset="0"/>
              </a:rPr>
              <a:t>назву</a:t>
            </a:r>
            <a:r>
              <a:rPr lang="ru-RU" sz="1600" dirty="0">
                <a:latin typeface="Times New Roman" pitchFamily="18" charset="0"/>
                <a:cs typeface="Times New Roman" pitchFamily="18" charset="0"/>
              </a:rPr>
              <a:t> товару, </a:t>
            </a:r>
            <a:r>
              <a:rPr lang="ru-RU" sz="1600" dirty="0" err="1">
                <a:latin typeface="Times New Roman" pitchFamily="18" charset="0"/>
                <a:cs typeface="Times New Roman" pitchFamily="18" charset="0"/>
              </a:rPr>
              <a:t>найменування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або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відтворення</a:t>
            </a:r>
            <a:r>
              <a:rPr lang="ru-RU" sz="1600" dirty="0">
                <a:latin typeface="Times New Roman" pitchFamily="18" charset="0"/>
                <a:cs typeface="Times New Roman" pitchFamily="18" charset="0"/>
              </a:rPr>
              <a:t> знака для </a:t>
            </a:r>
            <a:r>
              <a:rPr lang="ru-RU" sz="1600" dirty="0" err="1">
                <a:latin typeface="Times New Roman" pitchFamily="18" charset="0"/>
                <a:cs typeface="Times New Roman" pitchFamily="18" charset="0"/>
              </a:rPr>
              <a:t>товарів</a:t>
            </a:r>
            <a:r>
              <a:rPr lang="ru-RU" sz="1600" dirty="0">
                <a:latin typeface="Times New Roman" pitchFamily="18" charset="0"/>
                <a:cs typeface="Times New Roman" pitchFamily="18" charset="0"/>
              </a:rPr>
              <a:t> і </a:t>
            </a:r>
            <a:r>
              <a:rPr lang="ru-RU" sz="1600" dirty="0" err="1">
                <a:latin typeface="Times New Roman" pitchFamily="18" charset="0"/>
                <a:cs typeface="Times New Roman" pitchFamily="18" charset="0"/>
              </a:rPr>
              <a:t>послуг</a:t>
            </a:r>
            <a:r>
              <a:rPr lang="ru-RU" sz="1600" dirty="0">
                <a:latin typeface="Times New Roman" pitchFamily="18" charset="0"/>
                <a:cs typeface="Times New Roman" pitchFamily="18" charset="0"/>
              </a:rPr>
              <a:t>, за </a:t>
            </a:r>
            <a:r>
              <a:rPr lang="ru-RU" sz="1600" dirty="0" err="1">
                <a:latin typeface="Times New Roman" pitchFamily="18" charset="0"/>
                <a:cs typeface="Times New Roman" pitchFamily="18" charset="0"/>
              </a:rPr>
              <a:t>якими</a:t>
            </a:r>
            <a:r>
              <a:rPr lang="ru-RU" sz="1600" dirty="0">
                <a:latin typeface="Times New Roman" pitchFamily="18" charset="0"/>
                <a:cs typeface="Times New Roman" pitchFamily="18" charset="0"/>
              </a:rPr>
              <a:t> вони </a:t>
            </a:r>
            <a:r>
              <a:rPr lang="ru-RU" sz="1600" dirty="0" err="1">
                <a:latin typeface="Times New Roman" pitchFamily="18" charset="0"/>
                <a:cs typeface="Times New Roman" pitchFamily="18" charset="0"/>
              </a:rPr>
              <a:t>реалізуються</a:t>
            </a:r>
            <a:r>
              <a:rPr lang="ru-RU" sz="1600" dirty="0">
                <a:latin typeface="Times New Roman" pitchFamily="18" charset="0"/>
                <a:cs typeface="Times New Roman" pitchFamily="18" charset="0"/>
              </a:rPr>
              <a:t>;</a:t>
            </a:r>
          </a:p>
          <a:p>
            <a:pPr marL="0" indent="360000" algn="just">
              <a:lnSpc>
                <a:spcPct val="120000"/>
              </a:lnSpc>
              <a:spcBef>
                <a:spcPts val="0"/>
              </a:spcBef>
              <a:buNone/>
            </a:pPr>
            <a:r>
              <a:rPr lang="ru-RU" sz="1600" dirty="0">
                <a:latin typeface="Times New Roman" pitchFamily="18" charset="0"/>
                <a:cs typeface="Times New Roman" pitchFamily="18" charset="0"/>
              </a:rPr>
              <a:t>3) </a:t>
            </a:r>
            <a:r>
              <a:rPr lang="ru-RU" sz="1600" dirty="0" err="1">
                <a:latin typeface="Times New Roman" pitchFamily="18" charset="0"/>
                <a:cs typeface="Times New Roman" pitchFamily="18" charset="0"/>
              </a:rPr>
              <a:t>дані</a:t>
            </a:r>
            <a:r>
              <a:rPr lang="ru-RU" sz="1600" dirty="0">
                <a:latin typeface="Times New Roman" pitchFamily="18" charset="0"/>
                <a:cs typeface="Times New Roman" pitchFamily="18" charset="0"/>
              </a:rPr>
              <a:t> про </a:t>
            </a:r>
            <a:r>
              <a:rPr lang="ru-RU" sz="1600" dirty="0" err="1">
                <a:latin typeface="Times New Roman" pitchFamily="18" charset="0"/>
                <a:cs typeface="Times New Roman" pitchFamily="18" charset="0"/>
              </a:rPr>
              <a:t>основні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властивості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продукції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номінальну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кількість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масу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об’єм</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тощо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умови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використання</a:t>
            </a:r>
            <a:r>
              <a:rPr lang="ru-RU" sz="1600" dirty="0">
                <a:latin typeface="Times New Roman" pitchFamily="18" charset="0"/>
                <a:cs typeface="Times New Roman" pitchFamily="18" charset="0"/>
              </a:rPr>
              <a:t>;</a:t>
            </a:r>
          </a:p>
          <a:p>
            <a:pPr marL="0" indent="360000" algn="just">
              <a:lnSpc>
                <a:spcPct val="120000"/>
              </a:lnSpc>
              <a:spcBef>
                <a:spcPts val="0"/>
              </a:spcBef>
              <a:buNone/>
            </a:pPr>
            <a:r>
              <a:rPr lang="ru-RU" sz="1600" dirty="0">
                <a:latin typeface="Times New Roman" pitchFamily="18" charset="0"/>
                <a:cs typeface="Times New Roman" pitchFamily="18" charset="0"/>
              </a:rPr>
              <a:t>4) </a:t>
            </a:r>
            <a:r>
              <a:rPr lang="ru-RU" sz="1600" dirty="0" err="1">
                <a:latin typeface="Times New Roman" pitchFamily="18" charset="0"/>
                <a:cs typeface="Times New Roman" pitchFamily="18" charset="0"/>
              </a:rPr>
              <a:t>відомості</a:t>
            </a:r>
            <a:r>
              <a:rPr lang="ru-RU" sz="1600" dirty="0">
                <a:latin typeface="Times New Roman" pitchFamily="18" charset="0"/>
                <a:cs typeface="Times New Roman" pitchFamily="18" charset="0"/>
              </a:rPr>
              <a:t> про </a:t>
            </a:r>
            <a:r>
              <a:rPr lang="ru-RU" sz="1600" dirty="0" err="1">
                <a:latin typeface="Times New Roman" pitchFamily="18" charset="0"/>
                <a:cs typeface="Times New Roman" pitchFamily="18" charset="0"/>
              </a:rPr>
              <a:t>вміст</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шкідливих</a:t>
            </a:r>
            <a:r>
              <a:rPr lang="ru-RU" sz="1600" dirty="0">
                <a:latin typeface="Times New Roman" pitchFamily="18" charset="0"/>
                <a:cs typeface="Times New Roman" pitchFamily="18" charset="0"/>
              </a:rPr>
              <a:t> для </a:t>
            </a:r>
            <a:r>
              <a:rPr lang="ru-RU" sz="1600" dirty="0" err="1">
                <a:latin typeface="Times New Roman" pitchFamily="18" charset="0"/>
                <a:cs typeface="Times New Roman" pitchFamily="18" charset="0"/>
              </a:rPr>
              <a:t>здоров’я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речовин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які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встановлені</a:t>
            </a:r>
            <a:r>
              <a:rPr lang="ru-RU" sz="1600" dirty="0">
                <a:latin typeface="Times New Roman" pitchFamily="18" charset="0"/>
                <a:cs typeface="Times New Roman" pitchFamily="18" charset="0"/>
              </a:rPr>
              <a:t> нормативно-</a:t>
            </a:r>
            <a:r>
              <a:rPr lang="ru-RU" sz="1600" dirty="0" err="1">
                <a:latin typeface="Times New Roman" pitchFamily="18" charset="0"/>
                <a:cs typeface="Times New Roman" pitchFamily="18" charset="0"/>
              </a:rPr>
              <a:t>правовими</a:t>
            </a:r>
            <a:r>
              <a:rPr lang="ru-RU" sz="1600" dirty="0">
                <a:latin typeface="Times New Roman" pitchFamily="18" charset="0"/>
                <a:cs typeface="Times New Roman" pitchFamily="18" charset="0"/>
              </a:rPr>
              <a:t> актами, та </a:t>
            </a:r>
            <a:r>
              <a:rPr lang="ru-RU" sz="1600" dirty="0" err="1">
                <a:latin typeface="Times New Roman" pitchFamily="18" charset="0"/>
                <a:cs typeface="Times New Roman" pitchFamily="18" charset="0"/>
              </a:rPr>
              <a:t>застереження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щодо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застосування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окремої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продукції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якщо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застереження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встановлені</a:t>
            </a:r>
            <a:r>
              <a:rPr lang="ru-RU" sz="1600" dirty="0">
                <a:latin typeface="Times New Roman" pitchFamily="18" charset="0"/>
                <a:cs typeface="Times New Roman" pitchFamily="18" charset="0"/>
              </a:rPr>
              <a:t> нормативно-</a:t>
            </a:r>
            <a:r>
              <a:rPr lang="ru-RU" sz="1600" dirty="0" err="1">
                <a:latin typeface="Times New Roman" pitchFamily="18" charset="0"/>
                <a:cs typeface="Times New Roman" pitchFamily="18" charset="0"/>
              </a:rPr>
              <a:t>правовими</a:t>
            </a:r>
            <a:r>
              <a:rPr lang="ru-RU" sz="1600" dirty="0">
                <a:latin typeface="Times New Roman" pitchFamily="18" charset="0"/>
                <a:cs typeface="Times New Roman" pitchFamily="18" charset="0"/>
              </a:rPr>
              <a:t> актами;</a:t>
            </a:r>
          </a:p>
          <a:p>
            <a:pPr marL="0" indent="360000" algn="just">
              <a:lnSpc>
                <a:spcPct val="120000"/>
              </a:lnSpc>
              <a:spcBef>
                <a:spcPts val="0"/>
              </a:spcBef>
              <a:buNone/>
            </a:pPr>
            <a:r>
              <a:rPr lang="ru-RU" sz="1600" dirty="0">
                <a:latin typeface="Times New Roman" pitchFamily="18" charset="0"/>
                <a:cs typeface="Times New Roman" pitchFamily="18" charset="0"/>
              </a:rPr>
              <a:t>5) </a:t>
            </a:r>
            <a:r>
              <a:rPr lang="ru-RU" sz="1600" dirty="0" err="1">
                <a:latin typeface="Times New Roman" pitchFamily="18" charset="0"/>
                <a:cs typeface="Times New Roman" pitchFamily="18" charset="0"/>
              </a:rPr>
              <a:t>позначку</a:t>
            </a:r>
            <a:r>
              <a:rPr lang="ru-RU" sz="1600" dirty="0">
                <a:latin typeface="Times New Roman" pitchFamily="18" charset="0"/>
                <a:cs typeface="Times New Roman" pitchFamily="18" charset="0"/>
              </a:rPr>
              <a:t> про </a:t>
            </a:r>
            <a:r>
              <a:rPr lang="ru-RU" sz="1600" dirty="0" err="1">
                <a:latin typeface="Times New Roman" pitchFamily="18" charset="0"/>
                <a:cs typeface="Times New Roman" pitchFamily="18" charset="0"/>
              </a:rPr>
              <a:t>наявність</a:t>
            </a:r>
            <a:r>
              <a:rPr lang="ru-RU" sz="1600" dirty="0">
                <a:latin typeface="Times New Roman" pitchFamily="18" charset="0"/>
                <a:cs typeface="Times New Roman" pitchFamily="18" charset="0"/>
              </a:rPr>
              <a:t> у </a:t>
            </a:r>
            <a:r>
              <a:rPr lang="ru-RU" sz="1600" dirty="0" err="1">
                <a:latin typeface="Times New Roman" pitchFamily="18" charset="0"/>
                <a:cs typeface="Times New Roman" pitchFamily="18" charset="0"/>
              </a:rPr>
              <a:t>складі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продукції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генетично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модифікованих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організмів</a:t>
            </a:r>
            <a:r>
              <a:rPr lang="ru-RU" sz="1600" dirty="0">
                <a:latin typeface="Times New Roman" pitchFamily="18" charset="0"/>
                <a:cs typeface="Times New Roman" pitchFamily="18" charset="0"/>
              </a:rPr>
              <a:t>;</a:t>
            </a:r>
          </a:p>
          <a:p>
            <a:pPr marL="0" indent="360000" algn="just">
              <a:lnSpc>
                <a:spcPct val="120000"/>
              </a:lnSpc>
              <a:spcBef>
                <a:spcPts val="0"/>
              </a:spcBef>
              <a:buNone/>
            </a:pPr>
            <a:r>
              <a:rPr lang="ru-RU" sz="1600" dirty="0">
                <a:latin typeface="Times New Roman" pitchFamily="18" charset="0"/>
                <a:cs typeface="Times New Roman" pitchFamily="18" charset="0"/>
              </a:rPr>
              <a:t>6) </a:t>
            </a:r>
            <a:r>
              <a:rPr lang="ru-RU" sz="1600" dirty="0" err="1">
                <a:latin typeface="Times New Roman" pitchFamily="18" charset="0"/>
                <a:cs typeface="Times New Roman" pitchFamily="18" charset="0"/>
              </a:rPr>
              <a:t>дані</a:t>
            </a:r>
            <a:r>
              <a:rPr lang="ru-RU" sz="1600" dirty="0">
                <a:latin typeface="Times New Roman" pitchFamily="18" charset="0"/>
                <a:cs typeface="Times New Roman" pitchFamily="18" charset="0"/>
              </a:rPr>
              <a:t> про </a:t>
            </a:r>
            <a:r>
              <a:rPr lang="ru-RU" sz="1600" dirty="0" err="1">
                <a:latin typeface="Times New Roman" pitchFamily="18" charset="0"/>
                <a:cs typeface="Times New Roman" pitchFamily="18" charset="0"/>
              </a:rPr>
              <a:t>ціну</a:t>
            </a:r>
            <a:r>
              <a:rPr lang="ru-RU" sz="1600" dirty="0">
                <a:latin typeface="Times New Roman" pitchFamily="18" charset="0"/>
                <a:cs typeface="Times New Roman" pitchFamily="18" charset="0"/>
              </a:rPr>
              <a:t> (тариф), </a:t>
            </a:r>
            <a:r>
              <a:rPr lang="ru-RU" sz="1600" dirty="0" err="1">
                <a:latin typeface="Times New Roman" pitchFamily="18" charset="0"/>
                <a:cs typeface="Times New Roman" pitchFamily="18" charset="0"/>
              </a:rPr>
              <a:t>умови</a:t>
            </a:r>
            <a:r>
              <a:rPr lang="ru-RU" sz="1600" dirty="0">
                <a:latin typeface="Times New Roman" pitchFamily="18" charset="0"/>
                <a:cs typeface="Times New Roman" pitchFamily="18" charset="0"/>
              </a:rPr>
              <a:t> та правила </a:t>
            </a:r>
            <a:r>
              <a:rPr lang="ru-RU" sz="1600" dirty="0" err="1">
                <a:latin typeface="Times New Roman" pitchFamily="18" charset="0"/>
                <a:cs typeface="Times New Roman" pitchFamily="18" charset="0"/>
              </a:rPr>
              <a:t>придбання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продукції</a:t>
            </a:r>
            <a:r>
              <a:rPr lang="ru-RU" sz="1600" dirty="0">
                <a:latin typeface="Times New Roman" pitchFamily="18" charset="0"/>
                <a:cs typeface="Times New Roman" pitchFamily="18" charset="0"/>
              </a:rPr>
              <a:t>;</a:t>
            </a:r>
          </a:p>
          <a:p>
            <a:pPr marL="0" indent="360000" algn="just">
              <a:lnSpc>
                <a:spcPct val="120000"/>
              </a:lnSpc>
              <a:spcBef>
                <a:spcPts val="0"/>
              </a:spcBef>
              <a:buNone/>
            </a:pPr>
            <a:endParaRPr lang="uk-UA" sz="1600" dirty="0">
              <a:latin typeface="Times New Roman" pitchFamily="18" charset="0"/>
              <a:cs typeface="Times New Roman" pitchFamily="18" charset="0"/>
            </a:endParaRPr>
          </a:p>
        </p:txBody>
      </p:sp>
      <p:pic>
        <p:nvPicPr>
          <p:cNvPr id="4" name="Рисунок 3"/>
          <p:cNvPicPr>
            <a:picLocks noChangeAspect="1"/>
          </p:cNvPicPr>
          <p:nvPr/>
        </p:nvPicPr>
        <p:blipFill rotWithShape="1">
          <a:blip r:embed="rId2"/>
          <a:srcRect l="36797" t="45508" r="36384" b="38281"/>
          <a:stretch/>
        </p:blipFill>
        <p:spPr>
          <a:xfrm>
            <a:off x="7039591" y="0"/>
            <a:ext cx="2102073" cy="764704"/>
          </a:xfrm>
          <a:prstGeom prst="rect">
            <a:avLst/>
          </a:prstGeom>
        </p:spPr>
      </p:pic>
    </p:spTree>
    <p:extLst>
      <p:ext uri="{BB962C8B-B14F-4D97-AF65-F5344CB8AC3E}">
        <p14:creationId xmlns:p14="http://schemas.microsoft.com/office/powerpoint/2010/main" val="158179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27584" y="620688"/>
            <a:ext cx="7992888" cy="5688632"/>
          </a:xfrm>
        </p:spPr>
        <p:txBody>
          <a:bodyPr>
            <a:noAutofit/>
          </a:bodyPr>
          <a:lstStyle/>
          <a:p>
            <a:pPr marL="0" indent="360000">
              <a:lnSpc>
                <a:spcPct val="120000"/>
              </a:lnSpc>
              <a:spcBef>
                <a:spcPts val="0"/>
              </a:spcBef>
              <a:buNone/>
            </a:pPr>
            <a:r>
              <a:rPr lang="uk-UA" sz="1750" dirty="0">
                <a:latin typeface="Times New Roman" pitchFamily="18" charset="0"/>
                <a:cs typeface="Times New Roman" pitchFamily="18" charset="0"/>
              </a:rPr>
              <a:t>7) дату виготовлення;</a:t>
            </a:r>
            <a:br>
              <a:rPr lang="uk-UA" sz="1750" dirty="0">
                <a:latin typeface="Times New Roman" pitchFamily="18" charset="0"/>
                <a:cs typeface="Times New Roman" pitchFamily="18" charset="0"/>
              </a:rPr>
            </a:br>
            <a:r>
              <a:rPr lang="uk-UA" sz="1750" dirty="0">
                <a:latin typeface="Times New Roman" pitchFamily="18" charset="0"/>
                <a:cs typeface="Times New Roman" pitchFamily="18" charset="0"/>
              </a:rPr>
              <a:t>8) відомості про умови зберігання;</a:t>
            </a:r>
            <a:br>
              <a:rPr lang="uk-UA" sz="1750" dirty="0">
                <a:latin typeface="Times New Roman" pitchFamily="18" charset="0"/>
                <a:cs typeface="Times New Roman" pitchFamily="18" charset="0"/>
              </a:rPr>
            </a:br>
            <a:r>
              <a:rPr lang="uk-UA" sz="1750" dirty="0">
                <a:latin typeface="Times New Roman" pitchFamily="18" charset="0"/>
                <a:cs typeface="Times New Roman" pitchFamily="18" charset="0"/>
              </a:rPr>
              <a:t>9) гарантійні зобов’язання виробника (виконавця);</a:t>
            </a:r>
            <a:br>
              <a:rPr lang="uk-UA" sz="1750" dirty="0">
                <a:latin typeface="Times New Roman" pitchFamily="18" charset="0"/>
                <a:cs typeface="Times New Roman" pitchFamily="18" charset="0"/>
              </a:rPr>
            </a:br>
            <a:r>
              <a:rPr lang="uk-UA" sz="1750" dirty="0">
                <a:latin typeface="Times New Roman" pitchFamily="18" charset="0"/>
                <a:cs typeface="Times New Roman" pitchFamily="18" charset="0"/>
              </a:rPr>
              <a:t>10) правила та умови ефективного і безпечного використання продукції;</a:t>
            </a:r>
            <a:br>
              <a:rPr lang="uk-UA" sz="1750" dirty="0">
                <a:latin typeface="Times New Roman" pitchFamily="18" charset="0"/>
                <a:cs typeface="Times New Roman" pitchFamily="18" charset="0"/>
              </a:rPr>
            </a:br>
            <a:r>
              <a:rPr lang="uk-UA" sz="1750" dirty="0">
                <a:latin typeface="Times New Roman" pitchFamily="18" charset="0"/>
                <a:cs typeface="Times New Roman" pitchFamily="18" charset="0"/>
              </a:rPr>
              <a:t>11) строк придатності (строк служби) товару (наслідків роботи), відомості про необхідні дії споживача після їх закінчення, а також про можливі наслідки в разі невиконання цих дій;</a:t>
            </a:r>
            <a:br>
              <a:rPr lang="uk-UA" sz="1750" dirty="0">
                <a:latin typeface="Times New Roman" pitchFamily="18" charset="0"/>
                <a:cs typeface="Times New Roman" pitchFamily="18" charset="0"/>
              </a:rPr>
            </a:br>
            <a:r>
              <a:rPr lang="uk-UA" sz="1750" dirty="0">
                <a:latin typeface="Times New Roman" pitchFamily="18" charset="0"/>
                <a:cs typeface="Times New Roman" pitchFamily="18" charset="0"/>
              </a:rPr>
              <a:t>12) найменування та місцезнаходження виробника (виконавця, продавця) і підприємства, яке здійснює його функції щодо прийняття претензій від споживача, а також проводить ремонт і технічне обслуговування.</a:t>
            </a:r>
            <a:br>
              <a:rPr lang="uk-UA" sz="1750" dirty="0">
                <a:latin typeface="Times New Roman" pitchFamily="18" charset="0"/>
                <a:cs typeface="Times New Roman" pitchFamily="18" charset="0"/>
              </a:rPr>
            </a:br>
            <a:r>
              <a:rPr lang="uk-UA" sz="1750" dirty="0">
                <a:latin typeface="Times New Roman" pitchFamily="18" charset="0"/>
                <a:cs typeface="Times New Roman" pitchFamily="18" charset="0"/>
              </a:rPr>
              <a:t>Стосовно продукції, яка підлягає обов’язковій сертифікації в державній системі сертифікації, споживачеві повинна надаватись інформація про її сертифікацію.</a:t>
            </a:r>
            <a:br>
              <a:rPr lang="uk-UA" sz="1750" dirty="0">
                <a:latin typeface="Times New Roman" pitchFamily="18" charset="0"/>
                <a:cs typeface="Times New Roman" pitchFamily="18" charset="0"/>
              </a:rPr>
            </a:br>
            <a:r>
              <a:rPr lang="uk-UA" sz="1750" dirty="0">
                <a:latin typeface="Times New Roman" pitchFamily="18" charset="0"/>
                <a:cs typeface="Times New Roman" pitchFamily="18" charset="0"/>
              </a:rPr>
              <a:t>Стосовно продукції, яка за певних умов може бути небезпечною для життя, здоров’я споживача та його майна, навколишнього природного середовища, виробник (виконавець, продавець) зобов’язаний довести до відома споживача інформацію про таку продукцію і можливі наслідки її споживання (використання).</a:t>
            </a:r>
          </a:p>
        </p:txBody>
      </p:sp>
      <p:pic>
        <p:nvPicPr>
          <p:cNvPr id="4" name="Рисунок 3"/>
          <p:cNvPicPr>
            <a:picLocks noChangeAspect="1"/>
          </p:cNvPicPr>
          <p:nvPr/>
        </p:nvPicPr>
        <p:blipFill rotWithShape="1">
          <a:blip r:embed="rId2"/>
          <a:srcRect l="36797" t="45508" r="36384" b="38281"/>
          <a:stretch/>
        </p:blipFill>
        <p:spPr>
          <a:xfrm>
            <a:off x="7039591" y="0"/>
            <a:ext cx="2102073" cy="764704"/>
          </a:xfrm>
          <a:prstGeom prst="rect">
            <a:avLst/>
          </a:prstGeom>
        </p:spPr>
      </p:pic>
    </p:spTree>
    <p:extLst>
      <p:ext uri="{BB962C8B-B14F-4D97-AF65-F5344CB8AC3E}">
        <p14:creationId xmlns:p14="http://schemas.microsoft.com/office/powerpoint/2010/main" val="722061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2286000" y="764704"/>
            <a:ext cx="4572000" cy="1200329"/>
          </a:xfrm>
          <a:prstGeom prst="rect">
            <a:avLst/>
          </a:prstGeom>
        </p:spPr>
        <p:txBody>
          <a:bodyPr>
            <a:spAutoFit/>
          </a:bodyPr>
          <a:lstStyle/>
          <a:p>
            <a:r>
              <a:rPr lang="uk-UA" dirty="0"/>
              <a:t>Сертифікат </a:t>
            </a:r>
            <a:r>
              <a:rPr lang="uk-UA" dirty="0" err="1"/>
              <a:t>УкрСЕПРО</a:t>
            </a:r>
            <a:r>
              <a:rPr lang="uk-UA" dirty="0"/>
              <a:t>. Українське маркування, яке підтверджує, що товар відповідає законодавчо встановленим вимогам якості та безпеки продукції.</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995265"/>
            <a:ext cx="1386408" cy="1505743"/>
          </a:xfrm>
          <a:prstGeom prst="rect">
            <a:avLst/>
          </a:prstGeom>
        </p:spPr>
      </p:pic>
      <p:sp>
        <p:nvSpPr>
          <p:cNvPr id="8" name="Прямокутник 7"/>
          <p:cNvSpPr/>
          <p:nvPr/>
        </p:nvSpPr>
        <p:spPr>
          <a:xfrm>
            <a:off x="2411760" y="1995265"/>
            <a:ext cx="5958408" cy="1754326"/>
          </a:xfrm>
          <a:prstGeom prst="rect">
            <a:avLst/>
          </a:prstGeom>
        </p:spPr>
        <p:txBody>
          <a:bodyPr wrap="square">
            <a:spAutoFit/>
          </a:bodyPr>
          <a:lstStyle/>
          <a:p>
            <a:r>
              <a:rPr lang="uk-UA" dirty="0"/>
              <a:t>Маркування </a:t>
            </a:r>
            <a:r>
              <a:rPr lang="en-US" dirty="0"/>
              <a:t>CE, </a:t>
            </a:r>
            <a:r>
              <a:rPr lang="uk-UA" dirty="0"/>
              <a:t>розміщене на продукті або його упаковці, є декларацією виробника, що його продукт відповідає вимогам  директив, що зобов’язують в ЄС. Цей символ може наноситись на електричні пристрої, іграшки, предмети  індивідуального захисту (окуляри сонцезахисні, каски  і т.п.), медичні вироби та інше.</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640" y="3933056"/>
            <a:ext cx="940088" cy="940088"/>
          </a:xfrm>
          <a:prstGeom prst="rect">
            <a:avLst/>
          </a:prstGeom>
        </p:spPr>
      </p:pic>
      <p:sp>
        <p:nvSpPr>
          <p:cNvPr id="10" name="Прямокутник 9"/>
          <p:cNvSpPr/>
          <p:nvPr/>
        </p:nvSpPr>
        <p:spPr>
          <a:xfrm>
            <a:off x="2411760" y="3933056"/>
            <a:ext cx="4572000" cy="646331"/>
          </a:xfrm>
          <a:prstGeom prst="rect">
            <a:avLst/>
          </a:prstGeom>
        </p:spPr>
        <p:txBody>
          <a:bodyPr>
            <a:spAutoFit/>
          </a:bodyPr>
          <a:lstStyle/>
          <a:p>
            <a:r>
              <a:rPr lang="en-US" dirty="0"/>
              <a:t>ISO — </a:t>
            </a:r>
            <a:r>
              <a:rPr lang="uk-UA" dirty="0"/>
              <a:t>це серія міжнародних стандартів Міжнародної організації зі стандартизації</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490" y="4891048"/>
            <a:ext cx="1258510" cy="125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кутник 10"/>
          <p:cNvSpPr/>
          <p:nvPr/>
        </p:nvSpPr>
        <p:spPr>
          <a:xfrm>
            <a:off x="2555776" y="4887660"/>
            <a:ext cx="4572000" cy="1200329"/>
          </a:xfrm>
          <a:prstGeom prst="rect">
            <a:avLst/>
          </a:prstGeom>
        </p:spPr>
        <p:txBody>
          <a:bodyPr>
            <a:spAutoFit/>
          </a:bodyPr>
          <a:lstStyle/>
          <a:p>
            <a:r>
              <a:rPr lang="ru-RU" dirty="0" err="1"/>
              <a:t>Стрічка</a:t>
            </a:r>
            <a:r>
              <a:rPr lang="ru-RU" dirty="0"/>
              <a:t> </a:t>
            </a:r>
            <a:r>
              <a:rPr lang="ru-RU" dirty="0" err="1"/>
              <a:t>Мебіуса</a:t>
            </a:r>
            <a:r>
              <a:rPr lang="ru-RU" dirty="0"/>
              <a:t>. Знак </a:t>
            </a:r>
            <a:r>
              <a:rPr lang="ru-RU" dirty="0" err="1"/>
              <a:t>означає</a:t>
            </a:r>
            <a:r>
              <a:rPr lang="ru-RU" dirty="0"/>
              <a:t>, </a:t>
            </a:r>
            <a:r>
              <a:rPr lang="ru-RU" dirty="0" err="1"/>
              <a:t>що</a:t>
            </a:r>
            <a:r>
              <a:rPr lang="ru-RU" dirty="0"/>
              <a:t> упаковка </a:t>
            </a:r>
            <a:r>
              <a:rPr lang="ru-RU" dirty="0" err="1"/>
              <a:t>частково</a:t>
            </a:r>
            <a:r>
              <a:rPr lang="ru-RU" dirty="0"/>
              <a:t> </a:t>
            </a:r>
            <a:r>
              <a:rPr lang="ru-RU" dirty="0" err="1"/>
              <a:t>або</a:t>
            </a:r>
            <a:r>
              <a:rPr lang="ru-RU" dirty="0"/>
              <a:t> </a:t>
            </a:r>
            <a:r>
              <a:rPr lang="ru-RU" dirty="0" err="1"/>
              <a:t>повністю</a:t>
            </a:r>
            <a:r>
              <a:rPr lang="ru-RU" dirty="0"/>
              <a:t> </a:t>
            </a:r>
            <a:r>
              <a:rPr lang="ru-RU" dirty="0" err="1"/>
              <a:t>зроблена</a:t>
            </a:r>
            <a:r>
              <a:rPr lang="ru-RU" dirty="0"/>
              <a:t> з </a:t>
            </a:r>
            <a:r>
              <a:rPr lang="ru-RU" dirty="0" err="1"/>
              <a:t>вторинної</a:t>
            </a:r>
            <a:r>
              <a:rPr lang="ru-RU" dirty="0"/>
              <a:t> </a:t>
            </a:r>
            <a:r>
              <a:rPr lang="ru-RU" dirty="0" err="1"/>
              <a:t>сировини</a:t>
            </a:r>
            <a:r>
              <a:rPr lang="ru-RU" dirty="0"/>
              <a:t> </a:t>
            </a:r>
            <a:r>
              <a:rPr lang="ru-RU" dirty="0" err="1"/>
              <a:t>або</a:t>
            </a:r>
            <a:r>
              <a:rPr lang="ru-RU" dirty="0"/>
              <a:t> </a:t>
            </a:r>
            <a:r>
              <a:rPr lang="ru-RU" dirty="0" err="1"/>
              <a:t>може</a:t>
            </a:r>
            <a:r>
              <a:rPr lang="ru-RU" dirty="0"/>
              <a:t> бути </a:t>
            </a:r>
            <a:r>
              <a:rPr lang="ru-RU" dirty="0" err="1"/>
              <a:t>здана</a:t>
            </a:r>
            <a:r>
              <a:rPr lang="ru-RU" dirty="0"/>
              <a:t> на </a:t>
            </a:r>
            <a:r>
              <a:rPr lang="ru-RU" dirty="0" err="1"/>
              <a:t>переробку</a:t>
            </a:r>
            <a:r>
              <a:rPr lang="ru-RU" dirty="0"/>
              <a:t>.</a:t>
            </a:r>
            <a:endParaRPr lang="uk-UA"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60648"/>
            <a:ext cx="21034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336" y="750037"/>
            <a:ext cx="1446400" cy="128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290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139</TotalTime>
  <Words>2261</Words>
  <Application>Microsoft Office PowerPoint</Application>
  <PresentationFormat>Екран (4:3)</PresentationFormat>
  <Paragraphs>60</Paragraphs>
  <Slides>17</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17</vt:i4>
      </vt:variant>
    </vt:vector>
  </HeadingPairs>
  <TitlesOfParts>
    <vt:vector size="24" baseType="lpstr">
      <vt:lpstr>Arial</vt:lpstr>
      <vt:lpstr>Brush Script MT</vt:lpstr>
      <vt:lpstr>Constantia</vt:lpstr>
      <vt:lpstr>Franklin Gothic Book</vt:lpstr>
      <vt:lpstr>Rage Italic</vt:lpstr>
      <vt:lpstr>Times New Roman</vt:lpstr>
      <vt:lpstr>Кнопка</vt:lpstr>
      <vt:lpstr>Міжнародні засоби маркування товарів.</vt:lpstr>
      <vt:lpstr>Міжнародні знаки та логотипи як частина брендингу. </vt:lpstr>
      <vt:lpstr>Презентація PowerPoint</vt:lpstr>
      <vt:lpstr>Презентація PowerPoint</vt:lpstr>
      <vt:lpstr>Презентація PowerPoint</vt:lpstr>
      <vt:lpstr>Презентація PowerPoint</vt:lpstr>
      <vt:lpstr>2. Міжнародні стандарти маркування товарів.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3.Роль міжнародних стандартів у забезпеченні якості товарів</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9: Міжнародні засоби маркування товарів.</dc:title>
  <dc:creator>Sara Yasmeen (Wipro Technologies)</dc:creator>
  <cp:lastModifiedBy>Iryna Abramova</cp:lastModifiedBy>
  <cp:revision>22</cp:revision>
  <dcterms:created xsi:type="dcterms:W3CDTF">2010-02-23T11:30:32Z</dcterms:created>
  <dcterms:modified xsi:type="dcterms:W3CDTF">2024-10-15T07:15:03Z</dcterms:modified>
</cp:coreProperties>
</file>