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6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6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81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655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82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349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705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518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802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235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116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3EDC0-DDB8-42E8-B976-A8189296610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2794A-9265-46D8-8299-D3A76C91BE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565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985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2200" b="1" dirty="0" smtClean="0"/>
              <a:t>Сприймання </a:t>
            </a:r>
            <a:r>
              <a:rPr lang="uk-UA" sz="2200" dirty="0" smtClean="0"/>
              <a:t>– це психічний процес, який полягає в цілісному відображенні предметів і явищ навколишнього світу під безпосереднім впливом фізичних подразників на рецептори органів чуття (слухових, зорових і т.д.).</a:t>
            </a:r>
            <a:endParaRPr lang="ru-RU" sz="2200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839200" cy="4800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smtClean="0"/>
              <a:t>Цілісність сприймання – завжди цілісне відображення.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smtClean="0"/>
              <a:t>Вибірковість – виявляється в наданні переваги одним об</a:t>
            </a:r>
            <a:r>
              <a:rPr lang="ru-RU" sz="2400" dirty="0" smtClean="0"/>
              <a:t>’</a:t>
            </a:r>
            <a:r>
              <a:rPr lang="uk-UA" sz="2400" dirty="0" smtClean="0"/>
              <a:t>є</a:t>
            </a:r>
            <a:r>
              <a:rPr lang="ru-RU" sz="2400" dirty="0" err="1" smtClean="0"/>
              <a:t>кт</a:t>
            </a:r>
            <a:r>
              <a:rPr lang="uk-UA" sz="2400" dirty="0" smtClean="0"/>
              <a:t>а</a:t>
            </a:r>
            <a:r>
              <a:rPr lang="ru-RU" sz="2400" dirty="0" smtClean="0"/>
              <a:t>м, </a:t>
            </a:r>
            <a:r>
              <a:rPr lang="ru-RU" sz="2400" dirty="0" err="1" smtClean="0"/>
              <a:t>явищам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властивостям</a:t>
            </a:r>
            <a:r>
              <a:rPr lang="ru-RU" sz="2400" dirty="0" smtClean="0"/>
              <a:t> перед </a:t>
            </a:r>
            <a:r>
              <a:rPr lang="ru-RU" sz="2400" dirty="0" err="1" smtClean="0"/>
              <a:t>іншими</a:t>
            </a:r>
            <a:r>
              <a:rPr lang="ru-RU" sz="2400" dirty="0" smtClean="0"/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психіатр</a:t>
            </a:r>
            <a:r>
              <a:rPr lang="ru-RU" sz="2400" dirty="0" smtClean="0"/>
              <a:t> </a:t>
            </a:r>
            <a:r>
              <a:rPr lang="ru-RU" sz="2400" dirty="0" err="1" smtClean="0"/>
              <a:t>звертає</a:t>
            </a:r>
            <a:r>
              <a:rPr lang="ru-RU" sz="2400" dirty="0" smtClean="0"/>
              <a:t> </a:t>
            </a:r>
            <a:r>
              <a:rPr lang="ru-RU" sz="2400" dirty="0" err="1" smtClean="0"/>
              <a:t>увагу</a:t>
            </a:r>
            <a:r>
              <a:rPr lang="ru-RU" sz="2400" dirty="0" smtClean="0"/>
              <a:t> на </a:t>
            </a:r>
            <a:r>
              <a:rPr lang="ru-RU" sz="2400" dirty="0" err="1" smtClean="0"/>
              <a:t>ознаки</a:t>
            </a:r>
            <a:r>
              <a:rPr lang="ru-RU" sz="2400" dirty="0" smtClean="0"/>
              <a:t> </a:t>
            </a:r>
            <a:r>
              <a:rPr lang="ru-RU" sz="2400" dirty="0" err="1" smtClean="0"/>
              <a:t>психічних</a:t>
            </a:r>
            <a:r>
              <a:rPr lang="ru-RU" sz="2400" dirty="0" smtClean="0"/>
              <a:t> хвороб).</a:t>
            </a:r>
            <a:endParaRPr lang="uk-UA" sz="2400" dirty="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smtClean="0"/>
              <a:t> Константність сприймання – менш-більш відносна стійкість окремих властивостей предметів незалежно від умов сприймання (сонячне освітлення і електричне).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smtClean="0"/>
              <a:t>Осмисленість сприймання пов’язана з розумінням сутності об’єкта, що сприймається.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err="1" smtClean="0"/>
              <a:t>Аперцепція</a:t>
            </a:r>
            <a:r>
              <a:rPr lang="uk-UA" sz="2400" dirty="0" smtClean="0"/>
              <a:t> – залежність від попереднього досвіду (художник дивиться і сюжет і техніку виконання) та її індивідуальних особливостей і професії.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uk-UA" sz="2400" dirty="0" smtClean="0"/>
              <a:t>Спостереження – умисно сплановане і цілісно спрямоване сприймання, обумовлене конкретним завданням.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78051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387350"/>
            <a:ext cx="8229600" cy="857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3400" smtClean="0"/>
              <a:t>  </a:t>
            </a:r>
            <a:endParaRPr lang="ru-RU" sz="340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  <a:defRPr/>
            </a:pPr>
            <a:endParaRPr lang="uk-UA" sz="2800" b="1" smtClean="0"/>
          </a:p>
        </p:txBody>
      </p:sp>
      <p:pic>
        <p:nvPicPr>
          <p:cNvPr id="27652" name="Picture 4" descr="ps8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6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uk-UA" b="1" smtClean="0">
                <a:solidFill>
                  <a:schemeClr val="hlink"/>
                </a:solidFill>
              </a:rPr>
              <a:t>   </a:t>
            </a:r>
            <a:r>
              <a:rPr lang="uk-UA" b="1" smtClean="0"/>
              <a:t>Сприймання кольорів та їх вплив на психіку людини</a:t>
            </a:r>
            <a:r>
              <a:rPr lang="uk-UA" smtClean="0"/>
              <a:t>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uk-UA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>
                <a:solidFill>
                  <a:srgbClr val="666699"/>
                </a:solidFill>
              </a:rPr>
              <a:t>Сірий</a:t>
            </a:r>
            <a:r>
              <a:rPr lang="uk-UA" sz="2400" smtClean="0"/>
              <a:t> –      нейтральний – відчуженість від оточуючого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>
                <a:solidFill>
                  <a:srgbClr val="33CC33"/>
                </a:solidFill>
              </a:rPr>
              <a:t>Зелений</a:t>
            </a:r>
            <a:r>
              <a:rPr lang="uk-UA" sz="2400" smtClean="0"/>
              <a:t> – заспокійливий – стабільність, 			        самоствердження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>
                <a:solidFill>
                  <a:srgbClr val="FF0000"/>
                </a:solidFill>
              </a:rPr>
              <a:t>Червоний</a:t>
            </a:r>
            <a:r>
              <a:rPr lang="uk-UA" sz="2400" smtClean="0"/>
              <a:t> – збуджуючий – енергійність, нестримність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>
                <a:solidFill>
                  <a:srgbClr val="FF9933"/>
                </a:solidFill>
              </a:rPr>
              <a:t>Жовтий</a:t>
            </a:r>
            <a:r>
              <a:rPr lang="uk-UA" sz="2400" smtClean="0"/>
              <a:t> –   стимулюючий – життєва сила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>
                <a:solidFill>
                  <a:srgbClr val="0000FF"/>
                </a:solidFill>
              </a:rPr>
              <a:t>Синій</a:t>
            </a:r>
            <a:r>
              <a:rPr lang="uk-UA" sz="2400" smtClean="0"/>
              <a:t> –       заспокійливий - спокій та пасивність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sz="2400" smtClean="0"/>
              <a:t>Чорний –    пригнічуючий – відгородження, підвищена         	        самоповага, в деяких випадках свідчить про 	        депресію</a:t>
            </a: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663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600" dirty="0" smtClean="0"/>
              <a:t>Сприймання </a:t>
            </a:r>
            <a:r>
              <a:rPr lang="uk-UA" sz="3600" dirty="0" smtClean="0"/>
              <a:t>залежить від:</a:t>
            </a:r>
            <a:endParaRPr lang="en-US" sz="3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uk-UA" sz="3600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стану рецепторів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провідних шляхів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коркового (мозкового) кінця аналізаторів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свідомості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уваги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емоцій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uk-UA" sz="2600" dirty="0" smtClean="0"/>
              <a:t>життєвого досвіду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uk-UA" sz="2600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80125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88760" y="476672"/>
            <a:ext cx="8229600" cy="417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1600" b="1" dirty="0" smtClean="0">
                <a:solidFill>
                  <a:schemeClr val="hlink"/>
                </a:solidFill>
              </a:rPr>
              <a:t>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600" b="1" dirty="0" smtClean="0">
              <a:solidFill>
                <a:schemeClr val="hlink"/>
              </a:solidFill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b="1" dirty="0" smtClean="0"/>
              <a:t>Порушення сприймання: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1600" b="1" dirty="0" smtClean="0">
                <a:solidFill>
                  <a:schemeClr val="hlink"/>
                </a:solidFill>
              </a:rPr>
              <a:t>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b="1" dirty="0" smtClean="0">
                <a:solidFill>
                  <a:schemeClr val="hlink"/>
                </a:solidFill>
              </a:rPr>
              <a:t>     Ілюзії</a:t>
            </a:r>
            <a:r>
              <a:rPr lang="uk-UA" sz="2000" dirty="0" smtClean="0"/>
              <a:t>: помилкове сприйняття або помилкове трактування реальних зовнішніх подразників (</a:t>
            </a:r>
            <a:r>
              <a:rPr lang="uk-UA" sz="2000" b="1" u="sng" dirty="0" smtClean="0">
                <a:solidFill>
                  <a:schemeClr val="hlink"/>
                </a:solidFill>
              </a:rPr>
              <a:t>фізичні, фізіологічні, психічні</a:t>
            </a:r>
            <a:r>
              <a:rPr lang="uk-UA" sz="2000" dirty="0" smtClean="0"/>
              <a:t>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dirty="0" smtClean="0"/>
              <a:t>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dirty="0" smtClean="0"/>
              <a:t>     </a:t>
            </a:r>
            <a:r>
              <a:rPr lang="uk-UA" sz="2000" b="1" dirty="0" smtClean="0">
                <a:solidFill>
                  <a:schemeClr val="hlink"/>
                </a:solidFill>
              </a:rPr>
              <a:t>Галюцинації</a:t>
            </a:r>
            <a:r>
              <a:rPr lang="uk-UA" sz="2000" dirty="0" smtClean="0"/>
              <a:t>: помилкове сприйняття неіснуючих сенсорних стимулів,  при цьому може мати місце (але не </a:t>
            </a:r>
            <a:r>
              <a:rPr lang="uk-UA" sz="2000" dirty="0" err="1" smtClean="0"/>
              <a:t>обов</a:t>
            </a:r>
            <a:r>
              <a:rPr lang="en-US" sz="2000" dirty="0" smtClean="0"/>
              <a:t>’</a:t>
            </a:r>
            <a:r>
              <a:rPr lang="uk-UA" sz="2000" dirty="0" err="1" smtClean="0"/>
              <a:t>язково</a:t>
            </a:r>
            <a:r>
              <a:rPr lang="uk-UA" sz="2000" dirty="0" smtClean="0"/>
              <a:t>) маячне трактування </a:t>
            </a:r>
            <a:r>
              <a:rPr lang="uk-UA" sz="2000" dirty="0" err="1" smtClean="0"/>
              <a:t>галюцинаторних</a:t>
            </a:r>
            <a:r>
              <a:rPr lang="uk-UA" sz="2000" dirty="0" smtClean="0"/>
              <a:t> переживань. Галюцинації вказують на наявність психозу лише в тому випадку, коли вони </a:t>
            </a:r>
            <a:r>
              <a:rPr lang="uk-UA" sz="2000" dirty="0" err="1" smtClean="0"/>
              <a:t>пов</a:t>
            </a:r>
            <a:r>
              <a:rPr lang="en-US" sz="2000" dirty="0" smtClean="0"/>
              <a:t>’</a:t>
            </a:r>
            <a:r>
              <a:rPr lang="uk-UA" sz="2000" dirty="0" err="1" smtClean="0"/>
              <a:t>язані</a:t>
            </a:r>
            <a:r>
              <a:rPr lang="uk-UA" sz="2000" dirty="0" smtClean="0"/>
              <a:t> з порушенням оцінки реальної дійсності.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dirty="0" smtClean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1600" dirty="0" smtClean="0"/>
              <a:t>   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33608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249</Words>
  <Application>Microsoft Office PowerPoint</Application>
  <PresentationFormat>Екран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Сприймання – це психічний процес, який полягає в цілісному відображенні предметів і явищ навколишнього світу під безпосереднім впливом фізичних подразників на рецептори органів чуття (слухових, зорових і т.д.).</vt:lpstr>
      <vt:lpstr>  </vt:lpstr>
      <vt:lpstr>Презентація PowerPoint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Сприймання – це психічний процес, який полягає в цілісному відображенні предметів і явищ навколишнього світу під безпосереднім впливом фізичних подразників на рецептори органів чуття (слухових, зорових і т.д.).</dc:title>
  <dc:creator>User</dc:creator>
  <cp:lastModifiedBy>User</cp:lastModifiedBy>
  <cp:revision>3</cp:revision>
  <dcterms:created xsi:type="dcterms:W3CDTF">2020-12-09T12:23:33Z</dcterms:created>
  <dcterms:modified xsi:type="dcterms:W3CDTF">2020-12-09T12:33:10Z</dcterms:modified>
</cp:coreProperties>
</file>