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2F8D-06F9-45A4-974E-E514581F4F6A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1E7D-F9D5-4555-B3BA-FDC1548C3B2A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2F8D-06F9-45A4-974E-E514581F4F6A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1E7D-F9D5-4555-B3BA-FDC1548C3B2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2F8D-06F9-45A4-974E-E514581F4F6A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1E7D-F9D5-4555-B3BA-FDC1548C3B2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2F8D-06F9-45A4-974E-E514581F4F6A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1E7D-F9D5-4555-B3BA-FDC1548C3B2A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2F8D-06F9-45A4-974E-E514581F4F6A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1E7D-F9D5-4555-B3BA-FDC1548C3B2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2F8D-06F9-45A4-974E-E514581F4F6A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1E7D-F9D5-4555-B3BA-FDC1548C3B2A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2F8D-06F9-45A4-974E-E514581F4F6A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1E7D-F9D5-4555-B3BA-FDC1548C3B2A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2F8D-06F9-45A4-974E-E514581F4F6A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1E7D-F9D5-4555-B3BA-FDC1548C3B2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2F8D-06F9-45A4-974E-E514581F4F6A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1E7D-F9D5-4555-B3BA-FDC1548C3B2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2F8D-06F9-45A4-974E-E514581F4F6A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1E7D-F9D5-4555-B3BA-FDC1548C3B2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2F8D-06F9-45A4-974E-E514581F4F6A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11E7D-F9D5-4555-B3BA-FDC1548C3B2A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6B82F8D-06F9-45A4-974E-E514581F4F6A}" type="datetimeFigureOut">
              <a:rPr lang="uk-UA" smtClean="0"/>
              <a:t>11.10.2023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A611E7D-F9D5-4555-B3BA-FDC1548C3B2A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32656"/>
            <a:ext cx="8712968" cy="6264696"/>
          </a:xfrm>
        </p:spPr>
        <p:txBody>
          <a:bodyPr>
            <a:normAutofit/>
          </a:bodyPr>
          <a:lstStyle/>
          <a:p>
            <a:endParaRPr lang="uk-UA" sz="3600" b="1" dirty="0" smtClean="0">
              <a:solidFill>
                <a:schemeClr val="tx1"/>
              </a:solidFill>
            </a:endParaRPr>
          </a:p>
          <a:p>
            <a:endParaRPr lang="uk-UA" sz="3600" b="1" dirty="0">
              <a:solidFill>
                <a:schemeClr val="tx1"/>
              </a:solidFill>
            </a:endParaRPr>
          </a:p>
          <a:p>
            <a:pPr algn="ctr"/>
            <a:r>
              <a:rPr lang="uk-UA" sz="6000" b="1" dirty="0" smtClean="0">
                <a:solidFill>
                  <a:srgbClr val="0070C0"/>
                </a:solidFill>
              </a:rPr>
              <a:t>Тема </a:t>
            </a:r>
          </a:p>
          <a:p>
            <a:pPr algn="ctr"/>
            <a:r>
              <a:rPr lang="uk-UA" sz="6000" b="1" dirty="0" smtClean="0">
                <a:solidFill>
                  <a:srgbClr val="0070C0"/>
                </a:solidFill>
              </a:rPr>
              <a:t>Стратегічні ресурси туристичних підприємств</a:t>
            </a:r>
          </a:p>
          <a:p>
            <a:pPr algn="ctr"/>
            <a:endParaRPr lang="uk-UA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45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856984" cy="6408712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uk-UA" dirty="0" smtClean="0"/>
              <a:t>  </a:t>
            </a:r>
          </a:p>
          <a:p>
            <a:pPr marL="45720" indent="0">
              <a:buNone/>
            </a:pPr>
            <a:r>
              <a:rPr lang="uk-UA" dirty="0"/>
              <a:t> </a:t>
            </a:r>
            <a:r>
              <a:rPr lang="uk-UA" dirty="0" smtClean="0"/>
              <a:t> </a:t>
            </a:r>
            <a:r>
              <a:rPr lang="uk-UA" sz="1900" b="1" dirty="0" smtClean="0"/>
              <a:t>Індустрія туризму                                                                     Індустрія гостинності</a:t>
            </a:r>
          </a:p>
          <a:p>
            <a:pPr marL="45720" indent="0">
              <a:buNone/>
            </a:pPr>
            <a:endParaRPr lang="uk-UA" dirty="0" smtClean="0"/>
          </a:p>
          <a:p>
            <a:pPr marL="45720" indent="0">
              <a:buNone/>
            </a:pPr>
            <a:r>
              <a:rPr lang="uk-UA" dirty="0" smtClean="0"/>
              <a:t>  </a:t>
            </a:r>
            <a:r>
              <a:rPr lang="uk-UA" i="1" dirty="0" smtClean="0"/>
              <a:t>Туристичні агенти                                                      Індустрія </a:t>
            </a:r>
          </a:p>
          <a:p>
            <a:pPr marL="45720" indent="0">
              <a:buNone/>
            </a:pPr>
            <a:r>
              <a:rPr lang="uk-UA" i="1" dirty="0"/>
              <a:t> </a:t>
            </a:r>
            <a:r>
              <a:rPr lang="uk-UA" i="1" dirty="0" smtClean="0"/>
              <a:t>                                                                                        розміщення</a:t>
            </a:r>
          </a:p>
          <a:p>
            <a:pPr marL="45720" indent="0">
              <a:buNone/>
            </a:pPr>
            <a:r>
              <a:rPr lang="uk-UA" i="1" dirty="0" smtClean="0"/>
              <a:t>  </a:t>
            </a:r>
          </a:p>
          <a:p>
            <a:pPr marL="45720" indent="0">
              <a:buNone/>
            </a:pPr>
            <a:r>
              <a:rPr lang="uk-UA" i="1" dirty="0" smtClean="0"/>
              <a:t>Туристичні оператори           Глобальні  </a:t>
            </a:r>
          </a:p>
          <a:p>
            <a:pPr marL="45720" indent="0">
              <a:buNone/>
            </a:pPr>
            <a:r>
              <a:rPr lang="uk-UA" i="1" dirty="0"/>
              <a:t> </a:t>
            </a:r>
            <a:r>
              <a:rPr lang="uk-UA" i="1" dirty="0" smtClean="0"/>
              <a:t>                                          </a:t>
            </a:r>
            <a:r>
              <a:rPr lang="uk-UA" i="1" dirty="0" err="1" smtClean="0"/>
              <a:t>комп»юторні</a:t>
            </a:r>
            <a:r>
              <a:rPr lang="uk-UA" i="1" dirty="0" smtClean="0"/>
              <a:t> мережі        Індустрія  </a:t>
            </a:r>
          </a:p>
          <a:p>
            <a:pPr marL="45720" indent="0">
              <a:buNone/>
            </a:pPr>
            <a:r>
              <a:rPr lang="uk-UA" i="1" dirty="0"/>
              <a:t> </a:t>
            </a:r>
            <a:r>
              <a:rPr lang="uk-UA" i="1" dirty="0" smtClean="0"/>
              <a:t>                                                                                 харчування</a:t>
            </a:r>
          </a:p>
          <a:p>
            <a:pPr marL="45720" indent="0">
              <a:buNone/>
            </a:pPr>
            <a:r>
              <a:rPr lang="uk-UA" i="1" dirty="0" smtClean="0"/>
              <a:t>    Гіди, екскурсоводи</a:t>
            </a:r>
          </a:p>
          <a:p>
            <a:pPr marL="45720" indent="0">
              <a:buNone/>
            </a:pPr>
            <a:r>
              <a:rPr lang="uk-UA" i="1" dirty="0" smtClean="0"/>
              <a:t>    </a:t>
            </a:r>
          </a:p>
          <a:p>
            <a:pPr marL="45720" indent="0">
              <a:buNone/>
            </a:pPr>
            <a:r>
              <a:rPr lang="uk-UA" i="1" dirty="0" smtClean="0"/>
              <a:t>    Індустрія розваг                                                    Індустрія послуг</a:t>
            </a:r>
          </a:p>
          <a:p>
            <a:pPr marL="45720" indent="0">
              <a:buNone/>
            </a:pPr>
            <a:r>
              <a:rPr lang="uk-UA" i="1" dirty="0" smtClean="0"/>
              <a:t>   </a:t>
            </a:r>
          </a:p>
          <a:p>
            <a:pPr marL="45720" indent="0">
              <a:buNone/>
            </a:pPr>
            <a:r>
              <a:rPr lang="uk-UA" i="1" dirty="0" smtClean="0"/>
              <a:t>      Транспорт</a:t>
            </a:r>
          </a:p>
          <a:p>
            <a:pPr marL="45720" indent="0">
              <a:buNone/>
            </a:pPr>
            <a:endParaRPr lang="uk-UA" dirty="0"/>
          </a:p>
          <a:p>
            <a:pPr marL="45720" indent="0">
              <a:buNone/>
            </a:pPr>
            <a:r>
              <a:rPr lang="uk-UA" dirty="0" smtClean="0"/>
              <a:t>Рис. Схема індустрії туризму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372200" y="332656"/>
            <a:ext cx="2520280" cy="53285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3563888" y="332656"/>
            <a:ext cx="2448272" cy="53285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04664"/>
            <a:ext cx="2736304" cy="53285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6027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856984" cy="6480720"/>
          </a:xfrm>
        </p:spPr>
        <p:txBody>
          <a:bodyPr/>
          <a:lstStyle/>
          <a:p>
            <a:pPr marL="45720" indent="0" algn="just">
              <a:buNone/>
            </a:pPr>
            <a:r>
              <a:rPr lang="uk-UA" dirty="0" smtClean="0"/>
              <a:t>    До </a:t>
            </a:r>
            <a:r>
              <a:rPr lang="uk-UA" dirty="0"/>
              <a:t>індустрії гостинності відносяться різноманітні індивідуальні та колективні заклади розміщування (готелі, пансіонати, санаторії, кемпінги тощо), заклади ресторанного господарства та підприємства сфери послуг, які забезпечують супутні туристичні послуги: комунальні, побутові, банківські, охорони здоров’я</a:t>
            </a:r>
            <a:r>
              <a:rPr lang="uk-UA" dirty="0" smtClean="0"/>
              <a:t>.</a:t>
            </a:r>
          </a:p>
          <a:p>
            <a:pPr marL="45720" indent="0" algn="just">
              <a:buNone/>
            </a:pPr>
            <a:r>
              <a:rPr lang="uk-UA" dirty="0" smtClean="0"/>
              <a:t>      </a:t>
            </a:r>
          </a:p>
          <a:p>
            <a:pPr marL="45720" indent="0" algn="just">
              <a:buNone/>
            </a:pPr>
            <a:endParaRPr lang="uk-UA" dirty="0"/>
          </a:p>
          <a:p>
            <a:pPr marL="45720" indent="0" algn="just">
              <a:buNone/>
            </a:pPr>
            <a:r>
              <a:rPr lang="uk-UA" dirty="0" smtClean="0">
                <a:solidFill>
                  <a:srgbClr val="0070C0"/>
                </a:solidFill>
              </a:rPr>
              <a:t>Туристичні </a:t>
            </a:r>
            <a:r>
              <a:rPr lang="uk-UA" dirty="0">
                <a:solidFill>
                  <a:srgbClr val="0070C0"/>
                </a:solidFill>
              </a:rPr>
              <a:t>підприємства пов’язані тісними горизонтальними та вертикальними зв’язками з господарськими та інфраструктурними комплексами певної території та системою територіального управління. </a:t>
            </a:r>
            <a:endParaRPr lang="uk-UA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46363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16632"/>
            <a:ext cx="8784976" cy="6624736"/>
          </a:xfrm>
        </p:spPr>
        <p:txBody>
          <a:bodyPr/>
          <a:lstStyle/>
          <a:p>
            <a:pPr marL="45720" indent="0" algn="just">
              <a:buNone/>
            </a:pPr>
            <a:r>
              <a:rPr lang="uk-UA" dirty="0" smtClean="0"/>
              <a:t>     </a:t>
            </a:r>
            <a:r>
              <a:rPr lang="uk-UA" b="1" dirty="0" smtClean="0"/>
              <a:t>Елементами </a:t>
            </a:r>
            <a:r>
              <a:rPr lang="uk-UA" b="1" dirty="0"/>
              <a:t>інфраструктури туризму є</a:t>
            </a:r>
            <a:r>
              <a:rPr lang="uk-UA" b="1" dirty="0" smtClean="0"/>
              <a:t>:</a:t>
            </a:r>
          </a:p>
          <a:p>
            <a:pPr marL="45720" indent="0" algn="just">
              <a:buNone/>
            </a:pPr>
            <a:r>
              <a:rPr lang="uk-UA" dirty="0" smtClean="0"/>
              <a:t> </a:t>
            </a:r>
            <a:r>
              <a:rPr lang="uk-UA" dirty="0"/>
              <a:t> </a:t>
            </a:r>
            <a:r>
              <a:rPr lang="uk-UA" i="1" dirty="0">
                <a:solidFill>
                  <a:srgbClr val="0070C0"/>
                </a:solidFill>
              </a:rPr>
              <a:t>матеріальна база спеціалізованих об’єктів господарювання – туристичних операторів, агентів, екскурсійних бюро, закладів розміщення та підприємств, які випускають туристичні товари</a:t>
            </a:r>
            <a:r>
              <a:rPr lang="uk-UA" i="1" dirty="0" smtClean="0">
                <a:solidFill>
                  <a:srgbClr val="0070C0"/>
                </a:solidFill>
              </a:rPr>
              <a:t>;</a:t>
            </a:r>
          </a:p>
          <a:p>
            <a:pPr marL="45720" indent="0" algn="just">
              <a:buNone/>
            </a:pPr>
            <a:r>
              <a:rPr lang="uk-UA" i="1" dirty="0" smtClean="0">
                <a:solidFill>
                  <a:srgbClr val="0070C0"/>
                </a:solidFill>
              </a:rPr>
              <a:t> </a:t>
            </a:r>
            <a:r>
              <a:rPr lang="uk-UA" i="1" dirty="0">
                <a:solidFill>
                  <a:srgbClr val="0070C0"/>
                </a:solidFill>
              </a:rPr>
              <a:t> система державних органів, що забезпечує правове регулювання та контроль туристичної діяльності у регіоні</a:t>
            </a:r>
            <a:r>
              <a:rPr lang="uk-UA" i="1" dirty="0" smtClean="0">
                <a:solidFill>
                  <a:srgbClr val="0070C0"/>
                </a:solidFill>
              </a:rPr>
              <a:t>;</a:t>
            </a:r>
          </a:p>
          <a:p>
            <a:pPr marL="45720" indent="0" algn="just">
              <a:buNone/>
            </a:pPr>
            <a:r>
              <a:rPr lang="uk-UA" i="1" dirty="0" smtClean="0">
                <a:solidFill>
                  <a:srgbClr val="0070C0"/>
                </a:solidFill>
              </a:rPr>
              <a:t> </a:t>
            </a:r>
            <a:r>
              <a:rPr lang="uk-UA" i="1" dirty="0">
                <a:solidFill>
                  <a:srgbClr val="0070C0"/>
                </a:solidFill>
              </a:rPr>
              <a:t> система комерційних і некомерційних організацій, установ та об’єднань, що мають на меті підтримку та стимулювання туристичної </a:t>
            </a:r>
            <a:r>
              <a:rPr lang="uk-UA" i="1" dirty="0" smtClean="0">
                <a:solidFill>
                  <a:srgbClr val="0070C0"/>
                </a:solidFill>
              </a:rPr>
              <a:t>галузі. </a:t>
            </a:r>
          </a:p>
          <a:p>
            <a:pPr marL="45720" indent="0" algn="just">
              <a:buNone/>
            </a:pPr>
            <a:r>
              <a:rPr lang="uk-UA" dirty="0"/>
              <a:t> </a:t>
            </a:r>
            <a:r>
              <a:rPr lang="uk-UA" dirty="0" smtClean="0"/>
              <a:t>    </a:t>
            </a:r>
            <a:r>
              <a:rPr lang="uk-UA" dirty="0" err="1" smtClean="0"/>
              <a:t>Супраструктура</a:t>
            </a:r>
            <a:r>
              <a:rPr lang="uk-UA" dirty="0" smtClean="0"/>
              <a:t> </a:t>
            </a:r>
            <a:r>
              <a:rPr lang="uk-UA" dirty="0"/>
              <a:t>туризму – це частина економічної системи, що забезпечує нормальну та ефективну діяльність туристичної індустрії, виробництво якісного та конкурентоспроможного туристичного продукту, але спочатку призначена для задоволення потреб як туристів, так і інших споживачів, і опосередковано залежна від розвитку туризму в регіоні</a:t>
            </a:r>
          </a:p>
        </p:txBody>
      </p:sp>
    </p:spTree>
    <p:extLst>
      <p:ext uri="{BB962C8B-B14F-4D97-AF65-F5344CB8AC3E}">
        <p14:creationId xmlns:p14="http://schemas.microsoft.com/office/powerpoint/2010/main" val="4130776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16632"/>
            <a:ext cx="8784976" cy="6552728"/>
          </a:xfrm>
        </p:spPr>
        <p:txBody>
          <a:bodyPr/>
          <a:lstStyle/>
          <a:p>
            <a:pPr marL="45720" indent="0" algn="r">
              <a:buNone/>
            </a:pPr>
            <a:r>
              <a:rPr lang="ru-RU" b="1" dirty="0">
                <a:solidFill>
                  <a:schemeClr val="tx1"/>
                </a:solidFill>
              </a:rPr>
              <a:t>Туристичний </a:t>
            </a:r>
            <a:r>
              <a:rPr lang="ru-RU" b="1" dirty="0" err="1" smtClean="0">
                <a:solidFill>
                  <a:schemeClr val="tx1"/>
                </a:solidFill>
              </a:rPr>
              <a:t>ресурсний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потенціал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та </a:t>
            </a:r>
            <a:r>
              <a:rPr lang="ru-RU" b="1" dirty="0" err="1">
                <a:solidFill>
                  <a:schemeClr val="tx1"/>
                </a:solidFill>
              </a:rPr>
              <a:t>підходи</a:t>
            </a:r>
            <a:r>
              <a:rPr lang="ru-RU" b="1" dirty="0">
                <a:solidFill>
                  <a:schemeClr val="tx1"/>
                </a:solidFill>
              </a:rPr>
              <a:t> до </a:t>
            </a:r>
            <a:r>
              <a:rPr lang="ru-RU" b="1" dirty="0" err="1">
                <a:solidFill>
                  <a:schemeClr val="tx1"/>
                </a:solidFill>
              </a:rPr>
              <a:t>його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вивчення</a:t>
            </a:r>
            <a:endParaRPr lang="ru-RU" b="1" dirty="0" smtClean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r>
              <a:rPr lang="uk-UA" dirty="0" smtClean="0"/>
              <a:t>     Туристичний </a:t>
            </a:r>
            <a:r>
              <a:rPr lang="uk-UA" dirty="0"/>
              <a:t>потенціал території – це наявність у неї можливостей до розвитку туристичної індустрії та отримання від її функціонування позитивного соціально-економічного ефекту і підвищення рівня туристичної привабливості цієї території </a:t>
            </a:r>
            <a:r>
              <a:rPr lang="uk-UA" dirty="0" smtClean="0"/>
              <a:t>.</a:t>
            </a:r>
          </a:p>
          <a:p>
            <a:pPr marL="45720" indent="0" algn="just">
              <a:buNone/>
            </a:pPr>
            <a:endParaRPr lang="uk-UA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191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89491065"/>
              </p:ext>
            </p:extLst>
          </p:nvPr>
        </p:nvGraphicFramePr>
        <p:xfrm>
          <a:off x="179512" y="332656"/>
          <a:ext cx="8856662" cy="513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396"/>
                <a:gridCol w="6408266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ysClr val="windowText" lastClr="000000"/>
                          </a:solidFill>
                        </a:rPr>
                        <a:t>Складові стратегічних ресурсів туристичних підприємств</a:t>
                      </a:r>
                      <a:endParaRPr lang="uk-UA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200" dirty="0" smtClean="0">
                          <a:solidFill>
                            <a:sysClr val="windowText" lastClr="000000"/>
                          </a:solidFill>
                        </a:rPr>
                        <a:t>Система забезпечення</a:t>
                      </a:r>
                      <a:endParaRPr lang="uk-UA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</a:t>
                      </a:r>
                      <a:r>
                        <a:rPr lang="uk-UA" sz="1200" dirty="0" err="1" smtClean="0"/>
                        <a:t>кладові</a:t>
                      </a:r>
                      <a:r>
                        <a:rPr lang="uk-UA" sz="1200" dirty="0" smtClean="0"/>
                        <a:t> елементи</a:t>
                      </a:r>
                      <a:endParaRPr lang="uk-UA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Ресурси</a:t>
                      </a:r>
                      <a:endParaRPr lang="uk-UA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uk-UA" sz="1200" dirty="0" smtClean="0"/>
                        <a:t>природні туристичні ресурси;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uk-UA" sz="1200" dirty="0" smtClean="0"/>
                        <a:t> туристичні ресурси антропогенного походження (</a:t>
                      </a:r>
                      <a:r>
                        <a:rPr lang="uk-UA" sz="1200" dirty="0" err="1" smtClean="0"/>
                        <a:t>історикоархітектурні</a:t>
                      </a:r>
                      <a:r>
                        <a:rPr lang="uk-UA" sz="1200" dirty="0" smtClean="0"/>
                        <a:t> пам'ятники, культурні та релігійні цінності тощо);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uk-UA" sz="1200" dirty="0" smtClean="0"/>
                        <a:t> матеріально-технічна база туризму;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uk-UA" sz="1200" dirty="0" smtClean="0"/>
                        <a:t> туристична інфраструктура;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uk-UA" sz="1200" dirty="0" smtClean="0"/>
                        <a:t> постачальники обладнання, інформація.</a:t>
                      </a:r>
                      <a:endParaRPr lang="uk-UA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Кадри </a:t>
                      </a:r>
                      <a:endParaRPr lang="uk-UA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200" dirty="0" err="1" smtClean="0"/>
                        <a:t>ринок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робочої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сили</a:t>
                      </a:r>
                      <a:r>
                        <a:rPr lang="ru-RU" sz="1200" dirty="0" smtClean="0"/>
                        <a:t>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200" dirty="0" err="1" smtClean="0"/>
                        <a:t>експерти</a:t>
                      </a:r>
                      <a:r>
                        <a:rPr lang="ru-RU" sz="1200" dirty="0" smtClean="0"/>
                        <a:t> та </a:t>
                      </a:r>
                      <a:r>
                        <a:rPr lang="ru-RU" sz="1200" dirty="0" err="1" smtClean="0"/>
                        <a:t>консультанти</a:t>
                      </a:r>
                      <a:r>
                        <a:rPr lang="ru-RU" sz="1200" dirty="0" smtClean="0"/>
                        <a:t>;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200" dirty="0" err="1" smtClean="0"/>
                        <a:t>підготовка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фахівців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турбізнесу</a:t>
                      </a:r>
                      <a:r>
                        <a:rPr lang="ru-RU" sz="1200" dirty="0" smtClean="0"/>
                        <a:t>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200" dirty="0" err="1" smtClean="0"/>
                        <a:t>підготовка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комерційного</a:t>
                      </a:r>
                      <a:r>
                        <a:rPr lang="ru-RU" sz="1200" dirty="0" smtClean="0"/>
                        <a:t> персоналу.</a:t>
                      </a:r>
                      <a:endParaRPr lang="uk-UA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Фінанси</a:t>
                      </a:r>
                      <a:endParaRPr lang="uk-UA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uk-UA" sz="1200" dirty="0" smtClean="0"/>
                        <a:t>кошти інвесторів;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uk-UA" sz="1200" dirty="0" smtClean="0"/>
                        <a:t> засоби споживачів, готових оплатити надані туристичні послуги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uk-UA" sz="1200" dirty="0" smtClean="0"/>
                        <a:t> кошти інвесторів, що спрямовуються на: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uk-UA" sz="1200" dirty="0" smtClean="0"/>
                        <a:t> завершення будівництва об'єктів туристичного призначення, а також реконструкцію і модернізацію працюючих підприємств комплексу;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uk-UA" sz="1200" dirty="0" smtClean="0"/>
                        <a:t> будівництво об'єктів інфраструктури, індустрії відпочинку та розваг;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uk-UA" sz="1200" dirty="0" smtClean="0"/>
                        <a:t> розробку і застосування нових технологій використання туристичних ресурсів;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uk-UA" sz="1200" dirty="0" smtClean="0"/>
                        <a:t>здійснення заходів, спрямованих на поліпшення сервісу туристів. </a:t>
                      </a:r>
                      <a:endParaRPr lang="uk-UA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Маркетинг </a:t>
                      </a:r>
                      <a:endParaRPr lang="uk-UA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- маркетингова компанія, цінова політика. </a:t>
                      </a:r>
                      <a:endParaRPr lang="uk-UA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Інновації</a:t>
                      </a:r>
                      <a:endParaRPr lang="uk-UA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dirty="0" err="1" smtClean="0"/>
                        <a:t>нові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технології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розробки</a:t>
                      </a:r>
                      <a:r>
                        <a:rPr lang="ru-RU" sz="1200" dirty="0" smtClean="0"/>
                        <a:t> і </a:t>
                      </a:r>
                      <a:r>
                        <a:rPr lang="ru-RU" sz="1200" dirty="0" err="1" smtClean="0"/>
                        <a:t>надання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туристичного</a:t>
                      </a:r>
                      <a:r>
                        <a:rPr lang="ru-RU" sz="1200" dirty="0" smtClean="0"/>
                        <a:t> продукту;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впровадження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нових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технологій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розробки</a:t>
                      </a:r>
                      <a:r>
                        <a:rPr lang="ru-RU" sz="1200" dirty="0" smtClean="0"/>
                        <a:t> тур </a:t>
                      </a:r>
                      <a:r>
                        <a:rPr lang="ru-RU" sz="1200" dirty="0" err="1" smtClean="0"/>
                        <a:t>продуктів</a:t>
                      </a:r>
                      <a:endParaRPr lang="uk-UA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769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6632"/>
            <a:ext cx="8928992" cy="6552728"/>
          </a:xfrm>
        </p:spPr>
        <p:txBody>
          <a:bodyPr/>
          <a:lstStyle/>
          <a:p>
            <a:pPr marL="45720" indent="0">
              <a:buNone/>
            </a:pPr>
            <a:endParaRPr lang="uk-UA" dirty="0" smtClean="0"/>
          </a:p>
          <a:p>
            <a:pPr marL="45720" indent="0">
              <a:buNone/>
            </a:pPr>
            <a:endParaRPr lang="uk-UA" dirty="0"/>
          </a:p>
          <a:p>
            <a:pPr marL="45720" indent="0">
              <a:buNone/>
            </a:pPr>
            <a:endParaRPr lang="uk-UA" dirty="0" smtClean="0"/>
          </a:p>
          <a:p>
            <a:pPr marL="45720" indent="0">
              <a:buNone/>
            </a:pPr>
            <a:endParaRPr lang="uk-UA" dirty="0"/>
          </a:p>
          <a:p>
            <a:pPr marL="45720" indent="0" algn="ctr">
              <a:buNone/>
            </a:pPr>
            <a:r>
              <a:rPr lang="uk-UA" b="1" dirty="0" smtClean="0"/>
              <a:t>Дякую за увагу!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490052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uk-UA" dirty="0" smtClean="0"/>
              <a:t>План</a:t>
            </a:r>
          </a:p>
          <a:p>
            <a:pPr marL="502920" indent="-457200">
              <a:buAutoNum type="arabicPeriod"/>
            </a:pPr>
            <a:r>
              <a:rPr lang="ru-RU" b="1" dirty="0" err="1" smtClean="0">
                <a:solidFill>
                  <a:schemeClr val="tx1"/>
                </a:solidFill>
              </a:rPr>
              <a:t>Сутність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і </a:t>
            </a:r>
            <a:r>
              <a:rPr lang="ru-RU" b="1" dirty="0" err="1">
                <a:solidFill>
                  <a:schemeClr val="tx1"/>
                </a:solidFill>
              </a:rPr>
              <a:t>класифікація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туристичних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ресурсів</a:t>
            </a:r>
            <a:endParaRPr lang="ru-RU" b="1" dirty="0" smtClean="0">
              <a:solidFill>
                <a:schemeClr val="tx1"/>
              </a:solidFill>
            </a:endParaRPr>
          </a:p>
          <a:p>
            <a:pPr marL="502920" indent="-457200">
              <a:buFont typeface="Georgia" pitchFamily="18" charset="0"/>
              <a:buAutoNum type="arabicPeriod"/>
            </a:pPr>
            <a:r>
              <a:rPr lang="uk-UA" b="1" dirty="0">
                <a:solidFill>
                  <a:schemeClr val="tx1"/>
                </a:solidFill>
              </a:rPr>
              <a:t>Інфраструктурні туристичні </a:t>
            </a:r>
            <a:r>
              <a:rPr lang="uk-UA" b="1" dirty="0" smtClean="0">
                <a:solidFill>
                  <a:schemeClr val="tx1"/>
                </a:solidFill>
              </a:rPr>
              <a:t>ресурси</a:t>
            </a:r>
          </a:p>
          <a:p>
            <a:pPr marL="502920" indent="-457200">
              <a:buFont typeface="Georgia" pitchFamily="18" charset="0"/>
              <a:buAutoNum type="arabicPeriod"/>
            </a:pPr>
            <a:r>
              <a:rPr lang="ru-RU" b="1" dirty="0">
                <a:solidFill>
                  <a:schemeClr val="tx1"/>
                </a:solidFill>
              </a:rPr>
              <a:t>Туристичний </a:t>
            </a:r>
            <a:r>
              <a:rPr lang="ru-RU" b="1" dirty="0" err="1">
                <a:solidFill>
                  <a:schemeClr val="tx1"/>
                </a:solidFill>
              </a:rPr>
              <a:t>ресурсний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потенціал</a:t>
            </a:r>
            <a:r>
              <a:rPr lang="ru-RU" b="1" dirty="0">
                <a:solidFill>
                  <a:schemeClr val="tx1"/>
                </a:solidFill>
              </a:rPr>
              <a:t> та </a:t>
            </a:r>
            <a:r>
              <a:rPr lang="ru-RU" b="1" dirty="0" err="1">
                <a:solidFill>
                  <a:schemeClr val="tx1"/>
                </a:solidFill>
              </a:rPr>
              <a:t>підходи</a:t>
            </a:r>
            <a:r>
              <a:rPr lang="ru-RU" b="1" dirty="0">
                <a:solidFill>
                  <a:schemeClr val="tx1"/>
                </a:solidFill>
              </a:rPr>
              <a:t> до </a:t>
            </a:r>
            <a:r>
              <a:rPr lang="ru-RU" b="1" dirty="0" err="1">
                <a:solidFill>
                  <a:schemeClr val="tx1"/>
                </a:solidFill>
              </a:rPr>
              <a:t>його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вивчення</a:t>
            </a:r>
            <a:endParaRPr lang="ru-RU" b="1" dirty="0">
              <a:solidFill>
                <a:schemeClr val="tx1"/>
              </a:solidFill>
            </a:endParaRPr>
          </a:p>
          <a:p>
            <a:pPr marL="502920" indent="-457200">
              <a:buFont typeface="Georgia" pitchFamily="18" charset="0"/>
              <a:buAutoNum type="arabicPeriod"/>
            </a:pPr>
            <a:endParaRPr lang="uk-UA" b="1" dirty="0">
              <a:solidFill>
                <a:srgbClr val="0070C0"/>
              </a:solidFill>
            </a:endParaRPr>
          </a:p>
          <a:p>
            <a:pPr marL="502920" indent="-457200">
              <a:buAutoNum type="arabicPeriod"/>
            </a:pPr>
            <a:endParaRPr lang="ru-RU" b="1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199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88640"/>
            <a:ext cx="8424936" cy="6336704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r>
              <a:rPr lang="ru-RU" b="1" dirty="0">
                <a:solidFill>
                  <a:schemeClr val="tx1"/>
                </a:solidFill>
              </a:rPr>
              <a:t>Сутність і </a:t>
            </a:r>
            <a:r>
              <a:rPr lang="ru-RU" b="1" dirty="0" err="1">
                <a:solidFill>
                  <a:schemeClr val="tx1"/>
                </a:solidFill>
              </a:rPr>
              <a:t>класифікація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туристичних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ресурсів</a:t>
            </a:r>
            <a:endParaRPr lang="ru-RU" b="1" dirty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r>
              <a:rPr lang="uk-UA" dirty="0" smtClean="0"/>
              <a:t>     Туристичні </a:t>
            </a:r>
            <a:r>
              <a:rPr lang="uk-UA" dirty="0"/>
              <a:t>ресурси традиційно розглядалися як частина рекреаційних ресурсів. В науці </a:t>
            </a:r>
            <a:r>
              <a:rPr lang="uk-UA" dirty="0" err="1"/>
              <a:t>туризмології</a:t>
            </a:r>
            <a:r>
              <a:rPr lang="uk-UA" dirty="0"/>
              <a:t> широко використовується поняття </a:t>
            </a:r>
            <a:r>
              <a:rPr lang="uk-UA" dirty="0" err="1"/>
              <a:t>туристичнорекреаційних</a:t>
            </a:r>
            <a:r>
              <a:rPr lang="uk-UA" dirty="0"/>
              <a:t> ресурсів, до числа яких можна віднести: </a:t>
            </a:r>
            <a:endParaRPr lang="uk-UA" dirty="0" smtClean="0"/>
          </a:p>
          <a:p>
            <a:pPr algn="just">
              <a:buFontTx/>
              <a:buChar char="-"/>
            </a:pPr>
            <a:r>
              <a:rPr lang="uk-UA" dirty="0" smtClean="0">
                <a:solidFill>
                  <a:srgbClr val="0070C0"/>
                </a:solidFill>
              </a:rPr>
              <a:t>матеріальні </a:t>
            </a:r>
            <a:r>
              <a:rPr lang="uk-UA" dirty="0">
                <a:solidFill>
                  <a:srgbClr val="0070C0"/>
                </a:solidFill>
              </a:rPr>
              <a:t>(природні, природно-антропогенні, антропогенні); </a:t>
            </a:r>
            <a:endParaRPr lang="uk-UA" dirty="0" smtClean="0">
              <a:solidFill>
                <a:srgbClr val="0070C0"/>
              </a:solidFill>
            </a:endParaRPr>
          </a:p>
          <a:p>
            <a:pPr algn="just">
              <a:buFontTx/>
              <a:buChar char="-"/>
            </a:pPr>
            <a:r>
              <a:rPr lang="uk-UA" dirty="0" smtClean="0">
                <a:solidFill>
                  <a:srgbClr val="0070C0"/>
                </a:solidFill>
              </a:rPr>
              <a:t>- </a:t>
            </a:r>
            <a:r>
              <a:rPr lang="uk-UA" dirty="0">
                <a:solidFill>
                  <a:srgbClr val="0070C0"/>
                </a:solidFill>
              </a:rPr>
              <a:t>нематеріальні (міфологічні, етнос, культура, релігія тощо</a:t>
            </a:r>
            <a:r>
              <a:rPr lang="uk-UA" dirty="0" smtClean="0">
                <a:solidFill>
                  <a:srgbClr val="0070C0"/>
                </a:solidFill>
              </a:rPr>
              <a:t>);</a:t>
            </a:r>
          </a:p>
          <a:p>
            <a:pPr algn="just">
              <a:buFontTx/>
              <a:buChar char="-"/>
            </a:pP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>
                <a:solidFill>
                  <a:srgbClr val="0070C0"/>
                </a:solidFill>
              </a:rPr>
              <a:t>події. </a:t>
            </a:r>
            <a:endParaRPr lang="uk-UA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uk-UA" dirty="0" smtClean="0"/>
              <a:t>Якщо </a:t>
            </a:r>
            <a:r>
              <a:rPr lang="uk-UA" dirty="0"/>
              <a:t>туристичні потреби щодо використання об’єктів не сформувалися або економічні можливості та існуючі технології не дозволяють їх використовувати, то ці об’єкти не вважаються ресурсом. </a:t>
            </a:r>
            <a:endParaRPr lang="uk-UA" dirty="0" smtClean="0"/>
          </a:p>
          <a:p>
            <a:pPr marL="45720" indent="0" algn="just">
              <a:buNone/>
            </a:pPr>
            <a:r>
              <a:rPr lang="uk-UA" dirty="0" smtClean="0"/>
              <a:t>Повинні </a:t>
            </a:r>
            <a:r>
              <a:rPr lang="uk-UA" dirty="0"/>
              <a:t>бути техніко-економічні можливості введення ресурсу в туристично-господарський оборот.</a:t>
            </a:r>
          </a:p>
        </p:txBody>
      </p:sp>
    </p:spTree>
    <p:extLst>
      <p:ext uri="{BB962C8B-B14F-4D97-AF65-F5344CB8AC3E}">
        <p14:creationId xmlns:p14="http://schemas.microsoft.com/office/powerpoint/2010/main" val="1194703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88640"/>
            <a:ext cx="8640960" cy="6480720"/>
          </a:xfrm>
        </p:spPr>
        <p:txBody>
          <a:bodyPr/>
          <a:lstStyle/>
          <a:p>
            <a:pPr marL="45720" indent="0" algn="just">
              <a:buNone/>
            </a:pPr>
            <a:r>
              <a:rPr lang="uk-UA" dirty="0" smtClean="0"/>
              <a:t> </a:t>
            </a:r>
          </a:p>
          <a:p>
            <a:pPr marL="45720" indent="0" algn="just">
              <a:buNone/>
            </a:pPr>
            <a:r>
              <a:rPr lang="uk-UA" dirty="0"/>
              <a:t> </a:t>
            </a:r>
            <a:r>
              <a:rPr lang="uk-UA" dirty="0" smtClean="0"/>
              <a:t>     До </a:t>
            </a:r>
            <a:r>
              <a:rPr lang="uk-UA" dirty="0"/>
              <a:t>туристичних ресурсів споживачі висувають вимоги, пов’язані з можливістю: </a:t>
            </a:r>
            <a:endParaRPr lang="uk-UA" dirty="0" smtClean="0"/>
          </a:p>
          <a:p>
            <a:pPr marL="45720" indent="0" algn="just">
              <a:buNone/>
            </a:pPr>
            <a:endParaRPr lang="uk-UA" dirty="0" smtClean="0"/>
          </a:p>
          <a:p>
            <a:pPr algn="just">
              <a:buFontTx/>
              <a:buChar char="-"/>
            </a:pPr>
            <a:r>
              <a:rPr lang="uk-UA" dirty="0" smtClean="0"/>
              <a:t>використання </a:t>
            </a:r>
            <a:r>
              <a:rPr lang="uk-UA" dirty="0"/>
              <a:t>природних цінностей (огляд визначних пам'яток природи, заповідних територій, огляд пейзажу та ін</a:t>
            </a:r>
            <a:r>
              <a:rPr lang="uk-UA" dirty="0" smtClean="0"/>
              <a:t>.);</a:t>
            </a:r>
          </a:p>
          <a:p>
            <a:pPr algn="just">
              <a:buFontTx/>
              <a:buChar char="-"/>
            </a:pPr>
            <a:r>
              <a:rPr lang="uk-UA" dirty="0" smtClean="0"/>
              <a:t> </a:t>
            </a:r>
            <a:r>
              <a:rPr lang="uk-UA" dirty="0">
                <a:solidFill>
                  <a:srgbClr val="0070C0"/>
                </a:solidFill>
              </a:rPr>
              <a:t>засвоєння культурних цінностей (огляд пам'яток історії, культури, архітектури, відвідування музеїв, виставок, театрів</a:t>
            </a:r>
            <a:r>
              <a:rPr lang="uk-UA" dirty="0" smtClean="0">
                <a:solidFill>
                  <a:srgbClr val="0070C0"/>
                </a:solidFill>
              </a:rPr>
              <a:t>);</a:t>
            </a:r>
          </a:p>
          <a:p>
            <a:pPr algn="just">
              <a:buFontTx/>
              <a:buChar char="-"/>
            </a:pPr>
            <a:r>
              <a:rPr lang="uk-UA" dirty="0" smtClean="0"/>
              <a:t> </a:t>
            </a:r>
            <a:r>
              <a:rPr lang="uk-UA" dirty="0"/>
              <a:t>занять спортом (пішохідні, водні, лижні, велосипедні, авто- і </a:t>
            </a:r>
            <a:r>
              <a:rPr lang="uk-UA" dirty="0" err="1"/>
              <a:t>мото</a:t>
            </a:r>
            <a:r>
              <a:rPr lang="uk-UA" dirty="0"/>
              <a:t>-подорож, спортивні ігри</a:t>
            </a:r>
            <a:r>
              <a:rPr lang="uk-UA" dirty="0" smtClean="0"/>
              <a:t>);</a:t>
            </a:r>
          </a:p>
          <a:p>
            <a:pPr algn="just">
              <a:buFontTx/>
              <a:buChar char="-"/>
            </a:pPr>
            <a:r>
              <a:rPr lang="uk-UA" dirty="0" smtClean="0"/>
              <a:t> </a:t>
            </a:r>
            <a:r>
              <a:rPr lang="uk-UA" dirty="0">
                <a:solidFill>
                  <a:srgbClr val="0070C0"/>
                </a:solidFill>
              </a:rPr>
              <a:t>аматорських занять (рибалка, полювання). </a:t>
            </a:r>
          </a:p>
        </p:txBody>
      </p:sp>
    </p:spTree>
    <p:extLst>
      <p:ext uri="{BB962C8B-B14F-4D97-AF65-F5344CB8AC3E}">
        <p14:creationId xmlns:p14="http://schemas.microsoft.com/office/powerpoint/2010/main" val="3774249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16632"/>
            <a:ext cx="8640960" cy="6480720"/>
          </a:xfrm>
        </p:spPr>
        <p:txBody>
          <a:bodyPr/>
          <a:lstStyle/>
          <a:p>
            <a:pPr marL="45720" indent="0" algn="just">
              <a:buNone/>
            </a:pPr>
            <a:r>
              <a:rPr lang="ru-RU" dirty="0" smtClean="0"/>
              <a:t>   </a:t>
            </a:r>
            <a:r>
              <a:rPr lang="ru-RU" b="1" dirty="0" smtClean="0"/>
              <a:t>До </a:t>
            </a:r>
            <a:r>
              <a:rPr lang="ru-RU" b="1" dirty="0" err="1"/>
              <a:t>основних</a:t>
            </a:r>
            <a:r>
              <a:rPr lang="ru-RU" b="1" dirty="0"/>
              <a:t> </a:t>
            </a:r>
            <a:r>
              <a:rPr lang="ru-RU" b="1" dirty="0" err="1"/>
              <a:t>властивостей</a:t>
            </a:r>
            <a:r>
              <a:rPr lang="ru-RU" b="1" dirty="0"/>
              <a:t> </a:t>
            </a:r>
            <a:r>
              <a:rPr lang="ru-RU" b="1" dirty="0" err="1"/>
              <a:t>туристичних</a:t>
            </a:r>
            <a:r>
              <a:rPr lang="ru-RU" b="1" dirty="0"/>
              <a:t> </a:t>
            </a:r>
            <a:r>
              <a:rPr lang="ru-RU" b="1" dirty="0" err="1"/>
              <a:t>ресурсів</a:t>
            </a:r>
            <a:r>
              <a:rPr lang="ru-RU" b="1" dirty="0"/>
              <a:t> </a:t>
            </a:r>
            <a:r>
              <a:rPr lang="ru-RU" b="1" dirty="0" err="1"/>
              <a:t>відносять</a:t>
            </a:r>
            <a:r>
              <a:rPr lang="ru-RU" dirty="0" smtClean="0"/>
              <a:t>:</a:t>
            </a:r>
          </a:p>
          <a:p>
            <a:pPr algn="just">
              <a:buFontTx/>
              <a:buChar char="-"/>
            </a:pPr>
            <a:r>
              <a:rPr lang="ru-RU" i="1" dirty="0" err="1" smtClean="0"/>
              <a:t>атрактивність</a:t>
            </a:r>
            <a:r>
              <a:rPr lang="ru-RU" i="1" dirty="0" smtClean="0"/>
              <a:t> </a:t>
            </a:r>
            <a:r>
              <a:rPr lang="ru-RU" i="1" dirty="0"/>
              <a:t>(</a:t>
            </a:r>
            <a:r>
              <a:rPr lang="ru-RU" i="1" dirty="0" err="1"/>
              <a:t>привабливість</a:t>
            </a:r>
            <a:r>
              <a:rPr lang="ru-RU" i="1" dirty="0"/>
              <a:t>); </a:t>
            </a:r>
            <a:endParaRPr lang="ru-RU" i="1" dirty="0" smtClean="0"/>
          </a:p>
          <a:p>
            <a:pPr algn="just">
              <a:buFontTx/>
              <a:buChar char="-"/>
            </a:pPr>
            <a:r>
              <a:rPr lang="ru-RU" i="1" dirty="0" err="1" smtClean="0"/>
              <a:t>доступність</a:t>
            </a:r>
            <a:r>
              <a:rPr lang="ru-RU" i="1" dirty="0"/>
              <a:t>; </a:t>
            </a:r>
            <a:endParaRPr lang="ru-RU" i="1" dirty="0" smtClean="0"/>
          </a:p>
          <a:p>
            <a:pPr algn="just">
              <a:buFontTx/>
              <a:buChar char="-"/>
            </a:pPr>
            <a:r>
              <a:rPr lang="ru-RU" i="1" dirty="0" err="1" smtClean="0"/>
              <a:t>ступінь</a:t>
            </a:r>
            <a:r>
              <a:rPr lang="ru-RU" i="1" dirty="0" smtClean="0"/>
              <a:t> </a:t>
            </a:r>
            <a:r>
              <a:rPr lang="ru-RU" i="1" dirty="0" err="1"/>
              <a:t>вивченості</a:t>
            </a:r>
            <a:r>
              <a:rPr lang="ru-RU" i="1" dirty="0"/>
              <a:t>; </a:t>
            </a:r>
            <a:endParaRPr lang="ru-RU" i="1" dirty="0" smtClean="0"/>
          </a:p>
          <a:p>
            <a:pPr algn="just">
              <a:buFontTx/>
              <a:buChar char="-"/>
            </a:pPr>
            <a:r>
              <a:rPr lang="ru-RU" i="1" dirty="0" err="1" smtClean="0"/>
              <a:t>значимість</a:t>
            </a:r>
            <a:r>
              <a:rPr lang="ru-RU" i="1" dirty="0" smtClean="0"/>
              <a:t> </a:t>
            </a:r>
            <a:r>
              <a:rPr lang="ru-RU" i="1" dirty="0"/>
              <a:t>для показу (</a:t>
            </a:r>
            <a:r>
              <a:rPr lang="ru-RU" i="1" dirty="0" err="1"/>
              <a:t>видовищність</a:t>
            </a:r>
            <a:r>
              <a:rPr lang="ru-RU" i="1" dirty="0"/>
              <a:t>); </a:t>
            </a:r>
            <a:r>
              <a:rPr lang="ru-RU" i="1" dirty="0" err="1"/>
              <a:t>потенційний</a:t>
            </a:r>
            <a:r>
              <a:rPr lang="ru-RU" i="1" dirty="0"/>
              <a:t> запас</a:t>
            </a:r>
            <a:r>
              <a:rPr lang="ru-RU" i="1" dirty="0" smtClean="0"/>
              <a:t>;</a:t>
            </a:r>
          </a:p>
          <a:p>
            <a:pPr algn="just">
              <a:buFontTx/>
              <a:buChar char="-"/>
            </a:pPr>
            <a:r>
              <a:rPr lang="ru-RU" i="1" dirty="0" smtClean="0"/>
              <a:t> </a:t>
            </a:r>
            <a:r>
              <a:rPr lang="ru-RU" i="1" dirty="0" err="1"/>
              <a:t>ємність</a:t>
            </a:r>
            <a:r>
              <a:rPr lang="ru-RU" i="1" dirty="0"/>
              <a:t>; </a:t>
            </a:r>
            <a:endParaRPr lang="ru-RU" i="1" dirty="0" smtClean="0"/>
          </a:p>
          <a:p>
            <a:pPr algn="just">
              <a:buFontTx/>
              <a:buChar char="-"/>
            </a:pPr>
            <a:r>
              <a:rPr lang="ru-RU" i="1" dirty="0" err="1" smtClean="0"/>
              <a:t>способи</a:t>
            </a:r>
            <a:r>
              <a:rPr lang="ru-RU" i="1" dirty="0" smtClean="0"/>
              <a:t> </a:t>
            </a:r>
            <a:r>
              <a:rPr lang="ru-RU" i="1" dirty="0" err="1"/>
              <a:t>використання</a:t>
            </a:r>
            <a:r>
              <a:rPr lang="ru-RU" i="1" dirty="0"/>
              <a:t>. </a:t>
            </a:r>
            <a:endParaRPr lang="ru-RU" i="1" dirty="0" smtClean="0"/>
          </a:p>
          <a:p>
            <a:pPr marL="4572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</a:p>
          <a:p>
            <a:pPr marL="45720" indent="0" algn="just">
              <a:buNone/>
            </a:pPr>
            <a:endParaRPr lang="ru-RU" dirty="0"/>
          </a:p>
          <a:p>
            <a:pPr marL="45720" indent="0" algn="just">
              <a:buNone/>
            </a:pPr>
            <a:r>
              <a:rPr lang="ru-RU" dirty="0" smtClean="0"/>
              <a:t>У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став </a:t>
            </a:r>
            <a:r>
              <a:rPr lang="ru-RU" dirty="0" err="1"/>
              <a:t>популярним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перспективний</a:t>
            </a:r>
            <a:r>
              <a:rPr lang="ru-RU" dirty="0"/>
              <a:t> </a:t>
            </a:r>
            <a:r>
              <a:rPr lang="ru-RU" dirty="0" err="1"/>
              <a:t>напрям</a:t>
            </a:r>
            <a:r>
              <a:rPr lang="ru-RU" dirty="0"/>
              <a:t> у </a:t>
            </a:r>
            <a:r>
              <a:rPr lang="ru-RU" dirty="0" err="1"/>
              <a:t>науці</a:t>
            </a:r>
            <a:r>
              <a:rPr lang="ru-RU" dirty="0"/>
              <a:t> про туризм </a:t>
            </a:r>
            <a:r>
              <a:rPr lang="ru-RU" i="1" dirty="0"/>
              <a:t>– </a:t>
            </a:r>
            <a:r>
              <a:rPr lang="ru-RU" i="1" dirty="0" err="1"/>
              <a:t>міфологія</a:t>
            </a:r>
            <a:r>
              <a:rPr lang="ru-RU" i="1" dirty="0"/>
              <a:t> </a:t>
            </a:r>
            <a:r>
              <a:rPr lang="ru-RU" i="1" dirty="0" err="1"/>
              <a:t>туристичних</a:t>
            </a:r>
            <a:r>
              <a:rPr lang="ru-RU" i="1" dirty="0"/>
              <a:t> </a:t>
            </a:r>
            <a:r>
              <a:rPr lang="ru-RU" i="1" dirty="0" err="1"/>
              <a:t>ресурсів</a:t>
            </a:r>
            <a:r>
              <a:rPr lang="ru-RU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231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856984" cy="640871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uk-UA" dirty="0" smtClean="0"/>
              <a:t>Отже</a:t>
            </a:r>
            <a:r>
              <a:rPr lang="uk-UA" dirty="0"/>
              <a:t>, </a:t>
            </a:r>
            <a:r>
              <a:rPr lang="uk-UA" i="1" dirty="0"/>
              <a:t>міфологія туристичних ресурсів </a:t>
            </a:r>
            <a:r>
              <a:rPr lang="uk-UA" dirty="0"/>
              <a:t>– це процес створення міфологічних (нематеріальних) туристичних ресурсів, експлуатація яких приносить дохід туристичній індустрії. Міфологічні ресурси можуть бути створені стихійно або </a:t>
            </a:r>
            <a:r>
              <a:rPr lang="uk-UA" dirty="0" smtClean="0"/>
              <a:t>спеціально. </a:t>
            </a:r>
            <a:r>
              <a:rPr lang="uk-UA" dirty="0"/>
              <a:t>У створенні стихійних міфологічних ресурсів беруть участь релігія, кінематографія, історія, художня література, </a:t>
            </a:r>
            <a:r>
              <a:rPr lang="uk-UA" dirty="0" smtClean="0"/>
              <a:t>фольклор</a:t>
            </a:r>
            <a:r>
              <a:rPr lang="uk-UA" dirty="0"/>
              <a:t>, образотворче мистецтво, відомі особистості</a:t>
            </a:r>
            <a:r>
              <a:rPr lang="uk-UA" dirty="0" smtClean="0"/>
              <a:t>.</a:t>
            </a:r>
          </a:p>
          <a:p>
            <a:pPr marL="45720" indent="0" algn="just">
              <a:buNone/>
            </a:pPr>
            <a:r>
              <a:rPr lang="uk-UA" dirty="0" smtClean="0"/>
              <a:t>     </a:t>
            </a:r>
          </a:p>
          <a:p>
            <a:pPr marL="45720" indent="0" algn="just">
              <a:buNone/>
            </a:pPr>
            <a:r>
              <a:rPr lang="uk-UA" dirty="0" smtClean="0"/>
              <a:t> </a:t>
            </a:r>
            <a:r>
              <a:rPr lang="uk-UA" i="1" dirty="0" smtClean="0"/>
              <a:t>Головна </a:t>
            </a:r>
            <a:r>
              <a:rPr lang="uk-UA" i="1" dirty="0"/>
              <a:t>вимога до міфологічних ресурсів – затребуваність суспільною свідомістю, наявність інтересу </a:t>
            </a:r>
            <a:r>
              <a:rPr lang="uk-UA" i="1" dirty="0" smtClean="0"/>
              <a:t>споживачів</a:t>
            </a:r>
            <a:r>
              <a:rPr lang="uk-UA" dirty="0" smtClean="0"/>
              <a:t>. </a:t>
            </a:r>
            <a:r>
              <a:rPr lang="uk-UA" dirty="0"/>
              <a:t>Для досягнення цього необхідні популяризація, презентація, модна інтерпретація інформації про міфологічні ресурси. </a:t>
            </a:r>
            <a:endParaRPr lang="uk-UA" dirty="0" smtClean="0"/>
          </a:p>
          <a:p>
            <a:pPr marL="45720" indent="0" algn="just">
              <a:buNone/>
            </a:pPr>
            <a:r>
              <a:rPr lang="uk-UA" dirty="0" smtClean="0">
                <a:solidFill>
                  <a:srgbClr val="0070C0"/>
                </a:solidFill>
              </a:rPr>
              <a:t>Відповідно</a:t>
            </a:r>
            <a:r>
              <a:rPr lang="uk-UA" dirty="0">
                <a:solidFill>
                  <a:srgbClr val="0070C0"/>
                </a:solidFill>
              </a:rPr>
              <a:t>, створенням міфологічних ресурсів і формуванням їх економічної цінності повинні займатися спеціально підготовлені кадри, а значить, необхідна підготовка таких фахівців, як іміджмейкери місцевостей, регіонів </a:t>
            </a:r>
            <a:r>
              <a:rPr lang="uk-UA" dirty="0" smtClean="0">
                <a:solidFill>
                  <a:srgbClr val="0070C0"/>
                </a:solidFill>
              </a:rPr>
              <a:t>тощо. </a:t>
            </a:r>
            <a:endParaRPr lang="uk-UA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371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856984" cy="6480720"/>
          </a:xfrm>
        </p:spPr>
        <p:txBody>
          <a:bodyPr/>
          <a:lstStyle/>
          <a:p>
            <a:pPr marL="45720" indent="0" algn="just">
              <a:buNone/>
            </a:pPr>
            <a:r>
              <a:rPr lang="uk-UA" dirty="0"/>
              <a:t>Отже, туристичні </a:t>
            </a:r>
            <a:r>
              <a:rPr lang="uk-UA" dirty="0" smtClean="0"/>
              <a:t>ресурси– </a:t>
            </a:r>
            <a:r>
              <a:rPr lang="uk-UA" dirty="0"/>
              <a:t>це сукупність матеріальних рекреаційних ресурсів, подій, нематеріальних (міфологічних) властивостей об'єктів, які привабливі для відвідування, а, отже є фактором отримання доходів організаціями, що обслуговують </a:t>
            </a:r>
            <a:r>
              <a:rPr lang="uk-UA" dirty="0" smtClean="0"/>
              <a:t>відвідувачів.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92696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16632"/>
            <a:ext cx="8712968" cy="6552728"/>
          </a:xfrm>
        </p:spPr>
        <p:txBody>
          <a:bodyPr/>
          <a:lstStyle/>
          <a:p>
            <a:pPr marL="45720" indent="0" algn="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Інфраструктурні туристичні ресурси</a:t>
            </a:r>
          </a:p>
          <a:p>
            <a:pPr marL="45720" indent="0" algn="just">
              <a:buNone/>
            </a:pPr>
            <a:r>
              <a:rPr lang="uk-UA" dirty="0" smtClean="0"/>
              <a:t>Як </a:t>
            </a:r>
            <a:r>
              <a:rPr lang="uk-UA" dirty="0"/>
              <a:t>поняття економічної теорії, термін «інфраструктура» і самостійна теорія інфраструктури вперше були розроблені у працях А. Маршала та Д. </a:t>
            </a:r>
            <a:r>
              <a:rPr lang="uk-UA" dirty="0" err="1"/>
              <a:t>Кларка</a:t>
            </a:r>
            <a:r>
              <a:rPr lang="uk-UA" dirty="0"/>
              <a:t> в першій половині 20- го ст., які розглядали інфраструктуру як сукупність галузей і видів діяльності, що </a:t>
            </a:r>
            <a:r>
              <a:rPr lang="uk-UA" dirty="0">
                <a:solidFill>
                  <a:srgbClr val="0070C0"/>
                </a:solidFill>
              </a:rPr>
              <a:t>обслуговують </a:t>
            </a:r>
            <a:r>
              <a:rPr lang="uk-UA" dirty="0" smtClean="0">
                <a:solidFill>
                  <a:srgbClr val="0070C0"/>
                </a:solidFill>
              </a:rPr>
              <a:t>виробництво</a:t>
            </a:r>
          </a:p>
          <a:p>
            <a:pPr marL="45720" indent="0" algn="just">
              <a:buNone/>
            </a:pPr>
            <a:r>
              <a:rPr lang="uk-UA" dirty="0" smtClean="0"/>
              <a:t>- виробнича </a:t>
            </a:r>
            <a:r>
              <a:rPr lang="uk-UA" dirty="0"/>
              <a:t>інфраструктура – </a:t>
            </a:r>
            <a:r>
              <a:rPr lang="uk-UA" i="1" dirty="0"/>
              <a:t>транспорт, зв'язок, шляхи, лінії </a:t>
            </a:r>
            <a:r>
              <a:rPr lang="uk-UA" i="1" dirty="0" err="1"/>
              <a:t>електропередач</a:t>
            </a:r>
            <a:r>
              <a:rPr lang="uk-UA" i="1" dirty="0"/>
              <a:t> і </a:t>
            </a:r>
            <a:r>
              <a:rPr lang="uk-UA" i="1" dirty="0" err="1"/>
              <a:t>т.п</a:t>
            </a:r>
            <a:r>
              <a:rPr lang="uk-UA" i="1" dirty="0"/>
              <a:t>.) </a:t>
            </a:r>
            <a:endParaRPr lang="uk-UA" i="1" dirty="0" smtClean="0"/>
          </a:p>
          <a:p>
            <a:pPr marL="45720" indent="0" algn="just">
              <a:buNone/>
            </a:pPr>
            <a:r>
              <a:rPr lang="uk-UA" dirty="0" smtClean="0">
                <a:solidFill>
                  <a:srgbClr val="0070C0"/>
                </a:solidFill>
              </a:rPr>
              <a:t>І  </a:t>
            </a:r>
            <a:r>
              <a:rPr lang="uk-UA" dirty="0">
                <a:solidFill>
                  <a:srgbClr val="0070C0"/>
                </a:solidFill>
              </a:rPr>
              <a:t>населення </a:t>
            </a:r>
            <a:endParaRPr lang="uk-UA" dirty="0" smtClean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uk-UA" dirty="0" smtClean="0"/>
              <a:t>– соціальна </a:t>
            </a:r>
            <a:r>
              <a:rPr lang="uk-UA" dirty="0"/>
              <a:t>інфраструктура – </a:t>
            </a:r>
            <a:r>
              <a:rPr lang="uk-UA" i="1" dirty="0"/>
              <a:t>комплекс закладів охорони здоров’я, торгівлі тощо).</a:t>
            </a:r>
            <a:endParaRPr lang="uk-UA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426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6632"/>
            <a:ext cx="8856984" cy="6552728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</a:pPr>
            <a:r>
              <a:rPr lang="uk-UA" dirty="0" smtClean="0"/>
              <a:t>          Відповідно </a:t>
            </a:r>
            <a:r>
              <a:rPr lang="uk-UA" dirty="0"/>
              <a:t>до Закону України «Про туризм», туристична інфраструктура – сукупність різних суб'єктів туристичної діяльності (готелі, туристичні комплекси, кемпінги, мотелі, пансіонати, підприємства харчування, транспорту, заклади культури, спорту тощо), які забезпечують прийом, обслуговування та перевезення туристів. Тобто, це будівлі й споруди, засоби комунікації, транспортна система, задіяні в наданні туристичних </a:t>
            </a:r>
            <a:r>
              <a:rPr lang="uk-UA" dirty="0" smtClean="0"/>
              <a:t>послуг.</a:t>
            </a:r>
          </a:p>
          <a:p>
            <a:pPr marL="45720" indent="0" algn="just">
              <a:buNone/>
            </a:pPr>
            <a:r>
              <a:rPr lang="uk-UA" dirty="0" smtClean="0"/>
              <a:t>    Спеціалісти </a:t>
            </a:r>
            <a:r>
              <a:rPr lang="uk-UA" dirty="0"/>
              <a:t>ЮНВТО поділяють інфраструктуру туризму на дві частини: індустрію туризму та індустрію </a:t>
            </a:r>
            <a:r>
              <a:rPr lang="uk-UA" dirty="0" smtClean="0"/>
              <a:t>гостинності. </a:t>
            </a:r>
          </a:p>
          <a:p>
            <a:pPr marL="45720" indent="0" algn="just">
              <a:buNone/>
            </a:pPr>
            <a:r>
              <a:rPr lang="uk-UA" dirty="0"/>
              <a:t> </a:t>
            </a:r>
            <a:r>
              <a:rPr lang="uk-UA" dirty="0" smtClean="0"/>
              <a:t>    До </a:t>
            </a:r>
            <a:r>
              <a:rPr lang="uk-UA" dirty="0"/>
              <a:t>індустрії туризму відносять підприємства, які надають характерні туристичні послуги та займаються комплектуванням і організацією турів і супроводом туристичних груп (</a:t>
            </a:r>
            <a:r>
              <a:rPr lang="uk-UA" dirty="0" err="1"/>
              <a:t>турагенти</a:t>
            </a:r>
            <a:r>
              <a:rPr lang="uk-UA" dirty="0"/>
              <a:t>, туроператори, гіди, екскурсоводи), підприємства автомобільного, авіаційного, залізничного та морського й та річкового транспорту, що надають послуги доставки туристів до туристичного центру та по його території, перевезення багажу та організації круїзів, а також підприємства індустрії розваг, які займаються організацією дозвілля туристів: </a:t>
            </a:r>
            <a:r>
              <a:rPr lang="uk-UA" dirty="0" err="1"/>
              <a:t>шоубізнес</a:t>
            </a:r>
            <a:r>
              <a:rPr lang="uk-UA" dirty="0"/>
              <a:t>, тематичні парки та атракціони, театрально-концертні, спортивні заклади та ін. </a:t>
            </a:r>
          </a:p>
        </p:txBody>
      </p:sp>
    </p:spTree>
    <p:extLst>
      <p:ext uri="{BB962C8B-B14F-4D97-AF65-F5344CB8AC3E}">
        <p14:creationId xmlns:p14="http://schemas.microsoft.com/office/powerpoint/2010/main" val="87035221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111</TotalTime>
  <Words>1061</Words>
  <Application>Microsoft Office PowerPoint</Application>
  <PresentationFormat>Екран (4:3)</PresentationFormat>
  <Paragraphs>106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18" baseType="lpstr">
      <vt:lpstr>Georgia</vt:lpstr>
      <vt:lpstr>Trebuchet MS</vt:lpstr>
      <vt:lpstr>Воздушный поток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Igor Mosiyuk</dc:creator>
  <cp:lastModifiedBy>Пользователь Windows</cp:lastModifiedBy>
  <cp:revision>10</cp:revision>
  <dcterms:created xsi:type="dcterms:W3CDTF">2022-10-28T05:04:23Z</dcterms:created>
  <dcterms:modified xsi:type="dcterms:W3CDTF">2023-10-11T07:48:13Z</dcterms:modified>
</cp:coreProperties>
</file>