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  <p:sldId id="259" r:id="rId9"/>
    <p:sldId id="264" r:id="rId10"/>
    <p:sldId id="267" r:id="rId11"/>
    <p:sldId id="268" r:id="rId12"/>
    <p:sldId id="265" r:id="rId13"/>
    <p:sldId id="266" r:id="rId14"/>
    <p:sldId id="269" r:id="rId15"/>
    <p:sldId id="270" r:id="rId16"/>
    <p:sldId id="271" r:id="rId17"/>
    <p:sldId id="273" r:id="rId18"/>
    <p:sldId id="272" r:id="rId19"/>
    <p:sldId id="274" r:id="rId20"/>
    <p:sldId id="277" r:id="rId21"/>
    <p:sldId id="276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50"/>
    <p:restoredTop sz="94492"/>
  </p:normalViewPr>
  <p:slideViewPr>
    <p:cSldViewPr snapToGrid="0">
      <p:cViewPr varScale="1">
        <p:scale>
          <a:sx n="82" d="100"/>
          <a:sy n="82" d="100"/>
        </p:scale>
        <p:origin x="30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3285B-11AC-7642-9C6B-920D57C185AB}" type="datetimeFigureOut">
              <a:rPr lang="ru-UA" smtClean="0"/>
              <a:t>03.04.2026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0DCD3-D53A-2E45-8BF9-A09D3758F76A}" type="slidenum">
              <a:rPr lang="ru-UA" smtClean="0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61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B3731-292F-D09E-8CA4-AE7EFBF66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56613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</a:t>
            </a:r>
            <a:r>
              <a:rPr lang="en-US" sz="28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Тема: </a:t>
            </a:r>
            <a:r>
              <a:rPr lang="uk-UA" sz="2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Товарна </a:t>
            </a:r>
            <a:r>
              <a:rPr lang="uk-UA" sz="2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та управління асортиментом</a:t>
            </a:r>
            <a:r>
              <a:rPr lang="en-US" sz="2200" b="1" cap="all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US" sz="2200" b="1" cap="all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2200" b="1" kern="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</a:t>
            </a:r>
            <a:r>
              <a:rPr lang="ru-RU" sz="2200" b="1" kern="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 У СФЕРІ </a:t>
            </a:r>
            <a:r>
              <a:rPr lang="ru-RU" sz="2200" b="1" kern="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ПОСЛУГ.</a:t>
            </a:r>
            <a:br>
              <a:rPr lang="ru-RU" sz="2200" b="1" kern="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Цінова політика</a:t>
            </a: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 </a:t>
            </a:r>
            <a:r>
              <a:rPr lang="ru-RU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елементом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 маркетингу </a:t>
            </a:r>
            <a:r>
              <a:rPr lang="ru-RU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вирішальній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мірі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завгодно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удосконалювати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маркетингового комплексу (</a:t>
            </a:r>
            <a:r>
              <a:rPr lang="ru-RU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але без головного </a:t>
            </a:r>
            <a:r>
              <a:rPr lang="ru-RU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елементу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споживанні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- </a:t>
            </a:r>
            <a:r>
              <a:rPr lang="ru-RU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=0.</a:t>
            </a:r>
            <a: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UA" sz="1800" b="1" i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UA" sz="1800" b="1" i="1" kern="1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овар </a:t>
            </a:r>
            <a:r>
              <a:rPr lang="ru-RU" sz="1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маркетингу  </a:t>
            </a:r>
            <a:r>
              <a:rPr lang="ru-RU" sz="1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1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споживчих</a:t>
            </a:r>
            <a:r>
              <a:rPr lang="ru-RU" sz="1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sz="1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втілений</a:t>
            </a:r>
            <a:r>
              <a:rPr lang="ru-RU" sz="1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матеріальні</a:t>
            </a:r>
            <a:r>
              <a:rPr lang="ru-RU" sz="1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духовні</a:t>
            </a:r>
            <a:r>
              <a:rPr lang="ru-RU" sz="1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1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1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sz="1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задовольняти</a:t>
            </a:r>
            <a:r>
              <a:rPr lang="ru-RU" sz="1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і </a:t>
            </a:r>
            <a:r>
              <a:rPr lang="ru-RU" sz="18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запити</a:t>
            </a:r>
            <a:r>
              <a:rPr lang="ru-RU" sz="1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18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8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1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18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1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8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755" y="5719665"/>
            <a:ext cx="4494245" cy="115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155CEFD-764E-9633-B492-6A8EB955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380010"/>
            <a:ext cx="11643282" cy="539055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контактного персоналу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реклама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салонах і на бортах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басорами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сувенірна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реклама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2A0F7E-801A-4BD5-C152-39AF44F7B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132" y="1341912"/>
            <a:ext cx="7064273" cy="41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5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155CEFD-764E-9633-B492-6A8EB955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380010"/>
            <a:ext cx="11643282" cy="5390553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C18171-07E9-0E9A-B0B4-503A456FB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7" y="325173"/>
            <a:ext cx="8166265" cy="46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80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155CEFD-764E-9633-B492-6A8EB955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380010"/>
            <a:ext cx="11643282" cy="5390553"/>
          </a:xfrm>
        </p:spPr>
        <p:txBody>
          <a:bodyPr/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способом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(рис. 6.6):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агітацію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покупки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кричущих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м'яка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B55ACE-62DE-2811-43CB-C878B6A0F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208" y="1902586"/>
            <a:ext cx="6934942" cy="34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80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6D56728-54B1-DB78-C937-B222E01D5A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005" y="344384"/>
            <a:ext cx="11667033" cy="542617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рекламного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звернення</a:t>
            </a: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Комплекс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рішень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рекламного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звернення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охоплює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широке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коло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питань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пов’язаних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творчим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пошук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ідеї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звернення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мотивів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аргументів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стильове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вирішення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звернення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написання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рекламного тексту,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сценарію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втілення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рекламному ролику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друкованій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Стильові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вирішення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звернення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різноманітниими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картинки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натури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романтичної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екзотичної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обстановки;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свідчення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фахівця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м’юзикл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символічного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персонажу;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акцентування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3090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433DEF9-0206-DC25-BE20-5ECF7BB8A8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142504"/>
            <a:ext cx="11643282" cy="562805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рекламного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заголовок (повинен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привернути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правдивою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обіцянкою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текст. Часто заголовок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салогану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Текст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бути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довідкова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адресу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фірми-рекламодавця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телефон, факс, 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рекламованого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товару).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слоганів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заголовки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привертати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теми;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незацікавленій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привернути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повинна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поглинути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тему;</a:t>
            </a: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0374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A53801C-9097-EC28-FDF7-806CCBFC1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507" y="83128"/>
            <a:ext cx="11619532" cy="568743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привернути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запам'ятатись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слова;</a:t>
            </a:r>
          </a:p>
          <a:p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незвичайні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фантастичні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рекламу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повторюватись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Людина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схильна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запам’ятовувати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початок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середина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стирається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одразу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носіях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(теле-,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знахідок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приємні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мелодії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добре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запам’ятовуються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і, так би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прослуховування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гумор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багатогранність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кожному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сюжеті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страху (але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7357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A53801C-9097-EC28-FDF7-806CCBFC1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507" y="83128"/>
            <a:ext cx="11619532" cy="568743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показ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типовою (часто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участь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іміджем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(особливо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подолати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невідчутність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невпевненість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фантазійних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сюжетів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запам’ятовується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таких,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легко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3204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A53801C-9097-EC28-FDF7-806CCBFC1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507" y="83128"/>
            <a:ext cx="11619532" cy="568743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короткочасні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пільг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т.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товарною сферою.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подарункових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сувенірів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вікторин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розіграшів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дегустацій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 тих сферах, де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грошей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дала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ризиковано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бракованого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вагомим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5851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A53801C-9097-EC28-FDF7-806CCBFC1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507" y="83128"/>
            <a:ext cx="11619532" cy="568743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покупку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пакету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розбивний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пакет);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сезонні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несезонний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5505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A53801C-9097-EC28-FDF7-806CCBFC1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507" y="83128"/>
            <a:ext cx="11619532" cy="568743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3.3.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персонального продажу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Персональний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пакету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тісних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клієнт-виробник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ціллю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ряд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прямого маркетингу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Особливість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зумовила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те,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персонального продажу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присутній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будь-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послузі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купівля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безпосереднє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контактного персоналу.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Втім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чистому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персональний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покликаний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стимулювати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покупки не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звернувся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бажанням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купити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послугу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й мало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зацікавленого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774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0B49E40-11D8-23CC-6522-58209731C7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225632"/>
            <a:ext cx="11595781" cy="554493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просуванням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продажу.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розбити на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(рис. 6.1).</a:t>
            </a:r>
          </a:p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D258F6-804C-8C6A-AA25-DC177A744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156" y="2108418"/>
            <a:ext cx="4634027" cy="410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08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A53801C-9097-EC28-FDF7-806CCBFC1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507" y="83128"/>
            <a:ext cx="11619532" cy="568743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персонального продажу: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настрої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дружньої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000" b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персонального продажу,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уникати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званої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ділового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":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дивлячись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дружньої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торкатися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сам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поділитися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4203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A53801C-9097-EC28-FDF7-806CCBFC1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507" y="83128"/>
            <a:ext cx="11619532" cy="568743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вказування</a:t>
            </a:r>
            <a:r>
              <a:rPr lang="ru-RU" sz="20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клієнту</a:t>
            </a:r>
            <a:r>
              <a:rPr lang="ru-RU" sz="20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20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пропонуванні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салону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одразу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відштовхнути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найгірше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підійшовши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зразок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"Ваше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волосся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втомленим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завивок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фарбувань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.). Дозвольте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салону");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вдале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нав’язування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пакету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придбавши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просто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кажучи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"легально обвели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пальця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психологом,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вмілий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Тому,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вийшовши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коли "шарм"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обманутим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 не купив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продавця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персонального продажу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(рис.6.7)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потоку людей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та потреб;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(пакету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продажу, в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спробою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ряду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2672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A53801C-9097-EC28-FDF7-806CCBFC1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507" y="83128"/>
            <a:ext cx="11619532" cy="5687436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2A4DEF-3C96-0B14-323C-F52B1D48B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5" y="-65150"/>
            <a:ext cx="8565655" cy="55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72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E2BFD04-C617-0642-25AD-0F7715024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237506"/>
            <a:ext cx="11643282" cy="5533057"/>
          </a:xfrm>
        </p:spPr>
        <p:txBody>
          <a:bodyPr/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Типи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персонального продажу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рис. 6.8.</a:t>
            </a:r>
          </a:p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3E9ABC-CD27-451C-EB0A-584B9C4B5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48" y="724395"/>
            <a:ext cx="8041552" cy="472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67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E2BFD04-C617-0642-25AD-0F7715024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237506"/>
            <a:ext cx="11643282" cy="553305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ru-RU" sz="2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</a:t>
            </a:r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ставить на те,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потреб. З одного боку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тиснуть,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недовіри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проблемах та потребах,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Зацікавленість</a:t>
            </a:r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проблем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вподобань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потреб.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тактика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з'ясувати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Втім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перегинати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палицю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ділового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нетактовним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з'ясувати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та потреб.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плавно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типом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пояснює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розтлумачує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тих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небажаної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когось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делікатної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перевести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русло,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відговоритись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ввічливо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компрометуюче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8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E2BFD04-C617-0642-25AD-0F7715024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237506"/>
            <a:ext cx="11643282" cy="553305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3.4.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прямого маркетингу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 (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англ. 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direct marketing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мас-медіа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радіо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преса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медіа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медіа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доставки рекламного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прямим маркетингом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канал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адресоване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пристосоване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корегується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прямого маркетингу</a:t>
            </a:r>
          </a:p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 </a:t>
            </a:r>
            <a:r>
              <a:rPr lang="ru-RU" sz="2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одноступінчастий</a:t>
            </a:r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угоди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-продажу за телефоном,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купона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поштою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угоди позитивною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відповіддю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акт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</a:t>
            </a:r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доставки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багатоступінчасті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7282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E2BFD04-C617-0642-25AD-0F7715024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237506"/>
            <a:ext cx="11643282" cy="553305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прямим маркетингом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паперова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поштова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розсилка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промоутера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рекламодавця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точці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форм прямого маркетингу.</a:t>
            </a:r>
          </a:p>
          <a:p>
            <a:r>
              <a:rPr lang="ru-RU" sz="2000" b="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000" b="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прямого маркетингу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поштою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маркетинг за каталогами (каталоги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розсилаються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поштою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крамницях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телемаркетинг;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-маркетинг (промо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сайти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реклама в новинах,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блогах,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імейл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розсилках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SMS-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4103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E2BFD04-C617-0642-25AD-0F7715024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237506"/>
            <a:ext cx="11643282" cy="553305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3.5.Заходи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громадської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думки (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паблік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рілейшнз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Зв'язки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(англ. 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 relations, PR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взаємопорозуміння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державами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думки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нею (рис. 6.9).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людей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реагує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них.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думка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суджень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верств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думок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людей.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6123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E2BFD04-C617-0642-25AD-0F7715024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237506"/>
            <a:ext cx="11643282" cy="5533057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6A7F06-0558-7A35-BDC4-F3957DDCA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13" y="133994"/>
            <a:ext cx="7772400" cy="56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89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E2BFD04-C617-0642-25AD-0F7715024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237506"/>
            <a:ext cx="11643282" cy="553305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піар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(рис. 6.10):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ЗМІ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інтерв'ю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новин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прес-релізів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розсилок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3736A0-F106-9988-A4E9-DC99D248C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36" y="1721921"/>
            <a:ext cx="5517509" cy="391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0B49E40-11D8-23CC-6522-58209731C7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225632"/>
            <a:ext cx="11595781" cy="554493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Розглянемо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детальніше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Інформативні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цілі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: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передбачають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пакети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пільги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пропозиції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розташування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філіалів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Переконуючі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цілі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: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передбачають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переконання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купувати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нашої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зручно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солідно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т.д.).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велике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специфіки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особливо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невідчутності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Інформативні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переконуючи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головних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цілей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комунікативної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прихильності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зміцнення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іміджу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позитивної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думки в колах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громадськості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перерахованих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повинно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призвести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свою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чергу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до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максимізації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правило,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будь-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якої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позаекономічного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ефекту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соціального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4050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E2BFD04-C617-0642-25AD-0F7715024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237506"/>
            <a:ext cx="11643282" cy="553305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продакт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плейсмент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"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ненавмисна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фільмах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телевізійних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передачах,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кліпах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книгах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хепенінги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короткострокове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ЗМІ,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прес-конференції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-тури,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круглі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вечірки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заходи, фото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сесії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розіграшів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сарафанне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чуток через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(в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піар</a:t>
            </a:r>
            <a:endParaRPr lang="ru-RU" sz="200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corporate affairs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іміджем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media relations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ЗМІ;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р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ublic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affairs –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зв'язками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special events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лотереї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image making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employee communications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персоналом;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investor relations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3367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E2BFD04-C617-0642-25AD-0F7715024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237506"/>
            <a:ext cx="11643282" cy="553305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message management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адекватного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crisis management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кризовими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PR: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з'явилося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навпротивагу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PR,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чесний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непроплачений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PR;</a:t>
            </a:r>
          </a:p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(обману,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фальсифікацій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обмовляння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образливих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заяв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Жовтий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образливих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скандального заголовка типу «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приховує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правду про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продукт!» для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привернення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кліків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перебільшених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провокативних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історій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викликають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шок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обурення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сарказму, «токсичного»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гумору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різких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висловлювань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резонанс.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8095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E2BFD04-C617-0642-25AD-0F7715024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237506"/>
            <a:ext cx="11643282" cy="553305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Сірий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 –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(позитивна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негативна),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приховує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PR,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відвертої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брехні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приклад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відгуків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форумах;</a:t>
            </a:r>
          </a:p>
          <a:p>
            <a:r>
              <a:rPr lang="ru-RU" sz="2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медіа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новини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огляди.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коментування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штучно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правдивої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замовчування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вигідного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11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Рожевий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піар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міфів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легенд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 те, через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довелось пройти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шляху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Зелений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піар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акцентом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Коричневий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– пропаганда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неофашизму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ксенофобії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(страху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ненависті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когось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"чужого").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1989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32C559A-A28D-E59F-DAB9-ECA6AE0629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881" y="118754"/>
            <a:ext cx="11655157" cy="5651810"/>
          </a:xfrm>
        </p:spPr>
        <p:txBody>
          <a:bodyPr/>
          <a:lstStyle/>
          <a:p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Синтетичні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поділити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5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(рис. 6.11).</a:t>
            </a:r>
          </a:p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2C8596-9147-CEDD-AB75-D4E855133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56" y="841868"/>
            <a:ext cx="8155544" cy="424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22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44622C9-17F9-B756-F55C-03FDB8F33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178130"/>
            <a:ext cx="11595781" cy="559243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Ярмарки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торги,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влаштовуються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регулярно,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пору року і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-продажу.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науки,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сам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заходу.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час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авторитет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авторитет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понесе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виставці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(бюджет).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виставці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плата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оренду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1378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44622C9-17F9-B756-F55C-03FDB8F33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178130"/>
            <a:ext cx="11595781" cy="559243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монтаж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експозиції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демонтаж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експозиції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представлятимуть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виставці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Спонсорство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взаємовигідних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спонсором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субсидованою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стороною,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договором,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спонсор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субсидована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спонсорства.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спонсорства: спонсорство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спонсорство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спонсорство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спонсорство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спорту.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Брендинг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брендом, бренд-менеджмент)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товару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ідеєю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фірмовим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образ.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Брендинг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конкретного продукту,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лінійки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55072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44622C9-17F9-B756-F55C-03FDB8F33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178130"/>
            <a:ext cx="11595781" cy="559243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чистому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персонального продажу,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паблік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рилейшнз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 товару.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Виокремлюють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перших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вивіски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табло,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вітрини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до других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обслуговуючим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персоналом,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новинками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сам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себе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випливає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невіддільності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0659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44622C9-17F9-B756-F55C-03FDB8F33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178130"/>
            <a:ext cx="11595781" cy="559243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BTL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А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TL-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ATL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В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TL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послугував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той факт,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вжитку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маркетингового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кошторису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менеджер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забув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внести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роздачу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лінія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кошторисом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підведена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включив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нею (В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elow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Line, BTL).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лінією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Above The Line, ATL).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Звідси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абревіатури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000" b="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BTL-</a:t>
            </a:r>
            <a:r>
              <a:rPr lang="ru-RU" sz="2000" b="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endParaRPr lang="ru-RU" sz="2000" b="0" dirty="0">
              <a:solidFill>
                <a:schemeClr val="tx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BTL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походить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below-the-line,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дослівно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лінією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межею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BTL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собою комплекс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TL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BTL</a:t>
            </a:r>
            <a:r>
              <a:rPr lang="uk-UA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жорсткі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переконливі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TL. BTL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донести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носить максимально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8042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44622C9-17F9-B756-F55C-03FDB8F33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178130"/>
            <a:ext cx="11595781" cy="559243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розповсюдженими</a:t>
            </a:r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інструментами</a:t>
            </a:r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BTL </a:t>
            </a:r>
            <a:r>
              <a:rPr lang="ru-RU" sz="2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розсилки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sms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e-mail,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поштові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розсилки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Інтернет-конференції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доповненої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вірусний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маркетингового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експоненційного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Як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віруси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подібні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будь-яку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числа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промоакції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ярмарки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спонсорство;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багатоступеневі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B2B party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внутрішньогалузеві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direct marketing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маркетинг);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649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44622C9-17F9-B756-F55C-03FDB8F33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178130"/>
            <a:ext cx="11595781" cy="559243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special events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guerrilla marketing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партизанський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маркетинг)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конкурентами у «чистому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«фронту»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POS-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материали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(англ. 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POS (point of sale) materials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просуванню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бренду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POS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служать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залучення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трейд-маркетинг ((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маркетинг,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trade-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маркетинг) — один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напрямків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маркетингу. Трейд-маркетинг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комплекс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спрямованих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роздрібної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заходи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безпосередньо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продажу і мережах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дистрибюції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базами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614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0B49E40-11D8-23CC-6522-58209731C7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225632"/>
            <a:ext cx="11595781" cy="5544932"/>
          </a:xfrm>
        </p:spPr>
        <p:txBody>
          <a:bodyPr/>
          <a:lstStyle/>
          <a:p>
            <a:pPr algn="just"/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6.2.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розбити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(рис.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6.2):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C96A2F-24D4-9C55-4D69-68666FCE5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41" y="1508165"/>
            <a:ext cx="6819808" cy="406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97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614F91A-1060-3FA2-FF60-BF420E0DC4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507" y="237506"/>
            <a:ext cx="11619532" cy="553305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TL-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акції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ATL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англ.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above-the-line)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являє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собою комплекс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класичні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телереклама;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реклама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Інтернеті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радіо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реклама;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реклама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реклама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OOH (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англ.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Out Of Home)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Цільовою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аудиторією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ATL-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широкі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соціальні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населення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53471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492221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Контрольні</a:t>
            </a:r>
            <a:r>
              <a:rPr lang="ru-RU" sz="2400" b="1" dirty="0"/>
              <a:t> </a:t>
            </a:r>
            <a:r>
              <a:rPr lang="ru-RU" sz="2400" b="1" dirty="0" err="1"/>
              <a:t>запитання</a:t>
            </a:r>
            <a:endParaRPr lang="en-US" sz="2400" b="1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quarter" idx="10"/>
          </p:nvPr>
        </p:nvSpPr>
        <p:spPr>
          <a:xfrm>
            <a:off x="334963" y="951722"/>
            <a:ext cx="11522075" cy="4818841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у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товару-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виробу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товарупослуги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відмінність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класифікацій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широкого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вжитку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виробничого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Наведіть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класифікувати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широкого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вжитку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споживчого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 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класифікувати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виробничого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товарної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товарного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асортименту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товарної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Поясність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прикладах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Структура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товарної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характеристики. 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Розкрийте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звуження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асортименту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Розкрийте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витягування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товарної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1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0B49E40-11D8-23CC-6522-58209731C7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225632"/>
            <a:ext cx="11595781" cy="554493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реклама (в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-реклама);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думки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паблік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рілейшнз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ярмарки;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спонсорство;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брендинг.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352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0B49E40-11D8-23CC-6522-58209731C7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225632"/>
            <a:ext cx="11595781" cy="554493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3.1. Реклама: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правила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будь-яка оплачена конкретною особою форма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велике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невідчутною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Тому реклама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додаткову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відчутності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нарешті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довіри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(рис.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6.3):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стимулююча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і, як результат,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інформативна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громадськості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41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0B49E40-11D8-23CC-6522-58209731C7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225632"/>
            <a:ext cx="11595781" cy="5544932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5A478B-A998-7377-4C70-6EFFB4B5E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1" y="225632"/>
            <a:ext cx="9417368" cy="554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2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0B49E40-11D8-23CC-6522-58209731C7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225632"/>
            <a:ext cx="11595781" cy="554493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переконуюча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покупки;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реклама: заснована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рекламованого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товарами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(заборонена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нагадувальна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покликана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нагадати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зрілості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підсилююча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запевняє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престижна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довготривалого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носіїв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(рис. 6.4):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телереклама – реклама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ролики,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слайди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радіореклама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реклама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журналах, газетах,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довідниках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 –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каталоги,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реклама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 –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ресторанах, магазинах, банках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продукт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212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155CEFD-764E-9633-B492-6A8EB955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380010"/>
            <a:ext cx="11643282" cy="539055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пряма реклама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вручається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поштою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 (рис. 6.5)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широкими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верствами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носіїв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білборди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англ. "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bill" –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розклеювати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афіші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та "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board" – "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щит");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плакати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вивіски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брандмауери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глухій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штендери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стритлайн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будиночок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розкладушка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ständer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стійка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штатив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(переносна)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компанії-рекламодавця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біжучі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доріжки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ротафіші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освітлювані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них рекламою);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5701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2784</TotalTime>
  <Words>4172</Words>
  <Application>Microsoft Office PowerPoint</Application>
  <PresentationFormat>Широкий екран</PresentationFormat>
  <Paragraphs>255</Paragraphs>
  <Slides>41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41</vt:i4>
      </vt:variant>
    </vt:vector>
  </HeadingPairs>
  <TitlesOfParts>
    <vt:vector size="48" baseType="lpstr">
      <vt:lpstr>SimSun</vt:lpstr>
      <vt:lpstr>Arial</vt:lpstr>
      <vt:lpstr>Calibri</vt:lpstr>
      <vt:lpstr>Montserrat</vt:lpstr>
      <vt:lpstr>Montserrat ExtraBold</vt:lpstr>
      <vt:lpstr>Times New Roman</vt:lpstr>
      <vt:lpstr>Тема Office</vt:lpstr>
      <vt:lpstr> Лекція 9-10   Тема: Товарна політика та управління асортиментом ПОЛІТИКА ПРОСУВАННЯ У СФЕРІ ПОСЛУГ. Цінова політика  Товар - головний елементом комплексу маркетингу від якого у вирішальній мірі залежить успіх ринкової діяльності підприємства.  Можна як завгодно удосконалювати інші елементи маркетингового комплексу (ціна, розповсюдження, просування) але без головного елементу - ефективного у споживанні і виробництві товару - всі зусилля будуть =0.  Товар у маркетингу  - набір споживчих якостей втілений у матеріальні та духовні продукти, або послуги, що здатні задовольняти потреби і запити споживачів, і які вони отримують шляхом обміну.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Контрольні запитання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Natalya</cp:lastModifiedBy>
  <cp:revision>275</cp:revision>
  <dcterms:created xsi:type="dcterms:W3CDTF">2023-01-12T09:20:21Z</dcterms:created>
  <dcterms:modified xsi:type="dcterms:W3CDTF">2026-04-03T05:01:48Z</dcterms:modified>
</cp:coreProperties>
</file>