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8D0F-7730-45E8-93EA-65AFABAC97EA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4994-86CC-470F-865D-4F8D16CFE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6838528" cy="1470025"/>
          </a:xfrm>
        </p:spPr>
        <p:txBody>
          <a:bodyPr>
            <a:normAutofit/>
          </a:bodyPr>
          <a:lstStyle/>
          <a:p>
            <a:pPr algn="r"/>
            <a:r>
              <a:rPr lang="uk-UA" sz="4800" b="1" dirty="0">
                <a:solidFill>
                  <a:schemeClr val="bg1"/>
                </a:solidFill>
              </a:rPr>
              <a:t>Лекція 4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ТЕХНОЛОГІЇ ВИГОТОВЛЕННЯ КОЛІНЧАСТИХ ВАЛІВ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uto-virage.ru/wp-content/uploads/shatunnyj-val_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122106" cy="29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c01.alicdn.com/kf/HTB1cd5rjWQoBKNjSZJnq6yw9VXai/232837666/HTB1cd5rjWQoBKNjSZJnq6yw9VXa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5752441" cy="32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ndustry-pilot.com/ru/stanok_add/upload/70e33d8c7268c778f82d2c1f7ec44a22/41907/thumbnails_vorschau/TOS-BKD-130_02885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092830" cy="547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s9.pikabu.ru/video/2017/06/20/10/og_og_1497981195351297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88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5877272"/>
            <a:ext cx="390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Рисунки.  Різновиди колінчастих валів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7" y="221672"/>
            <a:ext cx="8686800" cy="1143000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4.2.2.Технічні вимоги до колінчастих валів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62500" lnSpcReduction="20000"/>
          </a:bodyPr>
          <a:lstStyle/>
          <a:p>
            <a:pPr marL="0" indent="277813" algn="just">
              <a:buNone/>
            </a:pPr>
            <a:r>
              <a:rPr lang="uk-UA" dirty="0"/>
              <a:t> </a:t>
            </a:r>
            <a:r>
              <a:rPr lang="uk-UA" dirty="0">
                <a:solidFill>
                  <a:schemeClr val="bg1"/>
                </a:solidFill>
              </a:rPr>
              <a:t>Розміри колінчастих валів автотракторних двигунів: </a:t>
            </a:r>
            <a:endParaRPr lang="ru-RU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dirty="0">
                <a:solidFill>
                  <a:schemeClr val="bg1"/>
                </a:solidFill>
              </a:rPr>
              <a:t>– довжина вала – 550–1200 мм; </a:t>
            </a:r>
            <a:endParaRPr lang="ru-RU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dirty="0">
                <a:solidFill>
                  <a:schemeClr val="bg1"/>
                </a:solidFill>
              </a:rPr>
              <a:t>– діаметр корінних шийок – 50–95 мм; </a:t>
            </a:r>
            <a:endParaRPr lang="ru-RU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dirty="0">
                <a:solidFill>
                  <a:schemeClr val="bg1"/>
                </a:solidFill>
              </a:rPr>
              <a:t>– діаметр шатунних шийок – 45–90 мм; </a:t>
            </a:r>
            <a:endParaRPr lang="ru-RU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dirty="0">
                <a:solidFill>
                  <a:schemeClr val="bg1"/>
                </a:solidFill>
              </a:rPr>
              <a:t>– радіус кривошипа – 36,5–102,5 мм; </a:t>
            </a:r>
            <a:endParaRPr lang="ru-RU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dirty="0">
                <a:solidFill>
                  <a:schemeClr val="bg1"/>
                </a:solidFill>
              </a:rPr>
              <a:t>– діаметр фланця – 117–190 мм. </a:t>
            </a:r>
            <a:endParaRPr lang="ru-RU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Корінні </a:t>
            </a:r>
            <a:r>
              <a:rPr lang="uk-UA" dirty="0">
                <a:solidFill>
                  <a:schemeClr val="bg1"/>
                </a:solidFill>
              </a:rPr>
              <a:t>та шатунні шийки повинні бути оброблені за 5–7 квалітетами точності при шорсткості </a:t>
            </a:r>
            <a:r>
              <a:rPr lang="uk-UA" dirty="0" err="1">
                <a:solidFill>
                  <a:schemeClr val="bg1"/>
                </a:solidFill>
              </a:rPr>
              <a:t>Rа</a:t>
            </a:r>
            <a:r>
              <a:rPr lang="uk-UA" dirty="0">
                <a:solidFill>
                  <a:schemeClr val="bg1"/>
                </a:solidFill>
              </a:rPr>
              <a:t> = 0,08–0,32 мкм, овальність, </a:t>
            </a:r>
            <a:r>
              <a:rPr lang="uk-UA" dirty="0" err="1">
                <a:solidFill>
                  <a:schemeClr val="bg1"/>
                </a:solidFill>
              </a:rPr>
              <a:t>конусність</a:t>
            </a:r>
            <a:r>
              <a:rPr lang="uk-UA" dirty="0">
                <a:solidFill>
                  <a:schemeClr val="bg1"/>
                </a:solidFill>
              </a:rPr>
              <a:t> та ввігнутість повинні знаходитись в межах 0,005–0,01 мм.       </a:t>
            </a:r>
            <a:endParaRPr lang="ru-RU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Непаралельність </a:t>
            </a:r>
            <a:r>
              <a:rPr lang="uk-UA" dirty="0">
                <a:solidFill>
                  <a:schemeClr val="bg1"/>
                </a:solidFill>
              </a:rPr>
              <a:t>осей шатунних шийок і крайніх корінних не повинна перевищувати 0,01–0,03 мм по всій довжині шийки. Шийку переднього кінця необхідно обробляти за 7-м квалітетом точності. Шорсткість поверхонь цих шийок повинна відповідати </a:t>
            </a:r>
            <a:r>
              <a:rPr lang="uk-UA" dirty="0" err="1">
                <a:solidFill>
                  <a:schemeClr val="bg1"/>
                </a:solidFill>
              </a:rPr>
              <a:t>Rа</a:t>
            </a:r>
            <a:r>
              <a:rPr lang="uk-UA" dirty="0">
                <a:solidFill>
                  <a:schemeClr val="bg1"/>
                </a:solidFill>
              </a:rPr>
              <a:t> = 0,32–1,25 мкм.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Неплощинність торця фланця, до якого прикріплюється махових, повинна бути не більше 0,04–0,1 мм, а биття на довжині його радіуса – 0,03–0,05 мм.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Колінчасті </a:t>
            </a:r>
            <a:r>
              <a:rPr lang="uk-UA" dirty="0">
                <a:solidFill>
                  <a:schemeClr val="bg1"/>
                </a:solidFill>
              </a:rPr>
              <a:t>вали піддаються динамічному балансуванню. Допустима динамічна неврівноваженість колінчастих валів – 15–30 г.     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На </a:t>
            </a:r>
            <a:r>
              <a:rPr lang="uk-UA" dirty="0">
                <a:solidFill>
                  <a:schemeClr val="bg1"/>
                </a:solidFill>
              </a:rPr>
              <a:t>деякі типи колінчастих валів існують державні стандарти на технічні умови. Кількість цих умов досягає цифри 90. Така велика кількість ТУ висуває підвищені вимоги до технології їх виготовлення.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Крім </a:t>
            </a:r>
            <a:r>
              <a:rPr lang="uk-UA" dirty="0">
                <a:solidFill>
                  <a:schemeClr val="bg1"/>
                </a:solidFill>
              </a:rPr>
              <a:t>того, при обробці колінчастих валів застосовуються деякі специфічні технологічні операції, притаманні тільки деталям цього класу. Тому знайомство з ними для інженера-технолога є необхідним.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4.2.3.Матеріали та способи виготовлення заготовок колінчастих  валів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360363" algn="just">
              <a:buNone/>
            </a:pPr>
            <a:r>
              <a:rPr lang="uk-UA" dirty="0"/>
              <a:t> </a:t>
            </a:r>
            <a:r>
              <a:rPr lang="uk-UA" dirty="0">
                <a:solidFill>
                  <a:schemeClr val="bg1"/>
                </a:solidFill>
              </a:rPr>
              <a:t>Матеріли колінчастих валів повинні мати високі механічні та пластичні властивості, високу зносостійкість та циклічну в’язкість.     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Колінчасті </a:t>
            </a:r>
            <a:r>
              <a:rPr lang="uk-UA" dirty="0">
                <a:solidFill>
                  <a:schemeClr val="bg1"/>
                </a:solidFill>
              </a:rPr>
              <a:t>вали автотракторних двигунів виготовляють з вуглецевих і легованих сталей або з високоміцних чавунів, модифікованих магнієм, з нікеле-молібденових чавунів тощо. Виливані вали, звичайно порожнисті, мають трохи збільшені діаметри корінних і шатунних шийок, більші товщину щік і радіуси галтелі. Виливані вали мають меншу міцність при згинанні, ніж ковані.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Більшість </a:t>
            </a:r>
            <a:r>
              <a:rPr lang="uk-UA" dirty="0">
                <a:solidFill>
                  <a:schemeClr val="bg1"/>
                </a:solidFill>
              </a:rPr>
              <a:t>колінчастих валів виготовляють зі сталей марок 45, 45Х, 45Г2, 50Г. Колінчасті вали дизелів, що працюють в умовах високих навантажень, виготовляють зі сталей марок 18ХНМА, 18ХНВА, 40ХНМА.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Заготовки </a:t>
            </a:r>
            <a:r>
              <a:rPr lang="uk-UA" dirty="0">
                <a:solidFill>
                  <a:schemeClr val="bg1"/>
                </a:solidFill>
              </a:rPr>
              <a:t>валів, що виготовляються зі сталей, штампують. Потім піддають термічній обробці (відпалюванню та нормалізації), при якій знімаються внутрішні напруження в металі і нормалізується його твердість (НВ 177–255), що полегшує обробку заготовок на металорізальних верстатах.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uk-UA" sz="2000" dirty="0"/>
              <a:t> </a:t>
            </a:r>
            <a:r>
              <a:rPr lang="uk-UA" sz="1900" dirty="0">
                <a:solidFill>
                  <a:schemeClr val="bg1"/>
                </a:solidFill>
              </a:rPr>
              <a:t>Після попередньої обробки на металорізальних верстатах поверхні корінних і шатунних шийок сталевих валів повторно піддаються термічній обробці (загартуванню та відпущенню). Загартування виконується струмами високої частоти на спеціальних агрегатах, а низькотемпературне відпущення, що здійснюється для зняття напруги, – в спеціальних печах конвеєрного типу. Повторна термічна обробка поліпшує механічні властивості сталі, підвищує поверхневу твердість та зносостійкість шийок. </a:t>
            </a:r>
            <a:endParaRPr lang="ru-RU" sz="1900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sz="1900" dirty="0" smtClean="0">
                <a:solidFill>
                  <a:schemeClr val="bg1"/>
                </a:solidFill>
              </a:rPr>
              <a:t>Після </a:t>
            </a:r>
            <a:r>
              <a:rPr lang="uk-UA" sz="1900" dirty="0">
                <a:solidFill>
                  <a:schemeClr val="bg1"/>
                </a:solidFill>
              </a:rPr>
              <a:t>загартування та відпущення поверхнева твердість шийок у валів, виготовлених зі сталей марок 45, 50Г, 40ХНМ, 18ХНВА, коливається в межах HRС 52–62. Глибина загартованого шару повинна бути не менше 3–6,5 мм, а твердість шийок на глибині загартованого шару – HRC 45. </a:t>
            </a:r>
            <a:endParaRPr lang="ru-RU" sz="1900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sz="1900" dirty="0" smtClean="0">
                <a:solidFill>
                  <a:schemeClr val="bg1"/>
                </a:solidFill>
              </a:rPr>
              <a:t>Чавунні </a:t>
            </a:r>
            <a:r>
              <a:rPr lang="uk-UA" sz="1900" dirty="0">
                <a:solidFill>
                  <a:schemeClr val="bg1"/>
                </a:solidFill>
              </a:rPr>
              <a:t>виливані колінчасті вали автотракторних двигунів за деякими показниками перевищують сталеві штамповані вали. Спеціальні чавуни, з яких виливають колінчасті вали, відрізняються від звичайних кувальних чавунів наявністю хрому (0,2–0,25 %), підвищеним вмістом марганцю (1,15–1,4 %), низьким вмістом сірки (0,002–0,014 %), наявністю церію та інших легуючих компонентів</a:t>
            </a:r>
            <a:r>
              <a:rPr lang="uk-UA" sz="1900" dirty="0" smtClean="0">
                <a:solidFill>
                  <a:schemeClr val="bg1"/>
                </a:solidFill>
              </a:rPr>
              <a:t>.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sz="1900" dirty="0">
                <a:solidFill>
                  <a:schemeClr val="bg1"/>
                </a:solidFill>
              </a:rPr>
              <a:t> Для колінчастих валів застосовують також сірі чавуни, модифіковані сплавом </a:t>
            </a:r>
            <a:r>
              <a:rPr lang="uk-UA" sz="1900" dirty="0" err="1">
                <a:solidFill>
                  <a:schemeClr val="bg1"/>
                </a:solidFill>
              </a:rPr>
              <a:t>фероцерію</a:t>
            </a:r>
            <a:r>
              <a:rPr lang="uk-UA" sz="1900" dirty="0">
                <a:solidFill>
                  <a:schemeClr val="bg1"/>
                </a:solidFill>
              </a:rPr>
              <a:t> з магнієм.</a:t>
            </a:r>
            <a:endParaRPr lang="ru-RU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509120"/>
            <a:ext cx="8229600" cy="1916832"/>
          </a:xfrm>
        </p:spPr>
        <p:txBody>
          <a:bodyPr>
            <a:normAutofit fontScale="55000" lnSpcReduction="20000"/>
          </a:bodyPr>
          <a:lstStyle/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Маса виливаних колінчастих валів на 10–15 % менша, ніж штампованих. Припуски на механічну обробку у виливаних заготовок значно менші, ніж у штампованих заготовок.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Заготовки </a:t>
            </a:r>
            <a:r>
              <a:rPr lang="uk-UA" dirty="0">
                <a:solidFill>
                  <a:schemeClr val="bg1"/>
                </a:solidFill>
              </a:rPr>
              <a:t>виливаних валів одержують в основному двома методами: виливанням в земляні і в оболонкові форми.         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Заготовки </a:t>
            </a:r>
            <a:r>
              <a:rPr lang="uk-UA" dirty="0">
                <a:solidFill>
                  <a:schemeClr val="bg1"/>
                </a:solidFill>
              </a:rPr>
              <a:t>сталевих колінчастих валів виготовляють в серійному виробництві штампуванням на молотах, а в масовому – на кувальних пресах.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st4.depositphotos.com/13428352/24821/i/950/depositphotos_248213306-stock-photo-crankshaft-blanks-at-the-process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5527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c.pics.livejournal.com/fisher_y/21482150/508966/508966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108277" cy="41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08518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uk-UA" dirty="0">
                <a:solidFill>
                  <a:schemeClr val="bg1"/>
                </a:solidFill>
              </a:rPr>
              <a:t> Вихідним матеріалом для штампування служить квадратний або круглий катаний пруток чи періодичний фасонний прокат. Найбільш економічне застосування фасонного прокату (маса вихідної заготовки зменшується на 5–8 %).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omgtu.ru/general_information/institutes/engineering_institute/the_department_quot_machinery_and_technology_of_metal_forming_quot/images/2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624125" cy="452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30120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uk-UA" dirty="0">
                <a:solidFill>
                  <a:schemeClr val="bg1"/>
                </a:solidFill>
              </a:rPr>
              <a:t> При використанні багатоцільових верстатів в якості заготовки для колінчастих валів може бути використаний круглий прокат. В такому разі уся </a:t>
            </a:r>
            <a:r>
              <a:rPr lang="uk-UA" dirty="0" err="1">
                <a:solidFill>
                  <a:schemeClr val="bg1"/>
                </a:solidFill>
              </a:rPr>
              <a:t>лезова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обробк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заготовки колінчастого вала виконується за один установ.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Зміст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4.2.1.Службове призначення колінчастих валів та їх конструктивні різновиди</a:t>
            </a:r>
            <a:endParaRPr lang="ru-RU" dirty="0">
              <a:solidFill>
                <a:schemeClr val="bg1"/>
              </a:solidFill>
            </a:endParaRPr>
          </a:p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4.2.2.Технічні вимоги до колінчастих валів</a:t>
            </a:r>
            <a:endParaRPr lang="ru-RU" dirty="0">
              <a:solidFill>
                <a:schemeClr val="bg1"/>
              </a:solidFill>
            </a:endParaRPr>
          </a:p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4.2.3.Матеріали та способи виготовлення заготовок колінчастих  валів</a:t>
            </a:r>
            <a:endParaRPr lang="ru-RU" dirty="0">
              <a:solidFill>
                <a:schemeClr val="bg1"/>
              </a:solidFill>
            </a:endParaRPr>
          </a:p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4.2.4. Основні способи базування заготовок колінчастих валів</a:t>
            </a:r>
            <a:endParaRPr lang="ru-RU" dirty="0">
              <a:solidFill>
                <a:schemeClr val="bg1"/>
              </a:solidFill>
            </a:endParaRPr>
          </a:p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4.2.5.Маршрутні технології виготовлення колінчастих валів</a:t>
            </a:r>
            <a:endParaRPr lang="ru-RU" dirty="0">
              <a:solidFill>
                <a:schemeClr val="bg1"/>
              </a:solidFill>
            </a:endParaRPr>
          </a:p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4.2.6.Основні технологічні операції при обробці заготовок колінчастих валів</a:t>
            </a:r>
            <a:endParaRPr lang="ru-RU" dirty="0">
              <a:solidFill>
                <a:schemeClr val="bg1"/>
              </a:solidFill>
            </a:endParaRPr>
          </a:p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4.2.7.Верстати для обробки заготовок  колінчастих валів</a:t>
            </a:r>
            <a:endParaRPr lang="ru-RU" dirty="0">
              <a:solidFill>
                <a:schemeClr val="bg1"/>
              </a:solidFill>
            </a:endParaRPr>
          </a:p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4.2.8.Інструментальне забезпечення обробки заготовок колінчастих валів</a:t>
            </a:r>
            <a:endParaRPr lang="ru-RU" dirty="0">
              <a:solidFill>
                <a:schemeClr val="bg1"/>
              </a:solidFill>
            </a:endParaRPr>
          </a:p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4.2.9.Технічне нормування процесу виготовлення колінчастих  валів</a:t>
            </a:r>
            <a:endParaRPr lang="ru-RU" dirty="0">
              <a:solidFill>
                <a:schemeClr val="bg1"/>
              </a:solidFill>
            </a:endParaRPr>
          </a:p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4.2.10.Контроль параметрів точності розмірів і якості поверхонь колінчастих валів</a:t>
            </a:r>
            <a:endParaRPr lang="ru-RU" dirty="0">
              <a:solidFill>
                <a:schemeClr val="bg1"/>
              </a:solidFill>
            </a:endParaRPr>
          </a:p>
          <a:p>
            <a:pPr marL="630238" indent="-630238" algn="just">
              <a:buNone/>
            </a:pPr>
            <a:r>
              <a:rPr lang="uk-UA" dirty="0">
                <a:solidFill>
                  <a:schemeClr val="bg1"/>
                </a:solidFill>
              </a:rPr>
              <a:t>Висновки і пропозиції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4.2.4. Основні способи базування заготовок колінчастих валів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53347"/>
          </a:xfrm>
        </p:spPr>
        <p:txBody>
          <a:bodyPr>
            <a:normAutofit fontScale="77500" lnSpcReduction="20000"/>
          </a:bodyPr>
          <a:lstStyle/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Основними базами колінчастого вала є опорні поверхні корінних шийок. Проте, не на всіх операціях обробки можна використати їх як технологічні. На багатьох операціях за технологічні бази вибирають поверхні центрових фасок в отворах на кінцях вала, а поверхні корінних шийок, у зв’язку з недостатньою жорсткістю вала, часто використовують додаткові технологічні бази, встановлюючи їх на люнети. При обробці корінних шийок, а також інших поверхонь, розташованих на одній осі з корінними, колінчастий вал необхідно і достатньо позбавити п’яти ступенів вільності. Варіанти базування, що застосовують у цьому випадку, показані на рисунку нижче.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576064"/>
          </a:xfrm>
        </p:spPr>
        <p:txBody>
          <a:bodyPr>
            <a:normAutofit/>
          </a:bodyPr>
          <a:lstStyle/>
          <a:p>
            <a:pPr marL="0" indent="360363" algn="ctr">
              <a:buNone/>
            </a:pPr>
            <a:r>
              <a:rPr lang="uk-UA" sz="2000" dirty="0">
                <a:solidFill>
                  <a:schemeClr val="bg1"/>
                </a:solidFill>
              </a:rPr>
              <a:t>Рисунок. Варіант базування заготовок колінчастих валів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prometey96.ru/wp-content/uploads/shlifovka-kolenvala-otzyv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55000" lnSpcReduction="20000"/>
          </a:bodyPr>
          <a:lstStyle/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sz="3500" dirty="0">
                <a:solidFill>
                  <a:schemeClr val="bg1"/>
                </a:solidFill>
              </a:rPr>
              <a:t>При обробці шатунних шийок, шпонкових канавок, отворів на фланці колінчастого вала, мастильних канавок виникає необхідність у точно визначеній кутовій орієнтації вала. В цьому випадку вал повинен бути позбавлений всіх шести ступенів вільності. В ремонтній практиці застосовують два варіанти позбавлення вала шостого ступеня вільності. Для цього використовують кутову фіксацію вала за рахунок контакту технологічної лиски на щоці вала з фіксатором ділильної скоби розміщувача центру (рисунок вище). Також використовують фіксацію вала за допомогою штифта повідкового патрона, який входить в один з отворів фланця. </a:t>
            </a:r>
            <a:endParaRPr lang="ru-RU" sz="3500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sz="3500" dirty="0" smtClean="0">
                <a:solidFill>
                  <a:schemeClr val="bg1"/>
                </a:solidFill>
              </a:rPr>
              <a:t>Використання </a:t>
            </a:r>
            <a:r>
              <a:rPr lang="uk-UA" sz="3500" dirty="0">
                <a:solidFill>
                  <a:schemeClr val="bg1"/>
                </a:solidFill>
              </a:rPr>
              <a:t>тієї чи іншої схеми кутової фіксації обумовлене конструкціями вала і застосовуваного пристрою. </a:t>
            </a:r>
            <a:endParaRPr lang="ru-RU" sz="3500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sz="3500" dirty="0" smtClean="0">
                <a:solidFill>
                  <a:schemeClr val="bg1"/>
                </a:solidFill>
              </a:rPr>
              <a:t>З </a:t>
            </a:r>
            <a:r>
              <a:rPr lang="uk-UA" sz="3500" dirty="0">
                <a:solidFill>
                  <a:schemeClr val="bg1"/>
                </a:solidFill>
              </a:rPr>
              <a:t>точки зору досягнення точності взаємного положення оброблюваних поверхонь, найбільш раціональним є така структура технологічного процесу механічної обробки, при якій обробка поверхонь на всіх технологічних операціях виконувалась би з використанням одних і тих же технологічних баз. При цьому не було б похибки базування. Проте такий варіант технологічного процесу неможливий. Тому на різних операціях доводиться від одних технологічних баз переходити до інших. В цьому випадку необхідно скористатись таким варіантом переходу, при якому похибки базування були б мінімальними. </a:t>
            </a:r>
            <a:endParaRPr lang="ru-RU" sz="3500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sz="3500" dirty="0" smtClean="0">
                <a:solidFill>
                  <a:schemeClr val="bg1"/>
                </a:solidFill>
              </a:rPr>
              <a:t>Оскільки </a:t>
            </a:r>
            <a:r>
              <a:rPr lang="uk-UA" sz="3500" dirty="0">
                <a:solidFill>
                  <a:schemeClr val="bg1"/>
                </a:solidFill>
              </a:rPr>
              <a:t>основною базою колінчастого вала є корінні шийки, то шатунні шийки обробляють при базуванні на оброблені корінні шийки. Тому механічну обробку шийок починають з корінних.</a:t>
            </a:r>
            <a:endParaRPr lang="ru-RU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4.2.5.Маршрутні технології виготовлення колінчастих валів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931224" cy="5112568"/>
          </a:xfrm>
        </p:spPr>
        <p:txBody>
          <a:bodyPr>
            <a:noAutofit/>
          </a:bodyPr>
          <a:lstStyle/>
          <a:p>
            <a:pPr marL="0" indent="277813" algn="just">
              <a:buNone/>
            </a:pPr>
            <a:r>
              <a:rPr lang="uk-UA" sz="2000" dirty="0"/>
              <a:t> </a:t>
            </a:r>
            <a:r>
              <a:rPr lang="uk-UA" sz="2000" dirty="0">
                <a:solidFill>
                  <a:schemeClr val="bg1"/>
                </a:solidFill>
              </a:rPr>
              <a:t>Послідовність операцій при обробці штампованих заготовок колінчастих валів така: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1. Виправлення заготовки.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2. Обробка допоміжних баз: фрезерування крайніх торців вала, свердління центрових отворів, фрезерування площадок на щоках для кутового орієнтування вала.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3. Виправлення вала з вивіренням биття при встановленні в центрах. 4. Токарна обробка корінних шийок, торців, щік і кінців вала.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5. Попереднє шліфування корінних шийок і кінців вала.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6. Токарна обробка шатунних шийок і торців щік, що з ними стикаються.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7. Попереднє шліфування шатунних шийок.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8. Обробка отворів на фланці переднього кінця вала і шийках вала для створення змащувальних каналів.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4.2.5.Маршрутні технології виготовлення колінчастих валів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7931224" cy="4176464"/>
          </a:xfrm>
        </p:spPr>
        <p:txBody>
          <a:bodyPr>
            <a:noAutofit/>
          </a:bodyPr>
          <a:lstStyle/>
          <a:p>
            <a:pPr marL="0" indent="277813" algn="just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9. Фрезерування шпонкових канавок.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10</a:t>
            </a:r>
            <a:r>
              <a:rPr lang="uk-UA" sz="2000" dirty="0">
                <a:solidFill>
                  <a:schemeClr val="bg1"/>
                </a:solidFill>
              </a:rPr>
              <a:t>. Поверхневе загартування шийок вала.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11. Виправлення вала з вивіренням в центрах.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12. Чистове шліфування корінних шийок вала, зовнішніх і торцевих поверхонь фланця.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13. Чистове шліфування шатунних шийок. 14. Виправлення вала.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15. Балансування.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16. Фінішна обробка корінних і шатунних шийок.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17. Миття.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277813" algn="just">
              <a:buNone/>
            </a:pPr>
            <a:r>
              <a:rPr lang="uk-UA" sz="2000" dirty="0">
                <a:solidFill>
                  <a:schemeClr val="bg1"/>
                </a:solidFill>
              </a:rPr>
              <a:t>18. Контроль.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4.2.6.Основні технологічні операції при обробці заготовок колінчастих </a:t>
            </a:r>
            <a:r>
              <a:rPr lang="uk-UA" sz="4000" dirty="0" smtClean="0">
                <a:solidFill>
                  <a:schemeClr val="bg1"/>
                </a:solidFill>
              </a:rPr>
              <a:t>валів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fontScale="70000" lnSpcReduction="20000"/>
          </a:bodyPr>
          <a:lstStyle/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 При обробці на фрезерно-центрувальних верстатах вал встановлюють в самоцентруючих призмах по крайніх корінних шийках. Осьове орієнтування вала для рівномірного розподілу припусків відбувається по торцях середньої корінної шийки чи щоках вала.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При </a:t>
            </a:r>
            <a:r>
              <a:rPr lang="uk-UA" dirty="0">
                <a:solidFill>
                  <a:schemeClr val="bg1"/>
                </a:solidFill>
              </a:rPr>
              <a:t>обробці на фрезерно-центрувальних верстатах вал встановлюють в самоцентруючих призмах по крайніх корінних шийках. Осьове орієнтування вала для рівномірного розподілу припусків відбувається по торцях середньої шийки чи щоки вала.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При </a:t>
            </a:r>
            <a:r>
              <a:rPr lang="uk-UA" dirty="0">
                <a:solidFill>
                  <a:schemeClr val="bg1"/>
                </a:solidFill>
              </a:rPr>
              <a:t>обточуванні корінних шийок заготовки довгих колінчастих валів звичайно встановлюють в центрах з опорою по середній корінній шийці. Для цього середня корінна шийка попередньо обробляється на токарному і шліфувальному верстатах (рисунок).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marL="0" indent="360363" algn="just">
              <a:buNone/>
            </a:pPr>
            <a:r>
              <a:rPr lang="uk-UA" dirty="0"/>
              <a:t> </a:t>
            </a:r>
            <a:r>
              <a:rPr lang="uk-UA" dirty="0">
                <a:solidFill>
                  <a:schemeClr val="bg1"/>
                </a:solidFill>
              </a:rPr>
              <a:t>Для токарної обробки використовують звичайно спеціалізовані </a:t>
            </a:r>
            <a:r>
              <a:rPr lang="uk-UA" dirty="0" err="1">
                <a:solidFill>
                  <a:schemeClr val="bg1"/>
                </a:solidFill>
              </a:rPr>
              <a:t>багаторізцеві</a:t>
            </a:r>
            <a:r>
              <a:rPr lang="uk-UA" dirty="0">
                <a:solidFill>
                  <a:schemeClr val="bg1"/>
                </a:solidFill>
              </a:rPr>
              <a:t> верстати з двобічним приводом. На цих верстатах заготовки встановлюються в центрах двох патронів. Після токарної обробки середня шийка шліфується під люнет методом врізання. Одночасно з шийкою шліфуються торці щік і галтелі. Використовуючи середню корінну шийку як додаткову опору, на наступних операціях обточують решту корінних шийок, фланець і передній ступінчастий кінець. Одночасно з цим підрізають торці щік, фланця і обточують галтелі.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Для </a:t>
            </a:r>
            <a:r>
              <a:rPr lang="uk-UA" dirty="0">
                <a:solidFill>
                  <a:schemeClr val="bg1"/>
                </a:solidFill>
              </a:rPr>
              <a:t>цього використовують токарні </a:t>
            </a:r>
            <a:r>
              <a:rPr lang="uk-UA" dirty="0" smtClean="0">
                <a:solidFill>
                  <a:schemeClr val="bg1"/>
                </a:solidFill>
              </a:rPr>
              <a:t>багато різцеві </a:t>
            </a:r>
            <a:r>
              <a:rPr lang="uk-UA" dirty="0">
                <a:solidFill>
                  <a:schemeClr val="bg1"/>
                </a:solidFill>
              </a:rPr>
              <a:t>напівавтомати з центральним приводом. На цих верстатах заготовки встановлюються в центрах, а середня корінна шийка – в люнеті (рисунок). Повідком є щока середньої шийки. В цій операції одночасно обточують решту корінних шийок (крім середньої), ступінчастий кінець вала, фланець і підрізають торці щік і галтелі. Шийки обточують широкими радіальними призматичними різцями, встановленими в передніх і задніх супортах.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661248"/>
            <a:ext cx="822960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>
                <a:solidFill>
                  <a:schemeClr val="bg1"/>
                </a:solidFill>
              </a:rPr>
              <a:t>Рисунок. Вивірка положення заготовки на верстаті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mactool.com/wp-content/uploads/2017/02/crankshaf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6480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>
                <a:solidFill>
                  <a:schemeClr val="bg1"/>
                </a:solidFill>
              </a:rPr>
              <a:t>Рисунок. </a:t>
            </a:r>
            <a:r>
              <a:rPr lang="uk-UA" sz="2000" dirty="0" err="1">
                <a:solidFill>
                  <a:schemeClr val="bg1"/>
                </a:solidFill>
              </a:rPr>
              <a:t>Полуменеве</a:t>
            </a:r>
            <a:r>
              <a:rPr lang="uk-UA" sz="2000" dirty="0">
                <a:solidFill>
                  <a:schemeClr val="bg1"/>
                </a:solidFill>
              </a:rPr>
              <a:t> гартування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gidpokraske.ru/wp-content/uploads/2017/11/img-680171029_53303718399030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805264"/>
            <a:ext cx="8229600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>
                <a:solidFill>
                  <a:schemeClr val="bg1"/>
                </a:solidFill>
              </a:rPr>
              <a:t>Рисунок. Гартування струмом високої частоти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i.ytimg.com/vi/AEsDHm4G5SY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608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4.2.1.Службове призначення колінчастих валів та їх конструктивні різновиди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20000"/>
          </a:bodyPr>
          <a:lstStyle/>
          <a:p>
            <a:pPr marL="0" indent="360363" algn="just">
              <a:buNone/>
            </a:pPr>
            <a:r>
              <a:rPr lang="uk-UA" dirty="0"/>
              <a:t> </a:t>
            </a:r>
            <a:r>
              <a:rPr lang="uk-UA" dirty="0">
                <a:solidFill>
                  <a:schemeClr val="bg1"/>
                </a:solidFill>
              </a:rPr>
              <a:t>Колінчастий вал служить для перетворення зворотно-поступального руху в обертальний і є однією з найбільш відповідальних деталей двигуна.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В </a:t>
            </a:r>
            <a:r>
              <a:rPr lang="uk-UA" dirty="0">
                <a:solidFill>
                  <a:schemeClr val="bg1"/>
                </a:solidFill>
              </a:rPr>
              <a:t>процесі експлуатації колінчастий вал піддається крученню та згинанню. Сили, що деформують вал, мають пульсуючий змінний характер. Тому до колінчастих валів висуваються підвищені вимоги як за міцністю, так і за точністю виготовлення.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805264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>
                <a:solidFill>
                  <a:schemeClr val="bg1"/>
                </a:solidFill>
              </a:rPr>
              <a:t>Рисунок. Кругле шліфування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.sto-motor.kz/u/pic/37/2e43544aac11e7837fa01088862664/-/%D1%88%D0%BB%D0%B8%D1%84%D0%BE%D0%B2%D0%BA%D0%B0%20%D0%BA%D0%BE%D0%BB%D0%B5%D0%BD%D0%B2%D0%B0%D0%BB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728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>
                <a:solidFill>
                  <a:schemeClr val="bg1"/>
                </a:solidFill>
              </a:rPr>
              <a:t>Рисунок. Кругле </a:t>
            </a:r>
            <a:r>
              <a:rPr lang="uk-UA" sz="2000" dirty="0" smtClean="0">
                <a:solidFill>
                  <a:schemeClr val="bg1"/>
                </a:solidFill>
              </a:rPr>
              <a:t>шліфування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cdn.emag.com/fileadmin/user_upload/content/technologies/diagonal_grinding/D7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60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a.ovva.com.ua/images/user/images/uslugi/shlifovka_kolenchatyh_valov/img4ma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zubova-polyana.besplatnee.net/storage/media/photos/adverts/514852/9210e5b71ffca95f996eb094fcf7b9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945317" cy="495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motorbel.ru/upload/iblock/98f/98f5f1a40898fb43900b2fb0589b109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76806" cy="538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0000" lnSpcReduction="20000"/>
          </a:bodyPr>
          <a:lstStyle/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Для токарної обробки використовують звичайно спеціалізовані </a:t>
            </a:r>
            <a:r>
              <a:rPr lang="uk-UA" dirty="0" err="1">
                <a:solidFill>
                  <a:schemeClr val="bg1"/>
                </a:solidFill>
              </a:rPr>
              <a:t>багаторізцеві</a:t>
            </a:r>
            <a:r>
              <a:rPr lang="uk-UA" dirty="0">
                <a:solidFill>
                  <a:schemeClr val="bg1"/>
                </a:solidFill>
              </a:rPr>
              <a:t> верстати з двобічним приводом. На цих верстатах заготовки встановлюються в центрах двох патронів. Після токарної обробки середня шийка шліфується під люнет методом врізання. Одночасно з шийкою шліфуються торці щік і галтелі. Використовуючи середню корінну шийку як додаткову опору, на наступних операціях обточують решту корінних шийок, фланець і передній ступінчастий кінець. Одночасно з цим підрізають торці щік, фланця і обточують галтелі.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Для </a:t>
            </a:r>
            <a:r>
              <a:rPr lang="uk-UA" dirty="0">
                <a:solidFill>
                  <a:schemeClr val="bg1"/>
                </a:solidFill>
              </a:rPr>
              <a:t>цього використовують </a:t>
            </a:r>
            <a:r>
              <a:rPr lang="uk-UA">
                <a:solidFill>
                  <a:schemeClr val="bg1"/>
                </a:solidFill>
              </a:rPr>
              <a:t>токарні </a:t>
            </a:r>
            <a:r>
              <a:rPr lang="uk-UA" smtClean="0">
                <a:solidFill>
                  <a:schemeClr val="bg1"/>
                </a:solidFill>
              </a:rPr>
              <a:t>багато різцеві </a:t>
            </a:r>
            <a:r>
              <a:rPr lang="uk-UA" dirty="0">
                <a:solidFill>
                  <a:schemeClr val="bg1"/>
                </a:solidFill>
              </a:rPr>
              <a:t>напівавтомати з центральним приводом. На цих верстатах заготовки встановлюються в центрах, а середня корінна шийка – в люнеті (рисунок). Повідком є щока середньої шийки. В цій операції одночасно обточують решту корінних шийок (крім середньої), ступінчастий кінець вала, фланець і підрізають торці щік і галтелі. Шийки обточують широкими радіальними призматичними різцями, встановленими в передніх і задніх супортах.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ytimg.com/vi/L9sP9GieKPc/sd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864424" cy="503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4.2.10.Контроль параметрів точності розмірів і якості поверхонь колінчастих валів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24techno-guide.ru/images/img32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32383" cy="452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6f1/000c6300-08278307/hello_html_6700bb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1287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vipwash.ru/sites/default/files/imagepicker/1/shlifovka-kolenvall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488831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auka-avto.ru/tuning_katalog/motor/n55/info/bmw_n55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7686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yamotorist.ru/images/instrument/remont_kolenva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660783" cy="539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etali100.ru/system/photo_from_1c/220f01e5-aece-11ea-b3bd-902b3437c045/9ab94e0a-c69a-4b57-a46f-bd15169d3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164838" cy="506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tatauto.ru/file/kirguizin/priora/niz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020822" cy="584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01.services.mya5.ru/DwABAIQAzQJOAc0BNv_D-w8/IOZSwzhC1DGvWIOqRbbmYw/sv/image/43/ae/50/237884/17/%D0%BA%D0%BE%D0%BB%D0%B5%D0%BD%D1%87%D0%B0%D1%82%D1%8B%D0%B9%20%D0%B2%D0%B0%D0%BB.jpg?1452519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ЗАПИТАННЯ ДЛЯ САМОКОНТРОЛЮ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1. Сформулюйте службове призначення, конструктивні різновиди та технічні умови на виготовлення ступінчастих валів.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2. Які матеріали та способи одержання заготовок застосовуються для виготовлення ступінчастих валів?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3. Накресліть основні схеми базування ступінчастих валів при їх обробці.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4. Складіть типовий технологічний маршрут обробки багатоступінчастого вала.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5. Охарактеризуйте методи токарної обробки ступінчастих валів в умовах одиничного та дрібносерійного виробництва.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6. Охарактеризуйте методи токарної обробки ступінчастих валів в умовах крупносерійного та масового виробництва.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7. Охарактеризуйте методи шліфувальної обробки валів в умовах різних типів виробництва.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8. Якими технологічними методами нарізуються на валах шпонкові канавки та шліці?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9. Якими технологічними методами нарікається на валах різь?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ЗАПИТАННЯ ДЛЯ САМОКОНТРОЛЮ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55000" lnSpcReduction="20000"/>
          </a:bodyPr>
          <a:lstStyle/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10. Сформулюйте службове призначення, конструктивні різновиди та технічні умови на виготовлення колінчастих валів.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11</a:t>
            </a:r>
            <a:r>
              <a:rPr lang="uk-UA" dirty="0">
                <a:solidFill>
                  <a:schemeClr val="bg1"/>
                </a:solidFill>
              </a:rPr>
              <a:t>. Які матеріали та способи одержання заготовок застосовуються для виготовлення колінчастих валів?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12. Накресліть основні схеми базування колінчастих валів при їх обробці.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13. Складіть типовий технологічний маршрут обробки колінчастого вала.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14. Охарактеризуйте технологічні методи обробки корінних шийок колінчастого вала.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15. Охарактеризуйте технологічні методи обробки шатунних шийок колінчастого вала.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16. Охарактеризуйте технологічні методи шліфування корінних та шатунних шийок колінчастого вала.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17. Охарактеризуйте технологічні методи фінішної обробки корінних та шатунних шийок колінчастого вала.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18. Якими технологічними методами виконується свердління отворів та виготовлення шпонкових канавок на колінчастих валах?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>
                <a:solidFill>
                  <a:schemeClr val="bg1"/>
                </a:solidFill>
              </a:rPr>
              <a:t>19. Як контролюється якість виготовлення колінчастих валів?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Основними </a:t>
            </a:r>
            <a:r>
              <a:rPr lang="uk-UA" dirty="0">
                <a:solidFill>
                  <a:schemeClr val="bg1"/>
                </a:solidFill>
              </a:rPr>
              <a:t>елементами колінчастого вала двигуна є корінні шийки  (рисунок), які представляють собою опори вала, шатунні шийки, які служать для закріплення на них нижніх головок шатунів, щоки, призначені для з’єднання корінних і шатунних шийок в єдине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За </a:t>
            </a:r>
            <a:r>
              <a:rPr lang="uk-UA" dirty="0">
                <a:solidFill>
                  <a:schemeClr val="bg1"/>
                </a:solidFill>
              </a:rPr>
              <a:t>кількістю корінних шийок колінчасті вали поділяються на </a:t>
            </a:r>
            <a:r>
              <a:rPr lang="uk-UA" dirty="0" err="1">
                <a:solidFill>
                  <a:schemeClr val="bg1"/>
                </a:solidFill>
              </a:rPr>
              <a:t>дво-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три-</a:t>
            </a:r>
            <a:r>
              <a:rPr lang="uk-UA" dirty="0">
                <a:solidFill>
                  <a:schemeClr val="bg1"/>
                </a:solidFill>
              </a:rPr>
              <a:t> ,  </a:t>
            </a:r>
            <a:r>
              <a:rPr lang="uk-UA" dirty="0" err="1">
                <a:solidFill>
                  <a:schemeClr val="bg1"/>
                </a:solidFill>
              </a:rPr>
              <a:t>п’яти-</a:t>
            </a:r>
            <a:r>
              <a:rPr lang="uk-UA" dirty="0">
                <a:solidFill>
                  <a:schemeClr val="bg1"/>
                </a:solidFill>
              </a:rPr>
              <a:t> і більше опорні.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На </a:t>
            </a:r>
            <a:r>
              <a:rPr lang="uk-UA" dirty="0">
                <a:solidFill>
                  <a:schemeClr val="bg1"/>
                </a:solidFill>
              </a:rPr>
              <a:t>передній шийці колінчастих валів двигунів зроблені пази під сегментні шпонки для встановлення шестерні механізму газорозподілу і шківа вентилятора. Передній і задній кінець колінчастого вала і його загальний вид показаний на рисунках нижче.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Задній </a:t>
            </a:r>
            <a:r>
              <a:rPr lang="uk-UA" dirty="0">
                <a:solidFill>
                  <a:schemeClr val="bg1"/>
                </a:solidFill>
              </a:rPr>
              <a:t>кінець колінчастого вала виконують з фланцем чи без нього. Між фланцем і задньою шийкою розташовують </a:t>
            </a:r>
            <a:r>
              <a:rPr lang="uk-UA" dirty="0" err="1">
                <a:solidFill>
                  <a:schemeClr val="bg1"/>
                </a:solidFill>
              </a:rPr>
              <a:t>мастилозгонні</a:t>
            </a:r>
            <a:r>
              <a:rPr lang="uk-UA" dirty="0">
                <a:solidFill>
                  <a:schemeClr val="bg1"/>
                </a:solidFill>
              </a:rPr>
              <a:t> канавки. 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None/>
            </a:pPr>
            <a:r>
              <a:rPr lang="uk-UA" dirty="0" smtClean="0">
                <a:solidFill>
                  <a:schemeClr val="bg1"/>
                </a:solidFill>
              </a:rPr>
              <a:t>За </a:t>
            </a:r>
            <a:r>
              <a:rPr lang="uk-UA" dirty="0">
                <a:solidFill>
                  <a:schemeClr val="bg1"/>
                </a:solidFill>
              </a:rPr>
              <a:t>конструкцією колінчасті вали можуть бути суцільними і складеними з противагами, що закріплюються. Кривошипи колінчастих валів розташовують під кутом </a:t>
            </a:r>
            <a:r>
              <a:rPr lang="uk-UA" dirty="0" smtClean="0">
                <a:solidFill>
                  <a:schemeClr val="bg1"/>
                </a:solidFill>
              </a:rPr>
              <a:t>180°, </a:t>
            </a:r>
            <a:r>
              <a:rPr lang="uk-UA" dirty="0">
                <a:solidFill>
                  <a:schemeClr val="bg1"/>
                </a:solidFill>
              </a:rPr>
              <a:t>рідше під </a:t>
            </a:r>
            <a:r>
              <a:rPr lang="uk-UA" dirty="0" smtClean="0">
                <a:solidFill>
                  <a:schemeClr val="bg1"/>
                </a:solidFill>
              </a:rPr>
              <a:t>90°.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utoruk.ru/images/stories/kamaz/diz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6489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02.alicdn.com/kf/HTB1RUGleqmWBuNkHFJHq6yatVXax/228978141/HTB1RUGleqmWBuNkHFJHq6yatVXa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617" y="160899"/>
            <a:ext cx="6120765" cy="653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vmasshtabe.ru/wp-content/uploads/2015/03/244624-vms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6120765" cy="247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--7sbabpgpk4bsbesjp1f.xn--p1ai/wp-content/uploads/2020/01/c94583fb6d6e11e5bfc240167eb2b975_4266e30b847b11e5a65340167eb2b9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24944"/>
            <a:ext cx="6118577" cy="348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otorserv71.ru/photo/1/29.jpg"/>
          <p:cNvPicPr/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899592" y="692696"/>
            <a:ext cx="7020823" cy="524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2190</Words>
  <Application>Microsoft Office PowerPoint</Application>
  <PresentationFormat>Экран (4:3)</PresentationFormat>
  <Paragraphs>111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Лекція 4</vt:lpstr>
      <vt:lpstr>Зміст</vt:lpstr>
      <vt:lpstr>4.2.1.Службове призначення колінчастих валів та їх конструктивні різновиди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4.2.2.Технічні вимоги до колінчастих валів</vt:lpstr>
      <vt:lpstr>Слайд 14</vt:lpstr>
      <vt:lpstr>4.2.3.Матеріали та способи виготовлення заготовок колінчастих  валів</vt:lpstr>
      <vt:lpstr>Слайд 16</vt:lpstr>
      <vt:lpstr>Слайд 17</vt:lpstr>
      <vt:lpstr>Слайд 18</vt:lpstr>
      <vt:lpstr>Слайд 19</vt:lpstr>
      <vt:lpstr>4.2.4. Основні способи базування заготовок колінчастих валів</vt:lpstr>
      <vt:lpstr>Слайд 21</vt:lpstr>
      <vt:lpstr>Слайд 22</vt:lpstr>
      <vt:lpstr>4.2.5.Маршрутні технології виготовлення колінчастих валів</vt:lpstr>
      <vt:lpstr>4.2.5.Маршрутні технології виготовлення колінчастих валів</vt:lpstr>
      <vt:lpstr>4.2.6.Основні технологічні операції при обробці заготовок колінчастих валів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4.2.10.Контроль параметрів точності розмірів і якості поверхонь колінчастих валів</vt:lpstr>
      <vt:lpstr>Слайд 38</vt:lpstr>
      <vt:lpstr>Слайд 39</vt:lpstr>
      <vt:lpstr>Слайд 40</vt:lpstr>
      <vt:lpstr>Слайд 41</vt:lpstr>
      <vt:lpstr>Слайд 42</vt:lpstr>
      <vt:lpstr>Слайд 43</vt:lpstr>
      <vt:lpstr>ЗАПИТАННЯ ДЛЯ САМОКОНТРОЛЮ </vt:lpstr>
      <vt:lpstr>ЗАПИТАННЯ ДЛЯ САМОКОНТРОЛЮ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</dc:title>
  <dc:creator>zid_gle</dc:creator>
  <cp:lastModifiedBy>mpp</cp:lastModifiedBy>
  <cp:revision>10</cp:revision>
  <dcterms:created xsi:type="dcterms:W3CDTF">2020-10-05T08:41:04Z</dcterms:created>
  <dcterms:modified xsi:type="dcterms:W3CDTF">2020-10-05T12:15:16Z</dcterms:modified>
</cp:coreProperties>
</file>