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3"/>
  </p:notesMasterIdLst>
  <p:sldIdLst>
    <p:sldId id="256" r:id="rId2"/>
    <p:sldId id="261" r:id="rId3"/>
    <p:sldId id="257" r:id="rId4"/>
    <p:sldId id="282" r:id="rId5"/>
    <p:sldId id="283" r:id="rId6"/>
    <p:sldId id="275" r:id="rId7"/>
    <p:sldId id="276" r:id="rId8"/>
    <p:sldId id="277" r:id="rId9"/>
    <p:sldId id="278" r:id="rId10"/>
    <p:sldId id="288" r:id="rId11"/>
    <p:sldId id="281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28" autoAdjust="0"/>
  </p:normalViewPr>
  <p:slideViewPr>
    <p:cSldViewPr>
      <p:cViewPr>
        <p:scale>
          <a:sx n="114" d="100"/>
          <a:sy n="114" d="100"/>
        </p:scale>
        <p:origin x="-155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F9DA719-BC7F-4729-8232-7D2A21CD112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3002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CE0E5AD-B1E9-41A7-8A77-38E0DDA513B7}" type="slidenum">
              <a:rPr lang="ru-RU" smtClean="0">
                <a:latin typeface="Arial" charset="0"/>
              </a:rPr>
              <a:pPr eaLnBrk="1" hangingPunct="1"/>
              <a:t>11</a:t>
            </a:fld>
            <a:endParaRPr lang="ru-RU" smtClean="0">
              <a:latin typeface="Arial" charset="0"/>
            </a:endParaRPr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/>
            </a:p>
          </p:txBody>
        </p:sp>
      </p:grpSp>
      <p:sp>
        <p:nvSpPr>
          <p:cNvPr id="21528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1529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D3CE7-5664-4B18-B4F1-83C63CB6EB1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839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E10E0-2C40-42F9-85D4-AEB67335075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405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369EB-CF7C-4D8C-80CE-9E1856107E1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112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708F3-9F93-4E37-948F-4E3F03525B4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219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112D7-6277-4C27-B760-BD37847295B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985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E11BC-D788-4FA5-B28E-4E0500DDCA5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570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C5317-72E5-4BBD-AD31-C95BEB7354F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688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03E98-E180-4F2F-B945-D024D8E1737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868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A67C3-A3E5-4B82-9BA8-46EE37B4908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697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FE7F6-AEFC-4AF1-A927-FCE89CBC639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405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0B01B-57AC-4C2D-B8B5-06092687B87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545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20483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20484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20485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20486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20487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20488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20489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20490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20491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20492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20493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20494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20495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20496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20497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20498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20499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20500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20501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20502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20503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/>
            </a:p>
          </p:txBody>
        </p:sp>
      </p:grpSp>
      <p:sp>
        <p:nvSpPr>
          <p:cNvPr id="20504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05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50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07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4020526-773D-40AE-9914-41BCDD5F327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20508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6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81000" y="152400"/>
            <a:ext cx="8534400" cy="3276600"/>
          </a:xfrm>
        </p:spPr>
        <p:txBody>
          <a:bodyPr/>
          <a:lstStyle/>
          <a:p>
            <a:pPr eaLnBrk="1" hangingPunct="1">
              <a:defRPr/>
            </a:pPr>
            <a:r>
              <a:rPr lang="uk-UA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Психологія відчуттів</a:t>
            </a:r>
            <a:r>
              <a:rPr lang="uk-UA" b="1" dirty="0" smtClean="0">
                <a:latin typeface="Times New Roman" pitchFamily="18" charset="0"/>
              </a:rPr>
              <a:t/>
            </a:r>
            <a:br>
              <a:rPr lang="uk-UA" b="1" dirty="0" smtClean="0">
                <a:latin typeface="Times New Roman" pitchFamily="18" charset="0"/>
              </a:rPr>
            </a:br>
            <a:r>
              <a:rPr lang="uk-UA" b="1" dirty="0" smtClean="0">
                <a:latin typeface="Times New Roman" pitchFamily="18" charset="0"/>
              </a:rPr>
              <a:t>		</a:t>
            </a:r>
            <a:endParaRPr lang="ru-RU" dirty="0" smtClean="0">
              <a:latin typeface="Times New Roman" pitchFamily="18" charset="0"/>
            </a:endParaRP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5867400"/>
            <a:ext cx="6400800" cy="762000"/>
          </a:xfrm>
        </p:spPr>
        <p:txBody>
          <a:bodyPr/>
          <a:lstStyle/>
          <a:p>
            <a:pPr algn="r" eaLnBrk="1" hangingPunct="1">
              <a:defRPr/>
            </a:pPr>
            <a:r>
              <a:rPr lang="uk-UA" sz="3600" dirty="0" smtClean="0">
                <a:latin typeface="Times New Roman" pitchFamily="18" charset="0"/>
              </a:rPr>
              <a:t> </a:t>
            </a:r>
            <a:endParaRPr lang="ru-RU" sz="3600" dirty="0" smtClean="0">
              <a:latin typeface="Times New Roman" pitchFamily="18" charset="0"/>
            </a:endParaRPr>
          </a:p>
        </p:txBody>
      </p:sp>
      <p:pic>
        <p:nvPicPr>
          <p:cNvPr id="3076" name="Рисунок 3" descr="_psihologiya_gotovye_kursovye_24700751_1_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686" y="1828800"/>
            <a:ext cx="3505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8147050" cy="1871662"/>
          </a:xfrm>
        </p:spPr>
        <p:txBody>
          <a:bodyPr/>
          <a:lstStyle/>
          <a:p>
            <a:pPr eaLnBrk="1" hangingPunct="1">
              <a:defRPr/>
            </a:pPr>
            <a:r>
              <a:rPr lang="uk-UA" sz="2900" dirty="0" smtClean="0"/>
              <a:t>Порушення </a:t>
            </a:r>
            <a:r>
              <a:rPr lang="uk-UA" sz="2900" dirty="0" smtClean="0"/>
              <a:t>відчуттів:</a:t>
            </a:r>
            <a:br>
              <a:rPr lang="uk-UA" sz="2900" dirty="0" smtClean="0"/>
            </a:br>
            <a:r>
              <a:rPr lang="uk-UA" sz="2900" dirty="0"/>
              <a:t/>
            </a:r>
            <a:br>
              <a:rPr lang="uk-UA" sz="2900" dirty="0"/>
            </a:br>
            <a:r>
              <a:rPr lang="uk-UA" sz="2900" dirty="0" smtClean="0"/>
              <a:t/>
            </a:r>
            <a:br>
              <a:rPr lang="uk-UA" sz="2900" dirty="0" smtClean="0"/>
            </a:br>
            <a:r>
              <a:rPr lang="uk-UA" sz="3200" dirty="0" smtClean="0"/>
              <a:t>- </a:t>
            </a:r>
            <a:r>
              <a:rPr lang="uk-UA" sz="3200" dirty="0" err="1" smtClean="0"/>
              <a:t>гіперстезія</a:t>
            </a: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/>
              <a:t>-</a:t>
            </a:r>
            <a:r>
              <a:rPr lang="en-US" sz="3200" dirty="0"/>
              <a:t> </a:t>
            </a:r>
            <a:r>
              <a:rPr lang="uk-UA" sz="3200" dirty="0" err="1" smtClean="0"/>
              <a:t>гіпостезія</a:t>
            </a: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/>
              <a:t>-</a:t>
            </a:r>
            <a:r>
              <a:rPr lang="en-US" sz="3200" dirty="0"/>
              <a:t> </a:t>
            </a:r>
            <a:r>
              <a:rPr lang="uk-UA" sz="3200" dirty="0"/>
              <a:t>анестезія</a:t>
            </a:r>
            <a:r>
              <a:rPr lang="uk-UA" sz="3200" dirty="0" smtClean="0"/>
              <a:t/>
            </a:r>
            <a:br>
              <a:rPr lang="uk-UA" sz="3200" dirty="0" smtClean="0"/>
            </a:br>
            <a:endParaRPr lang="ru-RU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uk-UA" sz="2800" b="1" dirty="0" smtClean="0"/>
              <a:t>Практичні поради</a:t>
            </a:r>
            <a:r>
              <a:rPr lang="ru-RU" sz="2800" dirty="0" smtClean="0"/>
              <a:t> 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uk-UA" sz="2200" dirty="0" smtClean="0"/>
              <a:t>1</a:t>
            </a:r>
            <a:r>
              <a:rPr lang="uk-UA" sz="2200" dirty="0" smtClean="0"/>
              <a:t>. В </a:t>
            </a:r>
            <a:r>
              <a:rPr lang="uk-UA" sz="2200" dirty="0" err="1" smtClean="0"/>
              <a:t>астенізованих</a:t>
            </a:r>
            <a:r>
              <a:rPr lang="uk-UA" sz="2200" dirty="0" smtClean="0"/>
              <a:t> </a:t>
            </a:r>
            <a:r>
              <a:rPr lang="uk-UA" sz="2200" dirty="0" smtClean="0"/>
              <a:t>людей  </a:t>
            </a:r>
            <a:r>
              <a:rPr lang="uk-UA" sz="2200" dirty="0" smtClean="0"/>
              <a:t>пороги відчуттів знижені. Тому необхідно створити всі належні умови щодо попередження дії надсильних для </a:t>
            </a:r>
            <a:r>
              <a:rPr lang="uk-UA" sz="2200" dirty="0" smtClean="0"/>
              <a:t>людини </a:t>
            </a:r>
            <a:r>
              <a:rPr lang="uk-UA" sz="2200" dirty="0" smtClean="0"/>
              <a:t>подразників (шум, голосна мова, різкі запахи, тривалі візити відвідувачів тощо).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2200" dirty="0" smtClean="0"/>
              <a:t>2. </a:t>
            </a:r>
            <a:r>
              <a:rPr lang="uk-UA" sz="2200" dirty="0" smtClean="0"/>
              <a:t>Потрібно </a:t>
            </a:r>
            <a:r>
              <a:rPr lang="uk-UA" sz="2200" dirty="0" smtClean="0"/>
              <a:t>враховувати процеси адаптації, </a:t>
            </a:r>
            <a:r>
              <a:rPr lang="uk-UA" sz="2200" dirty="0" err="1" smtClean="0"/>
              <a:t>габітуації</a:t>
            </a:r>
            <a:r>
              <a:rPr lang="uk-UA" sz="2200" dirty="0" smtClean="0"/>
              <a:t> та </a:t>
            </a:r>
            <a:r>
              <a:rPr lang="uk-UA" sz="2200" dirty="0" smtClean="0"/>
              <a:t>сенсибілізації в процесі життєдіяльності. </a:t>
            </a:r>
            <a:r>
              <a:rPr lang="uk-UA" sz="2200" dirty="0" smtClean="0"/>
              <a:t>Так, процес адаптації до стаціонарних умов триває переважно три-чотири дні. Тривала </a:t>
            </a:r>
            <a:r>
              <a:rPr lang="uk-UA" sz="2200" dirty="0" err="1" smtClean="0"/>
              <a:t>габітуація</a:t>
            </a:r>
            <a:r>
              <a:rPr lang="uk-UA" sz="2200" dirty="0" smtClean="0"/>
              <a:t> більш характерна для хворих із сільської місцевості, а сенсибілізація – для жителів міста.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2200" dirty="0" smtClean="0"/>
              <a:t>3. При </a:t>
            </a:r>
            <a:r>
              <a:rPr lang="uk-UA" sz="2200" dirty="0" smtClean="0"/>
              <a:t>спілкуванні </a:t>
            </a:r>
            <a:r>
              <a:rPr lang="uk-UA" sz="2200" dirty="0" smtClean="0"/>
              <a:t>з </a:t>
            </a:r>
            <a:r>
              <a:rPr lang="uk-UA" sz="2200" dirty="0" smtClean="0"/>
              <a:t>іншими людьми необхідно </a:t>
            </a:r>
            <a:r>
              <a:rPr lang="uk-UA" sz="2200" dirty="0" smtClean="0"/>
              <a:t>враховувати чутливість аналізаторів: голосніше звертатись до осіб із зниженим слухом, уважно слідкувати за дією грілки на ділянки тіла, уражені паралічами або парезами, затемнити палату, де знаходяться хворі, яким медикаментозно розширили зіниці тощо.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2200" dirty="0" smtClean="0"/>
              <a:t>4. Потрібно врахувати вплив кольорів на стан психіки </a:t>
            </a:r>
            <a:r>
              <a:rPr lang="uk-UA" sz="2200" dirty="0" smtClean="0"/>
              <a:t>людей: </a:t>
            </a:r>
            <a:r>
              <a:rPr lang="uk-UA" sz="2200" dirty="0" smtClean="0"/>
              <a:t>зелений і голубий </a:t>
            </a:r>
            <a:r>
              <a:rPr lang="uk-UA" sz="2200" dirty="0" smtClean="0"/>
              <a:t>– заспокоюють, </a:t>
            </a:r>
            <a:r>
              <a:rPr lang="uk-UA" sz="2200" dirty="0" smtClean="0"/>
              <a:t>а червоний і оранжевий збуджують нервову систему.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2200" dirty="0" smtClean="0"/>
              <a:t>5. Хвороба посилює вибірковість </a:t>
            </a:r>
            <a:r>
              <a:rPr lang="uk-UA" sz="2200" dirty="0" smtClean="0"/>
              <a:t>відчуття.</a:t>
            </a:r>
            <a:endParaRPr lang="ru-RU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905000"/>
          </a:xfrm>
        </p:spPr>
        <p:txBody>
          <a:bodyPr/>
          <a:lstStyle/>
          <a:p>
            <a:pPr algn="l" eaLnBrk="1" hangingPunct="1">
              <a:defRPr/>
            </a:pPr>
            <a:r>
              <a:rPr lang="uk-UA" sz="2400" dirty="0" smtClean="0"/>
              <a:t>	                                                  </a:t>
            </a:r>
            <a:r>
              <a:rPr lang="uk-UA" sz="2800" b="1" dirty="0" smtClean="0"/>
              <a:t>Психологія</a:t>
            </a:r>
            <a:br>
              <a:rPr lang="uk-UA" sz="2800" b="1" dirty="0" smtClean="0"/>
            </a:br>
            <a:r>
              <a:rPr lang="uk-UA" sz="2800" b="1" dirty="0" smtClean="0"/>
              <a:t>                                </a:t>
            </a:r>
            <a:r>
              <a:rPr lang="uk-UA" sz="2800" dirty="0" smtClean="0"/>
              <a:t>– одна з наук про людину, </a:t>
            </a:r>
            <a:br>
              <a:rPr lang="uk-UA" sz="2800" dirty="0" smtClean="0"/>
            </a:br>
            <a:r>
              <a:rPr lang="uk-UA" sz="2800" dirty="0" smtClean="0"/>
              <a:t>                                   її життя і діяльність. </a:t>
            </a:r>
            <a:br>
              <a:rPr lang="uk-UA" sz="2800" dirty="0" smtClean="0"/>
            </a:br>
            <a:r>
              <a:rPr lang="uk-UA" sz="2800" dirty="0" smtClean="0"/>
              <a:t>                         Предмет її – психічна діяльність </a:t>
            </a:r>
            <a:br>
              <a:rPr lang="uk-UA" sz="2800" dirty="0" smtClean="0"/>
            </a:br>
            <a:r>
              <a:rPr lang="uk-UA" sz="2800" dirty="0" smtClean="0"/>
              <a:t>                          людини, її психічні процеси, </a:t>
            </a:r>
            <a:br>
              <a:rPr lang="uk-UA" sz="2800" dirty="0" smtClean="0"/>
            </a:br>
            <a:r>
              <a:rPr lang="uk-UA" sz="2800" dirty="0" smtClean="0"/>
              <a:t>                          стани і властивості.</a:t>
            </a:r>
            <a:br>
              <a:rPr lang="uk-UA" sz="2800" dirty="0" smtClean="0"/>
            </a:b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>  </a:t>
            </a:r>
            <a:endParaRPr lang="ru-RU" sz="2800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895600"/>
            <a:ext cx="8839200" cy="3276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400" dirty="0" smtClean="0"/>
              <a:t>	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b="1" dirty="0" smtClean="0"/>
              <a:t>Загальна психологія</a:t>
            </a:r>
            <a:r>
              <a:rPr lang="uk-UA" dirty="0" smtClean="0"/>
              <a:t> –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dirty="0" smtClean="0"/>
              <a:t>це наука, яка вивчає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dirty="0" smtClean="0"/>
              <a:t>сутність і загальні закономірності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dirty="0" smtClean="0"/>
              <a:t>виникнення, функціонування і розвиток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dirty="0" smtClean="0"/>
              <a:t>психіки.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dirty="0" smtClean="0"/>
              <a:t>	</a:t>
            </a:r>
            <a:endParaRPr lang="ru-RU" dirty="0" smtClean="0"/>
          </a:p>
        </p:txBody>
      </p:sp>
      <p:pic>
        <p:nvPicPr>
          <p:cNvPr id="4100" name="Рисунок 3" descr="5427189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2971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Рисунок 4" descr="Psychology4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133600"/>
            <a:ext cx="2133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2800" smtClean="0"/>
              <a:t>Загальна психологія вивчає:</a:t>
            </a:r>
            <a:r>
              <a:rPr lang="ru-RU" sz="2800" smtClean="0"/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uk-UA" sz="2800" dirty="0" smtClean="0"/>
              <a:t>- структуру психічної діяльності людини й основні закономірності перебігу психічних процесів (відчуття і сприймання, пам’яті, уваги, мислення та інтелекту, емоцій та вольової діяльності, свідомості, самосвідомості, підсвідомих та несвідомих процесів).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2800" dirty="0" smtClean="0"/>
              <a:t>- Одним із основних завдань загальної психології є вивчення особистості, її структури та основних проявів.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800" dirty="0" smtClean="0"/>
              <a:t>	</a:t>
            </a:r>
            <a:r>
              <a:rPr lang="en-US" sz="2800" dirty="0" smtClean="0"/>
              <a:t>   </a:t>
            </a:r>
            <a:r>
              <a:rPr lang="uk-UA" sz="2800" dirty="0" smtClean="0"/>
              <a:t>У Х</a:t>
            </a:r>
            <a:r>
              <a:rPr lang="en-US" sz="2800" dirty="0" smtClean="0"/>
              <a:t>I</a:t>
            </a:r>
            <a:r>
              <a:rPr lang="uk-UA" sz="2800" dirty="0" smtClean="0"/>
              <a:t>Х – ХХ столітті сформувалось безліч окремих галузей психологічної науки, які взаємозв’язані з іншими </a:t>
            </a:r>
            <a:r>
              <a:rPr lang="uk-UA" sz="2800" dirty="0" smtClean="0"/>
              <a:t>науками.</a:t>
            </a:r>
            <a:endParaRPr lang="ru-RU" sz="28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152400" y="152400"/>
            <a:ext cx="8713788" cy="6102350"/>
            <a:chOff x="96" y="96"/>
            <a:chExt cx="5489" cy="3844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96"/>
              <a:ext cx="4471" cy="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768"/>
              <a:ext cx="3652" cy="1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" b="11520"/>
            <a:stretch>
              <a:fillRect/>
            </a:stretch>
          </p:blipFill>
          <p:spPr bwMode="auto">
            <a:xfrm>
              <a:off x="96" y="1920"/>
              <a:ext cx="2705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2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1" b="5618"/>
            <a:stretch>
              <a:fillRect/>
            </a:stretch>
          </p:blipFill>
          <p:spPr bwMode="auto">
            <a:xfrm>
              <a:off x="2880" y="2208"/>
              <a:ext cx="2705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3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1"/>
            <a:stretch>
              <a:fillRect/>
            </a:stretch>
          </p:blipFill>
          <p:spPr bwMode="auto">
            <a:xfrm>
              <a:off x="144" y="2928"/>
              <a:ext cx="2671" cy="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4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3360"/>
              <a:ext cx="2641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3400" smtClean="0"/>
              <a:t>Форми прояву психіки і їх взаємозв</a:t>
            </a:r>
            <a:r>
              <a:rPr lang="en-US" sz="3400" smtClean="0"/>
              <a:t>’</a:t>
            </a:r>
            <a:r>
              <a:rPr lang="uk-UA" sz="3400" smtClean="0"/>
              <a:t>язок</a:t>
            </a:r>
            <a:endParaRPr lang="ru-RU" sz="3400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/>
              <a:t>	</a:t>
            </a:r>
            <a:r>
              <a:rPr lang="ru-RU" sz="2800" b="1" dirty="0" err="1" smtClean="0"/>
              <a:t>Відчуття</a:t>
            </a:r>
            <a:endParaRPr lang="ru-RU" sz="2800" dirty="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uk-UA" sz="2800" b="1" dirty="0" smtClean="0"/>
              <a:t>	Відчуття </a:t>
            </a:r>
            <a:r>
              <a:rPr lang="uk-UA" sz="2800" dirty="0" smtClean="0"/>
              <a:t>– </a:t>
            </a:r>
            <a:r>
              <a:rPr lang="uk-UA" sz="2800" b="1" dirty="0" smtClean="0">
                <a:latin typeface="Segoe Print" pitchFamily="2" charset="0"/>
              </a:rPr>
              <a:t>це психічний процес відображення в нашій свідомості окремих властивостей предметів і явищ об</a:t>
            </a:r>
            <a:r>
              <a:rPr lang="ru-RU" sz="2800" b="1" dirty="0" smtClean="0">
                <a:latin typeface="Segoe Print" pitchFamily="2" charset="0"/>
              </a:rPr>
              <a:t>’</a:t>
            </a:r>
            <a:r>
              <a:rPr lang="uk-UA" sz="2800" b="1" dirty="0" err="1" smtClean="0">
                <a:latin typeface="Segoe Print" pitchFamily="2" charset="0"/>
              </a:rPr>
              <a:t>єктивного</a:t>
            </a:r>
            <a:r>
              <a:rPr lang="uk-UA" sz="2800" b="1" dirty="0" smtClean="0">
                <a:latin typeface="Segoe Print" pitchFamily="2" charset="0"/>
              </a:rPr>
              <a:t> світу, що виникають при їх безпосередньому впливі на органи чуття.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uk-UA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uk-UA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uk-UA" sz="28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uk-UA" sz="28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uk-UA" sz="2800" b="1" dirty="0" smtClean="0"/>
          </a:p>
        </p:txBody>
      </p:sp>
      <p:pic>
        <p:nvPicPr>
          <p:cNvPr id="22532" name="Рисунок 4" descr="sens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429000"/>
            <a:ext cx="42862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65532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mtClean="0"/>
              <a:t>1.Екстерорецептори (зовнішні).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mtClean="0"/>
              <a:t>Дистанційні: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uk-UA" smtClean="0"/>
              <a:t>а) орган зору – око;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uk-UA" smtClean="0"/>
              <a:t>б) орган слуху – зовнішнє і середнє вуха та завиток;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uk-UA" smtClean="0"/>
              <a:t>в) орган нюху – ніс.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mtClean="0"/>
              <a:t>ІІ.Контактні: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uk-UA" smtClean="0"/>
              <a:t>а) рецептори дотику і тиснення; 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uk-UA" smtClean="0"/>
              <a:t>б) рецептори тепла;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uk-UA" smtClean="0"/>
              <a:t>в) рецептори холоду;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uk-UA" smtClean="0"/>
              <a:t>г) рецептори болю.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mtClean="0"/>
              <a:t>ІІІ. Інтерорецептори (вісцерорецептори).</a:t>
            </a:r>
            <a:endParaRPr lang="ru-RU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686800" cy="64008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uk-UA" smtClean="0"/>
              <a:t>Рецептори травної системи:</a:t>
            </a:r>
          </a:p>
          <a:p>
            <a:pPr marL="609600" indent="-609600" eaLnBrk="1" hangingPunct="1">
              <a:defRPr/>
            </a:pPr>
            <a:r>
              <a:rPr lang="uk-UA" smtClean="0"/>
              <a:t>а) рецептори нюху – носоглотка;</a:t>
            </a:r>
          </a:p>
          <a:p>
            <a:pPr marL="609600" indent="-609600" eaLnBrk="1" hangingPunct="1">
              <a:defRPr/>
            </a:pPr>
            <a:r>
              <a:rPr lang="uk-UA" smtClean="0"/>
              <a:t>б) рецептори смаку – язик і глотка;</a:t>
            </a:r>
          </a:p>
          <a:p>
            <a:pPr marL="609600" indent="-609600" eaLnBrk="1" hangingPunct="1">
              <a:defRPr/>
            </a:pPr>
            <a:r>
              <a:rPr lang="uk-UA" smtClean="0"/>
              <a:t>в) сенсорні клітини спраги – слизова глотки;</a:t>
            </a:r>
          </a:p>
          <a:p>
            <a:pPr marL="609600" indent="-609600" eaLnBrk="1" hangingPunct="1">
              <a:defRPr/>
            </a:pPr>
            <a:r>
              <a:rPr lang="uk-UA" smtClean="0"/>
              <a:t>г) сенсорні клітини голоду – шлунок;</a:t>
            </a:r>
          </a:p>
          <a:p>
            <a:pPr marL="609600" indent="-609600" eaLnBrk="1" hangingPunct="1">
              <a:defRPr/>
            </a:pPr>
            <a:r>
              <a:rPr lang="uk-UA" smtClean="0"/>
              <a:t>д) сенсорні клітини нудоти – шлунок.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uk-UA" smtClean="0"/>
              <a:t>Рецептори системи кровообігу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uk-UA" smtClean="0"/>
              <a:t>Рецептори дихальної системи.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uk-UA" smtClean="0"/>
              <a:t>Рецептори системи розмноження.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uk-UA" smtClean="0"/>
              <a:t>Рецептори болю всіх внутрішніх органів.</a:t>
            </a:r>
            <a:endParaRPr lang="ru-RU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pPr eaLnBrk="1" hangingPunct="1">
              <a:defRPr/>
            </a:pPr>
            <a:r>
              <a:rPr lang="uk-UA" sz="2400" b="1" smtClean="0"/>
              <a:t>Властивості відчуття:</a:t>
            </a:r>
            <a:endParaRPr lang="ru-RU" sz="2400" b="1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686800" cy="5562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uk-UA" sz="2600" smtClean="0"/>
              <a:t>Абсолютна чутливість органів чуття – здатність людини відчувати незначні величини подразнення.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uk-UA" sz="2600" smtClean="0"/>
              <a:t>Поріг відчуття – мінімальна величина подразника, при якій виникає відчуття (16-20 т.герц.для слуху).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uk-UA" sz="2600" smtClean="0"/>
              <a:t>Адаптація – зміна чутливості аналізаторів в результаті пристосування органів чуття до діючого подразника (світло, тепло).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uk-UA" sz="2600" smtClean="0"/>
              <a:t>Сенсибілізація – підвищення чутливості в результаті взаємодії (звук-світло-дискотека).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uk-UA" sz="2600" smtClean="0"/>
              <a:t>Габітуація – це звикання, коли певні подразники стають настільки звичними, що перестають впливати на активність вищих відділів мозку (міський житель не чує шуму машин, медики – запах ліків</a:t>
            </a:r>
            <a:endParaRPr lang="ru-RU" sz="260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264</TotalTime>
  <Words>449</Words>
  <Application>Microsoft Office PowerPoint</Application>
  <PresentationFormat>Екран (4:3)</PresentationFormat>
  <Paragraphs>55</Paragraphs>
  <Slides>11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8" baseType="lpstr">
      <vt:lpstr>Tahoma</vt:lpstr>
      <vt:lpstr>Arial</vt:lpstr>
      <vt:lpstr>Wingdings</vt:lpstr>
      <vt:lpstr>Times New Roman</vt:lpstr>
      <vt:lpstr>Segoe Print</vt:lpstr>
      <vt:lpstr>Garamond</vt:lpstr>
      <vt:lpstr>Занавес</vt:lpstr>
      <vt:lpstr>Психологія відчуттів   </vt:lpstr>
      <vt:lpstr>                                                   Психологія                                 – одна з наук про людину,                                     її життя і діяльність.                           Предмет її – психічна діяльність                            людини, її психічні процеси,                            стани і властивості.    </vt:lpstr>
      <vt:lpstr>Загальна психологія вивчає: </vt:lpstr>
      <vt:lpstr>Презентація PowerPoint</vt:lpstr>
      <vt:lpstr>Форми прояву психіки і їх взаємозв’язок</vt:lpstr>
      <vt:lpstr> Відчуття</vt:lpstr>
      <vt:lpstr>Презентація PowerPoint</vt:lpstr>
      <vt:lpstr>Презентація PowerPoint</vt:lpstr>
      <vt:lpstr>Властивості відчуття:</vt:lpstr>
      <vt:lpstr>Порушення відчуттів:   - гіперстезія - гіпостезія - анестезія </vt:lpstr>
      <vt:lpstr>Практичні поради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андрій</dc:creator>
  <cp:lastModifiedBy>User</cp:lastModifiedBy>
  <cp:revision>41</cp:revision>
  <cp:lastPrinted>1601-01-01T00:00:00Z</cp:lastPrinted>
  <dcterms:created xsi:type="dcterms:W3CDTF">1601-01-01T00:00:00Z</dcterms:created>
  <dcterms:modified xsi:type="dcterms:W3CDTF">2020-12-09T12:34:02Z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