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51" r:id="rId2"/>
    <p:sldId id="854" r:id="rId3"/>
    <p:sldId id="887" r:id="rId4"/>
    <p:sldId id="855" r:id="rId5"/>
    <p:sldId id="861" r:id="rId6"/>
    <p:sldId id="864" r:id="rId7"/>
    <p:sldId id="865" r:id="rId8"/>
    <p:sldId id="866" r:id="rId9"/>
    <p:sldId id="867" r:id="rId10"/>
    <p:sldId id="868" r:id="rId11"/>
    <p:sldId id="869" r:id="rId12"/>
    <p:sldId id="870" r:id="rId13"/>
    <p:sldId id="872" r:id="rId14"/>
    <p:sldId id="871" r:id="rId15"/>
    <p:sldId id="874" r:id="rId16"/>
    <p:sldId id="875" r:id="rId17"/>
    <p:sldId id="877" r:id="rId18"/>
    <p:sldId id="878" r:id="rId19"/>
    <p:sldId id="879" r:id="rId20"/>
    <p:sldId id="880" r:id="rId21"/>
    <p:sldId id="881" r:id="rId22"/>
    <p:sldId id="882" r:id="rId23"/>
    <p:sldId id="883" r:id="rId24"/>
    <p:sldId id="884" r:id="rId25"/>
    <p:sldId id="886" r:id="rId26"/>
    <p:sldId id="888" r:id="rId27"/>
    <p:sldId id="890" r:id="rId28"/>
    <p:sldId id="891" r:id="rId29"/>
    <p:sldId id="892" r:id="rId30"/>
    <p:sldId id="893" r:id="rId31"/>
    <p:sldId id="895" r:id="rId32"/>
    <p:sldId id="896" r:id="rId33"/>
    <p:sldId id="897" r:id="rId34"/>
    <p:sldId id="8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7D"/>
    <a:srgbClr val="FCB414"/>
    <a:srgbClr val="282F39"/>
    <a:srgbClr val="CB1B4A"/>
    <a:srgbClr val="074D67"/>
    <a:srgbClr val="42AFB6"/>
    <a:srgbClr val="C2C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355" autoAdjust="0"/>
    <p:restoredTop sz="94669" autoAdjust="0"/>
  </p:normalViewPr>
  <p:slideViewPr>
    <p:cSldViewPr snapToGrid="0">
      <p:cViewPr varScale="1">
        <p:scale>
          <a:sx n="80" d="100"/>
          <a:sy n="80" d="100"/>
        </p:scale>
        <p:origin x="77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BBDCC75-D59D-4995-8A87-ABD2C9BA4578}"/>
              </a:ext>
            </a:extLst>
          </p:cNvPr>
          <p:cNvGrpSpPr/>
          <p:nvPr/>
        </p:nvGrpSpPr>
        <p:grpSpPr>
          <a:xfrm>
            <a:off x="426507" y="1"/>
            <a:ext cx="9926659" cy="6858000"/>
            <a:chOff x="4549775" y="1466850"/>
            <a:chExt cx="3092450" cy="392271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A724F6-CC61-4EAF-B004-6F02D61BF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1466850"/>
              <a:ext cx="3092450" cy="3922713"/>
            </a:xfrm>
            <a:custGeom>
              <a:avLst/>
              <a:gdLst>
                <a:gd name="T0" fmla="*/ 1387 w 4410"/>
                <a:gd name="T1" fmla="*/ 2798 h 2798"/>
                <a:gd name="T2" fmla="*/ 2876 w 4410"/>
                <a:gd name="T3" fmla="*/ 2392 h 2798"/>
                <a:gd name="T4" fmla="*/ 3712 w 4410"/>
                <a:gd name="T5" fmla="*/ 1825 h 2798"/>
                <a:gd name="T6" fmla="*/ 2634 w 4410"/>
                <a:gd name="T7" fmla="*/ 1144 h 2798"/>
                <a:gd name="T8" fmla="*/ 3364 w 4410"/>
                <a:gd name="T9" fmla="*/ 921 h 2798"/>
                <a:gd name="T10" fmla="*/ 4107 w 4410"/>
                <a:gd name="T11" fmla="*/ 631 h 2798"/>
                <a:gd name="T12" fmla="*/ 3500 w 4410"/>
                <a:gd name="T13" fmla="*/ 372 h 2798"/>
                <a:gd name="T14" fmla="*/ 3802 w 4410"/>
                <a:gd name="T15" fmla="*/ 184 h 2798"/>
                <a:gd name="T16" fmla="*/ 4410 w 4410"/>
                <a:gd name="T17" fmla="*/ 0 h 2798"/>
                <a:gd name="T18" fmla="*/ 4066 w 4410"/>
                <a:gd name="T19" fmla="*/ 0 h 2798"/>
                <a:gd name="T20" fmla="*/ 2835 w 4410"/>
                <a:gd name="T21" fmla="*/ 306 h 2798"/>
                <a:gd name="T22" fmla="*/ 3594 w 4410"/>
                <a:gd name="T23" fmla="*/ 621 h 2798"/>
                <a:gd name="T24" fmla="*/ 1949 w 4410"/>
                <a:gd name="T25" fmla="*/ 1104 h 2798"/>
                <a:gd name="T26" fmla="*/ 1939 w 4410"/>
                <a:gd name="T27" fmla="*/ 1191 h 2798"/>
                <a:gd name="T28" fmla="*/ 2829 w 4410"/>
                <a:gd name="T29" fmla="*/ 1822 h 2798"/>
                <a:gd name="T30" fmla="*/ 1136 w 4410"/>
                <a:gd name="T31" fmla="*/ 2243 h 2798"/>
                <a:gd name="T32" fmla="*/ 0 w 4410"/>
                <a:gd name="T33" fmla="*/ 2685 h 2798"/>
                <a:gd name="T34" fmla="*/ 0 w 4410"/>
                <a:gd name="T35" fmla="*/ 2798 h 2798"/>
                <a:gd name="T36" fmla="*/ 1387 w 4410"/>
                <a:gd name="T37" fmla="*/ 2798 h 2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10" h="2798">
                  <a:moveTo>
                    <a:pt x="1387" y="2798"/>
                  </a:moveTo>
                  <a:cubicBezTo>
                    <a:pt x="1590" y="2615"/>
                    <a:pt x="2359" y="2534"/>
                    <a:pt x="2876" y="2392"/>
                  </a:cubicBezTo>
                  <a:cubicBezTo>
                    <a:pt x="3505" y="2220"/>
                    <a:pt x="3693" y="2022"/>
                    <a:pt x="3712" y="1825"/>
                  </a:cubicBezTo>
                  <a:cubicBezTo>
                    <a:pt x="3765" y="1299"/>
                    <a:pt x="2623" y="1305"/>
                    <a:pt x="2634" y="1144"/>
                  </a:cubicBezTo>
                  <a:cubicBezTo>
                    <a:pt x="2644" y="1007"/>
                    <a:pt x="3129" y="948"/>
                    <a:pt x="3364" y="921"/>
                  </a:cubicBezTo>
                  <a:cubicBezTo>
                    <a:pt x="3739" y="879"/>
                    <a:pt x="4086" y="784"/>
                    <a:pt x="4107" y="631"/>
                  </a:cubicBezTo>
                  <a:cubicBezTo>
                    <a:pt x="4143" y="377"/>
                    <a:pt x="3608" y="403"/>
                    <a:pt x="3500" y="372"/>
                  </a:cubicBezTo>
                  <a:cubicBezTo>
                    <a:pt x="3181" y="282"/>
                    <a:pt x="3396" y="234"/>
                    <a:pt x="3802" y="184"/>
                  </a:cubicBezTo>
                  <a:cubicBezTo>
                    <a:pt x="4172" y="138"/>
                    <a:pt x="4365" y="106"/>
                    <a:pt x="4410" y="0"/>
                  </a:cubicBezTo>
                  <a:cubicBezTo>
                    <a:pt x="4066" y="0"/>
                    <a:pt x="4066" y="0"/>
                    <a:pt x="4066" y="0"/>
                  </a:cubicBezTo>
                  <a:cubicBezTo>
                    <a:pt x="3945" y="129"/>
                    <a:pt x="2829" y="68"/>
                    <a:pt x="2835" y="306"/>
                  </a:cubicBezTo>
                  <a:cubicBezTo>
                    <a:pt x="2839" y="481"/>
                    <a:pt x="3599" y="506"/>
                    <a:pt x="3594" y="621"/>
                  </a:cubicBezTo>
                  <a:cubicBezTo>
                    <a:pt x="3587" y="771"/>
                    <a:pt x="2144" y="733"/>
                    <a:pt x="1949" y="1104"/>
                  </a:cubicBezTo>
                  <a:cubicBezTo>
                    <a:pt x="1934" y="1133"/>
                    <a:pt x="1938" y="1156"/>
                    <a:pt x="1939" y="1191"/>
                  </a:cubicBezTo>
                  <a:cubicBezTo>
                    <a:pt x="1952" y="1468"/>
                    <a:pt x="2882" y="1583"/>
                    <a:pt x="2829" y="1822"/>
                  </a:cubicBezTo>
                  <a:cubicBezTo>
                    <a:pt x="2783" y="2029"/>
                    <a:pt x="2384" y="1941"/>
                    <a:pt x="1136" y="2243"/>
                  </a:cubicBezTo>
                  <a:cubicBezTo>
                    <a:pt x="939" y="2291"/>
                    <a:pt x="246" y="2452"/>
                    <a:pt x="0" y="2685"/>
                  </a:cubicBezTo>
                  <a:cubicBezTo>
                    <a:pt x="0" y="2798"/>
                    <a:pt x="0" y="2798"/>
                    <a:pt x="0" y="2798"/>
                  </a:cubicBezTo>
                  <a:lnTo>
                    <a:pt x="1387" y="279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7A8BD2-51F0-4E4F-B22A-0FB2D650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1466850"/>
              <a:ext cx="3081338" cy="3763963"/>
            </a:xfrm>
            <a:custGeom>
              <a:avLst/>
              <a:gdLst>
                <a:gd name="T0" fmla="*/ 1387 w 4395"/>
                <a:gd name="T1" fmla="*/ 2685 h 2685"/>
                <a:gd name="T2" fmla="*/ 2876 w 4395"/>
                <a:gd name="T3" fmla="*/ 2292 h 2685"/>
                <a:gd name="T4" fmla="*/ 3712 w 4395"/>
                <a:gd name="T5" fmla="*/ 1742 h 2685"/>
                <a:gd name="T6" fmla="*/ 2634 w 4395"/>
                <a:gd name="T7" fmla="*/ 1082 h 2685"/>
                <a:gd name="T8" fmla="*/ 3364 w 4395"/>
                <a:gd name="T9" fmla="*/ 866 h 2685"/>
                <a:gd name="T10" fmla="*/ 4107 w 4395"/>
                <a:gd name="T11" fmla="*/ 585 h 2685"/>
                <a:gd name="T12" fmla="*/ 3500 w 4395"/>
                <a:gd name="T13" fmla="*/ 334 h 2685"/>
                <a:gd name="T14" fmla="*/ 3802 w 4395"/>
                <a:gd name="T15" fmla="*/ 152 h 2685"/>
                <a:gd name="T16" fmla="*/ 4395 w 4395"/>
                <a:gd name="T17" fmla="*/ 0 h 2685"/>
                <a:gd name="T18" fmla="*/ 4033 w 4395"/>
                <a:gd name="T19" fmla="*/ 0 h 2685"/>
                <a:gd name="T20" fmla="*/ 2840 w 4395"/>
                <a:gd name="T21" fmla="*/ 270 h 2685"/>
                <a:gd name="T22" fmla="*/ 3594 w 4395"/>
                <a:gd name="T23" fmla="*/ 575 h 2685"/>
                <a:gd name="T24" fmla="*/ 1940 w 4395"/>
                <a:gd name="T25" fmla="*/ 1122 h 2685"/>
                <a:gd name="T26" fmla="*/ 2829 w 4395"/>
                <a:gd name="T27" fmla="*/ 1739 h 2685"/>
                <a:gd name="T28" fmla="*/ 1136 w 4395"/>
                <a:gd name="T29" fmla="*/ 2147 h 2685"/>
                <a:gd name="T30" fmla="*/ 0 w 4395"/>
                <a:gd name="T31" fmla="*/ 2685 h 2685"/>
                <a:gd name="T32" fmla="*/ 1387 w 4395"/>
                <a:gd name="T33" fmla="*/ 2685 h 2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95" h="2685">
                  <a:moveTo>
                    <a:pt x="1387" y="2685"/>
                  </a:moveTo>
                  <a:cubicBezTo>
                    <a:pt x="1590" y="2508"/>
                    <a:pt x="2359" y="2429"/>
                    <a:pt x="2876" y="2292"/>
                  </a:cubicBezTo>
                  <a:cubicBezTo>
                    <a:pt x="3505" y="2125"/>
                    <a:pt x="3714" y="1934"/>
                    <a:pt x="3712" y="1742"/>
                  </a:cubicBezTo>
                  <a:cubicBezTo>
                    <a:pt x="3708" y="1359"/>
                    <a:pt x="2623" y="1238"/>
                    <a:pt x="2634" y="1082"/>
                  </a:cubicBezTo>
                  <a:cubicBezTo>
                    <a:pt x="2644" y="949"/>
                    <a:pt x="3129" y="892"/>
                    <a:pt x="3364" y="866"/>
                  </a:cubicBezTo>
                  <a:cubicBezTo>
                    <a:pt x="3739" y="825"/>
                    <a:pt x="4110" y="735"/>
                    <a:pt x="4107" y="585"/>
                  </a:cubicBezTo>
                  <a:cubicBezTo>
                    <a:pt x="4104" y="397"/>
                    <a:pt x="3608" y="364"/>
                    <a:pt x="3500" y="334"/>
                  </a:cubicBezTo>
                  <a:cubicBezTo>
                    <a:pt x="3181" y="247"/>
                    <a:pt x="3396" y="202"/>
                    <a:pt x="3802" y="152"/>
                  </a:cubicBezTo>
                  <a:cubicBezTo>
                    <a:pt x="4266" y="94"/>
                    <a:pt x="4362" y="62"/>
                    <a:pt x="4395" y="0"/>
                  </a:cubicBezTo>
                  <a:cubicBezTo>
                    <a:pt x="4033" y="0"/>
                    <a:pt x="4033" y="0"/>
                    <a:pt x="4033" y="0"/>
                  </a:cubicBezTo>
                  <a:cubicBezTo>
                    <a:pt x="3907" y="77"/>
                    <a:pt x="2921" y="89"/>
                    <a:pt x="2840" y="270"/>
                  </a:cubicBezTo>
                  <a:cubicBezTo>
                    <a:pt x="2773" y="419"/>
                    <a:pt x="3599" y="464"/>
                    <a:pt x="3594" y="575"/>
                  </a:cubicBezTo>
                  <a:cubicBezTo>
                    <a:pt x="3585" y="751"/>
                    <a:pt x="2014" y="702"/>
                    <a:pt x="1940" y="1122"/>
                  </a:cubicBezTo>
                  <a:cubicBezTo>
                    <a:pt x="1893" y="1387"/>
                    <a:pt x="2882" y="1508"/>
                    <a:pt x="2829" y="1739"/>
                  </a:cubicBezTo>
                  <a:cubicBezTo>
                    <a:pt x="2783" y="1940"/>
                    <a:pt x="2384" y="1854"/>
                    <a:pt x="1136" y="2147"/>
                  </a:cubicBezTo>
                  <a:cubicBezTo>
                    <a:pt x="907" y="2200"/>
                    <a:pt x="169" y="2442"/>
                    <a:pt x="0" y="2685"/>
                  </a:cubicBezTo>
                  <a:lnTo>
                    <a:pt x="1387" y="2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65A7007-B6F4-40B9-882E-39A363A27E31}"/>
              </a:ext>
            </a:extLst>
          </p:cNvPr>
          <p:cNvSpPr txBox="1"/>
          <p:nvPr/>
        </p:nvSpPr>
        <p:spPr>
          <a:xfrm>
            <a:off x="85674" y="2273959"/>
            <a:ext cx="499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Стереотипи про корупцію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D51FE4-1BE9-4725-8C5E-D585E86C49EB}"/>
              </a:ext>
            </a:extLst>
          </p:cNvPr>
          <p:cNvGrpSpPr/>
          <p:nvPr/>
        </p:nvGrpSpPr>
        <p:grpSpPr>
          <a:xfrm>
            <a:off x="1916621" y="3860754"/>
            <a:ext cx="1462984" cy="2261827"/>
            <a:chOff x="7478257" y="2193205"/>
            <a:chExt cx="452893" cy="7001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C61A92C-7461-488B-B685-D8503D3CD944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EAFE7348-1270-48F4-B06C-3337B907A1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43ABD47-F9C4-4180-B251-BA5EA328BD7A}"/>
              </a:ext>
            </a:extLst>
          </p:cNvPr>
          <p:cNvGrpSpPr/>
          <p:nvPr/>
        </p:nvGrpSpPr>
        <p:grpSpPr>
          <a:xfrm>
            <a:off x="107950" y="67734"/>
            <a:ext cx="10839450" cy="6701366"/>
            <a:chOff x="2943225" y="38100"/>
            <a:chExt cx="6305550" cy="6818313"/>
          </a:xfrm>
          <a:solidFill>
            <a:schemeClr val="bg2">
              <a:lumMod val="50000"/>
            </a:schemeClr>
          </a:solidFill>
        </p:grpSpPr>
        <p:sp>
          <p:nvSpPr>
            <p:cNvPr id="103" name="Freeform 86">
              <a:extLst>
                <a:ext uri="{FF2B5EF4-FFF2-40B4-BE49-F238E27FC236}">
                  <a16:creationId xmlns:a16="http://schemas.microsoft.com/office/drawing/2014/main" id="{80F0C35D-6EE0-4A50-A875-08A1FCAEB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5" y="6856413"/>
              <a:ext cx="6305550" cy="0"/>
            </a:xfrm>
            <a:custGeom>
              <a:avLst/>
              <a:gdLst>
                <a:gd name="T0" fmla="*/ 0 w 15350"/>
                <a:gd name="T1" fmla="*/ 15350 w 15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5350">
                  <a:moveTo>
                    <a:pt x="0" y="0"/>
                  </a:moveTo>
                  <a:cubicBezTo>
                    <a:pt x="5120" y="0"/>
                    <a:pt x="10235" y="0"/>
                    <a:pt x="153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89">
              <a:extLst>
                <a:ext uri="{FF2B5EF4-FFF2-40B4-BE49-F238E27FC236}">
                  <a16:creationId xmlns:a16="http://schemas.microsoft.com/office/drawing/2014/main" id="{A154FF12-18DB-454D-AEBB-AEE97A349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5073650"/>
              <a:ext cx="330200" cy="195263"/>
            </a:xfrm>
            <a:custGeom>
              <a:avLst/>
              <a:gdLst>
                <a:gd name="T0" fmla="*/ 15 w 803"/>
                <a:gd name="T1" fmla="*/ 238 h 238"/>
                <a:gd name="T2" fmla="*/ 0 w 803"/>
                <a:gd name="T3" fmla="*/ 176 h 238"/>
                <a:gd name="T4" fmla="*/ 789 w 803"/>
                <a:gd name="T5" fmla="*/ 0 h 238"/>
                <a:gd name="T6" fmla="*/ 803 w 803"/>
                <a:gd name="T7" fmla="*/ 56 h 238"/>
                <a:gd name="T8" fmla="*/ 15 w 803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238">
                  <a:moveTo>
                    <a:pt x="15" y="238"/>
                  </a:moveTo>
                  <a:cubicBezTo>
                    <a:pt x="10" y="218"/>
                    <a:pt x="5" y="199"/>
                    <a:pt x="0" y="176"/>
                  </a:cubicBezTo>
                  <a:cubicBezTo>
                    <a:pt x="264" y="117"/>
                    <a:pt x="525" y="59"/>
                    <a:pt x="789" y="0"/>
                  </a:cubicBezTo>
                  <a:cubicBezTo>
                    <a:pt x="795" y="22"/>
                    <a:pt x="799" y="40"/>
                    <a:pt x="803" y="56"/>
                  </a:cubicBezTo>
                  <a:cubicBezTo>
                    <a:pt x="769" y="77"/>
                    <a:pt x="175" y="214"/>
                    <a:pt x="15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90">
              <a:extLst>
                <a:ext uri="{FF2B5EF4-FFF2-40B4-BE49-F238E27FC236}">
                  <a16:creationId xmlns:a16="http://schemas.microsoft.com/office/drawing/2014/main" id="{34BE5A1F-E8DD-4233-81A0-9CD1CD122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5321300"/>
              <a:ext cx="330200" cy="184150"/>
            </a:xfrm>
            <a:custGeom>
              <a:avLst/>
              <a:gdLst>
                <a:gd name="T0" fmla="*/ 792 w 804"/>
                <a:gd name="T1" fmla="*/ 4 h 224"/>
                <a:gd name="T2" fmla="*/ 804 w 804"/>
                <a:gd name="T3" fmla="*/ 61 h 224"/>
                <a:gd name="T4" fmla="*/ 13 w 804"/>
                <a:gd name="T5" fmla="*/ 224 h 224"/>
                <a:gd name="T6" fmla="*/ 2 w 804"/>
                <a:gd name="T7" fmla="*/ 184 h 224"/>
                <a:gd name="T8" fmla="*/ 0 w 804"/>
                <a:gd name="T9" fmla="*/ 166 h 224"/>
                <a:gd name="T10" fmla="*/ 792 w 804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224">
                  <a:moveTo>
                    <a:pt x="792" y="4"/>
                  </a:moveTo>
                  <a:cubicBezTo>
                    <a:pt x="795" y="20"/>
                    <a:pt x="799" y="38"/>
                    <a:pt x="804" y="61"/>
                  </a:cubicBezTo>
                  <a:cubicBezTo>
                    <a:pt x="539" y="118"/>
                    <a:pt x="277" y="171"/>
                    <a:pt x="13" y="224"/>
                  </a:cubicBezTo>
                  <a:cubicBezTo>
                    <a:pt x="8" y="207"/>
                    <a:pt x="4" y="196"/>
                    <a:pt x="2" y="184"/>
                  </a:cubicBezTo>
                  <a:cubicBezTo>
                    <a:pt x="0" y="178"/>
                    <a:pt x="1" y="171"/>
                    <a:pt x="0" y="166"/>
                  </a:cubicBezTo>
                  <a:cubicBezTo>
                    <a:pt x="32" y="149"/>
                    <a:pt x="757" y="0"/>
                    <a:pt x="79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91">
              <a:extLst>
                <a:ext uri="{FF2B5EF4-FFF2-40B4-BE49-F238E27FC236}">
                  <a16:creationId xmlns:a16="http://schemas.microsoft.com/office/drawing/2014/main" id="{BCA7B6DD-0A17-41FC-AD03-599FCDDF3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5" y="5554663"/>
              <a:ext cx="331788" cy="204788"/>
            </a:xfrm>
            <a:custGeom>
              <a:avLst/>
              <a:gdLst>
                <a:gd name="T0" fmla="*/ 781 w 807"/>
                <a:gd name="T1" fmla="*/ 0 h 250"/>
                <a:gd name="T2" fmla="*/ 790 w 807"/>
                <a:gd name="T3" fmla="*/ 12 h 250"/>
                <a:gd name="T4" fmla="*/ 758 w 807"/>
                <a:gd name="T5" fmla="*/ 75 h 250"/>
                <a:gd name="T6" fmla="*/ 56 w 807"/>
                <a:gd name="T7" fmla="*/ 244 h 250"/>
                <a:gd name="T8" fmla="*/ 17 w 807"/>
                <a:gd name="T9" fmla="*/ 250 h 250"/>
                <a:gd name="T10" fmla="*/ 0 w 807"/>
                <a:gd name="T11" fmla="*/ 189 h 250"/>
                <a:gd name="T12" fmla="*/ 781 w 807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250">
                  <a:moveTo>
                    <a:pt x="781" y="0"/>
                  </a:moveTo>
                  <a:cubicBezTo>
                    <a:pt x="787" y="8"/>
                    <a:pt x="789" y="10"/>
                    <a:pt x="790" y="12"/>
                  </a:cubicBezTo>
                  <a:cubicBezTo>
                    <a:pt x="807" y="59"/>
                    <a:pt x="805" y="63"/>
                    <a:pt x="758" y="75"/>
                  </a:cubicBezTo>
                  <a:cubicBezTo>
                    <a:pt x="524" y="131"/>
                    <a:pt x="290" y="188"/>
                    <a:pt x="56" y="244"/>
                  </a:cubicBezTo>
                  <a:cubicBezTo>
                    <a:pt x="44" y="247"/>
                    <a:pt x="33" y="248"/>
                    <a:pt x="17" y="250"/>
                  </a:cubicBezTo>
                  <a:cubicBezTo>
                    <a:pt x="11" y="231"/>
                    <a:pt x="6" y="212"/>
                    <a:pt x="0" y="189"/>
                  </a:cubicBezTo>
                  <a:cubicBezTo>
                    <a:pt x="261" y="120"/>
                    <a:pt x="521" y="58"/>
                    <a:pt x="7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92">
              <a:extLst>
                <a:ext uri="{FF2B5EF4-FFF2-40B4-BE49-F238E27FC236}">
                  <a16:creationId xmlns:a16="http://schemas.microsoft.com/office/drawing/2014/main" id="{87492318-48DD-4AF8-B833-3865E380F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4754563"/>
              <a:ext cx="323850" cy="255588"/>
            </a:xfrm>
            <a:custGeom>
              <a:avLst/>
              <a:gdLst>
                <a:gd name="T0" fmla="*/ 765 w 790"/>
                <a:gd name="T1" fmla="*/ 0 h 311"/>
                <a:gd name="T2" fmla="*/ 790 w 790"/>
                <a:gd name="T3" fmla="*/ 58 h 311"/>
                <a:gd name="T4" fmla="*/ 749 w 790"/>
                <a:gd name="T5" fmla="*/ 78 h 311"/>
                <a:gd name="T6" fmla="*/ 200 w 790"/>
                <a:gd name="T7" fmla="*/ 261 h 311"/>
                <a:gd name="T8" fmla="*/ 19 w 790"/>
                <a:gd name="T9" fmla="*/ 311 h 311"/>
                <a:gd name="T10" fmla="*/ 0 w 790"/>
                <a:gd name="T11" fmla="*/ 246 h 311"/>
                <a:gd name="T12" fmla="*/ 765 w 790"/>
                <a:gd name="T13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311">
                  <a:moveTo>
                    <a:pt x="765" y="0"/>
                  </a:moveTo>
                  <a:cubicBezTo>
                    <a:pt x="774" y="21"/>
                    <a:pt x="781" y="38"/>
                    <a:pt x="790" y="58"/>
                  </a:cubicBezTo>
                  <a:cubicBezTo>
                    <a:pt x="775" y="66"/>
                    <a:pt x="762" y="73"/>
                    <a:pt x="749" y="78"/>
                  </a:cubicBezTo>
                  <a:cubicBezTo>
                    <a:pt x="570" y="151"/>
                    <a:pt x="386" y="208"/>
                    <a:pt x="200" y="261"/>
                  </a:cubicBezTo>
                  <a:cubicBezTo>
                    <a:pt x="142" y="277"/>
                    <a:pt x="83" y="293"/>
                    <a:pt x="19" y="311"/>
                  </a:cubicBezTo>
                  <a:cubicBezTo>
                    <a:pt x="12" y="289"/>
                    <a:pt x="7" y="270"/>
                    <a:pt x="0" y="246"/>
                  </a:cubicBezTo>
                  <a:cubicBezTo>
                    <a:pt x="260" y="175"/>
                    <a:pt x="515" y="103"/>
                    <a:pt x="7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93">
              <a:extLst>
                <a:ext uri="{FF2B5EF4-FFF2-40B4-BE49-F238E27FC236}">
                  <a16:creationId xmlns:a16="http://schemas.microsoft.com/office/drawing/2014/main" id="{3E4C61FA-3624-4BF4-B4F7-72E3C2B3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513" y="5840413"/>
              <a:ext cx="323850" cy="257175"/>
            </a:xfrm>
            <a:custGeom>
              <a:avLst/>
              <a:gdLst>
                <a:gd name="T0" fmla="*/ 22 w 787"/>
                <a:gd name="T1" fmla="*/ 314 h 314"/>
                <a:gd name="T2" fmla="*/ 0 w 787"/>
                <a:gd name="T3" fmla="*/ 257 h 314"/>
                <a:gd name="T4" fmla="*/ 770 w 787"/>
                <a:gd name="T5" fmla="*/ 0 h 314"/>
                <a:gd name="T6" fmla="*/ 787 w 787"/>
                <a:gd name="T7" fmla="*/ 59 h 314"/>
                <a:gd name="T8" fmla="*/ 22 w 787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314">
                  <a:moveTo>
                    <a:pt x="22" y="314"/>
                  </a:moveTo>
                  <a:cubicBezTo>
                    <a:pt x="15" y="295"/>
                    <a:pt x="8" y="278"/>
                    <a:pt x="0" y="257"/>
                  </a:cubicBezTo>
                  <a:cubicBezTo>
                    <a:pt x="254" y="159"/>
                    <a:pt x="509" y="76"/>
                    <a:pt x="770" y="0"/>
                  </a:cubicBezTo>
                  <a:cubicBezTo>
                    <a:pt x="777" y="23"/>
                    <a:pt x="782" y="41"/>
                    <a:pt x="787" y="59"/>
                  </a:cubicBezTo>
                  <a:cubicBezTo>
                    <a:pt x="531" y="145"/>
                    <a:pt x="279" y="229"/>
                    <a:pt x="22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CBEE9D19-28B6-4CD6-9909-7305972BE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400" y="2874963"/>
              <a:ext cx="130175" cy="155575"/>
            </a:xfrm>
            <a:custGeom>
              <a:avLst/>
              <a:gdLst>
                <a:gd name="T0" fmla="*/ 23 w 316"/>
                <a:gd name="T1" fmla="*/ 0 h 190"/>
                <a:gd name="T2" fmla="*/ 316 w 316"/>
                <a:gd name="T3" fmla="*/ 147 h 190"/>
                <a:gd name="T4" fmla="*/ 296 w 316"/>
                <a:gd name="T5" fmla="*/ 190 h 190"/>
                <a:gd name="T6" fmla="*/ 0 w 316"/>
                <a:gd name="T7" fmla="*/ 40 h 190"/>
                <a:gd name="T8" fmla="*/ 23 w 3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90">
                  <a:moveTo>
                    <a:pt x="23" y="0"/>
                  </a:moveTo>
                  <a:cubicBezTo>
                    <a:pt x="124" y="50"/>
                    <a:pt x="218" y="98"/>
                    <a:pt x="316" y="147"/>
                  </a:cubicBezTo>
                  <a:cubicBezTo>
                    <a:pt x="309" y="161"/>
                    <a:pt x="303" y="173"/>
                    <a:pt x="296" y="190"/>
                  </a:cubicBezTo>
                  <a:cubicBezTo>
                    <a:pt x="194" y="145"/>
                    <a:pt x="96" y="99"/>
                    <a:pt x="0" y="40"/>
                  </a:cubicBezTo>
                  <a:cubicBezTo>
                    <a:pt x="8" y="26"/>
                    <a:pt x="15" y="1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id="{9E74DF55-1E3F-49BA-BDE4-50AC898F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425" y="3732213"/>
              <a:ext cx="128588" cy="165100"/>
            </a:xfrm>
            <a:custGeom>
              <a:avLst/>
              <a:gdLst>
                <a:gd name="T0" fmla="*/ 0 w 312"/>
                <a:gd name="T1" fmla="*/ 42 h 202"/>
                <a:gd name="T2" fmla="*/ 22 w 312"/>
                <a:gd name="T3" fmla="*/ 0 h 202"/>
                <a:gd name="T4" fmla="*/ 312 w 312"/>
                <a:gd name="T5" fmla="*/ 160 h 202"/>
                <a:gd name="T6" fmla="*/ 286 w 312"/>
                <a:gd name="T7" fmla="*/ 202 h 202"/>
                <a:gd name="T8" fmla="*/ 0 w 312"/>
                <a:gd name="T9" fmla="*/ 4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202">
                  <a:moveTo>
                    <a:pt x="0" y="42"/>
                  </a:moveTo>
                  <a:cubicBezTo>
                    <a:pt x="8" y="27"/>
                    <a:pt x="14" y="16"/>
                    <a:pt x="22" y="0"/>
                  </a:cubicBezTo>
                  <a:cubicBezTo>
                    <a:pt x="122" y="48"/>
                    <a:pt x="215" y="103"/>
                    <a:pt x="312" y="160"/>
                  </a:cubicBezTo>
                  <a:cubicBezTo>
                    <a:pt x="302" y="175"/>
                    <a:pt x="295" y="187"/>
                    <a:pt x="286" y="202"/>
                  </a:cubicBezTo>
                  <a:cubicBezTo>
                    <a:pt x="190" y="148"/>
                    <a:pt x="97" y="97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96">
              <a:extLst>
                <a:ext uri="{FF2B5EF4-FFF2-40B4-BE49-F238E27FC236}">
                  <a16:creationId xmlns:a16="http://schemas.microsoft.com/office/drawing/2014/main" id="{53F9CBA2-34C2-410F-925E-A060AE8DB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0" y="3297238"/>
              <a:ext cx="133350" cy="142875"/>
            </a:xfrm>
            <a:custGeom>
              <a:avLst/>
              <a:gdLst>
                <a:gd name="T0" fmla="*/ 322 w 322"/>
                <a:gd name="T1" fmla="*/ 127 h 174"/>
                <a:gd name="T2" fmla="*/ 304 w 322"/>
                <a:gd name="T3" fmla="*/ 174 h 174"/>
                <a:gd name="T4" fmla="*/ 0 w 322"/>
                <a:gd name="T5" fmla="*/ 47 h 174"/>
                <a:gd name="T6" fmla="*/ 19 w 322"/>
                <a:gd name="T7" fmla="*/ 0 h 174"/>
                <a:gd name="T8" fmla="*/ 322 w 322"/>
                <a:gd name="T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74">
                  <a:moveTo>
                    <a:pt x="322" y="127"/>
                  </a:moveTo>
                  <a:cubicBezTo>
                    <a:pt x="316" y="143"/>
                    <a:pt x="311" y="156"/>
                    <a:pt x="304" y="174"/>
                  </a:cubicBezTo>
                  <a:cubicBezTo>
                    <a:pt x="201" y="131"/>
                    <a:pt x="103" y="90"/>
                    <a:pt x="0" y="47"/>
                  </a:cubicBezTo>
                  <a:cubicBezTo>
                    <a:pt x="7" y="31"/>
                    <a:pt x="12" y="18"/>
                    <a:pt x="19" y="0"/>
                  </a:cubicBezTo>
                  <a:cubicBezTo>
                    <a:pt x="121" y="42"/>
                    <a:pt x="220" y="84"/>
                    <a:pt x="32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97">
              <a:extLst>
                <a:ext uri="{FF2B5EF4-FFF2-40B4-BE49-F238E27FC236}">
                  <a16:creationId xmlns:a16="http://schemas.microsoft.com/office/drawing/2014/main" id="{01C3D2E1-6D32-4DB4-A7AB-A72B7A647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3095625"/>
              <a:ext cx="133350" cy="142875"/>
            </a:xfrm>
            <a:custGeom>
              <a:avLst/>
              <a:gdLst>
                <a:gd name="T0" fmla="*/ 0 w 323"/>
                <a:gd name="T1" fmla="*/ 47 h 174"/>
                <a:gd name="T2" fmla="*/ 20 w 323"/>
                <a:gd name="T3" fmla="*/ 0 h 174"/>
                <a:gd name="T4" fmla="*/ 323 w 323"/>
                <a:gd name="T5" fmla="*/ 126 h 174"/>
                <a:gd name="T6" fmla="*/ 305 w 323"/>
                <a:gd name="T7" fmla="*/ 174 h 174"/>
                <a:gd name="T8" fmla="*/ 0 w 323"/>
                <a:gd name="T9" fmla="*/ 4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74">
                  <a:moveTo>
                    <a:pt x="0" y="47"/>
                  </a:moveTo>
                  <a:cubicBezTo>
                    <a:pt x="8" y="29"/>
                    <a:pt x="13" y="17"/>
                    <a:pt x="20" y="0"/>
                  </a:cubicBezTo>
                  <a:cubicBezTo>
                    <a:pt x="121" y="42"/>
                    <a:pt x="219" y="83"/>
                    <a:pt x="323" y="126"/>
                  </a:cubicBezTo>
                  <a:cubicBezTo>
                    <a:pt x="317" y="142"/>
                    <a:pt x="311" y="156"/>
                    <a:pt x="305" y="174"/>
                  </a:cubicBezTo>
                  <a:cubicBezTo>
                    <a:pt x="202" y="131"/>
                    <a:pt x="104" y="90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98">
              <a:extLst>
                <a:ext uri="{FF2B5EF4-FFF2-40B4-BE49-F238E27FC236}">
                  <a16:creationId xmlns:a16="http://schemas.microsoft.com/office/drawing/2014/main" id="{55879D9A-D6DB-450A-8AA6-FE49F80D0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75" y="4445000"/>
              <a:ext cx="120650" cy="185738"/>
            </a:xfrm>
            <a:custGeom>
              <a:avLst/>
              <a:gdLst>
                <a:gd name="T0" fmla="*/ 19 w 291"/>
                <a:gd name="T1" fmla="*/ 226 h 226"/>
                <a:gd name="T2" fmla="*/ 6 w 291"/>
                <a:gd name="T3" fmla="*/ 204 h 226"/>
                <a:gd name="T4" fmla="*/ 0 w 291"/>
                <a:gd name="T5" fmla="*/ 180 h 226"/>
                <a:gd name="T6" fmla="*/ 251 w 291"/>
                <a:gd name="T7" fmla="*/ 0 h 226"/>
                <a:gd name="T8" fmla="*/ 291 w 291"/>
                <a:gd name="T9" fmla="*/ 28 h 226"/>
                <a:gd name="T10" fmla="*/ 19 w 291"/>
                <a:gd name="T1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26">
                  <a:moveTo>
                    <a:pt x="19" y="226"/>
                  </a:moveTo>
                  <a:cubicBezTo>
                    <a:pt x="13" y="215"/>
                    <a:pt x="8" y="210"/>
                    <a:pt x="6" y="204"/>
                  </a:cubicBezTo>
                  <a:cubicBezTo>
                    <a:pt x="3" y="198"/>
                    <a:pt x="2" y="192"/>
                    <a:pt x="0" y="180"/>
                  </a:cubicBezTo>
                  <a:cubicBezTo>
                    <a:pt x="91" y="134"/>
                    <a:pt x="182" y="84"/>
                    <a:pt x="251" y="0"/>
                  </a:cubicBezTo>
                  <a:cubicBezTo>
                    <a:pt x="264" y="9"/>
                    <a:pt x="276" y="17"/>
                    <a:pt x="291" y="28"/>
                  </a:cubicBezTo>
                  <a:cubicBezTo>
                    <a:pt x="219" y="122"/>
                    <a:pt x="123" y="176"/>
                    <a:pt x="19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99">
              <a:extLst>
                <a:ext uri="{FF2B5EF4-FFF2-40B4-BE49-F238E27FC236}">
                  <a16:creationId xmlns:a16="http://schemas.microsoft.com/office/drawing/2014/main" id="{E85B5991-2F06-45AC-BCEA-03B99A5EA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888" y="3505200"/>
              <a:ext cx="131763" cy="149225"/>
            </a:xfrm>
            <a:custGeom>
              <a:avLst/>
              <a:gdLst>
                <a:gd name="T0" fmla="*/ 0 w 320"/>
                <a:gd name="T1" fmla="*/ 45 h 181"/>
                <a:gd name="T2" fmla="*/ 11 w 320"/>
                <a:gd name="T3" fmla="*/ 16 h 181"/>
                <a:gd name="T4" fmla="*/ 24 w 320"/>
                <a:gd name="T5" fmla="*/ 0 h 181"/>
                <a:gd name="T6" fmla="*/ 320 w 320"/>
                <a:gd name="T7" fmla="*/ 135 h 181"/>
                <a:gd name="T8" fmla="*/ 298 w 320"/>
                <a:gd name="T9" fmla="*/ 181 h 181"/>
                <a:gd name="T10" fmla="*/ 0 w 320"/>
                <a:gd name="T11" fmla="*/ 4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1">
                  <a:moveTo>
                    <a:pt x="0" y="45"/>
                  </a:moveTo>
                  <a:cubicBezTo>
                    <a:pt x="5" y="31"/>
                    <a:pt x="7" y="23"/>
                    <a:pt x="11" y="16"/>
                  </a:cubicBezTo>
                  <a:cubicBezTo>
                    <a:pt x="13" y="12"/>
                    <a:pt x="17" y="8"/>
                    <a:pt x="24" y="0"/>
                  </a:cubicBezTo>
                  <a:cubicBezTo>
                    <a:pt x="121" y="44"/>
                    <a:pt x="218" y="89"/>
                    <a:pt x="320" y="135"/>
                  </a:cubicBezTo>
                  <a:cubicBezTo>
                    <a:pt x="312" y="152"/>
                    <a:pt x="306" y="164"/>
                    <a:pt x="298" y="181"/>
                  </a:cubicBezTo>
                  <a:cubicBezTo>
                    <a:pt x="198" y="135"/>
                    <a:pt x="101" y="9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00">
              <a:extLst>
                <a:ext uri="{FF2B5EF4-FFF2-40B4-BE49-F238E27FC236}">
                  <a16:creationId xmlns:a16="http://schemas.microsoft.com/office/drawing/2014/main" id="{001DDCAA-C90E-485B-B7C4-1CD7AE42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4010025"/>
              <a:ext cx="107950" cy="217488"/>
            </a:xfrm>
            <a:custGeom>
              <a:avLst/>
              <a:gdLst>
                <a:gd name="T0" fmla="*/ 0 w 262"/>
                <a:gd name="T1" fmla="*/ 37 h 266"/>
                <a:gd name="T2" fmla="*/ 32 w 262"/>
                <a:gd name="T3" fmla="*/ 0 h 266"/>
                <a:gd name="T4" fmla="*/ 262 w 262"/>
                <a:gd name="T5" fmla="*/ 238 h 266"/>
                <a:gd name="T6" fmla="*/ 242 w 262"/>
                <a:gd name="T7" fmla="*/ 256 h 266"/>
                <a:gd name="T8" fmla="*/ 221 w 262"/>
                <a:gd name="T9" fmla="*/ 266 h 266"/>
                <a:gd name="T10" fmla="*/ 0 w 262"/>
                <a:gd name="T11" fmla="*/ 3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266">
                  <a:moveTo>
                    <a:pt x="0" y="37"/>
                  </a:moveTo>
                  <a:cubicBezTo>
                    <a:pt x="13" y="22"/>
                    <a:pt x="21" y="13"/>
                    <a:pt x="32" y="0"/>
                  </a:cubicBezTo>
                  <a:cubicBezTo>
                    <a:pt x="122" y="69"/>
                    <a:pt x="202" y="142"/>
                    <a:pt x="262" y="238"/>
                  </a:cubicBezTo>
                  <a:cubicBezTo>
                    <a:pt x="253" y="246"/>
                    <a:pt x="248" y="252"/>
                    <a:pt x="242" y="256"/>
                  </a:cubicBezTo>
                  <a:cubicBezTo>
                    <a:pt x="236" y="259"/>
                    <a:pt x="230" y="261"/>
                    <a:pt x="221" y="266"/>
                  </a:cubicBezTo>
                  <a:cubicBezTo>
                    <a:pt x="162" y="177"/>
                    <a:pt x="85" y="106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01">
              <a:extLst>
                <a:ext uri="{FF2B5EF4-FFF2-40B4-BE49-F238E27FC236}">
                  <a16:creationId xmlns:a16="http://schemas.microsoft.com/office/drawing/2014/main" id="{ABB4DFBA-86F4-4FDB-BB1E-82A995FC0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1908175"/>
              <a:ext cx="103188" cy="61913"/>
            </a:xfrm>
            <a:custGeom>
              <a:avLst/>
              <a:gdLst>
                <a:gd name="T0" fmla="*/ 248 w 251"/>
                <a:gd name="T1" fmla="*/ 34 h 76"/>
                <a:gd name="T2" fmla="*/ 98 w 251"/>
                <a:gd name="T3" fmla="*/ 59 h 76"/>
                <a:gd name="T4" fmla="*/ 36 w 251"/>
                <a:gd name="T5" fmla="*/ 68 h 76"/>
                <a:gd name="T6" fmla="*/ 3 w 251"/>
                <a:gd name="T7" fmla="*/ 56 h 76"/>
                <a:gd name="T8" fmla="*/ 33 w 251"/>
                <a:gd name="T9" fmla="*/ 33 h 76"/>
                <a:gd name="T10" fmla="*/ 135 w 251"/>
                <a:gd name="T11" fmla="*/ 16 h 76"/>
                <a:gd name="T12" fmla="*/ 225 w 251"/>
                <a:gd name="T13" fmla="*/ 3 h 76"/>
                <a:gd name="T14" fmla="*/ 248 w 251"/>
                <a:gd name="T15" fmla="*/ 3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76">
                  <a:moveTo>
                    <a:pt x="248" y="34"/>
                  </a:moveTo>
                  <a:cubicBezTo>
                    <a:pt x="197" y="43"/>
                    <a:pt x="148" y="51"/>
                    <a:pt x="98" y="59"/>
                  </a:cubicBezTo>
                  <a:cubicBezTo>
                    <a:pt x="77" y="62"/>
                    <a:pt x="57" y="66"/>
                    <a:pt x="36" y="68"/>
                  </a:cubicBezTo>
                  <a:cubicBezTo>
                    <a:pt x="23" y="69"/>
                    <a:pt x="7" y="76"/>
                    <a:pt x="3" y="56"/>
                  </a:cubicBezTo>
                  <a:cubicBezTo>
                    <a:pt x="0" y="34"/>
                    <a:pt x="20" y="35"/>
                    <a:pt x="33" y="33"/>
                  </a:cubicBezTo>
                  <a:cubicBezTo>
                    <a:pt x="67" y="26"/>
                    <a:pt x="101" y="22"/>
                    <a:pt x="135" y="16"/>
                  </a:cubicBezTo>
                  <a:cubicBezTo>
                    <a:pt x="165" y="12"/>
                    <a:pt x="195" y="7"/>
                    <a:pt x="225" y="3"/>
                  </a:cubicBezTo>
                  <a:cubicBezTo>
                    <a:pt x="244" y="0"/>
                    <a:pt x="251" y="10"/>
                    <a:pt x="24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id="{F52DC87E-5F2C-47BA-B4DD-611B1DD6C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1725" y="1847850"/>
              <a:ext cx="103188" cy="57150"/>
            </a:xfrm>
            <a:custGeom>
              <a:avLst/>
              <a:gdLst>
                <a:gd name="T0" fmla="*/ 19 w 252"/>
                <a:gd name="T1" fmla="*/ 71 h 71"/>
                <a:gd name="T2" fmla="*/ 3 w 252"/>
                <a:gd name="T3" fmla="*/ 53 h 71"/>
                <a:gd name="T4" fmla="*/ 23 w 252"/>
                <a:gd name="T5" fmla="*/ 34 h 71"/>
                <a:gd name="T6" fmla="*/ 220 w 252"/>
                <a:gd name="T7" fmla="*/ 2 h 71"/>
                <a:gd name="T8" fmla="*/ 248 w 252"/>
                <a:gd name="T9" fmla="*/ 15 h 71"/>
                <a:gd name="T10" fmla="*/ 226 w 252"/>
                <a:gd name="T11" fmla="*/ 37 h 71"/>
                <a:gd name="T12" fmla="*/ 77 w 252"/>
                <a:gd name="T13" fmla="*/ 61 h 71"/>
                <a:gd name="T14" fmla="*/ 19 w 252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71">
                  <a:moveTo>
                    <a:pt x="19" y="71"/>
                  </a:moveTo>
                  <a:cubicBezTo>
                    <a:pt x="15" y="66"/>
                    <a:pt x="5" y="61"/>
                    <a:pt x="3" y="53"/>
                  </a:cubicBezTo>
                  <a:cubicBezTo>
                    <a:pt x="0" y="39"/>
                    <a:pt x="13" y="36"/>
                    <a:pt x="23" y="34"/>
                  </a:cubicBezTo>
                  <a:cubicBezTo>
                    <a:pt x="89" y="23"/>
                    <a:pt x="154" y="12"/>
                    <a:pt x="220" y="2"/>
                  </a:cubicBezTo>
                  <a:cubicBezTo>
                    <a:pt x="232" y="0"/>
                    <a:pt x="245" y="0"/>
                    <a:pt x="248" y="15"/>
                  </a:cubicBezTo>
                  <a:cubicBezTo>
                    <a:pt x="252" y="32"/>
                    <a:pt x="239" y="35"/>
                    <a:pt x="226" y="37"/>
                  </a:cubicBezTo>
                  <a:cubicBezTo>
                    <a:pt x="177" y="45"/>
                    <a:pt x="127" y="53"/>
                    <a:pt x="77" y="61"/>
                  </a:cubicBezTo>
                  <a:cubicBezTo>
                    <a:pt x="60" y="64"/>
                    <a:pt x="43" y="67"/>
                    <a:pt x="1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03">
              <a:extLst>
                <a:ext uri="{FF2B5EF4-FFF2-40B4-BE49-F238E27FC236}">
                  <a16:creationId xmlns:a16="http://schemas.microsoft.com/office/drawing/2014/main" id="{24A26656-B76B-47F8-B61A-701E86253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2205038"/>
              <a:ext cx="100013" cy="77788"/>
            </a:xfrm>
            <a:custGeom>
              <a:avLst/>
              <a:gdLst>
                <a:gd name="T0" fmla="*/ 242 w 242"/>
                <a:gd name="T1" fmla="*/ 29 h 95"/>
                <a:gd name="T2" fmla="*/ 219 w 242"/>
                <a:gd name="T3" fmla="*/ 39 h 95"/>
                <a:gd name="T4" fmla="*/ 31 w 242"/>
                <a:gd name="T5" fmla="*/ 91 h 95"/>
                <a:gd name="T6" fmla="*/ 16 w 242"/>
                <a:gd name="T7" fmla="*/ 94 h 95"/>
                <a:gd name="T8" fmla="*/ 1 w 242"/>
                <a:gd name="T9" fmla="*/ 85 h 95"/>
                <a:gd name="T10" fmla="*/ 6 w 242"/>
                <a:gd name="T11" fmla="*/ 64 h 95"/>
                <a:gd name="T12" fmla="*/ 20 w 242"/>
                <a:gd name="T13" fmla="*/ 58 h 95"/>
                <a:gd name="T14" fmla="*/ 207 w 242"/>
                <a:gd name="T15" fmla="*/ 5 h 95"/>
                <a:gd name="T16" fmla="*/ 242 w 242"/>
                <a:gd name="T17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95">
                  <a:moveTo>
                    <a:pt x="242" y="29"/>
                  </a:moveTo>
                  <a:cubicBezTo>
                    <a:pt x="233" y="33"/>
                    <a:pt x="226" y="37"/>
                    <a:pt x="219" y="39"/>
                  </a:cubicBezTo>
                  <a:cubicBezTo>
                    <a:pt x="156" y="57"/>
                    <a:pt x="94" y="74"/>
                    <a:pt x="31" y="91"/>
                  </a:cubicBezTo>
                  <a:cubicBezTo>
                    <a:pt x="26" y="92"/>
                    <a:pt x="21" y="95"/>
                    <a:pt x="16" y="94"/>
                  </a:cubicBezTo>
                  <a:cubicBezTo>
                    <a:pt x="10" y="93"/>
                    <a:pt x="2" y="89"/>
                    <a:pt x="1" y="85"/>
                  </a:cubicBezTo>
                  <a:cubicBezTo>
                    <a:pt x="0" y="78"/>
                    <a:pt x="2" y="70"/>
                    <a:pt x="6" y="64"/>
                  </a:cubicBezTo>
                  <a:cubicBezTo>
                    <a:pt x="8" y="60"/>
                    <a:pt x="15" y="59"/>
                    <a:pt x="20" y="58"/>
                  </a:cubicBezTo>
                  <a:cubicBezTo>
                    <a:pt x="82" y="40"/>
                    <a:pt x="145" y="23"/>
                    <a:pt x="207" y="5"/>
                  </a:cubicBezTo>
                  <a:cubicBezTo>
                    <a:pt x="224" y="1"/>
                    <a:pt x="239" y="0"/>
                    <a:pt x="24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id="{4C447A74-2616-4834-BCB5-F1D9A6FC0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0" y="1778000"/>
              <a:ext cx="103188" cy="61913"/>
            </a:xfrm>
            <a:custGeom>
              <a:avLst/>
              <a:gdLst>
                <a:gd name="T0" fmla="*/ 20 w 248"/>
                <a:gd name="T1" fmla="*/ 77 h 77"/>
                <a:gd name="T2" fmla="*/ 4 w 248"/>
                <a:gd name="T3" fmla="*/ 60 h 77"/>
                <a:gd name="T4" fmla="*/ 22 w 248"/>
                <a:gd name="T5" fmla="*/ 39 h 77"/>
                <a:gd name="T6" fmla="*/ 155 w 248"/>
                <a:gd name="T7" fmla="*/ 14 h 77"/>
                <a:gd name="T8" fmla="*/ 226 w 248"/>
                <a:gd name="T9" fmla="*/ 1 h 77"/>
                <a:gd name="T10" fmla="*/ 246 w 248"/>
                <a:gd name="T11" fmla="*/ 13 h 77"/>
                <a:gd name="T12" fmla="*/ 235 w 248"/>
                <a:gd name="T13" fmla="*/ 33 h 77"/>
                <a:gd name="T14" fmla="*/ 20 w 24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77">
                  <a:moveTo>
                    <a:pt x="20" y="77"/>
                  </a:moveTo>
                  <a:cubicBezTo>
                    <a:pt x="15" y="72"/>
                    <a:pt x="6" y="67"/>
                    <a:pt x="4" y="60"/>
                  </a:cubicBezTo>
                  <a:cubicBezTo>
                    <a:pt x="0" y="47"/>
                    <a:pt x="11" y="41"/>
                    <a:pt x="22" y="39"/>
                  </a:cubicBezTo>
                  <a:cubicBezTo>
                    <a:pt x="66" y="30"/>
                    <a:pt x="111" y="22"/>
                    <a:pt x="155" y="14"/>
                  </a:cubicBezTo>
                  <a:cubicBezTo>
                    <a:pt x="179" y="9"/>
                    <a:pt x="202" y="4"/>
                    <a:pt x="226" y="1"/>
                  </a:cubicBezTo>
                  <a:cubicBezTo>
                    <a:pt x="232" y="0"/>
                    <a:pt x="244" y="7"/>
                    <a:pt x="246" y="13"/>
                  </a:cubicBezTo>
                  <a:cubicBezTo>
                    <a:pt x="248" y="18"/>
                    <a:pt x="241" y="32"/>
                    <a:pt x="235" y="33"/>
                  </a:cubicBezTo>
                  <a:cubicBezTo>
                    <a:pt x="165" y="48"/>
                    <a:pt x="95" y="62"/>
                    <a:pt x="2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id="{6CA85A20-84D6-4E67-91A8-1C69DA8D1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0" y="1970088"/>
              <a:ext cx="104775" cy="61913"/>
            </a:xfrm>
            <a:custGeom>
              <a:avLst/>
              <a:gdLst>
                <a:gd name="T0" fmla="*/ 243 w 253"/>
                <a:gd name="T1" fmla="*/ 0 h 75"/>
                <a:gd name="T2" fmla="*/ 234 w 253"/>
                <a:gd name="T3" fmla="*/ 37 h 75"/>
                <a:gd name="T4" fmla="*/ 12 w 253"/>
                <a:gd name="T5" fmla="*/ 75 h 75"/>
                <a:gd name="T6" fmla="*/ 20 w 253"/>
                <a:gd name="T7" fmla="*/ 38 h 75"/>
                <a:gd name="T8" fmla="*/ 243 w 25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75">
                  <a:moveTo>
                    <a:pt x="243" y="0"/>
                  </a:moveTo>
                  <a:cubicBezTo>
                    <a:pt x="253" y="22"/>
                    <a:pt x="252" y="34"/>
                    <a:pt x="234" y="37"/>
                  </a:cubicBezTo>
                  <a:cubicBezTo>
                    <a:pt x="160" y="50"/>
                    <a:pt x="86" y="62"/>
                    <a:pt x="12" y="75"/>
                  </a:cubicBezTo>
                  <a:cubicBezTo>
                    <a:pt x="1" y="56"/>
                    <a:pt x="0" y="42"/>
                    <a:pt x="20" y="38"/>
                  </a:cubicBezTo>
                  <a:cubicBezTo>
                    <a:pt x="94" y="25"/>
                    <a:pt x="168" y="13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4A0F0213-9D50-4A01-A1B7-99A91691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2497138"/>
              <a:ext cx="57150" cy="184150"/>
            </a:xfrm>
            <a:custGeom>
              <a:avLst/>
              <a:gdLst>
                <a:gd name="T0" fmla="*/ 139 w 139"/>
                <a:gd name="T1" fmla="*/ 29 h 223"/>
                <a:gd name="T2" fmla="*/ 36 w 139"/>
                <a:gd name="T3" fmla="*/ 216 h 223"/>
                <a:gd name="T4" fmla="*/ 2 w 139"/>
                <a:gd name="T5" fmla="*/ 198 h 223"/>
                <a:gd name="T6" fmla="*/ 16 w 139"/>
                <a:gd name="T7" fmla="*/ 133 h 223"/>
                <a:gd name="T8" fmla="*/ 103 w 139"/>
                <a:gd name="T9" fmla="*/ 16 h 223"/>
                <a:gd name="T10" fmla="*/ 139 w 139"/>
                <a:gd name="T11" fmla="*/ 2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23">
                  <a:moveTo>
                    <a:pt x="139" y="29"/>
                  </a:moveTo>
                  <a:cubicBezTo>
                    <a:pt x="84" y="79"/>
                    <a:pt x="33" y="134"/>
                    <a:pt x="36" y="216"/>
                  </a:cubicBezTo>
                  <a:cubicBezTo>
                    <a:pt x="6" y="223"/>
                    <a:pt x="0" y="221"/>
                    <a:pt x="2" y="198"/>
                  </a:cubicBezTo>
                  <a:cubicBezTo>
                    <a:pt x="4" y="176"/>
                    <a:pt x="9" y="154"/>
                    <a:pt x="16" y="133"/>
                  </a:cubicBezTo>
                  <a:cubicBezTo>
                    <a:pt x="33" y="85"/>
                    <a:pt x="66" y="49"/>
                    <a:pt x="103" y="16"/>
                  </a:cubicBezTo>
                  <a:cubicBezTo>
                    <a:pt x="120" y="0"/>
                    <a:pt x="130" y="6"/>
                    <a:pt x="13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id="{4BB3EDC8-2E2B-4630-BC6C-95FCFC68F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2116138"/>
              <a:ext cx="100013" cy="66675"/>
            </a:xfrm>
            <a:custGeom>
              <a:avLst/>
              <a:gdLst>
                <a:gd name="T0" fmla="*/ 228 w 246"/>
                <a:gd name="T1" fmla="*/ 0 h 82"/>
                <a:gd name="T2" fmla="*/ 242 w 246"/>
                <a:gd name="T3" fmla="*/ 17 h 82"/>
                <a:gd name="T4" fmla="*/ 224 w 246"/>
                <a:gd name="T5" fmla="*/ 37 h 82"/>
                <a:gd name="T6" fmla="*/ 72 w 246"/>
                <a:gd name="T7" fmla="*/ 71 h 82"/>
                <a:gd name="T8" fmla="*/ 21 w 246"/>
                <a:gd name="T9" fmla="*/ 81 h 82"/>
                <a:gd name="T10" fmla="*/ 0 w 246"/>
                <a:gd name="T11" fmla="*/ 69 h 82"/>
                <a:gd name="T12" fmla="*/ 14 w 246"/>
                <a:gd name="T13" fmla="*/ 49 h 82"/>
                <a:gd name="T14" fmla="*/ 44 w 246"/>
                <a:gd name="T15" fmla="*/ 41 h 82"/>
                <a:gd name="T16" fmla="*/ 199 w 246"/>
                <a:gd name="T17" fmla="*/ 6 h 82"/>
                <a:gd name="T18" fmla="*/ 228 w 246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82">
                  <a:moveTo>
                    <a:pt x="228" y="0"/>
                  </a:moveTo>
                  <a:cubicBezTo>
                    <a:pt x="232" y="5"/>
                    <a:pt x="240" y="10"/>
                    <a:pt x="242" y="17"/>
                  </a:cubicBezTo>
                  <a:cubicBezTo>
                    <a:pt x="246" y="30"/>
                    <a:pt x="235" y="35"/>
                    <a:pt x="224" y="37"/>
                  </a:cubicBezTo>
                  <a:cubicBezTo>
                    <a:pt x="173" y="48"/>
                    <a:pt x="123" y="59"/>
                    <a:pt x="72" y="71"/>
                  </a:cubicBezTo>
                  <a:cubicBezTo>
                    <a:pt x="55" y="74"/>
                    <a:pt x="38" y="80"/>
                    <a:pt x="21" y="81"/>
                  </a:cubicBezTo>
                  <a:cubicBezTo>
                    <a:pt x="15" y="82"/>
                    <a:pt x="7" y="74"/>
                    <a:pt x="0" y="69"/>
                  </a:cubicBezTo>
                  <a:cubicBezTo>
                    <a:pt x="4" y="63"/>
                    <a:pt x="7" y="53"/>
                    <a:pt x="14" y="49"/>
                  </a:cubicBezTo>
                  <a:cubicBezTo>
                    <a:pt x="22" y="44"/>
                    <a:pt x="34" y="43"/>
                    <a:pt x="44" y="41"/>
                  </a:cubicBezTo>
                  <a:cubicBezTo>
                    <a:pt x="96" y="29"/>
                    <a:pt x="148" y="18"/>
                    <a:pt x="199" y="6"/>
                  </a:cubicBezTo>
                  <a:cubicBezTo>
                    <a:pt x="207" y="4"/>
                    <a:pt x="215" y="3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DD9B6324-BCE7-497B-9B0E-FC44AAACE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2039938"/>
              <a:ext cx="103188" cy="61913"/>
            </a:xfrm>
            <a:custGeom>
              <a:avLst/>
              <a:gdLst>
                <a:gd name="T0" fmla="*/ 11 w 252"/>
                <a:gd name="T1" fmla="*/ 76 h 76"/>
                <a:gd name="T2" fmla="*/ 20 w 252"/>
                <a:gd name="T3" fmla="*/ 40 h 76"/>
                <a:gd name="T4" fmla="*/ 227 w 252"/>
                <a:gd name="T5" fmla="*/ 1 h 76"/>
                <a:gd name="T6" fmla="*/ 247 w 252"/>
                <a:gd name="T7" fmla="*/ 13 h 76"/>
                <a:gd name="T8" fmla="*/ 232 w 252"/>
                <a:gd name="T9" fmla="*/ 35 h 76"/>
                <a:gd name="T10" fmla="*/ 69 w 252"/>
                <a:gd name="T11" fmla="*/ 66 h 76"/>
                <a:gd name="T12" fmla="*/ 11 w 252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76">
                  <a:moveTo>
                    <a:pt x="11" y="76"/>
                  </a:moveTo>
                  <a:cubicBezTo>
                    <a:pt x="0" y="57"/>
                    <a:pt x="0" y="44"/>
                    <a:pt x="20" y="40"/>
                  </a:cubicBezTo>
                  <a:cubicBezTo>
                    <a:pt x="89" y="26"/>
                    <a:pt x="158" y="13"/>
                    <a:pt x="227" y="1"/>
                  </a:cubicBezTo>
                  <a:cubicBezTo>
                    <a:pt x="233" y="0"/>
                    <a:pt x="245" y="7"/>
                    <a:pt x="247" y="13"/>
                  </a:cubicBezTo>
                  <a:cubicBezTo>
                    <a:pt x="252" y="24"/>
                    <a:pt x="245" y="32"/>
                    <a:pt x="232" y="35"/>
                  </a:cubicBezTo>
                  <a:cubicBezTo>
                    <a:pt x="178" y="45"/>
                    <a:pt x="123" y="56"/>
                    <a:pt x="69" y="66"/>
                  </a:cubicBezTo>
                  <a:cubicBezTo>
                    <a:pt x="50" y="70"/>
                    <a:pt x="30" y="73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09">
              <a:extLst>
                <a:ext uri="{FF2B5EF4-FFF2-40B4-BE49-F238E27FC236}">
                  <a16:creationId xmlns:a16="http://schemas.microsoft.com/office/drawing/2014/main" id="{C8C64B50-C695-4618-B886-562FA794E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5" y="2322513"/>
              <a:ext cx="101600" cy="98425"/>
            </a:xfrm>
            <a:custGeom>
              <a:avLst/>
              <a:gdLst>
                <a:gd name="T0" fmla="*/ 19 w 245"/>
                <a:gd name="T1" fmla="*/ 120 h 120"/>
                <a:gd name="T2" fmla="*/ 18 w 245"/>
                <a:gd name="T3" fmla="*/ 84 h 120"/>
                <a:gd name="T4" fmla="*/ 217 w 245"/>
                <a:gd name="T5" fmla="*/ 2 h 120"/>
                <a:gd name="T6" fmla="*/ 239 w 245"/>
                <a:gd name="T7" fmla="*/ 11 h 120"/>
                <a:gd name="T8" fmla="*/ 227 w 245"/>
                <a:gd name="T9" fmla="*/ 35 h 120"/>
                <a:gd name="T10" fmla="*/ 171 w 245"/>
                <a:gd name="T11" fmla="*/ 56 h 120"/>
                <a:gd name="T12" fmla="*/ 19 w 245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20">
                  <a:moveTo>
                    <a:pt x="19" y="120"/>
                  </a:moveTo>
                  <a:cubicBezTo>
                    <a:pt x="6" y="104"/>
                    <a:pt x="0" y="92"/>
                    <a:pt x="18" y="84"/>
                  </a:cubicBezTo>
                  <a:cubicBezTo>
                    <a:pt x="84" y="56"/>
                    <a:pt x="150" y="28"/>
                    <a:pt x="217" y="2"/>
                  </a:cubicBezTo>
                  <a:cubicBezTo>
                    <a:pt x="222" y="0"/>
                    <a:pt x="235" y="5"/>
                    <a:pt x="239" y="11"/>
                  </a:cubicBezTo>
                  <a:cubicBezTo>
                    <a:pt x="245" y="22"/>
                    <a:pt x="239" y="30"/>
                    <a:pt x="227" y="35"/>
                  </a:cubicBezTo>
                  <a:cubicBezTo>
                    <a:pt x="208" y="42"/>
                    <a:pt x="189" y="49"/>
                    <a:pt x="171" y="56"/>
                  </a:cubicBezTo>
                  <a:cubicBezTo>
                    <a:pt x="121" y="77"/>
                    <a:pt x="71" y="98"/>
                    <a:pt x="1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10">
              <a:extLst>
                <a:ext uri="{FF2B5EF4-FFF2-40B4-BE49-F238E27FC236}">
                  <a16:creationId xmlns:a16="http://schemas.microsoft.com/office/drawing/2014/main" id="{FEE7CA43-AB5D-46CE-B435-91ED7CACD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1689100"/>
              <a:ext cx="103188" cy="73025"/>
            </a:xfrm>
            <a:custGeom>
              <a:avLst/>
              <a:gdLst>
                <a:gd name="T0" fmla="*/ 241 w 251"/>
                <a:gd name="T1" fmla="*/ 2 h 88"/>
                <a:gd name="T2" fmla="*/ 228 w 251"/>
                <a:gd name="T3" fmla="*/ 36 h 88"/>
                <a:gd name="T4" fmla="*/ 31 w 251"/>
                <a:gd name="T5" fmla="*/ 85 h 88"/>
                <a:gd name="T6" fmla="*/ 3 w 251"/>
                <a:gd name="T7" fmla="*/ 72 h 88"/>
                <a:gd name="T8" fmla="*/ 21 w 251"/>
                <a:gd name="T9" fmla="*/ 51 h 88"/>
                <a:gd name="T10" fmla="*/ 222 w 251"/>
                <a:gd name="T11" fmla="*/ 1 h 88"/>
                <a:gd name="T12" fmla="*/ 241 w 251"/>
                <a:gd name="T13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88">
                  <a:moveTo>
                    <a:pt x="241" y="2"/>
                  </a:moveTo>
                  <a:cubicBezTo>
                    <a:pt x="251" y="23"/>
                    <a:pt x="243" y="32"/>
                    <a:pt x="228" y="36"/>
                  </a:cubicBezTo>
                  <a:cubicBezTo>
                    <a:pt x="162" y="52"/>
                    <a:pt x="97" y="69"/>
                    <a:pt x="31" y="85"/>
                  </a:cubicBezTo>
                  <a:cubicBezTo>
                    <a:pt x="19" y="87"/>
                    <a:pt x="7" y="88"/>
                    <a:pt x="3" y="72"/>
                  </a:cubicBezTo>
                  <a:cubicBezTo>
                    <a:pt x="0" y="57"/>
                    <a:pt x="11" y="53"/>
                    <a:pt x="21" y="51"/>
                  </a:cubicBezTo>
                  <a:cubicBezTo>
                    <a:pt x="88" y="34"/>
                    <a:pt x="155" y="17"/>
                    <a:pt x="222" y="1"/>
                  </a:cubicBezTo>
                  <a:cubicBezTo>
                    <a:pt x="228" y="0"/>
                    <a:pt x="234" y="2"/>
                    <a:pt x="2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CDE48E1F-49B0-4DC1-B56A-52871089C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575" y="1565275"/>
              <a:ext cx="100013" cy="92075"/>
            </a:xfrm>
            <a:custGeom>
              <a:avLst/>
              <a:gdLst>
                <a:gd name="T0" fmla="*/ 228 w 244"/>
                <a:gd name="T1" fmla="*/ 0 h 111"/>
                <a:gd name="T2" fmla="*/ 224 w 244"/>
                <a:gd name="T3" fmla="*/ 37 h 111"/>
                <a:gd name="T4" fmla="*/ 29 w 244"/>
                <a:gd name="T5" fmla="*/ 107 h 111"/>
                <a:gd name="T6" fmla="*/ 14 w 244"/>
                <a:gd name="T7" fmla="*/ 109 h 111"/>
                <a:gd name="T8" fmla="*/ 2 w 244"/>
                <a:gd name="T9" fmla="*/ 95 h 111"/>
                <a:gd name="T10" fmla="*/ 5 w 244"/>
                <a:gd name="T11" fmla="*/ 81 h 111"/>
                <a:gd name="T12" fmla="*/ 19 w 244"/>
                <a:gd name="T13" fmla="*/ 74 h 111"/>
                <a:gd name="T14" fmla="*/ 228 w 244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11">
                  <a:moveTo>
                    <a:pt x="228" y="0"/>
                  </a:moveTo>
                  <a:cubicBezTo>
                    <a:pt x="239" y="17"/>
                    <a:pt x="244" y="30"/>
                    <a:pt x="224" y="37"/>
                  </a:cubicBezTo>
                  <a:cubicBezTo>
                    <a:pt x="159" y="61"/>
                    <a:pt x="94" y="84"/>
                    <a:pt x="29" y="107"/>
                  </a:cubicBezTo>
                  <a:cubicBezTo>
                    <a:pt x="25" y="109"/>
                    <a:pt x="18" y="111"/>
                    <a:pt x="14" y="109"/>
                  </a:cubicBezTo>
                  <a:cubicBezTo>
                    <a:pt x="9" y="106"/>
                    <a:pt x="4" y="101"/>
                    <a:pt x="2" y="95"/>
                  </a:cubicBezTo>
                  <a:cubicBezTo>
                    <a:pt x="0" y="92"/>
                    <a:pt x="2" y="85"/>
                    <a:pt x="5" y="81"/>
                  </a:cubicBezTo>
                  <a:cubicBezTo>
                    <a:pt x="8" y="78"/>
                    <a:pt x="14" y="75"/>
                    <a:pt x="19" y="74"/>
                  </a:cubicBezTo>
                  <a:cubicBezTo>
                    <a:pt x="87" y="49"/>
                    <a:pt x="156" y="25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id="{E9EA0E3A-7B55-4821-B665-867168373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1001713"/>
              <a:ext cx="71438" cy="44450"/>
            </a:xfrm>
            <a:custGeom>
              <a:avLst/>
              <a:gdLst>
                <a:gd name="T0" fmla="*/ 172 w 172"/>
                <a:gd name="T1" fmla="*/ 45 h 54"/>
                <a:gd name="T2" fmla="*/ 157 w 172"/>
                <a:gd name="T3" fmla="*/ 53 h 54"/>
                <a:gd name="T4" fmla="*/ 0 w 172"/>
                <a:gd name="T5" fmla="*/ 16 h 54"/>
                <a:gd name="T6" fmla="*/ 16 w 172"/>
                <a:gd name="T7" fmla="*/ 0 h 54"/>
                <a:gd name="T8" fmla="*/ 171 w 172"/>
                <a:gd name="T9" fmla="*/ 33 h 54"/>
                <a:gd name="T10" fmla="*/ 172 w 172"/>
                <a:gd name="T11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54">
                  <a:moveTo>
                    <a:pt x="172" y="45"/>
                  </a:moveTo>
                  <a:cubicBezTo>
                    <a:pt x="167" y="48"/>
                    <a:pt x="161" y="54"/>
                    <a:pt x="157" y="53"/>
                  </a:cubicBezTo>
                  <a:cubicBezTo>
                    <a:pt x="105" y="45"/>
                    <a:pt x="54" y="35"/>
                    <a:pt x="0" y="16"/>
                  </a:cubicBezTo>
                  <a:cubicBezTo>
                    <a:pt x="8" y="8"/>
                    <a:pt x="12" y="0"/>
                    <a:pt x="16" y="0"/>
                  </a:cubicBezTo>
                  <a:cubicBezTo>
                    <a:pt x="69" y="3"/>
                    <a:pt x="120" y="19"/>
                    <a:pt x="171" y="33"/>
                  </a:cubicBezTo>
                  <a:cubicBezTo>
                    <a:pt x="172" y="37"/>
                    <a:pt x="172" y="41"/>
                    <a:pt x="1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id="{2E4423BD-43C3-408C-A3A3-E7C395268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890588"/>
              <a:ext cx="71438" cy="44450"/>
            </a:xfrm>
            <a:custGeom>
              <a:avLst/>
              <a:gdLst>
                <a:gd name="T0" fmla="*/ 171 w 171"/>
                <a:gd name="T1" fmla="*/ 35 h 54"/>
                <a:gd name="T2" fmla="*/ 150 w 171"/>
                <a:gd name="T3" fmla="*/ 53 h 54"/>
                <a:gd name="T4" fmla="*/ 9 w 171"/>
                <a:gd name="T5" fmla="*/ 25 h 54"/>
                <a:gd name="T6" fmla="*/ 1 w 171"/>
                <a:gd name="T7" fmla="*/ 10 h 54"/>
                <a:gd name="T8" fmla="*/ 14 w 171"/>
                <a:gd name="T9" fmla="*/ 0 h 54"/>
                <a:gd name="T10" fmla="*/ 171 w 171"/>
                <a:gd name="T11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54">
                  <a:moveTo>
                    <a:pt x="171" y="35"/>
                  </a:moveTo>
                  <a:cubicBezTo>
                    <a:pt x="160" y="45"/>
                    <a:pt x="154" y="54"/>
                    <a:pt x="150" y="53"/>
                  </a:cubicBezTo>
                  <a:cubicBezTo>
                    <a:pt x="103" y="45"/>
                    <a:pt x="56" y="35"/>
                    <a:pt x="9" y="25"/>
                  </a:cubicBezTo>
                  <a:cubicBezTo>
                    <a:pt x="5" y="24"/>
                    <a:pt x="0" y="15"/>
                    <a:pt x="1" y="10"/>
                  </a:cubicBezTo>
                  <a:cubicBezTo>
                    <a:pt x="1" y="6"/>
                    <a:pt x="10" y="0"/>
                    <a:pt x="14" y="0"/>
                  </a:cubicBezTo>
                  <a:cubicBezTo>
                    <a:pt x="64" y="10"/>
                    <a:pt x="115" y="17"/>
                    <a:pt x="17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14">
              <a:extLst>
                <a:ext uri="{FF2B5EF4-FFF2-40B4-BE49-F238E27FC236}">
                  <a16:creationId xmlns:a16="http://schemas.microsoft.com/office/drawing/2014/main" id="{6D125CAA-8086-4607-8EC4-E691CBEB2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0475" y="942975"/>
              <a:ext cx="68263" cy="46038"/>
            </a:xfrm>
            <a:custGeom>
              <a:avLst/>
              <a:gdLst>
                <a:gd name="T0" fmla="*/ 167 w 167"/>
                <a:gd name="T1" fmla="*/ 46 h 56"/>
                <a:gd name="T2" fmla="*/ 149 w 167"/>
                <a:gd name="T3" fmla="*/ 55 h 56"/>
                <a:gd name="T4" fmla="*/ 10 w 167"/>
                <a:gd name="T5" fmla="*/ 25 h 56"/>
                <a:gd name="T6" fmla="*/ 0 w 167"/>
                <a:gd name="T7" fmla="*/ 11 h 56"/>
                <a:gd name="T8" fmla="*/ 14 w 167"/>
                <a:gd name="T9" fmla="*/ 1 h 56"/>
                <a:gd name="T10" fmla="*/ 153 w 167"/>
                <a:gd name="T11" fmla="*/ 31 h 56"/>
                <a:gd name="T12" fmla="*/ 167 w 167"/>
                <a:gd name="T13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6">
                  <a:moveTo>
                    <a:pt x="167" y="46"/>
                  </a:moveTo>
                  <a:cubicBezTo>
                    <a:pt x="159" y="50"/>
                    <a:pt x="153" y="56"/>
                    <a:pt x="149" y="55"/>
                  </a:cubicBezTo>
                  <a:cubicBezTo>
                    <a:pt x="102" y="46"/>
                    <a:pt x="56" y="36"/>
                    <a:pt x="10" y="25"/>
                  </a:cubicBezTo>
                  <a:cubicBezTo>
                    <a:pt x="5" y="24"/>
                    <a:pt x="0" y="15"/>
                    <a:pt x="0" y="11"/>
                  </a:cubicBezTo>
                  <a:cubicBezTo>
                    <a:pt x="1" y="7"/>
                    <a:pt x="10" y="0"/>
                    <a:pt x="14" y="1"/>
                  </a:cubicBezTo>
                  <a:cubicBezTo>
                    <a:pt x="61" y="10"/>
                    <a:pt x="107" y="20"/>
                    <a:pt x="153" y="31"/>
                  </a:cubicBezTo>
                  <a:cubicBezTo>
                    <a:pt x="158" y="32"/>
                    <a:pt x="161" y="39"/>
                    <a:pt x="16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15">
              <a:extLst>
                <a:ext uri="{FF2B5EF4-FFF2-40B4-BE49-F238E27FC236}">
                  <a16:creationId xmlns:a16="http://schemas.microsoft.com/office/drawing/2014/main" id="{128DDF03-060F-4DF4-AFA9-8067F61E9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835025"/>
              <a:ext cx="71438" cy="46038"/>
            </a:xfrm>
            <a:custGeom>
              <a:avLst/>
              <a:gdLst>
                <a:gd name="T0" fmla="*/ 8 w 175"/>
                <a:gd name="T1" fmla="*/ 0 h 57"/>
                <a:gd name="T2" fmla="*/ 175 w 175"/>
                <a:gd name="T3" fmla="*/ 41 h 57"/>
                <a:gd name="T4" fmla="*/ 151 w 175"/>
                <a:gd name="T5" fmla="*/ 56 h 57"/>
                <a:gd name="T6" fmla="*/ 14 w 175"/>
                <a:gd name="T7" fmla="*/ 27 h 57"/>
                <a:gd name="T8" fmla="*/ 0 w 175"/>
                <a:gd name="T9" fmla="*/ 10 h 57"/>
                <a:gd name="T10" fmla="*/ 8 w 175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57">
                  <a:moveTo>
                    <a:pt x="8" y="0"/>
                  </a:moveTo>
                  <a:cubicBezTo>
                    <a:pt x="61" y="10"/>
                    <a:pt x="115" y="19"/>
                    <a:pt x="175" y="41"/>
                  </a:cubicBezTo>
                  <a:cubicBezTo>
                    <a:pt x="162" y="50"/>
                    <a:pt x="155" y="57"/>
                    <a:pt x="151" y="56"/>
                  </a:cubicBezTo>
                  <a:cubicBezTo>
                    <a:pt x="105" y="47"/>
                    <a:pt x="60" y="38"/>
                    <a:pt x="14" y="27"/>
                  </a:cubicBezTo>
                  <a:cubicBezTo>
                    <a:pt x="8" y="25"/>
                    <a:pt x="5" y="16"/>
                    <a:pt x="0" y="10"/>
                  </a:cubicBezTo>
                  <a:cubicBezTo>
                    <a:pt x="3" y="7"/>
                    <a:pt x="5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16">
              <a:extLst>
                <a:ext uri="{FF2B5EF4-FFF2-40B4-BE49-F238E27FC236}">
                  <a16:creationId xmlns:a16="http://schemas.microsoft.com/office/drawing/2014/main" id="{90F20F5F-5F30-40DF-8B12-510DA71CE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760413"/>
              <a:ext cx="65088" cy="60325"/>
            </a:xfrm>
            <a:custGeom>
              <a:avLst/>
              <a:gdLst>
                <a:gd name="T0" fmla="*/ 160 w 160"/>
                <a:gd name="T1" fmla="*/ 56 h 74"/>
                <a:gd name="T2" fmla="*/ 135 w 160"/>
                <a:gd name="T3" fmla="*/ 70 h 74"/>
                <a:gd name="T4" fmla="*/ 15 w 160"/>
                <a:gd name="T5" fmla="*/ 28 h 74"/>
                <a:gd name="T6" fmla="*/ 8 w 160"/>
                <a:gd name="T7" fmla="*/ 25 h 74"/>
                <a:gd name="T8" fmla="*/ 0 w 160"/>
                <a:gd name="T9" fmla="*/ 9 h 74"/>
                <a:gd name="T10" fmla="*/ 19 w 160"/>
                <a:gd name="T11" fmla="*/ 2 h 74"/>
                <a:gd name="T12" fmla="*/ 74 w 160"/>
                <a:gd name="T13" fmla="*/ 22 h 74"/>
                <a:gd name="T14" fmla="*/ 138 w 160"/>
                <a:gd name="T15" fmla="*/ 43 h 74"/>
                <a:gd name="T16" fmla="*/ 160 w 160"/>
                <a:gd name="T1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74">
                  <a:moveTo>
                    <a:pt x="160" y="56"/>
                  </a:moveTo>
                  <a:cubicBezTo>
                    <a:pt x="156" y="74"/>
                    <a:pt x="145" y="74"/>
                    <a:pt x="135" y="70"/>
                  </a:cubicBezTo>
                  <a:cubicBezTo>
                    <a:pt x="95" y="57"/>
                    <a:pt x="55" y="43"/>
                    <a:pt x="15" y="28"/>
                  </a:cubicBezTo>
                  <a:cubicBezTo>
                    <a:pt x="13" y="28"/>
                    <a:pt x="9" y="27"/>
                    <a:pt x="8" y="25"/>
                  </a:cubicBezTo>
                  <a:cubicBezTo>
                    <a:pt x="5" y="20"/>
                    <a:pt x="2" y="14"/>
                    <a:pt x="0" y="9"/>
                  </a:cubicBezTo>
                  <a:cubicBezTo>
                    <a:pt x="6" y="6"/>
                    <a:pt x="13" y="0"/>
                    <a:pt x="19" y="2"/>
                  </a:cubicBezTo>
                  <a:cubicBezTo>
                    <a:pt x="38" y="7"/>
                    <a:pt x="56" y="16"/>
                    <a:pt x="74" y="22"/>
                  </a:cubicBezTo>
                  <a:cubicBezTo>
                    <a:pt x="96" y="30"/>
                    <a:pt x="117" y="36"/>
                    <a:pt x="138" y="43"/>
                  </a:cubicBezTo>
                  <a:cubicBezTo>
                    <a:pt x="146" y="46"/>
                    <a:pt x="153" y="52"/>
                    <a:pt x="16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17">
              <a:extLst>
                <a:ext uri="{FF2B5EF4-FFF2-40B4-BE49-F238E27FC236}">
                  <a16:creationId xmlns:a16="http://schemas.microsoft.com/office/drawing/2014/main" id="{3698BF77-C4B8-4CA1-BBD2-7066B52F4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1408113"/>
              <a:ext cx="42863" cy="109538"/>
            </a:xfrm>
            <a:custGeom>
              <a:avLst/>
              <a:gdLst>
                <a:gd name="T0" fmla="*/ 0 w 103"/>
                <a:gd name="T1" fmla="*/ 133 h 133"/>
                <a:gd name="T2" fmla="*/ 13 w 103"/>
                <a:gd name="T3" fmla="*/ 109 h 133"/>
                <a:gd name="T4" fmla="*/ 78 w 103"/>
                <a:gd name="T5" fmla="*/ 11 h 133"/>
                <a:gd name="T6" fmla="*/ 95 w 103"/>
                <a:gd name="T7" fmla="*/ 0 h 133"/>
                <a:gd name="T8" fmla="*/ 103 w 103"/>
                <a:gd name="T9" fmla="*/ 20 h 133"/>
                <a:gd name="T10" fmla="*/ 0 w 10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33">
                  <a:moveTo>
                    <a:pt x="0" y="133"/>
                  </a:moveTo>
                  <a:cubicBezTo>
                    <a:pt x="5" y="125"/>
                    <a:pt x="7" y="115"/>
                    <a:pt x="13" y="109"/>
                  </a:cubicBezTo>
                  <a:cubicBezTo>
                    <a:pt x="42" y="81"/>
                    <a:pt x="68" y="52"/>
                    <a:pt x="78" y="11"/>
                  </a:cubicBezTo>
                  <a:cubicBezTo>
                    <a:pt x="79" y="6"/>
                    <a:pt x="89" y="3"/>
                    <a:pt x="95" y="0"/>
                  </a:cubicBezTo>
                  <a:cubicBezTo>
                    <a:pt x="98" y="6"/>
                    <a:pt x="103" y="13"/>
                    <a:pt x="103" y="20"/>
                  </a:cubicBezTo>
                  <a:cubicBezTo>
                    <a:pt x="100" y="60"/>
                    <a:pt x="49" y="123"/>
                    <a:pt x="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0B218B50-31E9-40C4-B27D-48B7BC23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75" y="1058863"/>
              <a:ext cx="68263" cy="50800"/>
            </a:xfrm>
            <a:custGeom>
              <a:avLst/>
              <a:gdLst>
                <a:gd name="T0" fmla="*/ 0 w 168"/>
                <a:gd name="T1" fmla="*/ 8 h 61"/>
                <a:gd name="T2" fmla="*/ 30 w 168"/>
                <a:gd name="T3" fmla="*/ 2 h 61"/>
                <a:gd name="T4" fmla="*/ 152 w 168"/>
                <a:gd name="T5" fmla="*/ 34 h 61"/>
                <a:gd name="T6" fmla="*/ 168 w 168"/>
                <a:gd name="T7" fmla="*/ 53 h 61"/>
                <a:gd name="T8" fmla="*/ 148 w 168"/>
                <a:gd name="T9" fmla="*/ 60 h 61"/>
                <a:gd name="T10" fmla="*/ 14 w 168"/>
                <a:gd name="T11" fmla="*/ 24 h 61"/>
                <a:gd name="T12" fmla="*/ 0 w 168"/>
                <a:gd name="T13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1">
                  <a:moveTo>
                    <a:pt x="0" y="8"/>
                  </a:moveTo>
                  <a:cubicBezTo>
                    <a:pt x="14" y="5"/>
                    <a:pt x="23" y="0"/>
                    <a:pt x="30" y="2"/>
                  </a:cubicBezTo>
                  <a:cubicBezTo>
                    <a:pt x="71" y="12"/>
                    <a:pt x="112" y="22"/>
                    <a:pt x="152" y="34"/>
                  </a:cubicBezTo>
                  <a:cubicBezTo>
                    <a:pt x="159" y="36"/>
                    <a:pt x="163" y="46"/>
                    <a:pt x="168" y="53"/>
                  </a:cubicBezTo>
                  <a:cubicBezTo>
                    <a:pt x="161" y="55"/>
                    <a:pt x="154" y="61"/>
                    <a:pt x="148" y="60"/>
                  </a:cubicBezTo>
                  <a:cubicBezTo>
                    <a:pt x="103" y="49"/>
                    <a:pt x="59" y="36"/>
                    <a:pt x="14" y="24"/>
                  </a:cubicBezTo>
                  <a:cubicBezTo>
                    <a:pt x="11" y="23"/>
                    <a:pt x="9" y="1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00BE6978-6634-4546-8E13-5CB53A7A5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3063" y="1130300"/>
              <a:ext cx="66675" cy="58738"/>
            </a:xfrm>
            <a:custGeom>
              <a:avLst/>
              <a:gdLst>
                <a:gd name="T0" fmla="*/ 5 w 161"/>
                <a:gd name="T1" fmla="*/ 0 h 72"/>
                <a:gd name="T2" fmla="*/ 161 w 161"/>
                <a:gd name="T3" fmla="*/ 51 h 72"/>
                <a:gd name="T4" fmla="*/ 139 w 161"/>
                <a:gd name="T5" fmla="*/ 69 h 72"/>
                <a:gd name="T6" fmla="*/ 15 w 161"/>
                <a:gd name="T7" fmla="*/ 26 h 72"/>
                <a:gd name="T8" fmla="*/ 0 w 161"/>
                <a:gd name="T9" fmla="*/ 9 h 72"/>
                <a:gd name="T10" fmla="*/ 5 w 161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72">
                  <a:moveTo>
                    <a:pt x="5" y="0"/>
                  </a:moveTo>
                  <a:cubicBezTo>
                    <a:pt x="60" y="9"/>
                    <a:pt x="111" y="29"/>
                    <a:pt x="161" y="51"/>
                  </a:cubicBezTo>
                  <a:cubicBezTo>
                    <a:pt x="161" y="71"/>
                    <a:pt x="150" y="72"/>
                    <a:pt x="139" y="69"/>
                  </a:cubicBezTo>
                  <a:cubicBezTo>
                    <a:pt x="98" y="55"/>
                    <a:pt x="56" y="41"/>
                    <a:pt x="15" y="26"/>
                  </a:cubicBezTo>
                  <a:cubicBezTo>
                    <a:pt x="9" y="24"/>
                    <a:pt x="5" y="15"/>
                    <a:pt x="0" y="9"/>
                  </a:cubicBezTo>
                  <a:cubicBezTo>
                    <a:pt x="2" y="6"/>
                    <a:pt x="3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71271E2D-BF88-4402-8DC8-8DA21DB7A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1225550"/>
              <a:ext cx="63500" cy="79375"/>
            </a:xfrm>
            <a:custGeom>
              <a:avLst/>
              <a:gdLst>
                <a:gd name="T0" fmla="*/ 0 w 153"/>
                <a:gd name="T1" fmla="*/ 12 h 97"/>
                <a:gd name="T2" fmla="*/ 28 w 153"/>
                <a:gd name="T3" fmla="*/ 2 h 97"/>
                <a:gd name="T4" fmla="*/ 149 w 153"/>
                <a:gd name="T5" fmla="*/ 75 h 97"/>
                <a:gd name="T6" fmla="*/ 153 w 153"/>
                <a:gd name="T7" fmla="*/ 95 h 97"/>
                <a:gd name="T8" fmla="*/ 135 w 153"/>
                <a:gd name="T9" fmla="*/ 96 h 97"/>
                <a:gd name="T10" fmla="*/ 125 w 153"/>
                <a:gd name="T11" fmla="*/ 90 h 97"/>
                <a:gd name="T12" fmla="*/ 0 w 153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97">
                  <a:moveTo>
                    <a:pt x="0" y="12"/>
                  </a:moveTo>
                  <a:cubicBezTo>
                    <a:pt x="15" y="6"/>
                    <a:pt x="24" y="0"/>
                    <a:pt x="28" y="2"/>
                  </a:cubicBezTo>
                  <a:cubicBezTo>
                    <a:pt x="69" y="25"/>
                    <a:pt x="109" y="50"/>
                    <a:pt x="149" y="75"/>
                  </a:cubicBezTo>
                  <a:cubicBezTo>
                    <a:pt x="153" y="78"/>
                    <a:pt x="152" y="88"/>
                    <a:pt x="153" y="95"/>
                  </a:cubicBezTo>
                  <a:cubicBezTo>
                    <a:pt x="147" y="96"/>
                    <a:pt x="141" y="97"/>
                    <a:pt x="135" y="96"/>
                  </a:cubicBezTo>
                  <a:cubicBezTo>
                    <a:pt x="132" y="96"/>
                    <a:pt x="129" y="92"/>
                    <a:pt x="125" y="90"/>
                  </a:cubicBezTo>
                  <a:cubicBezTo>
                    <a:pt x="87" y="66"/>
                    <a:pt x="48" y="41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A6BE3D59-AC66-43BA-A734-4C8D55739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354013"/>
              <a:ext cx="38100" cy="28575"/>
            </a:xfrm>
            <a:custGeom>
              <a:avLst/>
              <a:gdLst>
                <a:gd name="T0" fmla="*/ 0 w 94"/>
                <a:gd name="T1" fmla="*/ 17 h 35"/>
                <a:gd name="T2" fmla="*/ 87 w 94"/>
                <a:gd name="T3" fmla="*/ 4 h 35"/>
                <a:gd name="T4" fmla="*/ 94 w 94"/>
                <a:gd name="T5" fmla="*/ 18 h 35"/>
                <a:gd name="T6" fmla="*/ 16 w 94"/>
                <a:gd name="T7" fmla="*/ 34 h 35"/>
                <a:gd name="T8" fmla="*/ 0 w 94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">
                  <a:moveTo>
                    <a:pt x="0" y="17"/>
                  </a:moveTo>
                  <a:cubicBezTo>
                    <a:pt x="33" y="4"/>
                    <a:pt x="60" y="0"/>
                    <a:pt x="87" y="4"/>
                  </a:cubicBezTo>
                  <a:cubicBezTo>
                    <a:pt x="90" y="5"/>
                    <a:pt x="91" y="13"/>
                    <a:pt x="94" y="18"/>
                  </a:cubicBezTo>
                  <a:cubicBezTo>
                    <a:pt x="69" y="35"/>
                    <a:pt x="42" y="33"/>
                    <a:pt x="16" y="34"/>
                  </a:cubicBezTo>
                  <a:cubicBezTo>
                    <a:pt x="13" y="35"/>
                    <a:pt x="8" y="2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22">
              <a:extLst>
                <a:ext uri="{FF2B5EF4-FFF2-40B4-BE49-F238E27FC236}">
                  <a16:creationId xmlns:a16="http://schemas.microsoft.com/office/drawing/2014/main" id="{F016317D-CA6A-4780-A1BC-3A99A663B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25" y="242888"/>
              <a:ext cx="38100" cy="31750"/>
            </a:xfrm>
            <a:custGeom>
              <a:avLst/>
              <a:gdLst>
                <a:gd name="T0" fmla="*/ 85 w 92"/>
                <a:gd name="T1" fmla="*/ 0 h 39"/>
                <a:gd name="T2" fmla="*/ 61 w 92"/>
                <a:gd name="T3" fmla="*/ 31 h 39"/>
                <a:gd name="T4" fmla="*/ 0 w 92"/>
                <a:gd name="T5" fmla="*/ 13 h 39"/>
                <a:gd name="T6" fmla="*/ 85 w 92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85" y="0"/>
                  </a:moveTo>
                  <a:cubicBezTo>
                    <a:pt x="92" y="29"/>
                    <a:pt x="75" y="29"/>
                    <a:pt x="61" y="31"/>
                  </a:cubicBezTo>
                  <a:cubicBezTo>
                    <a:pt x="13" y="39"/>
                    <a:pt x="13" y="39"/>
                    <a:pt x="0" y="13"/>
                  </a:cubicBezTo>
                  <a:cubicBezTo>
                    <a:pt x="29" y="9"/>
                    <a:pt x="55" y="5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23">
              <a:extLst>
                <a:ext uri="{FF2B5EF4-FFF2-40B4-BE49-F238E27FC236}">
                  <a16:creationId xmlns:a16="http://schemas.microsoft.com/office/drawing/2014/main" id="{4A7B8A27-88BB-41DF-88F4-3E7E349C5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376238"/>
              <a:ext cx="36513" cy="26988"/>
            </a:xfrm>
            <a:custGeom>
              <a:avLst/>
              <a:gdLst>
                <a:gd name="T0" fmla="*/ 0 w 90"/>
                <a:gd name="T1" fmla="*/ 13 h 34"/>
                <a:gd name="T2" fmla="*/ 77 w 90"/>
                <a:gd name="T3" fmla="*/ 1 h 34"/>
                <a:gd name="T4" fmla="*/ 89 w 90"/>
                <a:gd name="T5" fmla="*/ 9 h 34"/>
                <a:gd name="T6" fmla="*/ 84 w 90"/>
                <a:gd name="T7" fmla="*/ 22 h 34"/>
                <a:gd name="T8" fmla="*/ 11 w 90"/>
                <a:gd name="T9" fmla="*/ 34 h 34"/>
                <a:gd name="T10" fmla="*/ 0 w 90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4">
                  <a:moveTo>
                    <a:pt x="0" y="13"/>
                  </a:moveTo>
                  <a:cubicBezTo>
                    <a:pt x="29" y="8"/>
                    <a:pt x="53" y="4"/>
                    <a:pt x="77" y="1"/>
                  </a:cubicBezTo>
                  <a:cubicBezTo>
                    <a:pt x="81" y="0"/>
                    <a:pt x="87" y="5"/>
                    <a:pt x="89" y="9"/>
                  </a:cubicBezTo>
                  <a:cubicBezTo>
                    <a:pt x="90" y="12"/>
                    <a:pt x="87" y="21"/>
                    <a:pt x="84" y="22"/>
                  </a:cubicBezTo>
                  <a:cubicBezTo>
                    <a:pt x="60" y="26"/>
                    <a:pt x="36" y="31"/>
                    <a:pt x="11" y="34"/>
                  </a:cubicBezTo>
                  <a:cubicBezTo>
                    <a:pt x="9" y="34"/>
                    <a:pt x="6" y="24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24">
              <a:extLst>
                <a:ext uri="{FF2B5EF4-FFF2-40B4-BE49-F238E27FC236}">
                  <a16:creationId xmlns:a16="http://schemas.microsoft.com/office/drawing/2014/main" id="{FAEAAECE-E43B-4DEB-A714-FD15024B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013" y="393700"/>
              <a:ext cx="38100" cy="34925"/>
            </a:xfrm>
            <a:custGeom>
              <a:avLst/>
              <a:gdLst>
                <a:gd name="T0" fmla="*/ 96 w 96"/>
                <a:gd name="T1" fmla="*/ 20 h 44"/>
                <a:gd name="T2" fmla="*/ 0 w 96"/>
                <a:gd name="T3" fmla="*/ 38 h 44"/>
                <a:gd name="T4" fmla="*/ 96 w 96"/>
                <a:gd name="T5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44">
                  <a:moveTo>
                    <a:pt x="96" y="20"/>
                  </a:moveTo>
                  <a:cubicBezTo>
                    <a:pt x="61" y="38"/>
                    <a:pt x="33" y="44"/>
                    <a:pt x="0" y="38"/>
                  </a:cubicBezTo>
                  <a:cubicBezTo>
                    <a:pt x="15" y="9"/>
                    <a:pt x="58" y="0"/>
                    <a:pt x="9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25">
              <a:extLst>
                <a:ext uri="{FF2B5EF4-FFF2-40B4-BE49-F238E27FC236}">
                  <a16:creationId xmlns:a16="http://schemas.microsoft.com/office/drawing/2014/main" id="{52851D8B-5297-49B4-A9A2-B825AC80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5" y="419100"/>
              <a:ext cx="34925" cy="33338"/>
            </a:xfrm>
            <a:custGeom>
              <a:avLst/>
              <a:gdLst>
                <a:gd name="T0" fmla="*/ 84 w 84"/>
                <a:gd name="T1" fmla="*/ 8 h 41"/>
                <a:gd name="T2" fmla="*/ 82 w 84"/>
                <a:gd name="T3" fmla="*/ 23 h 41"/>
                <a:gd name="T4" fmla="*/ 10 w 84"/>
                <a:gd name="T5" fmla="*/ 41 h 41"/>
                <a:gd name="T6" fmla="*/ 0 w 84"/>
                <a:gd name="T7" fmla="*/ 31 h 41"/>
                <a:gd name="T8" fmla="*/ 6 w 84"/>
                <a:gd name="T9" fmla="*/ 18 h 41"/>
                <a:gd name="T10" fmla="*/ 84 w 84"/>
                <a:gd name="T1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1">
                  <a:moveTo>
                    <a:pt x="84" y="8"/>
                  </a:moveTo>
                  <a:cubicBezTo>
                    <a:pt x="83" y="14"/>
                    <a:pt x="84" y="23"/>
                    <a:pt x="82" y="23"/>
                  </a:cubicBezTo>
                  <a:cubicBezTo>
                    <a:pt x="58" y="30"/>
                    <a:pt x="34" y="36"/>
                    <a:pt x="10" y="41"/>
                  </a:cubicBezTo>
                  <a:cubicBezTo>
                    <a:pt x="7" y="41"/>
                    <a:pt x="1" y="35"/>
                    <a:pt x="0" y="31"/>
                  </a:cubicBezTo>
                  <a:cubicBezTo>
                    <a:pt x="0" y="27"/>
                    <a:pt x="3" y="19"/>
                    <a:pt x="6" y="18"/>
                  </a:cubicBezTo>
                  <a:cubicBezTo>
                    <a:pt x="31" y="11"/>
                    <a:pt x="56" y="0"/>
                    <a:pt x="8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26">
              <a:extLst>
                <a:ext uri="{FF2B5EF4-FFF2-40B4-BE49-F238E27FC236}">
                  <a16:creationId xmlns:a16="http://schemas.microsoft.com/office/drawing/2014/main" id="{50D7990F-8C08-47C0-B72B-0B2C552F1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425" y="447675"/>
              <a:ext cx="36513" cy="41275"/>
            </a:xfrm>
            <a:custGeom>
              <a:avLst/>
              <a:gdLst>
                <a:gd name="T0" fmla="*/ 0 w 89"/>
                <a:gd name="T1" fmla="*/ 27 h 49"/>
                <a:gd name="T2" fmla="*/ 82 w 89"/>
                <a:gd name="T3" fmla="*/ 3 h 49"/>
                <a:gd name="T4" fmla="*/ 66 w 89"/>
                <a:gd name="T5" fmla="*/ 29 h 49"/>
                <a:gd name="T6" fmla="*/ 0 w 89"/>
                <a:gd name="T7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9">
                  <a:moveTo>
                    <a:pt x="0" y="27"/>
                  </a:moveTo>
                  <a:cubicBezTo>
                    <a:pt x="26" y="9"/>
                    <a:pt x="53" y="0"/>
                    <a:pt x="82" y="3"/>
                  </a:cubicBezTo>
                  <a:cubicBezTo>
                    <a:pt x="89" y="22"/>
                    <a:pt x="78" y="27"/>
                    <a:pt x="66" y="29"/>
                  </a:cubicBezTo>
                  <a:cubicBezTo>
                    <a:pt x="44" y="33"/>
                    <a:pt x="21" y="49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27">
              <a:extLst>
                <a:ext uri="{FF2B5EF4-FFF2-40B4-BE49-F238E27FC236}">
                  <a16:creationId xmlns:a16="http://schemas.microsoft.com/office/drawing/2014/main" id="{CE249E05-B187-42C5-AAB0-832328791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182563"/>
              <a:ext cx="34925" cy="31750"/>
            </a:xfrm>
            <a:custGeom>
              <a:avLst/>
              <a:gdLst>
                <a:gd name="T0" fmla="*/ 85 w 85"/>
                <a:gd name="T1" fmla="*/ 22 h 38"/>
                <a:gd name="T2" fmla="*/ 4 w 85"/>
                <a:gd name="T3" fmla="*/ 37 h 38"/>
                <a:gd name="T4" fmla="*/ 0 w 85"/>
                <a:gd name="T5" fmla="*/ 19 h 38"/>
                <a:gd name="T6" fmla="*/ 53 w 85"/>
                <a:gd name="T7" fmla="*/ 6 h 38"/>
                <a:gd name="T8" fmla="*/ 85 w 85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8">
                  <a:moveTo>
                    <a:pt x="85" y="22"/>
                  </a:moveTo>
                  <a:cubicBezTo>
                    <a:pt x="60" y="37"/>
                    <a:pt x="32" y="38"/>
                    <a:pt x="4" y="37"/>
                  </a:cubicBezTo>
                  <a:cubicBezTo>
                    <a:pt x="3" y="37"/>
                    <a:pt x="0" y="19"/>
                    <a:pt x="0" y="19"/>
                  </a:cubicBezTo>
                  <a:cubicBezTo>
                    <a:pt x="18" y="14"/>
                    <a:pt x="35" y="9"/>
                    <a:pt x="53" y="6"/>
                  </a:cubicBezTo>
                  <a:cubicBezTo>
                    <a:pt x="64" y="4"/>
                    <a:pt x="78" y="0"/>
                    <a:pt x="8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28">
              <a:extLst>
                <a:ext uri="{FF2B5EF4-FFF2-40B4-BE49-F238E27FC236}">
                  <a16:creationId xmlns:a16="http://schemas.microsoft.com/office/drawing/2014/main" id="{DDF00BDF-30C9-433B-AD90-B5857F7E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5475" y="165100"/>
              <a:ext cx="38100" cy="31750"/>
            </a:xfrm>
            <a:custGeom>
              <a:avLst/>
              <a:gdLst>
                <a:gd name="T0" fmla="*/ 90 w 90"/>
                <a:gd name="T1" fmla="*/ 12 h 38"/>
                <a:gd name="T2" fmla="*/ 0 w 90"/>
                <a:gd name="T3" fmla="*/ 19 h 38"/>
                <a:gd name="T4" fmla="*/ 78 w 90"/>
                <a:gd name="T5" fmla="*/ 0 h 38"/>
                <a:gd name="T6" fmla="*/ 90 w 90"/>
                <a:gd name="T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8">
                  <a:moveTo>
                    <a:pt x="90" y="12"/>
                  </a:moveTo>
                  <a:cubicBezTo>
                    <a:pt x="53" y="36"/>
                    <a:pt x="21" y="38"/>
                    <a:pt x="0" y="19"/>
                  </a:cubicBezTo>
                  <a:cubicBezTo>
                    <a:pt x="24" y="0"/>
                    <a:pt x="51" y="2"/>
                    <a:pt x="78" y="0"/>
                  </a:cubicBezTo>
                  <a:cubicBezTo>
                    <a:pt x="81" y="0"/>
                    <a:pt x="86" y="8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29">
              <a:extLst>
                <a:ext uri="{FF2B5EF4-FFF2-40B4-BE49-F238E27FC236}">
                  <a16:creationId xmlns:a16="http://schemas.microsoft.com/office/drawing/2014/main" id="{5522D37A-8116-49B4-A1B5-DA6C72D04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207963"/>
              <a:ext cx="36513" cy="25400"/>
            </a:xfrm>
            <a:custGeom>
              <a:avLst/>
              <a:gdLst>
                <a:gd name="T0" fmla="*/ 87 w 87"/>
                <a:gd name="T1" fmla="*/ 16 h 32"/>
                <a:gd name="T2" fmla="*/ 62 w 87"/>
                <a:gd name="T3" fmla="*/ 27 h 32"/>
                <a:gd name="T4" fmla="*/ 7 w 87"/>
                <a:gd name="T5" fmla="*/ 32 h 32"/>
                <a:gd name="T6" fmla="*/ 1 w 87"/>
                <a:gd name="T7" fmla="*/ 24 h 32"/>
                <a:gd name="T8" fmla="*/ 6 w 87"/>
                <a:gd name="T9" fmla="*/ 11 h 32"/>
                <a:gd name="T10" fmla="*/ 87 w 87"/>
                <a:gd name="T1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2">
                  <a:moveTo>
                    <a:pt x="87" y="16"/>
                  </a:moveTo>
                  <a:cubicBezTo>
                    <a:pt x="79" y="20"/>
                    <a:pt x="71" y="25"/>
                    <a:pt x="62" y="27"/>
                  </a:cubicBezTo>
                  <a:cubicBezTo>
                    <a:pt x="44" y="30"/>
                    <a:pt x="25" y="31"/>
                    <a:pt x="7" y="32"/>
                  </a:cubicBezTo>
                  <a:cubicBezTo>
                    <a:pt x="5" y="32"/>
                    <a:pt x="0" y="27"/>
                    <a:pt x="1" y="24"/>
                  </a:cubicBezTo>
                  <a:cubicBezTo>
                    <a:pt x="1" y="19"/>
                    <a:pt x="3" y="13"/>
                    <a:pt x="6" y="11"/>
                  </a:cubicBezTo>
                  <a:cubicBezTo>
                    <a:pt x="17" y="2"/>
                    <a:pt x="67" y="0"/>
                    <a:pt x="8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30">
              <a:extLst>
                <a:ext uri="{FF2B5EF4-FFF2-40B4-BE49-F238E27FC236}">
                  <a16:creationId xmlns:a16="http://schemas.microsoft.com/office/drawing/2014/main" id="{C0A34A80-9120-49CD-B6D3-227FACB9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38" y="263525"/>
              <a:ext cx="38100" cy="26988"/>
            </a:xfrm>
            <a:custGeom>
              <a:avLst/>
              <a:gdLst>
                <a:gd name="T0" fmla="*/ 95 w 95"/>
                <a:gd name="T1" fmla="*/ 15 h 32"/>
                <a:gd name="T2" fmla="*/ 9 w 95"/>
                <a:gd name="T3" fmla="*/ 30 h 32"/>
                <a:gd name="T4" fmla="*/ 20 w 95"/>
                <a:gd name="T5" fmla="*/ 6 h 32"/>
                <a:gd name="T6" fmla="*/ 82 w 95"/>
                <a:gd name="T7" fmla="*/ 1 h 32"/>
                <a:gd name="T8" fmla="*/ 95 w 95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2">
                  <a:moveTo>
                    <a:pt x="95" y="15"/>
                  </a:moveTo>
                  <a:cubicBezTo>
                    <a:pt x="64" y="32"/>
                    <a:pt x="36" y="32"/>
                    <a:pt x="9" y="30"/>
                  </a:cubicBezTo>
                  <a:cubicBezTo>
                    <a:pt x="0" y="14"/>
                    <a:pt x="9" y="8"/>
                    <a:pt x="20" y="6"/>
                  </a:cubicBezTo>
                  <a:cubicBezTo>
                    <a:pt x="41" y="3"/>
                    <a:pt x="62" y="1"/>
                    <a:pt x="82" y="1"/>
                  </a:cubicBezTo>
                  <a:cubicBezTo>
                    <a:pt x="85" y="0"/>
                    <a:pt x="89" y="7"/>
                    <a:pt x="9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131">
              <a:extLst>
                <a:ext uri="{FF2B5EF4-FFF2-40B4-BE49-F238E27FC236}">
                  <a16:creationId xmlns:a16="http://schemas.microsoft.com/office/drawing/2014/main" id="{E6C9CAF6-B720-41E0-8D22-09D44E7F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280988"/>
              <a:ext cx="36513" cy="31750"/>
            </a:xfrm>
            <a:custGeom>
              <a:avLst/>
              <a:gdLst>
                <a:gd name="T0" fmla="*/ 0 w 90"/>
                <a:gd name="T1" fmla="*/ 28 h 39"/>
                <a:gd name="T2" fmla="*/ 16 w 90"/>
                <a:gd name="T3" fmla="*/ 9 h 39"/>
                <a:gd name="T4" fmla="*/ 75 w 90"/>
                <a:gd name="T5" fmla="*/ 0 h 39"/>
                <a:gd name="T6" fmla="*/ 89 w 90"/>
                <a:gd name="T7" fmla="*/ 10 h 39"/>
                <a:gd name="T8" fmla="*/ 81 w 90"/>
                <a:gd name="T9" fmla="*/ 24 h 39"/>
                <a:gd name="T10" fmla="*/ 0 w 90"/>
                <a:gd name="T11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8" y="19"/>
                    <a:pt x="11" y="10"/>
                    <a:pt x="16" y="9"/>
                  </a:cubicBezTo>
                  <a:cubicBezTo>
                    <a:pt x="36" y="5"/>
                    <a:pt x="55" y="2"/>
                    <a:pt x="75" y="0"/>
                  </a:cubicBezTo>
                  <a:cubicBezTo>
                    <a:pt x="80" y="0"/>
                    <a:pt x="88" y="5"/>
                    <a:pt x="89" y="10"/>
                  </a:cubicBezTo>
                  <a:cubicBezTo>
                    <a:pt x="90" y="14"/>
                    <a:pt x="85" y="23"/>
                    <a:pt x="81" y="24"/>
                  </a:cubicBezTo>
                  <a:cubicBezTo>
                    <a:pt x="56" y="30"/>
                    <a:pt x="31" y="39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132">
              <a:extLst>
                <a:ext uri="{FF2B5EF4-FFF2-40B4-BE49-F238E27FC236}">
                  <a16:creationId xmlns:a16="http://schemas.microsoft.com/office/drawing/2014/main" id="{D21DB0E7-AB19-4EAA-B7EE-E39AA0DA3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292100"/>
              <a:ext cx="36513" cy="33338"/>
            </a:xfrm>
            <a:custGeom>
              <a:avLst/>
              <a:gdLst>
                <a:gd name="T0" fmla="*/ 90 w 90"/>
                <a:gd name="T1" fmla="*/ 26 h 41"/>
                <a:gd name="T2" fmla="*/ 9 w 90"/>
                <a:gd name="T3" fmla="*/ 41 h 41"/>
                <a:gd name="T4" fmla="*/ 1 w 90"/>
                <a:gd name="T5" fmla="*/ 29 h 41"/>
                <a:gd name="T6" fmla="*/ 6 w 90"/>
                <a:gd name="T7" fmla="*/ 20 h 41"/>
                <a:gd name="T8" fmla="*/ 85 w 90"/>
                <a:gd name="T9" fmla="*/ 14 h 41"/>
                <a:gd name="T10" fmla="*/ 90 w 90"/>
                <a:gd name="T11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1">
                  <a:moveTo>
                    <a:pt x="90" y="26"/>
                  </a:moveTo>
                  <a:cubicBezTo>
                    <a:pt x="65" y="40"/>
                    <a:pt x="37" y="41"/>
                    <a:pt x="9" y="41"/>
                  </a:cubicBezTo>
                  <a:cubicBezTo>
                    <a:pt x="6" y="41"/>
                    <a:pt x="2" y="34"/>
                    <a:pt x="1" y="29"/>
                  </a:cubicBezTo>
                  <a:cubicBezTo>
                    <a:pt x="0" y="27"/>
                    <a:pt x="3" y="20"/>
                    <a:pt x="6" y="20"/>
                  </a:cubicBezTo>
                  <a:cubicBezTo>
                    <a:pt x="32" y="15"/>
                    <a:pt x="57" y="0"/>
                    <a:pt x="85" y="14"/>
                  </a:cubicBezTo>
                  <a:cubicBezTo>
                    <a:pt x="87" y="15"/>
                    <a:pt x="87" y="19"/>
                    <a:pt x="9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33">
              <a:extLst>
                <a:ext uri="{FF2B5EF4-FFF2-40B4-BE49-F238E27FC236}">
                  <a16:creationId xmlns:a16="http://schemas.microsoft.com/office/drawing/2014/main" id="{7D72A775-BFCA-4238-B2BD-3E91D1A46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334963"/>
              <a:ext cx="36513" cy="31750"/>
            </a:xfrm>
            <a:custGeom>
              <a:avLst/>
              <a:gdLst>
                <a:gd name="T0" fmla="*/ 0 w 87"/>
                <a:gd name="T1" fmla="*/ 17 h 37"/>
                <a:gd name="T2" fmla="*/ 76 w 87"/>
                <a:gd name="T3" fmla="*/ 2 h 37"/>
                <a:gd name="T4" fmla="*/ 86 w 87"/>
                <a:gd name="T5" fmla="*/ 11 h 37"/>
                <a:gd name="T6" fmla="*/ 83 w 87"/>
                <a:gd name="T7" fmla="*/ 21 h 37"/>
                <a:gd name="T8" fmla="*/ 4 w 87"/>
                <a:gd name="T9" fmla="*/ 29 h 37"/>
                <a:gd name="T10" fmla="*/ 0 w 87"/>
                <a:gd name="T11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7">
                  <a:moveTo>
                    <a:pt x="0" y="17"/>
                  </a:moveTo>
                  <a:cubicBezTo>
                    <a:pt x="24" y="0"/>
                    <a:pt x="50" y="3"/>
                    <a:pt x="76" y="2"/>
                  </a:cubicBezTo>
                  <a:cubicBezTo>
                    <a:pt x="79" y="2"/>
                    <a:pt x="84" y="7"/>
                    <a:pt x="86" y="11"/>
                  </a:cubicBezTo>
                  <a:cubicBezTo>
                    <a:pt x="87" y="13"/>
                    <a:pt x="85" y="19"/>
                    <a:pt x="83" y="21"/>
                  </a:cubicBezTo>
                  <a:cubicBezTo>
                    <a:pt x="72" y="31"/>
                    <a:pt x="18" y="37"/>
                    <a:pt x="4" y="29"/>
                  </a:cubicBezTo>
                  <a:cubicBezTo>
                    <a:pt x="2" y="27"/>
                    <a:pt x="2" y="2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34">
              <a:extLst>
                <a:ext uri="{FF2B5EF4-FFF2-40B4-BE49-F238E27FC236}">
                  <a16:creationId xmlns:a16="http://schemas.microsoft.com/office/drawing/2014/main" id="{A338310B-B811-4348-A3A3-6FB4A2C6F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0738" y="79375"/>
              <a:ext cx="34925" cy="36513"/>
            </a:xfrm>
            <a:custGeom>
              <a:avLst/>
              <a:gdLst>
                <a:gd name="T0" fmla="*/ 85 w 85"/>
                <a:gd name="T1" fmla="*/ 11 h 44"/>
                <a:gd name="T2" fmla="*/ 73 w 85"/>
                <a:gd name="T3" fmla="*/ 28 h 44"/>
                <a:gd name="T4" fmla="*/ 16 w 85"/>
                <a:gd name="T5" fmla="*/ 43 h 44"/>
                <a:gd name="T6" fmla="*/ 1 w 85"/>
                <a:gd name="T7" fmla="*/ 35 h 44"/>
                <a:gd name="T8" fmla="*/ 8 w 85"/>
                <a:gd name="T9" fmla="*/ 20 h 44"/>
                <a:gd name="T10" fmla="*/ 78 w 85"/>
                <a:gd name="T11" fmla="*/ 0 h 44"/>
                <a:gd name="T12" fmla="*/ 85 w 85"/>
                <a:gd name="T13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85" y="11"/>
                  </a:moveTo>
                  <a:cubicBezTo>
                    <a:pt x="81" y="17"/>
                    <a:pt x="79" y="26"/>
                    <a:pt x="73" y="28"/>
                  </a:cubicBezTo>
                  <a:cubicBezTo>
                    <a:pt x="55" y="34"/>
                    <a:pt x="35" y="39"/>
                    <a:pt x="16" y="43"/>
                  </a:cubicBezTo>
                  <a:cubicBezTo>
                    <a:pt x="11" y="44"/>
                    <a:pt x="3" y="39"/>
                    <a:pt x="1" y="35"/>
                  </a:cubicBezTo>
                  <a:cubicBezTo>
                    <a:pt x="0" y="31"/>
                    <a:pt x="4" y="21"/>
                    <a:pt x="8" y="20"/>
                  </a:cubicBezTo>
                  <a:cubicBezTo>
                    <a:pt x="31" y="12"/>
                    <a:pt x="55" y="7"/>
                    <a:pt x="78" y="0"/>
                  </a:cubicBezTo>
                  <a:cubicBezTo>
                    <a:pt x="81" y="4"/>
                    <a:pt x="83" y="7"/>
                    <a:pt x="8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35">
              <a:extLst>
                <a:ext uri="{FF2B5EF4-FFF2-40B4-BE49-F238E27FC236}">
                  <a16:creationId xmlns:a16="http://schemas.microsoft.com/office/drawing/2014/main" id="{3B099DDE-66F0-4F52-891B-815ECFF1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0" y="111125"/>
              <a:ext cx="36513" cy="38100"/>
            </a:xfrm>
            <a:custGeom>
              <a:avLst/>
              <a:gdLst>
                <a:gd name="T0" fmla="*/ 86 w 86"/>
                <a:gd name="T1" fmla="*/ 14 h 47"/>
                <a:gd name="T2" fmla="*/ 0 w 86"/>
                <a:gd name="T3" fmla="*/ 29 h 47"/>
                <a:gd name="T4" fmla="*/ 86 w 86"/>
                <a:gd name="T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7">
                  <a:moveTo>
                    <a:pt x="86" y="14"/>
                  </a:moveTo>
                  <a:cubicBezTo>
                    <a:pt x="64" y="40"/>
                    <a:pt x="23" y="47"/>
                    <a:pt x="0" y="29"/>
                  </a:cubicBezTo>
                  <a:cubicBezTo>
                    <a:pt x="24" y="6"/>
                    <a:pt x="60" y="0"/>
                    <a:pt x="8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36">
              <a:extLst>
                <a:ext uri="{FF2B5EF4-FFF2-40B4-BE49-F238E27FC236}">
                  <a16:creationId xmlns:a16="http://schemas.microsoft.com/office/drawing/2014/main" id="{1857310E-E6F4-43EA-8187-2D8B0F25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38" y="523875"/>
              <a:ext cx="36513" cy="41275"/>
            </a:xfrm>
            <a:custGeom>
              <a:avLst/>
              <a:gdLst>
                <a:gd name="T0" fmla="*/ 0 w 92"/>
                <a:gd name="T1" fmla="*/ 35 h 51"/>
                <a:gd name="T2" fmla="*/ 74 w 92"/>
                <a:gd name="T3" fmla="*/ 1 h 51"/>
                <a:gd name="T4" fmla="*/ 90 w 92"/>
                <a:gd name="T5" fmla="*/ 8 h 51"/>
                <a:gd name="T6" fmla="*/ 87 w 92"/>
                <a:gd name="T7" fmla="*/ 22 h 51"/>
                <a:gd name="T8" fmla="*/ 19 w 92"/>
                <a:gd name="T9" fmla="*/ 50 h 51"/>
                <a:gd name="T10" fmla="*/ 0 w 92"/>
                <a:gd name="T1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1">
                  <a:moveTo>
                    <a:pt x="0" y="35"/>
                  </a:moveTo>
                  <a:cubicBezTo>
                    <a:pt x="30" y="21"/>
                    <a:pt x="52" y="10"/>
                    <a:pt x="74" y="1"/>
                  </a:cubicBezTo>
                  <a:cubicBezTo>
                    <a:pt x="78" y="0"/>
                    <a:pt x="86" y="4"/>
                    <a:pt x="90" y="8"/>
                  </a:cubicBezTo>
                  <a:cubicBezTo>
                    <a:pt x="92" y="10"/>
                    <a:pt x="90" y="20"/>
                    <a:pt x="87" y="22"/>
                  </a:cubicBezTo>
                  <a:cubicBezTo>
                    <a:pt x="65" y="32"/>
                    <a:pt x="42" y="41"/>
                    <a:pt x="19" y="50"/>
                  </a:cubicBezTo>
                  <a:cubicBezTo>
                    <a:pt x="17" y="51"/>
                    <a:pt x="12" y="44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37">
              <a:extLst>
                <a:ext uri="{FF2B5EF4-FFF2-40B4-BE49-F238E27FC236}">
                  <a16:creationId xmlns:a16="http://schemas.microsoft.com/office/drawing/2014/main" id="{A2DB54FB-B9A2-443B-AF5E-76077A32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88" y="317500"/>
              <a:ext cx="39688" cy="25400"/>
            </a:xfrm>
            <a:custGeom>
              <a:avLst/>
              <a:gdLst>
                <a:gd name="T0" fmla="*/ 0 w 98"/>
                <a:gd name="T1" fmla="*/ 12 h 32"/>
                <a:gd name="T2" fmla="*/ 85 w 98"/>
                <a:gd name="T3" fmla="*/ 0 h 32"/>
                <a:gd name="T4" fmla="*/ 80 w 98"/>
                <a:gd name="T5" fmla="*/ 26 h 32"/>
                <a:gd name="T6" fmla="*/ 14 w 98"/>
                <a:gd name="T7" fmla="*/ 32 h 32"/>
                <a:gd name="T8" fmla="*/ 0 w 98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2">
                  <a:moveTo>
                    <a:pt x="0" y="12"/>
                  </a:moveTo>
                  <a:cubicBezTo>
                    <a:pt x="34" y="7"/>
                    <a:pt x="61" y="3"/>
                    <a:pt x="85" y="0"/>
                  </a:cubicBezTo>
                  <a:cubicBezTo>
                    <a:pt x="98" y="16"/>
                    <a:pt x="92" y="24"/>
                    <a:pt x="80" y="26"/>
                  </a:cubicBezTo>
                  <a:cubicBezTo>
                    <a:pt x="58" y="30"/>
                    <a:pt x="36" y="31"/>
                    <a:pt x="14" y="32"/>
                  </a:cubicBezTo>
                  <a:cubicBezTo>
                    <a:pt x="11" y="32"/>
                    <a:pt x="9" y="25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38">
              <a:extLst>
                <a:ext uri="{FF2B5EF4-FFF2-40B4-BE49-F238E27FC236}">
                  <a16:creationId xmlns:a16="http://schemas.microsoft.com/office/drawing/2014/main" id="{3CDA2BE7-DE1E-4BA8-87E2-C78809393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0" y="139700"/>
              <a:ext cx="34925" cy="31750"/>
            </a:xfrm>
            <a:custGeom>
              <a:avLst/>
              <a:gdLst>
                <a:gd name="T0" fmla="*/ 87 w 87"/>
                <a:gd name="T1" fmla="*/ 9 h 38"/>
                <a:gd name="T2" fmla="*/ 75 w 87"/>
                <a:gd name="T3" fmla="*/ 26 h 38"/>
                <a:gd name="T4" fmla="*/ 17 w 87"/>
                <a:gd name="T5" fmla="*/ 37 h 38"/>
                <a:gd name="T6" fmla="*/ 0 w 87"/>
                <a:gd name="T7" fmla="*/ 26 h 38"/>
                <a:gd name="T8" fmla="*/ 12 w 87"/>
                <a:gd name="T9" fmla="*/ 12 h 38"/>
                <a:gd name="T10" fmla="*/ 80 w 87"/>
                <a:gd name="T11" fmla="*/ 0 h 38"/>
                <a:gd name="T12" fmla="*/ 87 w 87"/>
                <a:gd name="T13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8">
                  <a:moveTo>
                    <a:pt x="87" y="9"/>
                  </a:moveTo>
                  <a:cubicBezTo>
                    <a:pt x="83" y="15"/>
                    <a:pt x="80" y="25"/>
                    <a:pt x="75" y="26"/>
                  </a:cubicBezTo>
                  <a:cubicBezTo>
                    <a:pt x="56" y="31"/>
                    <a:pt x="37" y="35"/>
                    <a:pt x="17" y="37"/>
                  </a:cubicBezTo>
                  <a:cubicBezTo>
                    <a:pt x="12" y="38"/>
                    <a:pt x="6" y="30"/>
                    <a:pt x="0" y="26"/>
                  </a:cubicBezTo>
                  <a:cubicBezTo>
                    <a:pt x="4" y="21"/>
                    <a:pt x="7" y="13"/>
                    <a:pt x="12" y="12"/>
                  </a:cubicBezTo>
                  <a:cubicBezTo>
                    <a:pt x="34" y="7"/>
                    <a:pt x="57" y="4"/>
                    <a:pt x="80" y="0"/>
                  </a:cubicBezTo>
                  <a:cubicBezTo>
                    <a:pt x="82" y="3"/>
                    <a:pt x="84" y="6"/>
                    <a:pt x="8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39">
              <a:extLst>
                <a:ext uri="{FF2B5EF4-FFF2-40B4-BE49-F238E27FC236}">
                  <a16:creationId xmlns:a16="http://schemas.microsoft.com/office/drawing/2014/main" id="{8889037F-8255-4461-9C53-C83FD3A9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220663"/>
              <a:ext cx="36513" cy="33338"/>
            </a:xfrm>
            <a:custGeom>
              <a:avLst/>
              <a:gdLst>
                <a:gd name="T0" fmla="*/ 88 w 88"/>
                <a:gd name="T1" fmla="*/ 16 h 42"/>
                <a:gd name="T2" fmla="*/ 77 w 88"/>
                <a:gd name="T3" fmla="*/ 31 h 42"/>
                <a:gd name="T4" fmla="*/ 15 w 88"/>
                <a:gd name="T5" fmla="*/ 42 h 42"/>
                <a:gd name="T6" fmla="*/ 1 w 88"/>
                <a:gd name="T7" fmla="*/ 32 h 42"/>
                <a:gd name="T8" fmla="*/ 6 w 88"/>
                <a:gd name="T9" fmla="*/ 19 h 42"/>
                <a:gd name="T10" fmla="*/ 88 w 88"/>
                <a:gd name="T1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2">
                  <a:moveTo>
                    <a:pt x="88" y="16"/>
                  </a:moveTo>
                  <a:cubicBezTo>
                    <a:pt x="83" y="22"/>
                    <a:pt x="81" y="31"/>
                    <a:pt x="77" y="31"/>
                  </a:cubicBezTo>
                  <a:cubicBezTo>
                    <a:pt x="56" y="36"/>
                    <a:pt x="36" y="40"/>
                    <a:pt x="15" y="42"/>
                  </a:cubicBezTo>
                  <a:cubicBezTo>
                    <a:pt x="11" y="42"/>
                    <a:pt x="4" y="36"/>
                    <a:pt x="1" y="32"/>
                  </a:cubicBezTo>
                  <a:cubicBezTo>
                    <a:pt x="0" y="29"/>
                    <a:pt x="4" y="19"/>
                    <a:pt x="6" y="19"/>
                  </a:cubicBezTo>
                  <a:cubicBezTo>
                    <a:pt x="32" y="14"/>
                    <a:pt x="58" y="0"/>
                    <a:pt x="8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40">
              <a:extLst>
                <a:ext uri="{FF2B5EF4-FFF2-40B4-BE49-F238E27FC236}">
                  <a16:creationId xmlns:a16="http://schemas.microsoft.com/office/drawing/2014/main" id="{72DF127F-68F6-4681-94BC-566794CA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25" y="479425"/>
              <a:ext cx="33338" cy="36513"/>
            </a:xfrm>
            <a:custGeom>
              <a:avLst/>
              <a:gdLst>
                <a:gd name="T0" fmla="*/ 0 w 81"/>
                <a:gd name="T1" fmla="*/ 44 h 44"/>
                <a:gd name="T2" fmla="*/ 81 w 81"/>
                <a:gd name="T3" fmla="*/ 9 h 44"/>
                <a:gd name="T4" fmla="*/ 0 w 81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44">
                  <a:moveTo>
                    <a:pt x="0" y="44"/>
                  </a:moveTo>
                  <a:cubicBezTo>
                    <a:pt x="5" y="15"/>
                    <a:pt x="43" y="0"/>
                    <a:pt x="81" y="9"/>
                  </a:cubicBezTo>
                  <a:cubicBezTo>
                    <a:pt x="72" y="31"/>
                    <a:pt x="52" y="40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141">
              <a:extLst>
                <a:ext uri="{FF2B5EF4-FFF2-40B4-BE49-F238E27FC236}">
                  <a16:creationId xmlns:a16="http://schemas.microsoft.com/office/drawing/2014/main" id="{CE9ECDD2-4DEB-4A65-BC20-2B6D430FE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588963"/>
              <a:ext cx="20638" cy="68263"/>
            </a:xfrm>
            <a:custGeom>
              <a:avLst/>
              <a:gdLst>
                <a:gd name="T0" fmla="*/ 40 w 53"/>
                <a:gd name="T1" fmla="*/ 0 h 84"/>
                <a:gd name="T2" fmla="*/ 47 w 53"/>
                <a:gd name="T3" fmla="*/ 4 h 84"/>
                <a:gd name="T4" fmla="*/ 51 w 53"/>
                <a:gd name="T5" fmla="*/ 20 h 84"/>
                <a:gd name="T6" fmla="*/ 16 w 53"/>
                <a:gd name="T7" fmla="*/ 76 h 84"/>
                <a:gd name="T8" fmla="*/ 2 w 53"/>
                <a:gd name="T9" fmla="*/ 60 h 84"/>
                <a:gd name="T10" fmla="*/ 40 w 5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84">
                  <a:moveTo>
                    <a:pt x="40" y="0"/>
                  </a:moveTo>
                  <a:cubicBezTo>
                    <a:pt x="45" y="2"/>
                    <a:pt x="47" y="3"/>
                    <a:pt x="47" y="4"/>
                  </a:cubicBezTo>
                  <a:cubicBezTo>
                    <a:pt x="49" y="9"/>
                    <a:pt x="53" y="17"/>
                    <a:pt x="51" y="20"/>
                  </a:cubicBezTo>
                  <a:cubicBezTo>
                    <a:pt x="41" y="40"/>
                    <a:pt x="31" y="61"/>
                    <a:pt x="16" y="76"/>
                  </a:cubicBezTo>
                  <a:cubicBezTo>
                    <a:pt x="8" y="84"/>
                    <a:pt x="0" y="70"/>
                    <a:pt x="2" y="60"/>
                  </a:cubicBezTo>
                  <a:cubicBezTo>
                    <a:pt x="6" y="36"/>
                    <a:pt x="18" y="15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142">
              <a:extLst>
                <a:ext uri="{FF2B5EF4-FFF2-40B4-BE49-F238E27FC236}">
                  <a16:creationId xmlns:a16="http://schemas.microsoft.com/office/drawing/2014/main" id="{C66E6D6F-5DE3-46C9-AA47-F499DBE5E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38100"/>
              <a:ext cx="34925" cy="39688"/>
            </a:xfrm>
            <a:custGeom>
              <a:avLst/>
              <a:gdLst>
                <a:gd name="T0" fmla="*/ 0 w 88"/>
                <a:gd name="T1" fmla="*/ 42 h 48"/>
                <a:gd name="T2" fmla="*/ 85 w 88"/>
                <a:gd name="T3" fmla="*/ 0 h 48"/>
                <a:gd name="T4" fmla="*/ 86 w 88"/>
                <a:gd name="T5" fmla="*/ 23 h 48"/>
                <a:gd name="T6" fmla="*/ 0 w 88"/>
                <a:gd name="T7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48">
                  <a:moveTo>
                    <a:pt x="0" y="42"/>
                  </a:moveTo>
                  <a:cubicBezTo>
                    <a:pt x="23" y="11"/>
                    <a:pt x="55" y="14"/>
                    <a:pt x="85" y="0"/>
                  </a:cubicBezTo>
                  <a:cubicBezTo>
                    <a:pt x="85" y="12"/>
                    <a:pt x="88" y="20"/>
                    <a:pt x="86" y="23"/>
                  </a:cubicBezTo>
                  <a:cubicBezTo>
                    <a:pt x="72" y="38"/>
                    <a:pt x="30" y="48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43">
              <a:extLst>
                <a:ext uri="{FF2B5EF4-FFF2-40B4-BE49-F238E27FC236}">
                  <a16:creationId xmlns:a16="http://schemas.microsoft.com/office/drawing/2014/main" id="{C772672F-AEEB-4FC2-B0E5-60FCA6651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5" y="700088"/>
              <a:ext cx="15875" cy="30163"/>
            </a:xfrm>
            <a:custGeom>
              <a:avLst/>
              <a:gdLst>
                <a:gd name="T0" fmla="*/ 34 w 38"/>
                <a:gd name="T1" fmla="*/ 33 h 36"/>
                <a:gd name="T2" fmla="*/ 27 w 38"/>
                <a:gd name="T3" fmla="*/ 36 h 36"/>
                <a:gd name="T4" fmla="*/ 1 w 38"/>
                <a:gd name="T5" fmla="*/ 10 h 36"/>
                <a:gd name="T6" fmla="*/ 13 w 38"/>
                <a:gd name="T7" fmla="*/ 1 h 36"/>
                <a:gd name="T8" fmla="*/ 34 w 38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4" y="33"/>
                  </a:moveTo>
                  <a:cubicBezTo>
                    <a:pt x="29" y="35"/>
                    <a:pt x="28" y="36"/>
                    <a:pt x="27" y="36"/>
                  </a:cubicBezTo>
                  <a:cubicBezTo>
                    <a:pt x="11" y="34"/>
                    <a:pt x="0" y="27"/>
                    <a:pt x="1" y="10"/>
                  </a:cubicBezTo>
                  <a:cubicBezTo>
                    <a:pt x="2" y="7"/>
                    <a:pt x="10" y="0"/>
                    <a:pt x="13" y="1"/>
                  </a:cubicBezTo>
                  <a:cubicBezTo>
                    <a:pt x="27" y="6"/>
                    <a:pt x="38" y="14"/>
                    <a:pt x="3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B2A6F9E-F0E9-4622-ACDE-CB82326B5637}"/>
              </a:ext>
            </a:extLst>
          </p:cNvPr>
          <p:cNvGrpSpPr/>
          <p:nvPr/>
        </p:nvGrpSpPr>
        <p:grpSpPr>
          <a:xfrm>
            <a:off x="7569863" y="2623182"/>
            <a:ext cx="1166981" cy="1804195"/>
            <a:chOff x="7478257" y="2193205"/>
            <a:chExt cx="452893" cy="700189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5A0418DE-2F1D-4FFD-B28F-98DC2FEF1A72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7">
              <a:extLst>
                <a:ext uri="{FF2B5EF4-FFF2-40B4-BE49-F238E27FC236}">
                  <a16:creationId xmlns:a16="http://schemas.microsoft.com/office/drawing/2014/main" id="{E2FE26E6-6248-47C3-9AD0-8A58E5F10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854ABA0-5487-4821-B2F2-349225F2294D}"/>
              </a:ext>
            </a:extLst>
          </p:cNvPr>
          <p:cNvGrpSpPr/>
          <p:nvPr/>
        </p:nvGrpSpPr>
        <p:grpSpPr>
          <a:xfrm>
            <a:off x="4955559" y="1181327"/>
            <a:ext cx="1033652" cy="1598064"/>
            <a:chOff x="7478257" y="2193205"/>
            <a:chExt cx="452893" cy="700189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4C5AABC9-36F0-408A-898D-9413B94E35B6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7">
              <a:extLst>
                <a:ext uri="{FF2B5EF4-FFF2-40B4-BE49-F238E27FC236}">
                  <a16:creationId xmlns:a16="http://schemas.microsoft.com/office/drawing/2014/main" id="{7003277C-2D44-4FB9-8071-68E3F805B6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0B7FA44-8389-46FF-A2DC-574DD85B98DA}"/>
              </a:ext>
            </a:extLst>
          </p:cNvPr>
          <p:cNvGrpSpPr/>
          <p:nvPr/>
        </p:nvGrpSpPr>
        <p:grpSpPr>
          <a:xfrm>
            <a:off x="8836282" y="147292"/>
            <a:ext cx="880050" cy="1360590"/>
            <a:chOff x="7478257" y="2193205"/>
            <a:chExt cx="452893" cy="700189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5A559E3-C492-4D22-9072-FDAE059F2E68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8FBB1C22-916D-4D88-9014-DFEC36C03C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B67F2147-4484-40D5-B546-A8F47DFE51AF}"/>
              </a:ext>
            </a:extLst>
          </p:cNvPr>
          <p:cNvSpPr txBox="1"/>
          <p:nvPr/>
        </p:nvSpPr>
        <p:spPr>
          <a:xfrm>
            <a:off x="2145346" y="4129219"/>
            <a:ext cx="1033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01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4D2F6EE-113C-450F-8387-5A25F3043BEA}"/>
              </a:ext>
            </a:extLst>
          </p:cNvPr>
          <p:cNvSpPr txBox="1"/>
          <p:nvPr/>
        </p:nvSpPr>
        <p:spPr>
          <a:xfrm>
            <a:off x="7636527" y="2840814"/>
            <a:ext cx="103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02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A81A2BA-1F7F-4BD4-80CB-D4E689347B7E}"/>
              </a:ext>
            </a:extLst>
          </p:cNvPr>
          <p:cNvSpPr txBox="1"/>
          <p:nvPr/>
        </p:nvSpPr>
        <p:spPr>
          <a:xfrm>
            <a:off x="4941744" y="1351079"/>
            <a:ext cx="10336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03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887FBB0-9FCD-4095-A184-DBD7FB1DD22E}"/>
              </a:ext>
            </a:extLst>
          </p:cNvPr>
          <p:cNvSpPr txBox="1"/>
          <p:nvPr/>
        </p:nvSpPr>
        <p:spPr>
          <a:xfrm>
            <a:off x="8777145" y="292748"/>
            <a:ext cx="1033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04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0F1C02BF-ADCA-4784-82C1-18A60CAAAFAC}"/>
              </a:ext>
            </a:extLst>
          </p:cNvPr>
          <p:cNvSpPr/>
          <p:nvPr/>
        </p:nvSpPr>
        <p:spPr>
          <a:xfrm>
            <a:off x="548006" y="2917597"/>
            <a:ext cx="1754928" cy="85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04BB237-9E0E-4CAD-9DCF-40C7C26E38F5}"/>
              </a:ext>
            </a:extLst>
          </p:cNvPr>
          <p:cNvSpPr/>
          <p:nvPr/>
        </p:nvSpPr>
        <p:spPr>
          <a:xfrm>
            <a:off x="9361806" y="3654197"/>
            <a:ext cx="1754928" cy="855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8696004" y="2663546"/>
            <a:ext cx="41746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Міжнародний досвід </a:t>
            </a:r>
            <a:endParaRPr lang="uk-UA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lvl="0">
              <a:defRPr/>
            </a:pPr>
            <a:r>
              <a:rPr lang="uk-UA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боротьби </a:t>
            </a:r>
            <a:r>
              <a:rPr lang="uk-UA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з корупцією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" y="51627"/>
            <a:ext cx="2302934" cy="6968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209" y="15850"/>
            <a:ext cx="1925154" cy="791453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565A7007-B6F4-40B9-882E-39A363A27E31}"/>
              </a:ext>
            </a:extLst>
          </p:cNvPr>
          <p:cNvSpPr txBox="1"/>
          <p:nvPr/>
        </p:nvSpPr>
        <p:spPr>
          <a:xfrm>
            <a:off x="6548252" y="6247059"/>
            <a:ext cx="592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3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Лукашук Оксана Миколаївна</a:t>
            </a:r>
          </a:p>
        </p:txBody>
      </p:sp>
    </p:spTree>
    <p:extLst>
      <p:ext uri="{BB962C8B-B14F-4D97-AF65-F5344CB8AC3E}">
        <p14:creationId xmlns:p14="http://schemas.microsoft.com/office/powerpoint/2010/main" val="12099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EAD299D-F8C5-4FB9-A8EC-FD578243C338}"/>
              </a:ext>
            </a:extLst>
          </p:cNvPr>
          <p:cNvSpPr>
            <a:spLocks/>
          </p:cNvSpPr>
          <p:nvPr/>
        </p:nvSpPr>
        <p:spPr bwMode="auto">
          <a:xfrm>
            <a:off x="215698" y="1659897"/>
            <a:ext cx="2945340" cy="3506467"/>
          </a:xfrm>
          <a:custGeom>
            <a:avLst/>
            <a:gdLst>
              <a:gd name="T0" fmla="*/ 1406 w 1411"/>
              <a:gd name="T1" fmla="*/ 919 h 1818"/>
              <a:gd name="T2" fmla="*/ 1378 w 1411"/>
              <a:gd name="T3" fmla="*/ 845 h 1818"/>
              <a:gd name="T4" fmla="*/ 1291 w 1411"/>
              <a:gd name="T5" fmla="*/ 682 h 1818"/>
              <a:gd name="T6" fmla="*/ 1263 w 1411"/>
              <a:gd name="T7" fmla="*/ 591 h 1818"/>
              <a:gd name="T8" fmla="*/ 1248 w 1411"/>
              <a:gd name="T9" fmla="*/ 466 h 1818"/>
              <a:gd name="T10" fmla="*/ 1192 w 1411"/>
              <a:gd name="T11" fmla="*/ 298 h 1818"/>
              <a:gd name="T12" fmla="*/ 1064 w 1411"/>
              <a:gd name="T13" fmla="*/ 135 h 1818"/>
              <a:gd name="T14" fmla="*/ 749 w 1411"/>
              <a:gd name="T15" fmla="*/ 10 h 1818"/>
              <a:gd name="T16" fmla="*/ 573 w 1411"/>
              <a:gd name="T17" fmla="*/ 8 h 1818"/>
              <a:gd name="T18" fmla="*/ 441 w 1411"/>
              <a:gd name="T19" fmla="*/ 25 h 1818"/>
              <a:gd name="T20" fmla="*/ 311 w 1411"/>
              <a:gd name="T21" fmla="*/ 69 h 1818"/>
              <a:gd name="T22" fmla="*/ 163 w 1411"/>
              <a:gd name="T23" fmla="*/ 160 h 1818"/>
              <a:gd name="T24" fmla="*/ 39 w 1411"/>
              <a:gd name="T25" fmla="*/ 351 h 1818"/>
              <a:gd name="T26" fmla="*/ 5 w 1411"/>
              <a:gd name="T27" fmla="*/ 514 h 1818"/>
              <a:gd name="T28" fmla="*/ 23 w 1411"/>
              <a:gd name="T29" fmla="*/ 749 h 1818"/>
              <a:gd name="T30" fmla="*/ 72 w 1411"/>
              <a:gd name="T31" fmla="*/ 899 h 1818"/>
              <a:gd name="T32" fmla="*/ 194 w 1411"/>
              <a:gd name="T33" fmla="*/ 1108 h 1818"/>
              <a:gd name="T34" fmla="*/ 201 w 1411"/>
              <a:gd name="T35" fmla="*/ 1123 h 1818"/>
              <a:gd name="T36" fmla="*/ 204 w 1411"/>
              <a:gd name="T37" fmla="*/ 1215 h 1818"/>
              <a:gd name="T38" fmla="*/ 199 w 1411"/>
              <a:gd name="T39" fmla="*/ 1474 h 1818"/>
              <a:gd name="T40" fmla="*/ 209 w 1411"/>
              <a:gd name="T41" fmla="*/ 1492 h 1818"/>
              <a:gd name="T42" fmla="*/ 334 w 1411"/>
              <a:gd name="T43" fmla="*/ 1551 h 1818"/>
              <a:gd name="T44" fmla="*/ 423 w 1411"/>
              <a:gd name="T45" fmla="*/ 1594 h 1818"/>
              <a:gd name="T46" fmla="*/ 553 w 1411"/>
              <a:gd name="T47" fmla="*/ 1658 h 1818"/>
              <a:gd name="T48" fmla="*/ 680 w 1411"/>
              <a:gd name="T49" fmla="*/ 1719 h 1818"/>
              <a:gd name="T50" fmla="*/ 833 w 1411"/>
              <a:gd name="T51" fmla="*/ 1790 h 1818"/>
              <a:gd name="T52" fmla="*/ 889 w 1411"/>
              <a:gd name="T53" fmla="*/ 1818 h 1818"/>
              <a:gd name="T54" fmla="*/ 955 w 1411"/>
              <a:gd name="T55" fmla="*/ 1431 h 1818"/>
              <a:gd name="T56" fmla="*/ 965 w 1411"/>
              <a:gd name="T57" fmla="*/ 1434 h 1818"/>
              <a:gd name="T58" fmla="*/ 1080 w 1411"/>
              <a:gd name="T59" fmla="*/ 1446 h 1818"/>
              <a:gd name="T60" fmla="*/ 1240 w 1411"/>
              <a:gd name="T61" fmla="*/ 1439 h 1818"/>
              <a:gd name="T62" fmla="*/ 1266 w 1411"/>
              <a:gd name="T63" fmla="*/ 1426 h 1818"/>
              <a:gd name="T64" fmla="*/ 1283 w 1411"/>
              <a:gd name="T65" fmla="*/ 1357 h 1818"/>
              <a:gd name="T66" fmla="*/ 1255 w 1411"/>
              <a:gd name="T67" fmla="*/ 1273 h 1818"/>
              <a:gd name="T68" fmla="*/ 1255 w 1411"/>
              <a:gd name="T69" fmla="*/ 1260 h 1818"/>
              <a:gd name="T70" fmla="*/ 1281 w 1411"/>
              <a:gd name="T71" fmla="*/ 1187 h 1818"/>
              <a:gd name="T72" fmla="*/ 1276 w 1411"/>
              <a:gd name="T73" fmla="*/ 1169 h 1818"/>
              <a:gd name="T74" fmla="*/ 1235 w 1411"/>
              <a:gd name="T75" fmla="*/ 1131 h 1818"/>
              <a:gd name="T76" fmla="*/ 1240 w 1411"/>
              <a:gd name="T77" fmla="*/ 1123 h 1818"/>
              <a:gd name="T78" fmla="*/ 1291 w 1411"/>
              <a:gd name="T79" fmla="*/ 1090 h 1818"/>
              <a:gd name="T80" fmla="*/ 1296 w 1411"/>
              <a:gd name="T81" fmla="*/ 1077 h 1818"/>
              <a:gd name="T82" fmla="*/ 1291 w 1411"/>
              <a:gd name="T83" fmla="*/ 1039 h 1818"/>
              <a:gd name="T84" fmla="*/ 1283 w 1411"/>
              <a:gd name="T85" fmla="*/ 980 h 1818"/>
              <a:gd name="T86" fmla="*/ 1370 w 1411"/>
              <a:gd name="T87" fmla="*/ 970 h 1818"/>
              <a:gd name="T88" fmla="*/ 1406 w 1411"/>
              <a:gd name="T89" fmla="*/ 919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11" h="1818">
                <a:moveTo>
                  <a:pt x="1406" y="919"/>
                </a:moveTo>
                <a:cubicBezTo>
                  <a:pt x="1395" y="894"/>
                  <a:pt x="1390" y="868"/>
                  <a:pt x="1378" y="845"/>
                </a:cubicBezTo>
                <a:cubicBezTo>
                  <a:pt x="1350" y="792"/>
                  <a:pt x="1319" y="738"/>
                  <a:pt x="1291" y="682"/>
                </a:cubicBezTo>
                <a:cubicBezTo>
                  <a:pt x="1276" y="654"/>
                  <a:pt x="1263" y="626"/>
                  <a:pt x="1263" y="591"/>
                </a:cubicBezTo>
                <a:cubicBezTo>
                  <a:pt x="1260" y="550"/>
                  <a:pt x="1255" y="507"/>
                  <a:pt x="1248" y="466"/>
                </a:cubicBezTo>
                <a:cubicBezTo>
                  <a:pt x="1238" y="407"/>
                  <a:pt x="1220" y="351"/>
                  <a:pt x="1192" y="298"/>
                </a:cubicBezTo>
                <a:cubicBezTo>
                  <a:pt x="1161" y="234"/>
                  <a:pt x="1118" y="181"/>
                  <a:pt x="1064" y="135"/>
                </a:cubicBezTo>
                <a:cubicBezTo>
                  <a:pt x="973" y="59"/>
                  <a:pt x="866" y="23"/>
                  <a:pt x="749" y="10"/>
                </a:cubicBezTo>
                <a:cubicBezTo>
                  <a:pt x="690" y="3"/>
                  <a:pt x="632" y="0"/>
                  <a:pt x="573" y="8"/>
                </a:cubicBezTo>
                <a:cubicBezTo>
                  <a:pt x="527" y="13"/>
                  <a:pt x="484" y="15"/>
                  <a:pt x="441" y="25"/>
                </a:cubicBezTo>
                <a:cubicBezTo>
                  <a:pt x="395" y="36"/>
                  <a:pt x="354" y="51"/>
                  <a:pt x="311" y="69"/>
                </a:cubicBezTo>
                <a:cubicBezTo>
                  <a:pt x="255" y="89"/>
                  <a:pt x="207" y="122"/>
                  <a:pt x="163" y="160"/>
                </a:cubicBezTo>
                <a:cubicBezTo>
                  <a:pt x="105" y="214"/>
                  <a:pt x="64" y="278"/>
                  <a:pt x="39" y="351"/>
                </a:cubicBezTo>
                <a:cubicBezTo>
                  <a:pt x="18" y="405"/>
                  <a:pt x="8" y="461"/>
                  <a:pt x="5" y="514"/>
                </a:cubicBezTo>
                <a:cubicBezTo>
                  <a:pt x="0" y="593"/>
                  <a:pt x="5" y="672"/>
                  <a:pt x="23" y="749"/>
                </a:cubicBezTo>
                <a:cubicBezTo>
                  <a:pt x="33" y="800"/>
                  <a:pt x="51" y="850"/>
                  <a:pt x="72" y="899"/>
                </a:cubicBezTo>
                <a:cubicBezTo>
                  <a:pt x="102" y="973"/>
                  <a:pt x="143" y="1044"/>
                  <a:pt x="194" y="1108"/>
                </a:cubicBezTo>
                <a:cubicBezTo>
                  <a:pt x="199" y="1110"/>
                  <a:pt x="201" y="1118"/>
                  <a:pt x="201" y="1123"/>
                </a:cubicBezTo>
                <a:cubicBezTo>
                  <a:pt x="204" y="1153"/>
                  <a:pt x="204" y="1184"/>
                  <a:pt x="204" y="1215"/>
                </a:cubicBezTo>
                <a:cubicBezTo>
                  <a:pt x="204" y="1301"/>
                  <a:pt x="201" y="1388"/>
                  <a:pt x="199" y="1474"/>
                </a:cubicBezTo>
                <a:cubicBezTo>
                  <a:pt x="199" y="1484"/>
                  <a:pt x="199" y="1490"/>
                  <a:pt x="209" y="1492"/>
                </a:cubicBezTo>
                <a:cubicBezTo>
                  <a:pt x="250" y="1512"/>
                  <a:pt x="293" y="1530"/>
                  <a:pt x="334" y="1551"/>
                </a:cubicBezTo>
                <a:cubicBezTo>
                  <a:pt x="364" y="1563"/>
                  <a:pt x="392" y="1581"/>
                  <a:pt x="423" y="1594"/>
                </a:cubicBezTo>
                <a:cubicBezTo>
                  <a:pt x="466" y="1617"/>
                  <a:pt x="509" y="1637"/>
                  <a:pt x="553" y="1658"/>
                </a:cubicBezTo>
                <a:cubicBezTo>
                  <a:pt x="596" y="1678"/>
                  <a:pt x="637" y="1698"/>
                  <a:pt x="680" y="1719"/>
                </a:cubicBezTo>
                <a:cubicBezTo>
                  <a:pt x="731" y="1742"/>
                  <a:pt x="782" y="1767"/>
                  <a:pt x="833" y="1790"/>
                </a:cubicBezTo>
                <a:cubicBezTo>
                  <a:pt x="851" y="1800"/>
                  <a:pt x="868" y="1808"/>
                  <a:pt x="889" y="1818"/>
                </a:cubicBezTo>
                <a:cubicBezTo>
                  <a:pt x="912" y="1688"/>
                  <a:pt x="935" y="1561"/>
                  <a:pt x="955" y="1431"/>
                </a:cubicBezTo>
                <a:cubicBezTo>
                  <a:pt x="960" y="1431"/>
                  <a:pt x="963" y="1431"/>
                  <a:pt x="965" y="1434"/>
                </a:cubicBezTo>
                <a:cubicBezTo>
                  <a:pt x="1003" y="1439"/>
                  <a:pt x="1042" y="1444"/>
                  <a:pt x="1080" y="1446"/>
                </a:cubicBezTo>
                <a:cubicBezTo>
                  <a:pt x="1133" y="1451"/>
                  <a:pt x="1187" y="1451"/>
                  <a:pt x="1240" y="1439"/>
                </a:cubicBezTo>
                <a:cubicBezTo>
                  <a:pt x="1250" y="1436"/>
                  <a:pt x="1258" y="1434"/>
                  <a:pt x="1266" y="1426"/>
                </a:cubicBezTo>
                <a:cubicBezTo>
                  <a:pt x="1286" y="1408"/>
                  <a:pt x="1291" y="1383"/>
                  <a:pt x="1283" y="1357"/>
                </a:cubicBezTo>
                <a:cubicBezTo>
                  <a:pt x="1278" y="1329"/>
                  <a:pt x="1266" y="1301"/>
                  <a:pt x="1255" y="1273"/>
                </a:cubicBezTo>
                <a:cubicBezTo>
                  <a:pt x="1255" y="1268"/>
                  <a:pt x="1255" y="1263"/>
                  <a:pt x="1255" y="1260"/>
                </a:cubicBezTo>
                <a:cubicBezTo>
                  <a:pt x="1263" y="1235"/>
                  <a:pt x="1271" y="1209"/>
                  <a:pt x="1281" y="1187"/>
                </a:cubicBezTo>
                <a:cubicBezTo>
                  <a:pt x="1283" y="1179"/>
                  <a:pt x="1281" y="1174"/>
                  <a:pt x="1276" y="1169"/>
                </a:cubicBezTo>
                <a:cubicBezTo>
                  <a:pt x="1263" y="1156"/>
                  <a:pt x="1248" y="1143"/>
                  <a:pt x="1235" y="1131"/>
                </a:cubicBezTo>
                <a:cubicBezTo>
                  <a:pt x="1238" y="1125"/>
                  <a:pt x="1240" y="1125"/>
                  <a:pt x="1240" y="1123"/>
                </a:cubicBezTo>
                <a:cubicBezTo>
                  <a:pt x="1258" y="1113"/>
                  <a:pt x="1273" y="1100"/>
                  <a:pt x="1291" y="1090"/>
                </a:cubicBezTo>
                <a:cubicBezTo>
                  <a:pt x="1294" y="1087"/>
                  <a:pt x="1296" y="1082"/>
                  <a:pt x="1296" y="1077"/>
                </a:cubicBezTo>
                <a:cubicBezTo>
                  <a:pt x="1296" y="1064"/>
                  <a:pt x="1294" y="1052"/>
                  <a:pt x="1291" y="1039"/>
                </a:cubicBezTo>
                <a:cubicBezTo>
                  <a:pt x="1288" y="1018"/>
                  <a:pt x="1286" y="998"/>
                  <a:pt x="1283" y="980"/>
                </a:cubicBezTo>
                <a:cubicBezTo>
                  <a:pt x="1314" y="975"/>
                  <a:pt x="1342" y="973"/>
                  <a:pt x="1370" y="970"/>
                </a:cubicBezTo>
                <a:cubicBezTo>
                  <a:pt x="1400" y="965"/>
                  <a:pt x="1411" y="950"/>
                  <a:pt x="1406" y="9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22D8D4A-3FAD-48B2-9019-EF9FC61DE4B8}"/>
              </a:ext>
            </a:extLst>
          </p:cNvPr>
          <p:cNvSpPr/>
          <p:nvPr/>
        </p:nvSpPr>
        <p:spPr>
          <a:xfrm>
            <a:off x="312092" y="2433502"/>
            <a:ext cx="955684" cy="569238"/>
          </a:xfrm>
          <a:prstGeom prst="wedgeEllipseCallout">
            <a:avLst>
              <a:gd name="adj1" fmla="val 59610"/>
              <a:gd name="adj2" fmla="val 4875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70B5BBE-1CA4-49E7-AAC9-57A5EDABAF8E}"/>
              </a:ext>
            </a:extLst>
          </p:cNvPr>
          <p:cNvSpPr/>
          <p:nvPr/>
        </p:nvSpPr>
        <p:spPr>
          <a:xfrm>
            <a:off x="998351" y="1797356"/>
            <a:ext cx="1096039" cy="641961"/>
          </a:xfrm>
          <a:prstGeom prst="wedgeEllipseCallout">
            <a:avLst>
              <a:gd name="adj1" fmla="val -4772"/>
              <a:gd name="adj2" fmla="val 836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56C4F04-A101-479A-80CC-86A8234EAB32}"/>
              </a:ext>
            </a:extLst>
          </p:cNvPr>
          <p:cNvSpPr/>
          <p:nvPr/>
        </p:nvSpPr>
        <p:spPr>
          <a:xfrm>
            <a:off x="1883172" y="2365080"/>
            <a:ext cx="782051" cy="477483"/>
          </a:xfrm>
          <a:prstGeom prst="wedgeEllipseCallout">
            <a:avLst>
              <a:gd name="adj1" fmla="val -41301"/>
              <a:gd name="adj2" fmla="val 624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Прямокутник 50"/>
          <p:cNvSpPr/>
          <p:nvPr/>
        </p:nvSpPr>
        <p:spPr>
          <a:xfrm>
            <a:off x="4910098" y="2294430"/>
            <a:ext cx="6751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u="sng" dirty="0">
                <a:solidFill>
                  <a:srgbClr val="FFFFFF"/>
                </a:solidFill>
              </a:rPr>
              <a:t>Звичне явище:</a:t>
            </a:r>
          </a:p>
          <a:p>
            <a:pPr lvl="0"/>
            <a:r>
              <a:rPr lang="uk-UA" sz="3200" b="1" dirty="0">
                <a:solidFill>
                  <a:srgbClr val="FFFFFF"/>
                </a:solidFill>
              </a:rPr>
              <a:t>якщо особа, яка приймає якесь рішення або від якої залежить</a:t>
            </a:r>
          </a:p>
          <a:p>
            <a:pPr lvl="0"/>
            <a:r>
              <a:rPr lang="uk-UA" sz="3200" b="1" dirty="0">
                <a:solidFill>
                  <a:srgbClr val="FFFFFF"/>
                </a:solidFill>
              </a:rPr>
              <a:t>власне прийняття рішення, цього не робить, значить вона</a:t>
            </a:r>
          </a:p>
          <a:p>
            <a:pPr lvl="0"/>
            <a:r>
              <a:rPr lang="uk-UA" sz="3200" b="1" dirty="0">
                <a:solidFill>
                  <a:srgbClr val="FFFFFF"/>
                </a:solidFill>
              </a:rPr>
              <a:t>хоче хабар і він/вона корупціонер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1" name="Group 35">
            <a:extLst>
              <a:ext uri="{FF2B5EF4-FFF2-40B4-BE49-F238E27FC236}">
                <a16:creationId xmlns:a16="http://schemas.microsoft.com/office/drawing/2014/main" id="{D6E657C7-46E1-489A-B504-93A368BB4C0C}"/>
              </a:ext>
            </a:extLst>
          </p:cNvPr>
          <p:cNvGrpSpPr/>
          <p:nvPr/>
        </p:nvGrpSpPr>
        <p:grpSpPr>
          <a:xfrm>
            <a:off x="2665223" y="243039"/>
            <a:ext cx="7691438" cy="1665966"/>
            <a:chOff x="4132262" y="1075488"/>
            <a:chExt cx="7691438" cy="2353512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A6AB3F36-1222-42F5-AB73-0B29A6CF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AE67412-ED04-49CE-8200-4F6D5CC94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Прямокутник 23"/>
          <p:cNvSpPr/>
          <p:nvPr/>
        </p:nvSpPr>
        <p:spPr>
          <a:xfrm>
            <a:off x="5084462" y="652347"/>
            <a:ext cx="2852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Стереотип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peech Bubble: Oval 7">
            <a:extLst>
              <a:ext uri="{FF2B5EF4-FFF2-40B4-BE49-F238E27FC236}">
                <a16:creationId xmlns:a16="http://schemas.microsoft.com/office/drawing/2014/main" id="{470B5BBE-1CA4-49E7-AAC9-57A5EDABAF8E}"/>
              </a:ext>
            </a:extLst>
          </p:cNvPr>
          <p:cNvSpPr/>
          <p:nvPr/>
        </p:nvSpPr>
        <p:spPr>
          <a:xfrm>
            <a:off x="3648655" y="2397140"/>
            <a:ext cx="1096039" cy="641961"/>
          </a:xfrm>
          <a:prstGeom prst="wedgeEllipseCallout">
            <a:avLst>
              <a:gd name="adj1" fmla="val -4772"/>
              <a:gd name="adj2" fmla="val 836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8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820272" y="1866115"/>
            <a:ext cx="110310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800" b="1" dirty="0" smtClean="0">
              <a:solidFill>
                <a:schemeClr val="bg1"/>
              </a:solidFill>
              <a:latin typeface="Open Sans"/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Open Sans"/>
              </a:rPr>
              <a:t>«ЗЛОВЖИВАННЯ НАДАНОЮ ОСОБІ ВЛАДОЮ ЗАДЛЯ ОТРИМАННЯ ВИГОДИ»</a:t>
            </a:r>
          </a:p>
          <a:p>
            <a:pPr algn="ctr"/>
            <a:endParaRPr lang="uk-UA" sz="28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109967" y="425267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3200" b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1987675" y="4807572"/>
            <a:ext cx="8482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 особи є повноваження вирішувати/вчиняти дію;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987675" y="5489890"/>
            <a:ext cx="9232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Вона робить це для отримання будь-якої вигоди для себе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0B7C52FA-37BA-4A12-A7AC-BA88C9060422}"/>
              </a:ext>
            </a:extLst>
          </p:cNvPr>
          <p:cNvSpPr/>
          <p:nvPr/>
        </p:nvSpPr>
        <p:spPr>
          <a:xfrm>
            <a:off x="1784425" y="4957037"/>
            <a:ext cx="203250" cy="22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3357388" y="4005223"/>
            <a:ext cx="5374340" cy="666142"/>
            <a:chOff x="2189480" y="2153920"/>
            <a:chExt cx="7213599" cy="1137920"/>
          </a:xfrm>
        </p:grpSpPr>
        <p:sp>
          <p:nvSpPr>
            <p:cNvPr id="46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Прямокутник 47"/>
          <p:cNvSpPr/>
          <p:nvPr/>
        </p:nvSpPr>
        <p:spPr>
          <a:xfrm>
            <a:off x="4555174" y="4073493"/>
            <a:ext cx="2915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>
                <a:solidFill>
                  <a:schemeClr val="bg1"/>
                </a:solidFill>
              </a:rPr>
              <a:t>Ключові елементи</a:t>
            </a:r>
            <a:r>
              <a:rPr lang="uk-UA" sz="2400" b="1" u="sng" dirty="0" smtClean="0">
                <a:solidFill>
                  <a:schemeClr val="bg1"/>
                </a:solidFill>
              </a:rPr>
              <a:t>:</a:t>
            </a:r>
            <a:endParaRPr lang="uk-UA" sz="2400" b="1" u="sng" dirty="0">
              <a:solidFill>
                <a:schemeClr val="bg1"/>
              </a:solidFill>
            </a:endParaRPr>
          </a:p>
        </p:txBody>
      </p:sp>
      <p:sp>
        <p:nvSpPr>
          <p:cNvPr id="49" name="Rectangle 14">
            <a:extLst>
              <a:ext uri="{FF2B5EF4-FFF2-40B4-BE49-F238E27FC236}">
                <a16:creationId xmlns:a16="http://schemas.microsoft.com/office/drawing/2014/main" id="{0B7C52FA-37BA-4A12-A7AC-BA88C9060422}"/>
              </a:ext>
            </a:extLst>
          </p:cNvPr>
          <p:cNvSpPr/>
          <p:nvPr/>
        </p:nvSpPr>
        <p:spPr>
          <a:xfrm>
            <a:off x="1784425" y="5639355"/>
            <a:ext cx="203250" cy="22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111355" y="1444127"/>
            <a:ext cx="42347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>
                <a:solidFill>
                  <a:schemeClr val="bg1"/>
                </a:solidFill>
                <a:latin typeface="Open Sans"/>
              </a:rPr>
              <a:t>КОРУПЦІЯ -ЦЕ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0B7C52FA-37BA-4A12-A7AC-BA88C9060422}"/>
              </a:ext>
            </a:extLst>
          </p:cNvPr>
          <p:cNvSpPr/>
          <p:nvPr/>
        </p:nvSpPr>
        <p:spPr>
          <a:xfrm>
            <a:off x="3908105" y="1753970"/>
            <a:ext cx="203250" cy="22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228282" y="6343051"/>
            <a:ext cx="4680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*Згідно організації </a:t>
            </a:r>
            <a:r>
              <a:rPr lang="en-US" b="1" dirty="0" smtClean="0">
                <a:solidFill>
                  <a:schemeClr val="bg1"/>
                </a:solidFill>
              </a:rPr>
              <a:t>Transparency </a:t>
            </a:r>
            <a:r>
              <a:rPr lang="en-US" b="1" dirty="0">
                <a:solidFill>
                  <a:schemeClr val="bg1"/>
                </a:solidFill>
              </a:rPr>
              <a:t>International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820272" y="1866115"/>
            <a:ext cx="110310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Open Sans"/>
              </a:rPr>
              <a:t>Уявімо собі ситуацію:</a:t>
            </a:r>
          </a:p>
          <a:p>
            <a:pPr algn="ctr"/>
            <a:endParaRPr lang="uk-UA" sz="2800" b="1" dirty="0" smtClean="0">
              <a:solidFill>
                <a:schemeClr val="bg1"/>
              </a:solidFill>
              <a:latin typeface="Open Sans"/>
            </a:endParaRPr>
          </a:p>
          <a:p>
            <a:pPr algn="ctr"/>
            <a:r>
              <a:rPr lang="uk-UA" sz="2800" b="1" i="1" dirty="0" smtClean="0">
                <a:solidFill>
                  <a:schemeClr val="bg1"/>
                </a:solidFill>
                <a:latin typeface="Open Sans"/>
              </a:rPr>
              <a:t>Лікар проводить прийом громадян. У певний проміжок часу він приймає знайомого/знайому поза чергою</a:t>
            </a:r>
            <a:r>
              <a:rPr lang="uk-UA" sz="2800" b="1" dirty="0" smtClean="0">
                <a:solidFill>
                  <a:schemeClr val="bg1"/>
                </a:solidFill>
                <a:latin typeface="Open Sans"/>
              </a:rPr>
              <a:t>.</a:t>
            </a:r>
            <a:endParaRPr lang="uk-UA" sz="28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109967" y="425267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3200" b="1" dirty="0"/>
          </a:p>
        </p:txBody>
      </p:sp>
      <p:grpSp>
        <p:nvGrpSpPr>
          <p:cNvPr id="45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2109967" y="4252676"/>
            <a:ext cx="7381321" cy="1342703"/>
            <a:chOff x="2189480" y="2153920"/>
            <a:chExt cx="7213599" cy="1137920"/>
          </a:xfrm>
        </p:grpSpPr>
        <p:sp>
          <p:nvSpPr>
            <p:cNvPr id="46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Прямокутник 4"/>
          <p:cNvSpPr/>
          <p:nvPr/>
        </p:nvSpPr>
        <p:spPr>
          <a:xfrm>
            <a:off x="2850775" y="4385418"/>
            <a:ext cx="65989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Чи є це корупцією? Якщо так/ні, то за яких умов буде так/ні?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975" y="1707477"/>
            <a:ext cx="6248942" cy="8010838"/>
          </a:xfrm>
          <a:prstGeom prst="rect">
            <a:avLst/>
          </a:prstGeom>
        </p:spPr>
      </p:pic>
      <p:grpSp>
        <p:nvGrpSpPr>
          <p:cNvPr id="24" name="Group 35">
            <a:extLst>
              <a:ext uri="{FF2B5EF4-FFF2-40B4-BE49-F238E27FC236}">
                <a16:creationId xmlns:a16="http://schemas.microsoft.com/office/drawing/2014/main" id="{D6E657C7-46E1-489A-B504-93A368BB4C0C}"/>
              </a:ext>
            </a:extLst>
          </p:cNvPr>
          <p:cNvGrpSpPr/>
          <p:nvPr/>
        </p:nvGrpSpPr>
        <p:grpSpPr>
          <a:xfrm>
            <a:off x="2490088" y="200149"/>
            <a:ext cx="7691438" cy="1665966"/>
            <a:chOff x="4132262" y="1075488"/>
            <a:chExt cx="7691438" cy="2353512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6AB3F36-1222-42F5-AB73-0B29A6CF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AE67412-ED04-49CE-8200-4F6D5CC94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Прямокутник 26"/>
          <p:cNvSpPr/>
          <p:nvPr/>
        </p:nvSpPr>
        <p:spPr>
          <a:xfrm>
            <a:off x="4618078" y="535874"/>
            <a:ext cx="2852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Стереотип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1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60" y="2679957"/>
            <a:ext cx="1841152" cy="3023878"/>
          </a:xfrm>
          <a:prstGeom prst="rect">
            <a:avLst/>
          </a:prstGeom>
        </p:spPr>
      </p:pic>
      <p:sp>
        <p:nvSpPr>
          <p:cNvPr id="15" name="Arrow: Pentagon 12">
            <a:extLst>
              <a:ext uri="{FF2B5EF4-FFF2-40B4-BE49-F238E27FC236}">
                <a16:creationId xmlns:a16="http://schemas.microsoft.com/office/drawing/2014/main" id="{8645047F-D9CB-4CC1-BC0F-1C4292F5A94A}"/>
              </a:ext>
            </a:extLst>
          </p:cNvPr>
          <p:cNvSpPr/>
          <p:nvPr/>
        </p:nvSpPr>
        <p:spPr>
          <a:xfrm>
            <a:off x="2823820" y="865052"/>
            <a:ext cx="1630211" cy="15838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9FA8CE-2609-4B18-A96B-C2D56CF5BE9D}"/>
              </a:ext>
            </a:extLst>
          </p:cNvPr>
          <p:cNvSpPr txBox="1"/>
          <p:nvPr/>
        </p:nvSpPr>
        <p:spPr>
          <a:xfrm>
            <a:off x="2844428" y="1195336"/>
            <a:ext cx="1044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0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3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" name="Arrow: Chevron 14">
            <a:extLst>
              <a:ext uri="{FF2B5EF4-FFF2-40B4-BE49-F238E27FC236}">
                <a16:creationId xmlns:a16="http://schemas.microsoft.com/office/drawing/2014/main" id="{7CEDD191-1D4E-49C5-8444-8F22619709F6}"/>
              </a:ext>
            </a:extLst>
          </p:cNvPr>
          <p:cNvSpPr/>
          <p:nvPr/>
        </p:nvSpPr>
        <p:spPr>
          <a:xfrm>
            <a:off x="3845859" y="827607"/>
            <a:ext cx="7083653" cy="161705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1EF9FC-F363-4D04-8D70-B84B5D145B65}"/>
              </a:ext>
            </a:extLst>
          </p:cNvPr>
          <p:cNvSpPr txBox="1"/>
          <p:nvPr/>
        </p:nvSpPr>
        <p:spPr>
          <a:xfrm>
            <a:off x="4645231" y="1013500"/>
            <a:ext cx="564593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3600" b="1" dirty="0">
                <a:solidFill>
                  <a:srgbClr val="FFFFFF"/>
                </a:solidFill>
                <a:latin typeface="Open Sans" panose="020B0606030504020204" pitchFamily="34" charset="0"/>
              </a:rPr>
              <a:t>Корупція поширена в усіх сферах</a:t>
            </a:r>
            <a:endParaRPr lang="uk-UA" sz="36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465119" y="3738281"/>
            <a:ext cx="61988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На Вашу думку, які сфери в Україні є найбільш корумпованими?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153" y="1157890"/>
            <a:ext cx="6248942" cy="80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109967" y="425267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3200" b="1" dirty="0"/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D6E657C7-46E1-489A-B504-93A368BB4C0C}"/>
              </a:ext>
            </a:extLst>
          </p:cNvPr>
          <p:cNvGrpSpPr/>
          <p:nvPr/>
        </p:nvGrpSpPr>
        <p:grpSpPr>
          <a:xfrm>
            <a:off x="84262" y="694155"/>
            <a:ext cx="4927010" cy="1012455"/>
            <a:chOff x="4132262" y="1075488"/>
            <a:chExt cx="7691438" cy="23535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6AB3F36-1222-42F5-AB73-0B29A6CF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AE67412-ED04-49CE-8200-4F6D5CC94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Прямокутник 21"/>
          <p:cNvSpPr/>
          <p:nvPr/>
        </p:nvSpPr>
        <p:spPr>
          <a:xfrm>
            <a:off x="1427735" y="761918"/>
            <a:ext cx="2852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Стереотип </a:t>
            </a:r>
            <a:r>
              <a:rPr lang="uk-UA" sz="4000" b="1" dirty="0">
                <a:solidFill>
                  <a:srgbClr val="FFFFFF"/>
                </a:solidFill>
                <a:latin typeface="Calibri" panose="020F0502020204030204"/>
              </a:rPr>
              <a:t>3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86441" y="2233915"/>
            <a:ext cx="379425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Open Sans"/>
              </a:rPr>
              <a:t>Чи дійсно корупція поширена </a:t>
            </a:r>
            <a:endParaRPr lang="ru-RU" sz="2800" b="1" dirty="0" smtClean="0">
              <a:solidFill>
                <a:schemeClr val="bg1"/>
              </a:solidFill>
              <a:latin typeface="Open Sans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Open Sans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Open Sans"/>
              </a:rPr>
              <a:t>усіх сферах?</a:t>
            </a:r>
            <a:r>
              <a:rPr lang="ru-RU" sz="3600" b="1" dirty="0">
                <a:solidFill>
                  <a:schemeClr val="bg1"/>
                </a:solidFill>
                <a:latin typeface="Open Sans"/>
              </a:rPr>
              <a:t> </a:t>
            </a:r>
            <a:endParaRPr lang="ru-RU" sz="3600" b="1" dirty="0" smtClean="0">
              <a:solidFill>
                <a:schemeClr val="bg1"/>
              </a:solidFill>
              <a:latin typeface="Open Sans"/>
            </a:endParaRPr>
          </a:p>
          <a:p>
            <a:endParaRPr lang="ru-RU" sz="3600" b="1" dirty="0" smtClean="0">
              <a:solidFill>
                <a:schemeClr val="bg1"/>
              </a:solidFill>
              <a:latin typeface="Open Sans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Open Sans"/>
              </a:rPr>
              <a:t>Насправді</a:t>
            </a:r>
            <a:r>
              <a:rPr lang="ru-RU" sz="3600" b="1" dirty="0">
                <a:solidFill>
                  <a:schemeClr val="bg1"/>
                </a:solidFill>
                <a:latin typeface="Open Sans"/>
              </a:rPr>
              <a:t>, і так, і ні.</a:t>
            </a:r>
            <a:endParaRPr lang="uk-UA" sz="3600" b="1" dirty="0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343" y="448236"/>
            <a:ext cx="6282657" cy="61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109967" y="425267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3200" b="1" dirty="0"/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D6E657C7-46E1-489A-B504-93A368BB4C0C}"/>
              </a:ext>
            </a:extLst>
          </p:cNvPr>
          <p:cNvGrpSpPr/>
          <p:nvPr/>
        </p:nvGrpSpPr>
        <p:grpSpPr>
          <a:xfrm>
            <a:off x="209768" y="2473175"/>
            <a:ext cx="5169056" cy="1093807"/>
            <a:chOff x="4132262" y="1075488"/>
            <a:chExt cx="7691438" cy="23535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6AB3F36-1222-42F5-AB73-0B29A6CF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AE67412-ED04-49CE-8200-4F6D5CC94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Прямокутник 21"/>
          <p:cNvSpPr/>
          <p:nvPr/>
        </p:nvSpPr>
        <p:spPr>
          <a:xfrm>
            <a:off x="1177303" y="2538218"/>
            <a:ext cx="2852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Стереотип </a:t>
            </a:r>
            <a:r>
              <a:rPr lang="uk-UA" sz="4000" b="1" dirty="0">
                <a:solidFill>
                  <a:srgbClr val="FFFFFF"/>
                </a:solidFill>
                <a:latin typeface="Calibri" panose="020F0502020204030204"/>
              </a:rPr>
              <a:t>3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662" y="326594"/>
            <a:ext cx="5841550" cy="648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109967" y="425267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3200" b="1" dirty="0"/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D6E657C7-46E1-489A-B504-93A368BB4C0C}"/>
              </a:ext>
            </a:extLst>
          </p:cNvPr>
          <p:cNvGrpSpPr/>
          <p:nvPr/>
        </p:nvGrpSpPr>
        <p:grpSpPr>
          <a:xfrm>
            <a:off x="3383274" y="321645"/>
            <a:ext cx="5169056" cy="1093807"/>
            <a:chOff x="4132262" y="1075488"/>
            <a:chExt cx="7691438" cy="23535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6AB3F36-1222-42F5-AB73-0B29A6CF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AE67412-ED04-49CE-8200-4F6D5CC94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Прямокутник 21"/>
          <p:cNvSpPr/>
          <p:nvPr/>
        </p:nvSpPr>
        <p:spPr>
          <a:xfrm>
            <a:off x="4541322" y="451732"/>
            <a:ext cx="2852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Стереотип </a:t>
            </a:r>
            <a:r>
              <a:rPr lang="uk-UA" sz="4000" b="1" dirty="0">
                <a:solidFill>
                  <a:srgbClr val="FFFFFF"/>
                </a:solidFill>
                <a:latin typeface="Calibri" panose="020F0502020204030204"/>
              </a:rPr>
              <a:t>3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AE4122A5-78CC-4B60-B043-DBF8A267138D}"/>
              </a:ext>
            </a:extLst>
          </p:cNvPr>
          <p:cNvSpPr>
            <a:spLocks/>
          </p:cNvSpPr>
          <p:nvPr/>
        </p:nvSpPr>
        <p:spPr bwMode="auto">
          <a:xfrm>
            <a:off x="2109967" y="1570398"/>
            <a:ext cx="8459421" cy="1697393"/>
          </a:xfrm>
          <a:custGeom>
            <a:avLst/>
            <a:gdLst>
              <a:gd name="T0" fmla="*/ 2085 w 2085"/>
              <a:gd name="T1" fmla="*/ 0 h 1142"/>
              <a:gd name="T2" fmla="*/ 0 w 2085"/>
              <a:gd name="T3" fmla="*/ 0 h 1142"/>
              <a:gd name="T4" fmla="*/ 0 w 2085"/>
              <a:gd name="T5" fmla="*/ 798 h 1142"/>
              <a:gd name="T6" fmla="*/ 1591 w 2085"/>
              <a:gd name="T7" fmla="*/ 798 h 1142"/>
              <a:gd name="T8" fmla="*/ 1763 w 2085"/>
              <a:gd name="T9" fmla="*/ 1142 h 1142"/>
              <a:gd name="T10" fmla="*/ 1935 w 2085"/>
              <a:gd name="T11" fmla="*/ 798 h 1142"/>
              <a:gd name="T12" fmla="*/ 2085 w 2085"/>
              <a:gd name="T13" fmla="*/ 798 h 1142"/>
              <a:gd name="T14" fmla="*/ 2085 w 2085"/>
              <a:gd name="T15" fmla="*/ 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1142">
                <a:moveTo>
                  <a:pt x="2085" y="0"/>
                </a:moveTo>
                <a:lnTo>
                  <a:pt x="0" y="0"/>
                </a:lnTo>
                <a:lnTo>
                  <a:pt x="0" y="798"/>
                </a:lnTo>
                <a:lnTo>
                  <a:pt x="1591" y="798"/>
                </a:lnTo>
                <a:lnTo>
                  <a:pt x="1763" y="1142"/>
                </a:lnTo>
                <a:lnTo>
                  <a:pt x="1935" y="798"/>
                </a:lnTo>
                <a:lnTo>
                  <a:pt x="2085" y="798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2202332" y="1693291"/>
            <a:ext cx="7888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Найголовніше питання/коментар до попередніх таблиць – це таблиці СПРИЙНЯТТЯ корупції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F8B396F8-791B-4581-A5F2-B483C8D6E679}"/>
              </a:ext>
            </a:extLst>
          </p:cNvPr>
          <p:cNvSpPr>
            <a:spLocks/>
          </p:cNvSpPr>
          <p:nvPr/>
        </p:nvSpPr>
        <p:spPr bwMode="auto">
          <a:xfrm>
            <a:off x="2138946" y="2976605"/>
            <a:ext cx="8459421" cy="1963510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Прямокутник 30"/>
          <p:cNvSpPr/>
          <p:nvPr/>
        </p:nvSpPr>
        <p:spPr>
          <a:xfrm>
            <a:off x="2202332" y="2933223"/>
            <a:ext cx="6154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Сприйняття, а не реального досвіду.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Варто відрізняти: сприйняття, досвід,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готовність та дію</a:t>
            </a:r>
            <a:endParaRPr lang="uk-UA" sz="2800" b="1" dirty="0">
              <a:solidFill>
                <a:schemeClr val="bg1"/>
              </a:solidFill>
            </a:endParaRPr>
          </a:p>
        </p:txBody>
      </p:sp>
      <p:grpSp>
        <p:nvGrpSpPr>
          <p:cNvPr id="12" name="Group 1">
            <a:extLst>
              <a:ext uri="{FF2B5EF4-FFF2-40B4-BE49-F238E27FC236}">
                <a16:creationId xmlns:a16="http://schemas.microsoft.com/office/drawing/2014/main" id="{7996110D-E290-4D09-BB20-773D5BDB48CF}"/>
              </a:ext>
            </a:extLst>
          </p:cNvPr>
          <p:cNvGrpSpPr/>
          <p:nvPr/>
        </p:nvGrpSpPr>
        <p:grpSpPr>
          <a:xfrm>
            <a:off x="4093884" y="4837451"/>
            <a:ext cx="3533517" cy="2020549"/>
            <a:chOff x="4417046" y="4095817"/>
            <a:chExt cx="3174278" cy="1797532"/>
          </a:xfrm>
        </p:grpSpPr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552D2D56-0B6E-4F15-8C4D-05075439770A}"/>
                </a:ext>
              </a:extLst>
            </p:cNvPr>
            <p:cNvGrpSpPr/>
            <p:nvPr/>
          </p:nvGrpSpPr>
          <p:grpSpPr>
            <a:xfrm>
              <a:off x="5331600" y="4095817"/>
              <a:ext cx="1361075" cy="1566906"/>
              <a:chOff x="5709865" y="3492501"/>
              <a:chExt cx="383352" cy="441325"/>
            </a:xfrm>
            <a:solidFill>
              <a:schemeClr val="accent4"/>
            </a:solidFill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1C4A7D48-A433-45BC-AE6F-910A9C2AD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A0497F58-2239-4E60-8B45-22C5EDA72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9">
              <a:extLst>
                <a:ext uri="{FF2B5EF4-FFF2-40B4-BE49-F238E27FC236}">
                  <a16:creationId xmlns:a16="http://schemas.microsoft.com/office/drawing/2014/main" id="{6AF569DB-913D-4B14-B2E6-F70F03686BB6}"/>
                </a:ext>
              </a:extLst>
            </p:cNvPr>
            <p:cNvGrpSpPr/>
            <p:nvPr/>
          </p:nvGrpSpPr>
          <p:grpSpPr>
            <a:xfrm>
              <a:off x="4417046" y="4326443"/>
              <a:ext cx="1361075" cy="1566906"/>
              <a:chOff x="5709865" y="3492501"/>
              <a:chExt cx="383352" cy="441325"/>
            </a:xfrm>
            <a:solidFill>
              <a:schemeClr val="accent1"/>
            </a:solidFill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ACEBC13F-C539-48B3-BBC8-EB6467BC7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848D2FA5-85B9-4A99-A202-C9AFA0BF3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0">
              <a:extLst>
                <a:ext uri="{FF2B5EF4-FFF2-40B4-BE49-F238E27FC236}">
                  <a16:creationId xmlns:a16="http://schemas.microsoft.com/office/drawing/2014/main" id="{5985EE32-1494-4525-865A-4C66725592FE}"/>
                </a:ext>
              </a:extLst>
            </p:cNvPr>
            <p:cNvGrpSpPr/>
            <p:nvPr/>
          </p:nvGrpSpPr>
          <p:grpSpPr>
            <a:xfrm>
              <a:off x="6230249" y="4326443"/>
              <a:ext cx="1361075" cy="1566906"/>
              <a:chOff x="5709865" y="3492501"/>
              <a:chExt cx="383352" cy="441325"/>
            </a:xfrm>
            <a:solidFill>
              <a:schemeClr val="accent2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4CB51AC2-31E8-4352-A0A7-D8123058C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5" y="3732213"/>
                <a:ext cx="383352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ADCE3C22-3BEE-49FD-B8EA-50594E0DA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6" y="3492501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07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109967" y="425267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3200" b="1" dirty="0"/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D6E657C7-46E1-489A-B504-93A368BB4C0C}"/>
              </a:ext>
            </a:extLst>
          </p:cNvPr>
          <p:cNvGrpSpPr/>
          <p:nvPr/>
        </p:nvGrpSpPr>
        <p:grpSpPr>
          <a:xfrm>
            <a:off x="3383274" y="321645"/>
            <a:ext cx="5169056" cy="1093807"/>
            <a:chOff x="4132262" y="1075488"/>
            <a:chExt cx="7691438" cy="23535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6AB3F36-1222-42F5-AB73-0B29A6CF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AE67412-ED04-49CE-8200-4F6D5CC94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Прямокутник 21"/>
          <p:cNvSpPr/>
          <p:nvPr/>
        </p:nvSpPr>
        <p:spPr>
          <a:xfrm>
            <a:off x="4541322" y="451732"/>
            <a:ext cx="2852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Стереотип </a:t>
            </a:r>
            <a:r>
              <a:rPr lang="uk-UA" sz="4000" b="1" dirty="0">
                <a:solidFill>
                  <a:srgbClr val="FFFFFF"/>
                </a:solidFill>
                <a:latin typeface="Calibri" panose="020F0502020204030204"/>
              </a:rPr>
              <a:t>3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13647" y="1724375"/>
            <a:ext cx="8220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Наприклад, з досліджень ми знаємо, що Х% громадян готові боротися з корупцією.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613647" y="2934316"/>
            <a:ext cx="8471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Але це лише готовність… Насправді ж, з тих осіб, які виражають готовність, може бути лише третина, які насправді протидіють корупції у різний спосіб.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15373" y="1818942"/>
            <a:ext cx="1483031" cy="85954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16">
            <a:extLst>
              <a:ext uri="{FF2B5EF4-FFF2-40B4-BE49-F238E27FC236}">
                <a16:creationId xmlns:a16="http://schemas.microsoft.com/office/drawing/2014/main" id="{BF9B6AB6-6147-424D-8F82-81A2B273645F}"/>
              </a:ext>
            </a:extLst>
          </p:cNvPr>
          <p:cNvSpPr/>
          <p:nvPr/>
        </p:nvSpPr>
        <p:spPr>
          <a:xfrm>
            <a:off x="15373" y="3259796"/>
            <a:ext cx="1483031" cy="85954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Pentagon 12">
            <a:extLst>
              <a:ext uri="{FF2B5EF4-FFF2-40B4-BE49-F238E27FC236}">
                <a16:creationId xmlns:a16="http://schemas.microsoft.com/office/drawing/2014/main" id="{8645047F-D9CB-4CC1-BC0F-1C4292F5A94A}"/>
              </a:ext>
            </a:extLst>
          </p:cNvPr>
          <p:cNvSpPr/>
          <p:nvPr/>
        </p:nvSpPr>
        <p:spPr>
          <a:xfrm>
            <a:off x="0" y="4837451"/>
            <a:ext cx="1483031" cy="85954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613647" y="4770816"/>
            <a:ext cx="84088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 smtClean="0">
                <a:solidFill>
                  <a:schemeClr val="bg1"/>
                </a:solidFill>
              </a:rPr>
              <a:t>Загальний висновок: </a:t>
            </a:r>
            <a:r>
              <a:rPr lang="uk-UA" sz="2800" b="1" dirty="0" smtClean="0">
                <a:solidFill>
                  <a:schemeClr val="bg1"/>
                </a:solidFill>
              </a:rPr>
              <a:t>коли ми бачимо будь-яку статистику, варто звертати увагу на те, що вона нам показує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69" y="3289556"/>
            <a:ext cx="1841152" cy="3023878"/>
          </a:xfrm>
          <a:prstGeom prst="rect">
            <a:avLst/>
          </a:prstGeom>
        </p:spPr>
      </p:pic>
      <p:sp>
        <p:nvSpPr>
          <p:cNvPr id="10" name="Arrow: Pentagon 16">
            <a:extLst>
              <a:ext uri="{FF2B5EF4-FFF2-40B4-BE49-F238E27FC236}">
                <a16:creationId xmlns:a16="http://schemas.microsoft.com/office/drawing/2014/main" id="{BF9B6AB6-6147-424D-8F82-81A2B273645F}"/>
              </a:ext>
            </a:extLst>
          </p:cNvPr>
          <p:cNvSpPr/>
          <p:nvPr/>
        </p:nvSpPr>
        <p:spPr>
          <a:xfrm>
            <a:off x="2852447" y="2630532"/>
            <a:ext cx="1629619" cy="1617053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FA8CE-2609-4B18-A96B-C2D56CF5BE9D}"/>
              </a:ext>
            </a:extLst>
          </p:cNvPr>
          <p:cNvSpPr txBox="1"/>
          <p:nvPr/>
        </p:nvSpPr>
        <p:spPr>
          <a:xfrm>
            <a:off x="2868577" y="2977394"/>
            <a:ext cx="1044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lang="uk-UA" sz="5400" b="1" dirty="0">
                <a:solidFill>
                  <a:srgbClr val="FFFFFF"/>
                </a:solidFill>
                <a:latin typeface="Open Sans" panose="020B0606030504020204" pitchFamily="34" charset="0"/>
              </a:rPr>
              <a:t>4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id="{E733BE8E-BFBE-43EA-A9FD-BD45F197DD84}"/>
              </a:ext>
            </a:extLst>
          </p:cNvPr>
          <p:cNvGrpSpPr/>
          <p:nvPr/>
        </p:nvGrpSpPr>
        <p:grpSpPr>
          <a:xfrm>
            <a:off x="4045265" y="2630533"/>
            <a:ext cx="7415331" cy="1617052"/>
            <a:chOff x="2189480" y="2153920"/>
            <a:chExt cx="7213599" cy="1137920"/>
          </a:xfrm>
          <a:solidFill>
            <a:schemeClr val="accent5"/>
          </a:solidFill>
        </p:grpSpPr>
        <p:sp>
          <p:nvSpPr>
            <p:cNvPr id="13" name="Arrow: Chevron 18">
              <a:extLst>
                <a:ext uri="{FF2B5EF4-FFF2-40B4-BE49-F238E27FC236}">
                  <a16:creationId xmlns:a16="http://schemas.microsoft.com/office/drawing/2014/main" id="{1E05DB33-7027-4243-B2B1-AE959B934587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53CAB0D8-22D4-44B8-BBE1-517EC44C45DC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21EF9FC-F363-4D04-8D70-B84B5D145B65}"/>
              </a:ext>
            </a:extLst>
          </p:cNvPr>
          <p:cNvSpPr txBox="1"/>
          <p:nvPr/>
        </p:nvSpPr>
        <p:spPr>
          <a:xfrm>
            <a:off x="5105910" y="2854650"/>
            <a:ext cx="549536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3200" b="1" dirty="0">
                <a:solidFill>
                  <a:srgbClr val="FFFFFF"/>
                </a:solidFill>
                <a:latin typeface="Open Sans" panose="020B0606030504020204" pitchFamily="34" charset="0"/>
              </a:rPr>
              <a:t>Україна є однією з найкорумпованіших країн</a:t>
            </a:r>
            <a:endParaRPr lang="uk-UA" sz="32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219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109967" y="425267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D6E657C7-46E1-489A-B504-93A368BB4C0C}"/>
              </a:ext>
            </a:extLst>
          </p:cNvPr>
          <p:cNvGrpSpPr/>
          <p:nvPr/>
        </p:nvGrpSpPr>
        <p:grpSpPr>
          <a:xfrm>
            <a:off x="3383274" y="321645"/>
            <a:ext cx="5169056" cy="1093807"/>
            <a:chOff x="4132262" y="1075488"/>
            <a:chExt cx="7691438" cy="23535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6AB3F36-1222-42F5-AB73-0B29A6CF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AE67412-ED04-49CE-8200-4F6D5CC94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Прямокутник 21"/>
          <p:cNvSpPr/>
          <p:nvPr/>
        </p:nvSpPr>
        <p:spPr>
          <a:xfrm>
            <a:off x="4541322" y="451732"/>
            <a:ext cx="2852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Стереотип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788023" y="2061585"/>
            <a:ext cx="83461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chemeClr val="bg1"/>
                </a:solidFill>
              </a:rPr>
              <a:t>Пригадуємо показники з минулих </a:t>
            </a:r>
            <a:r>
              <a:rPr lang="ru-RU" sz="4000" b="1" dirty="0" smtClean="0">
                <a:solidFill>
                  <a:schemeClr val="bg1"/>
                </a:solidFill>
              </a:rPr>
              <a:t>таблиць:</a:t>
            </a:r>
            <a:r>
              <a:rPr lang="ru-RU" sz="4000" b="1" dirty="0" smtClean="0"/>
              <a:t>: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040635" y="3852564"/>
            <a:ext cx="8471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C000"/>
                </a:solidFill>
              </a:rPr>
              <a:t>53% громадян </a:t>
            </a:r>
            <a:r>
              <a:rPr lang="ru-RU" sz="2800" b="1" dirty="0">
                <a:solidFill>
                  <a:srgbClr val="FFFFFF"/>
                </a:solidFill>
              </a:rPr>
              <a:t>і </a:t>
            </a:r>
            <a:r>
              <a:rPr lang="ru-RU" sz="2800" b="1" dirty="0">
                <a:solidFill>
                  <a:srgbClr val="FFC000"/>
                </a:solidFill>
              </a:rPr>
              <a:t>51% представників бізнесу </a:t>
            </a:r>
            <a:r>
              <a:rPr lang="ru-RU" sz="2800" b="1" dirty="0">
                <a:solidFill>
                  <a:srgbClr val="FFFFFF"/>
                </a:solidFill>
              </a:rPr>
              <a:t>вважають, що</a:t>
            </a:r>
          </a:p>
          <a:p>
            <a:pPr lvl="0"/>
            <a:r>
              <a:rPr lang="ru-RU" sz="2800" b="1" dirty="0">
                <a:solidFill>
                  <a:srgbClr val="FFFFFF"/>
                </a:solidFill>
              </a:rPr>
              <a:t>корупція в Україні в цілому </a:t>
            </a:r>
            <a:r>
              <a:rPr lang="ru-RU" sz="2800" b="1" dirty="0">
                <a:solidFill>
                  <a:srgbClr val="FFC000"/>
                </a:solidFill>
              </a:rPr>
              <a:t>дуже поширена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-32532" y="4115291"/>
            <a:ext cx="1483031" cy="85954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2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01750" y="2142844"/>
            <a:ext cx="2971800" cy="3831769"/>
            <a:chOff x="5226050" y="2312988"/>
            <a:chExt cx="1733551" cy="223520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72188" y="3017838"/>
              <a:ext cx="887413" cy="1530350"/>
            </a:xfrm>
            <a:custGeom>
              <a:avLst/>
              <a:gdLst>
                <a:gd name="T0" fmla="*/ 151 w 278"/>
                <a:gd name="T1" fmla="*/ 95 h 480"/>
                <a:gd name="T2" fmla="*/ 157 w 278"/>
                <a:gd name="T3" fmla="*/ 95 h 480"/>
                <a:gd name="T4" fmla="*/ 258 w 278"/>
                <a:gd name="T5" fmla="*/ 95 h 480"/>
                <a:gd name="T6" fmla="*/ 264 w 278"/>
                <a:gd name="T7" fmla="*/ 99 h 480"/>
                <a:gd name="T8" fmla="*/ 277 w 278"/>
                <a:gd name="T9" fmla="*/ 130 h 480"/>
                <a:gd name="T10" fmla="*/ 277 w 278"/>
                <a:gd name="T11" fmla="*/ 143 h 480"/>
                <a:gd name="T12" fmla="*/ 271 w 278"/>
                <a:gd name="T13" fmla="*/ 150 h 480"/>
                <a:gd name="T14" fmla="*/ 235 w 278"/>
                <a:gd name="T15" fmla="*/ 155 h 480"/>
                <a:gd name="T16" fmla="*/ 229 w 278"/>
                <a:gd name="T17" fmla="*/ 160 h 480"/>
                <a:gd name="T18" fmla="*/ 229 w 278"/>
                <a:gd name="T19" fmla="*/ 192 h 480"/>
                <a:gd name="T20" fmla="*/ 226 w 278"/>
                <a:gd name="T21" fmla="*/ 200 h 480"/>
                <a:gd name="T22" fmla="*/ 215 w 278"/>
                <a:gd name="T23" fmla="*/ 210 h 480"/>
                <a:gd name="T24" fmla="*/ 215 w 278"/>
                <a:gd name="T25" fmla="*/ 217 h 480"/>
                <a:gd name="T26" fmla="*/ 227 w 278"/>
                <a:gd name="T27" fmla="*/ 230 h 480"/>
                <a:gd name="T28" fmla="*/ 229 w 278"/>
                <a:gd name="T29" fmla="*/ 235 h 480"/>
                <a:gd name="T30" fmla="*/ 220 w 278"/>
                <a:gd name="T31" fmla="*/ 264 h 480"/>
                <a:gd name="T32" fmla="*/ 220 w 278"/>
                <a:gd name="T33" fmla="*/ 269 h 480"/>
                <a:gd name="T34" fmla="*/ 231 w 278"/>
                <a:gd name="T35" fmla="*/ 303 h 480"/>
                <a:gd name="T36" fmla="*/ 209 w 278"/>
                <a:gd name="T37" fmla="*/ 335 h 480"/>
                <a:gd name="T38" fmla="*/ 149 w 278"/>
                <a:gd name="T39" fmla="*/ 337 h 480"/>
                <a:gd name="T40" fmla="*/ 108 w 278"/>
                <a:gd name="T41" fmla="*/ 331 h 480"/>
                <a:gd name="T42" fmla="*/ 103 w 278"/>
                <a:gd name="T43" fmla="*/ 335 h 480"/>
                <a:gd name="T44" fmla="*/ 96 w 278"/>
                <a:gd name="T45" fmla="*/ 377 h 480"/>
                <a:gd name="T46" fmla="*/ 88 w 278"/>
                <a:gd name="T47" fmla="*/ 420 h 480"/>
                <a:gd name="T48" fmla="*/ 79 w 278"/>
                <a:gd name="T49" fmla="*/ 474 h 480"/>
                <a:gd name="T50" fmla="*/ 77 w 278"/>
                <a:gd name="T51" fmla="*/ 480 h 480"/>
                <a:gd name="T52" fmla="*/ 55 w 278"/>
                <a:gd name="T53" fmla="*/ 469 h 480"/>
                <a:gd name="T54" fmla="*/ 4 w 278"/>
                <a:gd name="T55" fmla="*/ 445 h 480"/>
                <a:gd name="T56" fmla="*/ 0 w 278"/>
                <a:gd name="T57" fmla="*/ 438 h 480"/>
                <a:gd name="T58" fmla="*/ 0 w 278"/>
                <a:gd name="T59" fmla="*/ 301 h 480"/>
                <a:gd name="T60" fmla="*/ 0 w 278"/>
                <a:gd name="T61" fmla="*/ 265 h 480"/>
                <a:gd name="T62" fmla="*/ 16 w 278"/>
                <a:gd name="T63" fmla="*/ 270 h 480"/>
                <a:gd name="T64" fmla="*/ 79 w 278"/>
                <a:gd name="T65" fmla="*/ 255 h 480"/>
                <a:gd name="T66" fmla="*/ 72 w 278"/>
                <a:gd name="T67" fmla="*/ 188 h 480"/>
                <a:gd name="T68" fmla="*/ 14 w 278"/>
                <a:gd name="T69" fmla="*/ 180 h 480"/>
                <a:gd name="T70" fmla="*/ 1 w 278"/>
                <a:gd name="T71" fmla="*/ 185 h 480"/>
                <a:gd name="T72" fmla="*/ 1 w 278"/>
                <a:gd name="T73" fmla="*/ 95 h 480"/>
                <a:gd name="T74" fmla="*/ 108 w 278"/>
                <a:gd name="T75" fmla="*/ 95 h 480"/>
                <a:gd name="T76" fmla="*/ 104 w 278"/>
                <a:gd name="T77" fmla="*/ 80 h 480"/>
                <a:gd name="T78" fmla="*/ 95 w 278"/>
                <a:gd name="T79" fmla="*/ 49 h 480"/>
                <a:gd name="T80" fmla="*/ 134 w 278"/>
                <a:gd name="T81" fmla="*/ 4 h 480"/>
                <a:gd name="T82" fmla="*/ 164 w 278"/>
                <a:gd name="T83" fmla="*/ 33 h 480"/>
                <a:gd name="T84" fmla="*/ 161 w 278"/>
                <a:gd name="T85" fmla="*/ 60 h 480"/>
                <a:gd name="T86" fmla="*/ 151 w 278"/>
                <a:gd name="T87" fmla="*/ 92 h 480"/>
                <a:gd name="T88" fmla="*/ 151 w 278"/>
                <a:gd name="T89" fmla="*/ 9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480">
                  <a:moveTo>
                    <a:pt x="151" y="95"/>
                  </a:moveTo>
                  <a:cubicBezTo>
                    <a:pt x="153" y="95"/>
                    <a:pt x="155" y="95"/>
                    <a:pt x="157" y="95"/>
                  </a:cubicBezTo>
                  <a:cubicBezTo>
                    <a:pt x="191" y="95"/>
                    <a:pt x="224" y="95"/>
                    <a:pt x="258" y="95"/>
                  </a:cubicBezTo>
                  <a:cubicBezTo>
                    <a:pt x="261" y="95"/>
                    <a:pt x="263" y="96"/>
                    <a:pt x="264" y="99"/>
                  </a:cubicBezTo>
                  <a:cubicBezTo>
                    <a:pt x="268" y="109"/>
                    <a:pt x="273" y="120"/>
                    <a:pt x="277" y="130"/>
                  </a:cubicBezTo>
                  <a:cubicBezTo>
                    <a:pt x="278" y="134"/>
                    <a:pt x="278" y="139"/>
                    <a:pt x="277" y="143"/>
                  </a:cubicBezTo>
                  <a:cubicBezTo>
                    <a:pt x="277" y="146"/>
                    <a:pt x="273" y="149"/>
                    <a:pt x="271" y="150"/>
                  </a:cubicBezTo>
                  <a:cubicBezTo>
                    <a:pt x="259" y="154"/>
                    <a:pt x="247" y="156"/>
                    <a:pt x="235" y="155"/>
                  </a:cubicBezTo>
                  <a:cubicBezTo>
                    <a:pt x="230" y="154"/>
                    <a:pt x="229" y="156"/>
                    <a:pt x="229" y="160"/>
                  </a:cubicBezTo>
                  <a:cubicBezTo>
                    <a:pt x="230" y="170"/>
                    <a:pt x="230" y="181"/>
                    <a:pt x="229" y="192"/>
                  </a:cubicBezTo>
                  <a:cubicBezTo>
                    <a:pt x="229" y="195"/>
                    <a:pt x="228" y="198"/>
                    <a:pt x="226" y="200"/>
                  </a:cubicBezTo>
                  <a:cubicBezTo>
                    <a:pt x="223" y="203"/>
                    <a:pt x="219" y="207"/>
                    <a:pt x="215" y="210"/>
                  </a:cubicBezTo>
                  <a:cubicBezTo>
                    <a:pt x="212" y="213"/>
                    <a:pt x="212" y="214"/>
                    <a:pt x="215" y="217"/>
                  </a:cubicBezTo>
                  <a:cubicBezTo>
                    <a:pt x="219" y="221"/>
                    <a:pt x="224" y="225"/>
                    <a:pt x="227" y="230"/>
                  </a:cubicBezTo>
                  <a:cubicBezTo>
                    <a:pt x="229" y="231"/>
                    <a:pt x="229" y="234"/>
                    <a:pt x="229" y="235"/>
                  </a:cubicBezTo>
                  <a:cubicBezTo>
                    <a:pt x="226" y="245"/>
                    <a:pt x="223" y="254"/>
                    <a:pt x="220" y="264"/>
                  </a:cubicBezTo>
                  <a:cubicBezTo>
                    <a:pt x="219" y="266"/>
                    <a:pt x="219" y="268"/>
                    <a:pt x="220" y="269"/>
                  </a:cubicBezTo>
                  <a:cubicBezTo>
                    <a:pt x="225" y="280"/>
                    <a:pt x="229" y="291"/>
                    <a:pt x="231" y="303"/>
                  </a:cubicBezTo>
                  <a:cubicBezTo>
                    <a:pt x="233" y="318"/>
                    <a:pt x="227" y="332"/>
                    <a:pt x="209" y="335"/>
                  </a:cubicBezTo>
                  <a:cubicBezTo>
                    <a:pt x="189" y="338"/>
                    <a:pt x="169" y="338"/>
                    <a:pt x="149" y="337"/>
                  </a:cubicBezTo>
                  <a:cubicBezTo>
                    <a:pt x="136" y="336"/>
                    <a:pt x="122" y="333"/>
                    <a:pt x="108" y="331"/>
                  </a:cubicBezTo>
                  <a:cubicBezTo>
                    <a:pt x="105" y="331"/>
                    <a:pt x="103" y="331"/>
                    <a:pt x="103" y="335"/>
                  </a:cubicBezTo>
                  <a:cubicBezTo>
                    <a:pt x="101" y="349"/>
                    <a:pt x="98" y="363"/>
                    <a:pt x="96" y="377"/>
                  </a:cubicBezTo>
                  <a:cubicBezTo>
                    <a:pt x="93" y="391"/>
                    <a:pt x="91" y="405"/>
                    <a:pt x="88" y="420"/>
                  </a:cubicBezTo>
                  <a:cubicBezTo>
                    <a:pt x="85" y="438"/>
                    <a:pt x="82" y="456"/>
                    <a:pt x="79" y="474"/>
                  </a:cubicBezTo>
                  <a:cubicBezTo>
                    <a:pt x="78" y="476"/>
                    <a:pt x="78" y="477"/>
                    <a:pt x="77" y="480"/>
                  </a:cubicBezTo>
                  <a:cubicBezTo>
                    <a:pt x="70" y="476"/>
                    <a:pt x="62" y="473"/>
                    <a:pt x="55" y="469"/>
                  </a:cubicBezTo>
                  <a:cubicBezTo>
                    <a:pt x="38" y="461"/>
                    <a:pt x="21" y="453"/>
                    <a:pt x="4" y="445"/>
                  </a:cubicBezTo>
                  <a:cubicBezTo>
                    <a:pt x="0" y="443"/>
                    <a:pt x="0" y="441"/>
                    <a:pt x="0" y="438"/>
                  </a:cubicBezTo>
                  <a:cubicBezTo>
                    <a:pt x="0" y="392"/>
                    <a:pt x="0" y="347"/>
                    <a:pt x="0" y="301"/>
                  </a:cubicBezTo>
                  <a:cubicBezTo>
                    <a:pt x="0" y="289"/>
                    <a:pt x="0" y="277"/>
                    <a:pt x="0" y="265"/>
                  </a:cubicBezTo>
                  <a:cubicBezTo>
                    <a:pt x="6" y="266"/>
                    <a:pt x="11" y="268"/>
                    <a:pt x="16" y="270"/>
                  </a:cubicBezTo>
                  <a:cubicBezTo>
                    <a:pt x="39" y="278"/>
                    <a:pt x="64" y="273"/>
                    <a:pt x="79" y="255"/>
                  </a:cubicBezTo>
                  <a:cubicBezTo>
                    <a:pt x="98" y="233"/>
                    <a:pt x="93" y="204"/>
                    <a:pt x="72" y="188"/>
                  </a:cubicBezTo>
                  <a:cubicBezTo>
                    <a:pt x="54" y="174"/>
                    <a:pt x="35" y="173"/>
                    <a:pt x="14" y="180"/>
                  </a:cubicBezTo>
                  <a:cubicBezTo>
                    <a:pt x="10" y="182"/>
                    <a:pt x="5" y="183"/>
                    <a:pt x="1" y="185"/>
                  </a:cubicBezTo>
                  <a:cubicBezTo>
                    <a:pt x="1" y="155"/>
                    <a:pt x="1" y="125"/>
                    <a:pt x="1" y="95"/>
                  </a:cubicBezTo>
                  <a:cubicBezTo>
                    <a:pt x="36" y="95"/>
                    <a:pt x="72" y="95"/>
                    <a:pt x="108" y="95"/>
                  </a:cubicBezTo>
                  <a:cubicBezTo>
                    <a:pt x="107" y="90"/>
                    <a:pt x="105" y="85"/>
                    <a:pt x="104" y="80"/>
                  </a:cubicBezTo>
                  <a:cubicBezTo>
                    <a:pt x="101" y="70"/>
                    <a:pt x="97" y="59"/>
                    <a:pt x="95" y="49"/>
                  </a:cubicBezTo>
                  <a:cubicBezTo>
                    <a:pt x="90" y="28"/>
                    <a:pt x="106" y="0"/>
                    <a:pt x="134" y="4"/>
                  </a:cubicBezTo>
                  <a:cubicBezTo>
                    <a:pt x="148" y="5"/>
                    <a:pt x="159" y="16"/>
                    <a:pt x="164" y="33"/>
                  </a:cubicBezTo>
                  <a:cubicBezTo>
                    <a:pt x="166" y="42"/>
                    <a:pt x="164" y="51"/>
                    <a:pt x="161" y="60"/>
                  </a:cubicBezTo>
                  <a:cubicBezTo>
                    <a:pt x="158" y="71"/>
                    <a:pt x="155" y="81"/>
                    <a:pt x="151" y="92"/>
                  </a:cubicBezTo>
                  <a:cubicBezTo>
                    <a:pt x="151" y="92"/>
                    <a:pt x="151" y="93"/>
                    <a:pt x="151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26050" y="2312988"/>
              <a:ext cx="804863" cy="1268413"/>
            </a:xfrm>
            <a:custGeom>
              <a:avLst/>
              <a:gdLst>
                <a:gd name="T0" fmla="*/ 251 w 252"/>
                <a:gd name="T1" fmla="*/ 132 h 398"/>
                <a:gd name="T2" fmla="*/ 230 w 252"/>
                <a:gd name="T3" fmla="*/ 125 h 398"/>
                <a:gd name="T4" fmla="*/ 163 w 252"/>
                <a:gd name="T5" fmla="*/ 158 h 398"/>
                <a:gd name="T6" fmla="*/ 190 w 252"/>
                <a:gd name="T7" fmla="*/ 215 h 398"/>
                <a:gd name="T8" fmla="*/ 236 w 252"/>
                <a:gd name="T9" fmla="*/ 217 h 398"/>
                <a:gd name="T10" fmla="*/ 251 w 252"/>
                <a:gd name="T11" fmla="*/ 212 h 398"/>
                <a:gd name="T12" fmla="*/ 251 w 252"/>
                <a:gd name="T13" fmla="*/ 302 h 398"/>
                <a:gd name="T14" fmla="*/ 245 w 252"/>
                <a:gd name="T15" fmla="*/ 302 h 398"/>
                <a:gd name="T16" fmla="*/ 149 w 252"/>
                <a:gd name="T17" fmla="*/ 302 h 398"/>
                <a:gd name="T18" fmla="*/ 145 w 252"/>
                <a:gd name="T19" fmla="*/ 308 h 398"/>
                <a:gd name="T20" fmla="*/ 156 w 252"/>
                <a:gd name="T21" fmla="*/ 345 h 398"/>
                <a:gd name="T22" fmla="*/ 132 w 252"/>
                <a:gd name="T23" fmla="*/ 393 h 398"/>
                <a:gd name="T24" fmla="*/ 94 w 252"/>
                <a:gd name="T25" fmla="*/ 379 h 398"/>
                <a:gd name="T26" fmla="*/ 89 w 252"/>
                <a:gd name="T27" fmla="*/ 341 h 398"/>
                <a:gd name="T28" fmla="*/ 100 w 252"/>
                <a:gd name="T29" fmla="*/ 306 h 398"/>
                <a:gd name="T30" fmla="*/ 98 w 252"/>
                <a:gd name="T31" fmla="*/ 302 h 398"/>
                <a:gd name="T32" fmla="*/ 95 w 252"/>
                <a:gd name="T33" fmla="*/ 302 h 398"/>
                <a:gd name="T34" fmla="*/ 18 w 252"/>
                <a:gd name="T35" fmla="*/ 302 h 398"/>
                <a:gd name="T36" fmla="*/ 10 w 252"/>
                <a:gd name="T37" fmla="*/ 297 h 398"/>
                <a:gd name="T38" fmla="*/ 3 w 252"/>
                <a:gd name="T39" fmla="*/ 255 h 398"/>
                <a:gd name="T40" fmla="*/ 2 w 252"/>
                <a:gd name="T41" fmla="*/ 197 h 398"/>
                <a:gd name="T42" fmla="*/ 53 w 252"/>
                <a:gd name="T43" fmla="*/ 70 h 398"/>
                <a:gd name="T44" fmla="*/ 112 w 252"/>
                <a:gd name="T45" fmla="*/ 29 h 398"/>
                <a:gd name="T46" fmla="*/ 170 w 252"/>
                <a:gd name="T47" fmla="*/ 9 h 398"/>
                <a:gd name="T48" fmla="*/ 233 w 252"/>
                <a:gd name="T49" fmla="*/ 1 h 398"/>
                <a:gd name="T50" fmla="*/ 248 w 252"/>
                <a:gd name="T51" fmla="*/ 0 h 398"/>
                <a:gd name="T52" fmla="*/ 252 w 252"/>
                <a:gd name="T53" fmla="*/ 4 h 398"/>
                <a:gd name="T54" fmla="*/ 251 w 252"/>
                <a:gd name="T55" fmla="*/ 131 h 398"/>
                <a:gd name="T56" fmla="*/ 251 w 252"/>
                <a:gd name="T57" fmla="*/ 1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398">
                  <a:moveTo>
                    <a:pt x="251" y="132"/>
                  </a:moveTo>
                  <a:cubicBezTo>
                    <a:pt x="244" y="130"/>
                    <a:pt x="237" y="128"/>
                    <a:pt x="230" y="125"/>
                  </a:cubicBezTo>
                  <a:cubicBezTo>
                    <a:pt x="203" y="117"/>
                    <a:pt x="172" y="131"/>
                    <a:pt x="163" y="158"/>
                  </a:cubicBezTo>
                  <a:cubicBezTo>
                    <a:pt x="156" y="182"/>
                    <a:pt x="168" y="205"/>
                    <a:pt x="190" y="215"/>
                  </a:cubicBezTo>
                  <a:cubicBezTo>
                    <a:pt x="205" y="223"/>
                    <a:pt x="221" y="222"/>
                    <a:pt x="236" y="217"/>
                  </a:cubicBezTo>
                  <a:cubicBezTo>
                    <a:pt x="241" y="215"/>
                    <a:pt x="246" y="214"/>
                    <a:pt x="251" y="212"/>
                  </a:cubicBezTo>
                  <a:cubicBezTo>
                    <a:pt x="251" y="242"/>
                    <a:pt x="251" y="272"/>
                    <a:pt x="251" y="302"/>
                  </a:cubicBezTo>
                  <a:cubicBezTo>
                    <a:pt x="249" y="302"/>
                    <a:pt x="247" y="302"/>
                    <a:pt x="245" y="302"/>
                  </a:cubicBezTo>
                  <a:cubicBezTo>
                    <a:pt x="213" y="302"/>
                    <a:pt x="181" y="302"/>
                    <a:pt x="149" y="302"/>
                  </a:cubicBezTo>
                  <a:cubicBezTo>
                    <a:pt x="143" y="302"/>
                    <a:pt x="143" y="302"/>
                    <a:pt x="145" y="308"/>
                  </a:cubicBezTo>
                  <a:cubicBezTo>
                    <a:pt x="149" y="320"/>
                    <a:pt x="153" y="332"/>
                    <a:pt x="156" y="345"/>
                  </a:cubicBezTo>
                  <a:cubicBezTo>
                    <a:pt x="161" y="365"/>
                    <a:pt x="153" y="386"/>
                    <a:pt x="132" y="393"/>
                  </a:cubicBezTo>
                  <a:cubicBezTo>
                    <a:pt x="118" y="398"/>
                    <a:pt x="103" y="394"/>
                    <a:pt x="94" y="379"/>
                  </a:cubicBezTo>
                  <a:cubicBezTo>
                    <a:pt x="86" y="367"/>
                    <a:pt x="85" y="354"/>
                    <a:pt x="89" y="341"/>
                  </a:cubicBezTo>
                  <a:cubicBezTo>
                    <a:pt x="93" y="329"/>
                    <a:pt x="97" y="317"/>
                    <a:pt x="100" y="306"/>
                  </a:cubicBezTo>
                  <a:cubicBezTo>
                    <a:pt x="100" y="305"/>
                    <a:pt x="99" y="303"/>
                    <a:pt x="98" y="302"/>
                  </a:cubicBezTo>
                  <a:cubicBezTo>
                    <a:pt x="97" y="302"/>
                    <a:pt x="96" y="302"/>
                    <a:pt x="95" y="302"/>
                  </a:cubicBezTo>
                  <a:cubicBezTo>
                    <a:pt x="69" y="302"/>
                    <a:pt x="43" y="302"/>
                    <a:pt x="18" y="302"/>
                  </a:cubicBezTo>
                  <a:cubicBezTo>
                    <a:pt x="13" y="302"/>
                    <a:pt x="11" y="301"/>
                    <a:pt x="10" y="297"/>
                  </a:cubicBezTo>
                  <a:cubicBezTo>
                    <a:pt x="8" y="283"/>
                    <a:pt x="4" y="269"/>
                    <a:pt x="3" y="255"/>
                  </a:cubicBezTo>
                  <a:cubicBezTo>
                    <a:pt x="2" y="236"/>
                    <a:pt x="0" y="216"/>
                    <a:pt x="2" y="197"/>
                  </a:cubicBezTo>
                  <a:cubicBezTo>
                    <a:pt x="5" y="149"/>
                    <a:pt x="19" y="106"/>
                    <a:pt x="53" y="70"/>
                  </a:cubicBezTo>
                  <a:cubicBezTo>
                    <a:pt x="70" y="53"/>
                    <a:pt x="90" y="39"/>
                    <a:pt x="112" y="29"/>
                  </a:cubicBezTo>
                  <a:cubicBezTo>
                    <a:pt x="130" y="20"/>
                    <a:pt x="150" y="13"/>
                    <a:pt x="170" y="9"/>
                  </a:cubicBezTo>
                  <a:cubicBezTo>
                    <a:pt x="191" y="4"/>
                    <a:pt x="212" y="2"/>
                    <a:pt x="233" y="1"/>
                  </a:cubicBezTo>
                  <a:cubicBezTo>
                    <a:pt x="238" y="1"/>
                    <a:pt x="243" y="0"/>
                    <a:pt x="248" y="0"/>
                  </a:cubicBezTo>
                  <a:cubicBezTo>
                    <a:pt x="250" y="0"/>
                    <a:pt x="252" y="1"/>
                    <a:pt x="252" y="4"/>
                  </a:cubicBezTo>
                  <a:cubicBezTo>
                    <a:pt x="252" y="46"/>
                    <a:pt x="252" y="88"/>
                    <a:pt x="251" y="131"/>
                  </a:cubicBezTo>
                  <a:cubicBezTo>
                    <a:pt x="251" y="131"/>
                    <a:pt x="251" y="131"/>
                    <a:pt x="251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778500" y="2316163"/>
              <a:ext cx="1104900" cy="960438"/>
            </a:xfrm>
            <a:custGeom>
              <a:avLst/>
              <a:gdLst>
                <a:gd name="T0" fmla="*/ 346 w 346"/>
                <a:gd name="T1" fmla="*/ 301 h 301"/>
                <a:gd name="T2" fmla="*/ 261 w 346"/>
                <a:gd name="T3" fmla="*/ 301 h 301"/>
                <a:gd name="T4" fmla="*/ 267 w 346"/>
                <a:gd name="T5" fmla="*/ 282 h 301"/>
                <a:gd name="T6" fmla="*/ 253 w 346"/>
                <a:gd name="T7" fmla="*/ 223 h 301"/>
                <a:gd name="T8" fmla="*/ 179 w 346"/>
                <a:gd name="T9" fmla="*/ 236 h 301"/>
                <a:gd name="T10" fmla="*/ 178 w 346"/>
                <a:gd name="T11" fmla="*/ 290 h 301"/>
                <a:gd name="T12" fmla="*/ 179 w 346"/>
                <a:gd name="T13" fmla="*/ 293 h 301"/>
                <a:gd name="T14" fmla="*/ 181 w 346"/>
                <a:gd name="T15" fmla="*/ 301 h 301"/>
                <a:gd name="T16" fmla="*/ 92 w 346"/>
                <a:gd name="T17" fmla="*/ 301 h 301"/>
                <a:gd name="T18" fmla="*/ 92 w 346"/>
                <a:gd name="T19" fmla="*/ 192 h 301"/>
                <a:gd name="T20" fmla="*/ 71 w 346"/>
                <a:gd name="T21" fmla="*/ 199 h 301"/>
                <a:gd name="T22" fmla="*/ 35 w 346"/>
                <a:gd name="T23" fmla="*/ 206 h 301"/>
                <a:gd name="T24" fmla="*/ 1 w 346"/>
                <a:gd name="T25" fmla="*/ 173 h 301"/>
                <a:gd name="T26" fmla="*/ 22 w 346"/>
                <a:gd name="T27" fmla="*/ 140 h 301"/>
                <a:gd name="T28" fmla="*/ 57 w 346"/>
                <a:gd name="T29" fmla="*/ 139 h 301"/>
                <a:gd name="T30" fmla="*/ 86 w 346"/>
                <a:gd name="T31" fmla="*/ 148 h 301"/>
                <a:gd name="T32" fmla="*/ 92 w 346"/>
                <a:gd name="T33" fmla="*/ 149 h 301"/>
                <a:gd name="T34" fmla="*/ 92 w 346"/>
                <a:gd name="T35" fmla="*/ 0 h 301"/>
                <a:gd name="T36" fmla="*/ 105 w 346"/>
                <a:gd name="T37" fmla="*/ 1 h 301"/>
                <a:gd name="T38" fmla="*/ 186 w 346"/>
                <a:gd name="T39" fmla="*/ 19 h 301"/>
                <a:gd name="T40" fmla="*/ 278 w 346"/>
                <a:gd name="T41" fmla="*/ 97 h 301"/>
                <a:gd name="T42" fmla="*/ 307 w 346"/>
                <a:gd name="T43" fmla="*/ 172 h 301"/>
                <a:gd name="T44" fmla="*/ 314 w 346"/>
                <a:gd name="T45" fmla="*/ 227 h 301"/>
                <a:gd name="T46" fmla="*/ 325 w 346"/>
                <a:gd name="T47" fmla="*/ 263 h 301"/>
                <a:gd name="T48" fmla="*/ 346 w 346"/>
                <a:gd name="T4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01">
                  <a:moveTo>
                    <a:pt x="346" y="301"/>
                  </a:moveTo>
                  <a:cubicBezTo>
                    <a:pt x="318" y="301"/>
                    <a:pt x="290" y="301"/>
                    <a:pt x="261" y="301"/>
                  </a:cubicBezTo>
                  <a:cubicBezTo>
                    <a:pt x="263" y="294"/>
                    <a:pt x="265" y="288"/>
                    <a:pt x="267" y="282"/>
                  </a:cubicBezTo>
                  <a:cubicBezTo>
                    <a:pt x="274" y="261"/>
                    <a:pt x="269" y="237"/>
                    <a:pt x="253" y="223"/>
                  </a:cubicBezTo>
                  <a:cubicBezTo>
                    <a:pt x="229" y="200"/>
                    <a:pt x="195" y="208"/>
                    <a:pt x="179" y="236"/>
                  </a:cubicBezTo>
                  <a:cubicBezTo>
                    <a:pt x="170" y="254"/>
                    <a:pt x="171" y="272"/>
                    <a:pt x="178" y="290"/>
                  </a:cubicBezTo>
                  <a:cubicBezTo>
                    <a:pt x="179" y="291"/>
                    <a:pt x="179" y="292"/>
                    <a:pt x="179" y="293"/>
                  </a:cubicBezTo>
                  <a:cubicBezTo>
                    <a:pt x="180" y="295"/>
                    <a:pt x="181" y="298"/>
                    <a:pt x="181" y="301"/>
                  </a:cubicBezTo>
                  <a:cubicBezTo>
                    <a:pt x="152" y="301"/>
                    <a:pt x="122" y="301"/>
                    <a:pt x="92" y="301"/>
                  </a:cubicBezTo>
                  <a:cubicBezTo>
                    <a:pt x="92" y="265"/>
                    <a:pt x="92" y="229"/>
                    <a:pt x="92" y="192"/>
                  </a:cubicBezTo>
                  <a:cubicBezTo>
                    <a:pt x="84" y="195"/>
                    <a:pt x="78" y="197"/>
                    <a:pt x="71" y="199"/>
                  </a:cubicBezTo>
                  <a:cubicBezTo>
                    <a:pt x="59" y="203"/>
                    <a:pt x="48" y="208"/>
                    <a:pt x="35" y="206"/>
                  </a:cubicBezTo>
                  <a:cubicBezTo>
                    <a:pt x="18" y="203"/>
                    <a:pt x="4" y="192"/>
                    <a:pt x="1" y="173"/>
                  </a:cubicBezTo>
                  <a:cubicBezTo>
                    <a:pt x="0" y="160"/>
                    <a:pt x="10" y="145"/>
                    <a:pt x="22" y="140"/>
                  </a:cubicBezTo>
                  <a:cubicBezTo>
                    <a:pt x="34" y="135"/>
                    <a:pt x="45" y="135"/>
                    <a:pt x="57" y="139"/>
                  </a:cubicBezTo>
                  <a:cubicBezTo>
                    <a:pt x="67" y="142"/>
                    <a:pt x="76" y="145"/>
                    <a:pt x="86" y="148"/>
                  </a:cubicBezTo>
                  <a:cubicBezTo>
                    <a:pt x="88" y="148"/>
                    <a:pt x="90" y="149"/>
                    <a:pt x="92" y="149"/>
                  </a:cubicBezTo>
                  <a:cubicBezTo>
                    <a:pt x="92" y="99"/>
                    <a:pt x="92" y="50"/>
                    <a:pt x="92" y="0"/>
                  </a:cubicBezTo>
                  <a:cubicBezTo>
                    <a:pt x="97" y="0"/>
                    <a:pt x="101" y="0"/>
                    <a:pt x="105" y="1"/>
                  </a:cubicBezTo>
                  <a:cubicBezTo>
                    <a:pt x="133" y="3"/>
                    <a:pt x="160" y="8"/>
                    <a:pt x="186" y="19"/>
                  </a:cubicBezTo>
                  <a:cubicBezTo>
                    <a:pt x="225" y="35"/>
                    <a:pt x="256" y="61"/>
                    <a:pt x="278" y="97"/>
                  </a:cubicBezTo>
                  <a:cubicBezTo>
                    <a:pt x="292" y="120"/>
                    <a:pt x="302" y="146"/>
                    <a:pt x="307" y="172"/>
                  </a:cubicBezTo>
                  <a:cubicBezTo>
                    <a:pt x="311" y="190"/>
                    <a:pt x="313" y="209"/>
                    <a:pt x="314" y="227"/>
                  </a:cubicBezTo>
                  <a:cubicBezTo>
                    <a:pt x="315" y="240"/>
                    <a:pt x="319" y="252"/>
                    <a:pt x="325" y="263"/>
                  </a:cubicBezTo>
                  <a:cubicBezTo>
                    <a:pt x="332" y="275"/>
                    <a:pt x="339" y="288"/>
                    <a:pt x="346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276850" y="3321051"/>
              <a:ext cx="1054100" cy="1087438"/>
            </a:xfrm>
            <a:custGeom>
              <a:avLst/>
              <a:gdLst>
                <a:gd name="T0" fmla="*/ 145 w 330"/>
                <a:gd name="T1" fmla="*/ 0 h 341"/>
                <a:gd name="T2" fmla="*/ 235 w 330"/>
                <a:gd name="T3" fmla="*/ 0 h 341"/>
                <a:gd name="T4" fmla="*/ 235 w 330"/>
                <a:gd name="T5" fmla="*/ 108 h 341"/>
                <a:gd name="T6" fmla="*/ 255 w 330"/>
                <a:gd name="T7" fmla="*/ 102 h 341"/>
                <a:gd name="T8" fmla="*/ 281 w 330"/>
                <a:gd name="T9" fmla="*/ 95 h 341"/>
                <a:gd name="T10" fmla="*/ 323 w 330"/>
                <a:gd name="T11" fmla="*/ 116 h 341"/>
                <a:gd name="T12" fmla="*/ 309 w 330"/>
                <a:gd name="T13" fmla="*/ 159 h 341"/>
                <a:gd name="T14" fmla="*/ 272 w 330"/>
                <a:gd name="T15" fmla="*/ 163 h 341"/>
                <a:gd name="T16" fmla="*/ 236 w 330"/>
                <a:gd name="T17" fmla="*/ 151 h 341"/>
                <a:gd name="T18" fmla="*/ 236 w 330"/>
                <a:gd name="T19" fmla="*/ 341 h 341"/>
                <a:gd name="T20" fmla="*/ 219 w 330"/>
                <a:gd name="T21" fmla="*/ 334 h 341"/>
                <a:gd name="T22" fmla="*/ 154 w 330"/>
                <a:gd name="T23" fmla="*/ 303 h 341"/>
                <a:gd name="T24" fmla="*/ 91 w 330"/>
                <a:gd name="T25" fmla="*/ 272 h 341"/>
                <a:gd name="T26" fmla="*/ 64 w 330"/>
                <a:gd name="T27" fmla="*/ 260 h 341"/>
                <a:gd name="T28" fmla="*/ 60 w 330"/>
                <a:gd name="T29" fmla="*/ 253 h 341"/>
                <a:gd name="T30" fmla="*/ 63 w 330"/>
                <a:gd name="T31" fmla="*/ 153 h 341"/>
                <a:gd name="T32" fmla="*/ 62 w 330"/>
                <a:gd name="T33" fmla="*/ 119 h 341"/>
                <a:gd name="T34" fmla="*/ 58 w 330"/>
                <a:gd name="T35" fmla="*/ 109 h 341"/>
                <a:gd name="T36" fmla="*/ 13 w 330"/>
                <a:gd name="T37" fmla="*/ 35 h 341"/>
                <a:gd name="T38" fmla="*/ 0 w 330"/>
                <a:gd name="T39" fmla="*/ 0 h 341"/>
                <a:gd name="T40" fmla="*/ 67 w 330"/>
                <a:gd name="T41" fmla="*/ 0 h 341"/>
                <a:gd name="T42" fmla="*/ 62 w 330"/>
                <a:gd name="T43" fmla="*/ 16 h 341"/>
                <a:gd name="T44" fmla="*/ 69 w 330"/>
                <a:gd name="T45" fmla="*/ 73 h 341"/>
                <a:gd name="T46" fmla="*/ 147 w 330"/>
                <a:gd name="T47" fmla="*/ 68 h 341"/>
                <a:gd name="T48" fmla="*/ 151 w 330"/>
                <a:gd name="T49" fmla="*/ 17 h 341"/>
                <a:gd name="T50" fmla="*/ 145 w 330"/>
                <a:gd name="T5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341">
                  <a:moveTo>
                    <a:pt x="145" y="0"/>
                  </a:moveTo>
                  <a:cubicBezTo>
                    <a:pt x="176" y="0"/>
                    <a:pt x="205" y="0"/>
                    <a:pt x="235" y="0"/>
                  </a:cubicBezTo>
                  <a:cubicBezTo>
                    <a:pt x="235" y="36"/>
                    <a:pt x="235" y="71"/>
                    <a:pt x="235" y="108"/>
                  </a:cubicBezTo>
                  <a:cubicBezTo>
                    <a:pt x="242" y="106"/>
                    <a:pt x="248" y="104"/>
                    <a:pt x="255" y="102"/>
                  </a:cubicBezTo>
                  <a:cubicBezTo>
                    <a:pt x="263" y="100"/>
                    <a:pt x="272" y="97"/>
                    <a:pt x="281" y="95"/>
                  </a:cubicBezTo>
                  <a:cubicBezTo>
                    <a:pt x="298" y="92"/>
                    <a:pt x="316" y="101"/>
                    <a:pt x="323" y="116"/>
                  </a:cubicBezTo>
                  <a:cubicBezTo>
                    <a:pt x="330" y="132"/>
                    <a:pt x="324" y="150"/>
                    <a:pt x="309" y="159"/>
                  </a:cubicBezTo>
                  <a:cubicBezTo>
                    <a:pt x="297" y="166"/>
                    <a:pt x="285" y="167"/>
                    <a:pt x="272" y="163"/>
                  </a:cubicBezTo>
                  <a:cubicBezTo>
                    <a:pt x="260" y="159"/>
                    <a:pt x="248" y="155"/>
                    <a:pt x="236" y="151"/>
                  </a:cubicBezTo>
                  <a:cubicBezTo>
                    <a:pt x="236" y="215"/>
                    <a:pt x="236" y="278"/>
                    <a:pt x="236" y="341"/>
                  </a:cubicBezTo>
                  <a:cubicBezTo>
                    <a:pt x="230" y="339"/>
                    <a:pt x="224" y="336"/>
                    <a:pt x="219" y="334"/>
                  </a:cubicBezTo>
                  <a:cubicBezTo>
                    <a:pt x="197" y="323"/>
                    <a:pt x="176" y="313"/>
                    <a:pt x="154" y="303"/>
                  </a:cubicBezTo>
                  <a:cubicBezTo>
                    <a:pt x="133" y="293"/>
                    <a:pt x="112" y="282"/>
                    <a:pt x="91" y="272"/>
                  </a:cubicBezTo>
                  <a:cubicBezTo>
                    <a:pt x="82" y="268"/>
                    <a:pt x="73" y="264"/>
                    <a:pt x="64" y="260"/>
                  </a:cubicBezTo>
                  <a:cubicBezTo>
                    <a:pt x="61" y="258"/>
                    <a:pt x="60" y="257"/>
                    <a:pt x="60" y="253"/>
                  </a:cubicBezTo>
                  <a:cubicBezTo>
                    <a:pt x="61" y="220"/>
                    <a:pt x="62" y="187"/>
                    <a:pt x="63" y="153"/>
                  </a:cubicBezTo>
                  <a:cubicBezTo>
                    <a:pt x="63" y="142"/>
                    <a:pt x="62" y="130"/>
                    <a:pt x="62" y="119"/>
                  </a:cubicBezTo>
                  <a:cubicBezTo>
                    <a:pt x="61" y="115"/>
                    <a:pt x="60" y="111"/>
                    <a:pt x="58" y="109"/>
                  </a:cubicBezTo>
                  <a:cubicBezTo>
                    <a:pt x="40" y="86"/>
                    <a:pt x="25" y="61"/>
                    <a:pt x="13" y="35"/>
                  </a:cubicBezTo>
                  <a:cubicBezTo>
                    <a:pt x="9" y="24"/>
                    <a:pt x="4" y="1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5" y="6"/>
                    <a:pt x="64" y="11"/>
                    <a:pt x="62" y="16"/>
                  </a:cubicBezTo>
                  <a:cubicBezTo>
                    <a:pt x="54" y="36"/>
                    <a:pt x="55" y="55"/>
                    <a:pt x="69" y="73"/>
                  </a:cubicBezTo>
                  <a:cubicBezTo>
                    <a:pt x="89" y="101"/>
                    <a:pt x="130" y="98"/>
                    <a:pt x="147" y="68"/>
                  </a:cubicBezTo>
                  <a:cubicBezTo>
                    <a:pt x="156" y="52"/>
                    <a:pt x="157" y="35"/>
                    <a:pt x="151" y="17"/>
                  </a:cubicBezTo>
                  <a:cubicBezTo>
                    <a:pt x="149" y="12"/>
                    <a:pt x="147" y="6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502920" y="468597"/>
            <a:ext cx="10381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60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Що ми знаємо про </a:t>
            </a:r>
            <a:r>
              <a:rPr lang="ru-RU" sz="60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корупцію?</a:t>
            </a: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16977A-112F-4154-95F5-0608714FBFEE}"/>
              </a:ext>
            </a:extLst>
          </p:cNvPr>
          <p:cNvSpPr txBox="1"/>
          <p:nvPr/>
        </p:nvSpPr>
        <p:spPr>
          <a:xfrm>
            <a:off x="6118390" y="2257670"/>
            <a:ext cx="5084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800" b="1" dirty="0">
                <a:solidFill>
                  <a:srgbClr val="FFFFFF"/>
                </a:solidFill>
                <a:latin typeface="Open Sans" panose="020B0606030504020204" pitchFamily="34" charset="0"/>
              </a:rPr>
              <a:t>Перейдіть на сайт </a:t>
            </a: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</a:rPr>
              <a:t>www.menti.com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81623" y="3794750"/>
            <a:ext cx="849464" cy="7802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175504" y="2149056"/>
            <a:ext cx="812272" cy="740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885BB7-CD68-4D90-9D43-D52B807CA02C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16977A-112F-4154-95F5-0608714FBFEE}"/>
              </a:ext>
            </a:extLst>
          </p:cNvPr>
          <p:cNvSpPr txBox="1"/>
          <p:nvPr/>
        </p:nvSpPr>
        <p:spPr>
          <a:xfrm>
            <a:off x="6118390" y="3939186"/>
            <a:ext cx="5084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Та </a:t>
            </a:r>
            <a:r>
              <a:rPr lang="ru-RU" sz="2800" b="1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введіть</a:t>
            </a:r>
            <a:r>
              <a:rPr lang="ru-RU" sz="28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код 7854 2643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913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109967" y="425267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D6E657C7-46E1-489A-B504-93A368BB4C0C}"/>
              </a:ext>
            </a:extLst>
          </p:cNvPr>
          <p:cNvGrpSpPr/>
          <p:nvPr/>
        </p:nvGrpSpPr>
        <p:grpSpPr>
          <a:xfrm>
            <a:off x="3383274" y="321645"/>
            <a:ext cx="5169056" cy="1093807"/>
            <a:chOff x="4132262" y="1075488"/>
            <a:chExt cx="7691438" cy="23535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6AB3F36-1222-42F5-AB73-0B29A6CF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AE67412-ED04-49CE-8200-4F6D5CC94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Прямокутник 21"/>
          <p:cNvSpPr/>
          <p:nvPr/>
        </p:nvSpPr>
        <p:spPr>
          <a:xfrm>
            <a:off x="4541322" y="451732"/>
            <a:ext cx="2852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Стереотип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109967" y="1791760"/>
            <a:ext cx="8375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Індекс сприйняття корупції </a:t>
            </a:r>
            <a:r>
              <a:rPr lang="en-US" sz="2400" b="1" dirty="0">
                <a:solidFill>
                  <a:schemeClr val="bg1"/>
                </a:solidFill>
              </a:rPr>
              <a:t>Transparency </a:t>
            </a:r>
            <a:r>
              <a:rPr lang="en-US" sz="2400" b="1" dirty="0" smtClean="0">
                <a:solidFill>
                  <a:schemeClr val="bg1"/>
                </a:solidFill>
              </a:rPr>
              <a:t>International</a:t>
            </a:r>
            <a:r>
              <a:rPr lang="uk-UA" sz="2400" b="1" dirty="0" smtClean="0">
                <a:solidFill>
                  <a:schemeClr val="bg1"/>
                </a:solidFill>
              </a:rPr>
              <a:t> Україна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658" y="2668892"/>
            <a:ext cx="5220500" cy="2929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70" y="2687944"/>
            <a:ext cx="5131777" cy="29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109967" y="425267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D6E657C7-46E1-489A-B504-93A368BB4C0C}"/>
              </a:ext>
            </a:extLst>
          </p:cNvPr>
          <p:cNvGrpSpPr/>
          <p:nvPr/>
        </p:nvGrpSpPr>
        <p:grpSpPr>
          <a:xfrm>
            <a:off x="42715" y="147252"/>
            <a:ext cx="5169056" cy="1093807"/>
            <a:chOff x="4132262" y="1075488"/>
            <a:chExt cx="7691438" cy="23535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6AB3F36-1222-42F5-AB73-0B29A6CF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AE67412-ED04-49CE-8200-4F6D5CC94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Прямокутник 21"/>
          <p:cNvSpPr/>
          <p:nvPr/>
        </p:nvSpPr>
        <p:spPr>
          <a:xfrm>
            <a:off x="1269204" y="212295"/>
            <a:ext cx="2852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Стереотип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348653" y="273341"/>
            <a:ext cx="3727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А що ж </a:t>
            </a:r>
            <a:r>
              <a:rPr lang="uk-UA" sz="3200" b="1" dirty="0" smtClean="0">
                <a:solidFill>
                  <a:schemeClr val="bg1"/>
                </a:solidFill>
              </a:rPr>
              <a:t>насправді ?</a:t>
            </a:r>
            <a:r>
              <a:rPr lang="uk-UA" dirty="0" smtClean="0"/>
              <a:t>?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97" y="1191609"/>
            <a:ext cx="10317015" cy="5220429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6660104" y="6433756"/>
            <a:ext cx="4654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Офіційна статистика Генерального прокурора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109967" y="425267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D6E657C7-46E1-489A-B504-93A368BB4C0C}"/>
              </a:ext>
            </a:extLst>
          </p:cNvPr>
          <p:cNvGrpSpPr/>
          <p:nvPr/>
        </p:nvGrpSpPr>
        <p:grpSpPr>
          <a:xfrm>
            <a:off x="3332762" y="524818"/>
            <a:ext cx="5169056" cy="1093807"/>
            <a:chOff x="4132262" y="1075488"/>
            <a:chExt cx="7691438" cy="23535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6AB3F36-1222-42F5-AB73-0B29A6CF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AE67412-ED04-49CE-8200-4F6D5CC94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Прямокутник 21"/>
          <p:cNvSpPr/>
          <p:nvPr/>
        </p:nvSpPr>
        <p:spPr>
          <a:xfrm>
            <a:off x="4490810" y="589861"/>
            <a:ext cx="2852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Стереотип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420471" y="2062806"/>
            <a:ext cx="77634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Open Sans"/>
              </a:rPr>
              <a:t>При цьому, важливо також розуміти, що з роками частка корупційних злочинів в загальній структурі злочинності за останні 10 років становила 4,21%. </a:t>
            </a:r>
          </a:p>
          <a:p>
            <a:endParaRPr lang="uk-UA" sz="2800" b="1" dirty="0" smtClean="0">
              <a:solidFill>
                <a:schemeClr val="bg1"/>
              </a:solidFill>
              <a:latin typeface="Open Sans"/>
            </a:endParaRPr>
          </a:p>
          <a:p>
            <a:r>
              <a:rPr lang="uk-UA" sz="2800" b="1" dirty="0" smtClean="0">
                <a:solidFill>
                  <a:schemeClr val="bg1"/>
                </a:solidFill>
                <a:latin typeface="Open Sans"/>
              </a:rPr>
              <a:t>Для порівняння, частка злочинів проти власності (крадіжка, грабіж, шахрайство тощо) становить приблизно 75%.</a:t>
            </a:r>
            <a:endParaRPr lang="uk-UA" sz="28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2" name="Arrow: Pentagon 16">
            <a:extLst>
              <a:ext uri="{FF2B5EF4-FFF2-40B4-BE49-F238E27FC236}">
                <a16:creationId xmlns:a16="http://schemas.microsoft.com/office/drawing/2014/main" id="{BF9B6AB6-6147-424D-8F82-81A2B273645F}"/>
              </a:ext>
            </a:extLst>
          </p:cNvPr>
          <p:cNvSpPr/>
          <p:nvPr/>
        </p:nvSpPr>
        <p:spPr>
          <a:xfrm>
            <a:off x="0" y="2452201"/>
            <a:ext cx="1483031" cy="85954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-1" y="4407681"/>
            <a:ext cx="1483031" cy="85954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4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109967" y="425267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D6E657C7-46E1-489A-B504-93A368BB4C0C}"/>
              </a:ext>
            </a:extLst>
          </p:cNvPr>
          <p:cNvGrpSpPr/>
          <p:nvPr/>
        </p:nvGrpSpPr>
        <p:grpSpPr>
          <a:xfrm>
            <a:off x="3332762" y="524818"/>
            <a:ext cx="5169056" cy="1093807"/>
            <a:chOff x="4132262" y="1075488"/>
            <a:chExt cx="7691438" cy="23535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6AB3F36-1222-42F5-AB73-0B29A6CF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2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AE67412-ED04-49CE-8200-4F6D5CC94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Прямокутник 21"/>
          <p:cNvSpPr/>
          <p:nvPr/>
        </p:nvSpPr>
        <p:spPr>
          <a:xfrm>
            <a:off x="4490810" y="589861"/>
            <a:ext cx="2852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Стереотип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67" y="1863809"/>
            <a:ext cx="9250066" cy="4134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185" y="6242043"/>
            <a:ext cx="3924848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60" y="2679957"/>
            <a:ext cx="1841152" cy="3023878"/>
          </a:xfrm>
          <a:prstGeom prst="rect">
            <a:avLst/>
          </a:prstGeom>
        </p:spPr>
      </p:pic>
      <p:sp>
        <p:nvSpPr>
          <p:cNvPr id="10" name="Arrow: Pentagon 21">
            <a:extLst>
              <a:ext uri="{FF2B5EF4-FFF2-40B4-BE49-F238E27FC236}">
                <a16:creationId xmlns:a16="http://schemas.microsoft.com/office/drawing/2014/main" id="{7A635083-451F-40BF-9734-33850F7342D3}"/>
              </a:ext>
            </a:extLst>
          </p:cNvPr>
          <p:cNvSpPr/>
          <p:nvPr/>
        </p:nvSpPr>
        <p:spPr>
          <a:xfrm>
            <a:off x="3442320" y="2227980"/>
            <a:ext cx="1442276" cy="1617054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FA8CE-2609-4B18-A96B-C2D56CF5BE9D}"/>
              </a:ext>
            </a:extLst>
          </p:cNvPr>
          <p:cNvSpPr txBox="1"/>
          <p:nvPr/>
        </p:nvSpPr>
        <p:spPr>
          <a:xfrm>
            <a:off x="3442320" y="2574842"/>
            <a:ext cx="1044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lang="uk-UA" sz="5400" b="1" dirty="0">
                <a:solidFill>
                  <a:srgbClr val="FFFFFF"/>
                </a:solidFill>
                <a:latin typeface="Open Sans" panose="020B0606030504020204" pitchFamily="34" charset="0"/>
              </a:rPr>
              <a:t>5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2" name="Group 22">
            <a:extLst>
              <a:ext uri="{FF2B5EF4-FFF2-40B4-BE49-F238E27FC236}">
                <a16:creationId xmlns:a16="http://schemas.microsoft.com/office/drawing/2014/main" id="{2CC8895A-9474-4AF5-956A-D6B3CEFA3279}"/>
              </a:ext>
            </a:extLst>
          </p:cNvPr>
          <p:cNvGrpSpPr/>
          <p:nvPr/>
        </p:nvGrpSpPr>
        <p:grpSpPr>
          <a:xfrm>
            <a:off x="4359205" y="2227980"/>
            <a:ext cx="7082801" cy="1617054"/>
            <a:chOff x="2189480" y="2153920"/>
            <a:chExt cx="7213599" cy="1137920"/>
          </a:xfrm>
          <a:solidFill>
            <a:schemeClr val="accent6"/>
          </a:solidFill>
        </p:grpSpPr>
        <p:sp>
          <p:nvSpPr>
            <p:cNvPr id="13" name="Arrow: Chevron 23">
              <a:extLst>
                <a:ext uri="{FF2B5EF4-FFF2-40B4-BE49-F238E27FC236}">
                  <a16:creationId xmlns:a16="http://schemas.microsoft.com/office/drawing/2014/main" id="{FA5ECFFC-D03C-4BA5-970C-397D9248009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90B1D260-A41C-4E95-A755-8E359C341F2F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21EF9FC-F363-4D04-8D70-B84B5D145B65}"/>
              </a:ext>
            </a:extLst>
          </p:cNvPr>
          <p:cNvSpPr txBox="1"/>
          <p:nvPr/>
        </p:nvSpPr>
        <p:spPr>
          <a:xfrm>
            <a:off x="5263796" y="2413873"/>
            <a:ext cx="564593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3600" b="1" dirty="0">
                <a:solidFill>
                  <a:srgbClr val="FFFFFF"/>
                </a:solidFill>
                <a:latin typeface="Open Sans" panose="020B0606030504020204" pitchFamily="34" charset="0"/>
              </a:rPr>
              <a:t>Ув'язнення і покарання знизять рівень корупції</a:t>
            </a:r>
            <a:endParaRPr lang="uk-UA" sz="36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192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2057093" y="243039"/>
            <a:ext cx="7691438" cy="1665966"/>
            <a:chOff x="4132262" y="1075488"/>
            <a:chExt cx="7691438" cy="2353512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1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rgbClr val="007A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Прямокутник 3"/>
          <p:cNvSpPr/>
          <p:nvPr/>
        </p:nvSpPr>
        <p:spPr>
          <a:xfrm>
            <a:off x="4476332" y="527249"/>
            <a:ext cx="3294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</a:rPr>
              <a:t>Стереотип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</a:rPr>
              <a:t>5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</a:endParaRPr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2310602" y="2308084"/>
            <a:ext cx="8660841" cy="1397573"/>
            <a:chOff x="2189480" y="2153920"/>
            <a:chExt cx="7213599" cy="1137920"/>
          </a:xfrm>
        </p:grpSpPr>
        <p:sp>
          <p:nvSpPr>
            <p:cNvPr id="16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9">
            <a:extLst>
              <a:ext uri="{FF2B5EF4-FFF2-40B4-BE49-F238E27FC236}">
                <a16:creationId xmlns:a16="http://schemas.microsoft.com/office/drawing/2014/main" id="{C62A3799-0CD7-4C64-8242-AC9EA24CA07C}"/>
              </a:ext>
            </a:extLst>
          </p:cNvPr>
          <p:cNvGrpSpPr/>
          <p:nvPr/>
        </p:nvGrpSpPr>
        <p:grpSpPr>
          <a:xfrm>
            <a:off x="2310602" y="4107166"/>
            <a:ext cx="8660841" cy="1541174"/>
            <a:chOff x="2189480" y="2153920"/>
            <a:chExt cx="7213599" cy="1137920"/>
          </a:xfrm>
          <a:solidFill>
            <a:schemeClr val="accent2"/>
          </a:solidFill>
        </p:grpSpPr>
        <p:sp>
          <p:nvSpPr>
            <p:cNvPr id="23" name="Arrow: Chevron 10">
              <a:extLst>
                <a:ext uri="{FF2B5EF4-FFF2-40B4-BE49-F238E27FC236}">
                  <a16:creationId xmlns:a16="http://schemas.microsoft.com/office/drawing/2014/main" id="{69D05AF8-0362-40E3-A7E7-10278B88F503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70053719-8142-4D73-BD76-5FA6F7C9E06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Прямокутник 41"/>
          <p:cNvSpPr/>
          <p:nvPr/>
        </p:nvSpPr>
        <p:spPr>
          <a:xfrm>
            <a:off x="3117817" y="2406705"/>
            <a:ext cx="7567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Open Sans"/>
              </a:rPr>
              <a:t>У Кримінальному кодексі України передбачено 22 норми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Open Sans"/>
              </a:rPr>
              <a:t>щодо покарання за корупційні та пов'язані з корупцією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Open Sans"/>
              </a:rPr>
              <a:t>правопорушення</a:t>
            </a:r>
            <a:endParaRPr lang="uk-UA" sz="24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43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397765" y="2328841"/>
            <a:ext cx="1483031" cy="139757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1397765" y="4133222"/>
            <a:ext cx="1483031" cy="151511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117817" y="4213527"/>
            <a:ext cx="7279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Open Sans"/>
              </a:rPr>
              <a:t>Кодекс України про адміністративні правопорушення</a:t>
            </a:r>
          </a:p>
          <a:p>
            <a:r>
              <a:rPr lang="uk-UA" sz="2400" b="1" dirty="0">
                <a:solidFill>
                  <a:schemeClr val="bg1"/>
                </a:solidFill>
                <a:latin typeface="Open Sans"/>
              </a:rPr>
              <a:t>передбачає 9 норм щодо покарання за корупційні та</a:t>
            </a:r>
          </a:p>
          <a:p>
            <a:r>
              <a:rPr lang="uk-UA" sz="2400" b="1" dirty="0">
                <a:solidFill>
                  <a:schemeClr val="bg1"/>
                </a:solidFill>
                <a:latin typeface="Open Sans"/>
              </a:rPr>
              <a:t>пов'язані з корупцією правопорушення</a:t>
            </a:r>
          </a:p>
        </p:txBody>
      </p:sp>
    </p:spTree>
    <p:extLst>
      <p:ext uri="{BB962C8B-B14F-4D97-AF65-F5344CB8AC3E}">
        <p14:creationId xmlns:p14="http://schemas.microsoft.com/office/powerpoint/2010/main" val="9746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367341" y="191542"/>
            <a:ext cx="9673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Загалом, </a:t>
            </a:r>
            <a:r>
              <a:rPr lang="uk-UA" sz="28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за корупційні злочини передбачено такі види</a:t>
            </a:r>
          </a:p>
          <a:p>
            <a:pPr lvl="0" algn="ctr">
              <a:defRPr/>
            </a:pPr>
            <a:r>
              <a:rPr lang="uk-UA" sz="28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відповідальності: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66572" y="1301174"/>
            <a:ext cx="1483031" cy="85954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3146657" y="1312986"/>
            <a:ext cx="6815222" cy="859540"/>
            <a:chOff x="2189480" y="2153920"/>
            <a:chExt cx="7213599" cy="1137920"/>
          </a:xfrm>
        </p:grpSpPr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1966572" y="2247496"/>
            <a:ext cx="1483031" cy="85954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2A3799-0CD7-4C64-8242-AC9EA24CA07C}"/>
              </a:ext>
            </a:extLst>
          </p:cNvPr>
          <p:cNvGrpSpPr/>
          <p:nvPr/>
        </p:nvGrpSpPr>
        <p:grpSpPr>
          <a:xfrm>
            <a:off x="3146658" y="2247496"/>
            <a:ext cx="6815222" cy="859540"/>
            <a:chOff x="2189480" y="2153920"/>
            <a:chExt cx="7213599" cy="1137920"/>
          </a:xfrm>
          <a:solidFill>
            <a:schemeClr val="accent2"/>
          </a:solidFill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69D05AF8-0362-40E3-A7E7-10278B88F503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053719-8142-4D73-BD76-5FA6F7C9E06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F9B6AB6-6147-424D-8F82-81A2B273645F}"/>
              </a:ext>
            </a:extLst>
          </p:cNvPr>
          <p:cNvSpPr/>
          <p:nvPr/>
        </p:nvSpPr>
        <p:spPr>
          <a:xfrm>
            <a:off x="1980988" y="3187241"/>
            <a:ext cx="1483031" cy="85954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33BE8E-BFBE-43EA-A9FD-BD45F197DD84}"/>
              </a:ext>
            </a:extLst>
          </p:cNvPr>
          <p:cNvGrpSpPr/>
          <p:nvPr/>
        </p:nvGrpSpPr>
        <p:grpSpPr>
          <a:xfrm>
            <a:off x="3178258" y="3163617"/>
            <a:ext cx="6815222" cy="859540"/>
            <a:chOff x="2189480" y="2153920"/>
            <a:chExt cx="7213599" cy="1137920"/>
          </a:xfrm>
          <a:solidFill>
            <a:schemeClr val="accent5"/>
          </a:solidFill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1E05DB33-7027-4243-B2B1-AE959B934587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CAB0D8-22D4-44B8-BBE1-517EC44C45DC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7A635083-451F-40BF-9734-33850F7342D3}"/>
              </a:ext>
            </a:extLst>
          </p:cNvPr>
          <p:cNvSpPr/>
          <p:nvPr/>
        </p:nvSpPr>
        <p:spPr>
          <a:xfrm>
            <a:off x="1991101" y="4131340"/>
            <a:ext cx="1483031" cy="85954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C8895A-9474-4AF5-956A-D6B3CEFA3279}"/>
              </a:ext>
            </a:extLst>
          </p:cNvPr>
          <p:cNvGrpSpPr/>
          <p:nvPr/>
        </p:nvGrpSpPr>
        <p:grpSpPr>
          <a:xfrm>
            <a:off x="3178258" y="4113373"/>
            <a:ext cx="6815222" cy="859540"/>
            <a:chOff x="2189480" y="2153920"/>
            <a:chExt cx="7213599" cy="1137920"/>
          </a:xfrm>
          <a:solidFill>
            <a:schemeClr val="accent6"/>
          </a:solidFill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FA5ECFFC-D03C-4BA5-970C-397D9248009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B1D260-A41C-4E95-A755-8E359C341F2F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033804" y="1371474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1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674A17-AAE5-4964-89E9-E927EF4D90FD}"/>
              </a:ext>
            </a:extLst>
          </p:cNvPr>
          <p:cNvSpPr txBox="1"/>
          <p:nvPr/>
        </p:nvSpPr>
        <p:spPr>
          <a:xfrm>
            <a:off x="1991101" y="2254710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B775DB-7BDA-40F8-8943-FE3A0A82B375}"/>
              </a:ext>
            </a:extLst>
          </p:cNvPr>
          <p:cNvSpPr txBox="1"/>
          <p:nvPr/>
        </p:nvSpPr>
        <p:spPr>
          <a:xfrm>
            <a:off x="2033802" y="3217490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3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1F7E83-9D5F-403A-AEC1-1DBFB6EEEFA9}"/>
              </a:ext>
            </a:extLst>
          </p:cNvPr>
          <p:cNvSpPr txBox="1"/>
          <p:nvPr/>
        </p:nvSpPr>
        <p:spPr>
          <a:xfrm>
            <a:off x="2033801" y="4134774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Open Sans" panose="020B0606030504020204" pitchFamily="34" charset="0"/>
              </a:rPr>
              <a:t>4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3551804" y="1293389"/>
            <a:ext cx="5708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 dirty="0">
                <a:solidFill>
                  <a:srgbClr val="FFFFFF"/>
                </a:solidFill>
                <a:latin typeface="Open Sans" panose="020B0606030504020204" pitchFamily="34" charset="0"/>
              </a:rPr>
              <a:t>Штраф </a:t>
            </a:r>
            <a:endParaRPr lang="en-US" sz="280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>
              <a:defRPr/>
            </a:pPr>
            <a:r>
              <a:rPr lang="uk-UA" sz="2800" dirty="0">
                <a:solidFill>
                  <a:srgbClr val="FFFFFF"/>
                </a:solidFill>
                <a:latin typeface="Open Sans" panose="020B0606030504020204" pitchFamily="34" charset="0"/>
              </a:rPr>
              <a:t>(максимальний розмір 12 750 000 грн);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1EF9FC-F363-4D04-8D70-B84B5D145B65}"/>
              </a:ext>
            </a:extLst>
          </p:cNvPr>
          <p:cNvSpPr txBox="1"/>
          <p:nvPr/>
        </p:nvSpPr>
        <p:spPr>
          <a:xfrm>
            <a:off x="3551805" y="2209607"/>
            <a:ext cx="6338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4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Конфіскація майна (зазвичай </a:t>
            </a:r>
            <a:r>
              <a:rPr lang="ru-RU" sz="24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незаконно </a:t>
            </a:r>
            <a:r>
              <a:rPr lang="ru-RU" sz="2400" dirty="0">
                <a:solidFill>
                  <a:srgbClr val="FFFFFF"/>
                </a:solidFill>
                <a:latin typeface="Open Sans" panose="020B0606030504020204" pitchFamily="34" charset="0"/>
              </a:rPr>
              <a:t>набутого </a:t>
            </a:r>
            <a:r>
              <a:rPr lang="ru-RU" sz="24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або</a:t>
            </a:r>
            <a:r>
              <a:rPr lang="en-US" sz="24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ru-RU" sz="24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вартість </a:t>
            </a:r>
            <a:r>
              <a:rPr lang="ru-RU" sz="2400" dirty="0">
                <a:solidFill>
                  <a:srgbClr val="FFFFFF"/>
                </a:solidFill>
                <a:latin typeface="Open Sans" panose="020B0606030504020204" pitchFamily="34" charset="0"/>
              </a:rPr>
              <a:t>якого відповідає завданій шкоді)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837B94-CD7C-46F8-B906-D4E292308213}"/>
              </a:ext>
            </a:extLst>
          </p:cNvPr>
          <p:cNvSpPr txBox="1"/>
          <p:nvPr/>
        </p:nvSpPr>
        <p:spPr>
          <a:xfrm>
            <a:off x="3674813" y="3254711"/>
            <a:ext cx="609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Обмеження волі </a:t>
            </a:r>
            <a:r>
              <a:rPr lang="ru-RU" sz="2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(</a:t>
            </a:r>
            <a:r>
              <a:rPr lang="ru-RU" sz="2800" dirty="0">
                <a:solidFill>
                  <a:srgbClr val="FFFFFF"/>
                </a:solidFill>
                <a:latin typeface="Open Sans" panose="020B0606030504020204" pitchFamily="34" charset="0"/>
              </a:rPr>
              <a:t>максимум 5 </a:t>
            </a:r>
            <a:r>
              <a:rPr lang="uk-UA" sz="2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років</a:t>
            </a:r>
            <a:r>
              <a:rPr lang="ru-RU" sz="2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);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3B5A5C-D55A-43EE-80B7-2C870122EFC4}"/>
              </a:ext>
            </a:extLst>
          </p:cNvPr>
          <p:cNvSpPr txBox="1"/>
          <p:nvPr/>
        </p:nvSpPr>
        <p:spPr>
          <a:xfrm>
            <a:off x="3678446" y="4208883"/>
            <a:ext cx="5582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800" dirty="0">
                <a:solidFill>
                  <a:srgbClr val="FFFFFF"/>
                </a:solidFill>
                <a:latin typeface="Open Sans" panose="020B0606030504020204" pitchFamily="34" charset="0"/>
              </a:rPr>
              <a:t>Позбавлення волі (максимум 15 років)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004" y="5080134"/>
            <a:ext cx="1481456" cy="859611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2311173" y="5098101"/>
            <a:ext cx="447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Open Sans" panose="020B0606030504020204" pitchFamily="34" charset="0"/>
              </a:rPr>
              <a:t>5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859" y="5075439"/>
            <a:ext cx="6783621" cy="859611"/>
          </a:xfrm>
          <a:prstGeom prst="rect">
            <a:avLst/>
          </a:prstGeom>
        </p:spPr>
      </p:pic>
      <p:sp>
        <p:nvSpPr>
          <p:cNvPr id="50" name="Прямокутник 49"/>
          <p:cNvSpPr/>
          <p:nvPr/>
        </p:nvSpPr>
        <p:spPr>
          <a:xfrm>
            <a:off x="3551804" y="5017612"/>
            <a:ext cx="6240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>
                <a:solidFill>
                  <a:srgbClr val="FFFFFF"/>
                </a:solidFill>
                <a:latin typeface="Open Sans" panose="020B0606030504020204" pitchFamily="34" charset="0"/>
              </a:rPr>
              <a:t>Заборона обіймати посади в органах влади протягом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ru-RU" sz="2800" dirty="0">
                <a:solidFill>
                  <a:srgbClr val="FFFFFF"/>
                </a:solidFill>
                <a:latin typeface="Open Sans" panose="020B0606030504020204" pitchFamily="34" charset="0"/>
              </a:rPr>
              <a:t>певного часу (максимум 3 роки)</a:t>
            </a:r>
            <a:endParaRPr lang="uk-UA" sz="28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2057093" y="243039"/>
            <a:ext cx="7691438" cy="1665966"/>
            <a:chOff x="4132262" y="1075488"/>
            <a:chExt cx="7691438" cy="2353512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1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rgbClr val="007A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Прямокутник 3"/>
          <p:cNvSpPr/>
          <p:nvPr/>
        </p:nvSpPr>
        <p:spPr>
          <a:xfrm>
            <a:off x="4476332" y="527249"/>
            <a:ext cx="3294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Стереотип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5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3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0" y="2379462"/>
            <a:ext cx="1577788" cy="78507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0" y="3997267"/>
            <a:ext cx="1576800" cy="7848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674888" y="2308082"/>
            <a:ext cx="9396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i="1" dirty="0" smtClean="0">
                <a:solidFill>
                  <a:srgbClr val="FFFFFF"/>
                </a:solidFill>
                <a:latin typeface="Open Sans"/>
              </a:rPr>
              <a:t>Покарання та «посадки» можуть бути ефективним способом боротьби з корупцією лише у взаємодії з превентивними методами. </a:t>
            </a:r>
            <a:endParaRPr lang="uk-UA" sz="2800" b="1" i="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674888" y="3661266"/>
            <a:ext cx="91221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Наприклад, ми маємо злочин незаконне збагачення, який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майже неможливо виявити без такого превентивного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заходу, як електронне декларування.</a:t>
            </a:r>
            <a:endParaRPr lang="uk-UA" sz="2800" b="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653541" y="5248114"/>
            <a:ext cx="8498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Виявлення і покарання корупціонерів неможливе без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належних гарантій захисту для осіб, які повідомляють про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корупцію</a:t>
            </a:r>
            <a:endParaRPr lang="uk-UA" sz="2800" b="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1" name="Arrow: Pentagon 16">
            <a:extLst>
              <a:ext uri="{FF2B5EF4-FFF2-40B4-BE49-F238E27FC236}">
                <a16:creationId xmlns:a16="http://schemas.microsoft.com/office/drawing/2014/main" id="{BF9B6AB6-6147-424D-8F82-81A2B273645F}"/>
              </a:ext>
            </a:extLst>
          </p:cNvPr>
          <p:cNvSpPr/>
          <p:nvPr/>
        </p:nvSpPr>
        <p:spPr>
          <a:xfrm>
            <a:off x="-1" y="5413126"/>
            <a:ext cx="1576800" cy="7848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2057093" y="243039"/>
            <a:ext cx="7691438" cy="1665966"/>
            <a:chOff x="4132262" y="1075488"/>
            <a:chExt cx="7691438" cy="2353512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1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rgbClr val="007A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Прямокутник 3"/>
          <p:cNvSpPr/>
          <p:nvPr/>
        </p:nvSpPr>
        <p:spPr>
          <a:xfrm>
            <a:off x="4476332" y="527249"/>
            <a:ext cx="3294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Стереотип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5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300162" y="2386432"/>
            <a:ext cx="75213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Варто працювати над пошуком ефективної взаємодії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превентивних та каральних методів боротьби з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корупцією. </a:t>
            </a:r>
            <a:endParaRPr lang="en-US" sz="2800" b="1" dirty="0" smtClean="0">
              <a:solidFill>
                <a:srgbClr val="FFFFFF"/>
              </a:solidFill>
              <a:latin typeface="Open Sans"/>
            </a:endParaRPr>
          </a:p>
          <a:p>
            <a:pPr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Виключно один з цих методів навряд чи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спрацює в українському контексті</a:t>
            </a:r>
            <a:endParaRPr lang="uk-UA" sz="2800" b="1" dirty="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29" y="3322333"/>
            <a:ext cx="1841152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2057093" y="243039"/>
            <a:ext cx="7691438" cy="1665966"/>
            <a:chOff x="4132262" y="1075488"/>
            <a:chExt cx="7691438" cy="2353512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1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rgbClr val="007A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Прямокутник 3"/>
          <p:cNvSpPr/>
          <p:nvPr/>
        </p:nvSpPr>
        <p:spPr>
          <a:xfrm>
            <a:off x="4476332" y="527249"/>
            <a:ext cx="3294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Стереотип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5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819823" y="1979591"/>
            <a:ext cx="74586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800" b="1" dirty="0">
                <a:solidFill>
                  <a:srgbClr val="FFFFFF"/>
                </a:solidFill>
                <a:latin typeface="Open Sans"/>
              </a:rPr>
              <a:t>Можна навести приклади Сінгапуру, Китаю чи Грузії, </a:t>
            </a: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де</a:t>
            </a:r>
            <a:r>
              <a:rPr lang="en-US" sz="2800" b="1" dirty="0" smtClean="0">
                <a:solidFill>
                  <a:srgbClr val="FFFFFF"/>
                </a:solidFill>
                <a:latin typeface="Open Sans"/>
              </a:rPr>
              <a:t> </a:t>
            </a: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успішно </a:t>
            </a:r>
            <a:r>
              <a:rPr lang="uk-UA" sz="2800" b="1" dirty="0">
                <a:solidFill>
                  <a:srgbClr val="FFFFFF"/>
                </a:solidFill>
                <a:latin typeface="Open Sans"/>
              </a:rPr>
              <a:t>борються з корупцією. Сінгапур вдало </a:t>
            </a: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побудував</a:t>
            </a:r>
            <a:r>
              <a:rPr lang="en-US" sz="2800" b="1" dirty="0" smtClean="0">
                <a:solidFill>
                  <a:srgbClr val="FFFFFF"/>
                </a:solidFill>
                <a:latin typeface="Open Sans"/>
              </a:rPr>
              <a:t> </a:t>
            </a: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систему </a:t>
            </a:r>
            <a:r>
              <a:rPr lang="uk-UA" sz="2800" b="1" dirty="0">
                <a:solidFill>
                  <a:srgbClr val="FFFFFF"/>
                </a:solidFill>
                <a:latin typeface="Open Sans"/>
              </a:rPr>
              <a:t>переслідування і покарання за корупцію. </a:t>
            </a:r>
            <a:endParaRPr lang="en-US" sz="2800" b="1" dirty="0" smtClean="0">
              <a:solidFill>
                <a:srgbClr val="FFFFFF"/>
              </a:solidFill>
              <a:latin typeface="Open Sans"/>
            </a:endParaRPr>
          </a:p>
          <a:p>
            <a:pPr algn="just">
              <a:defRPr/>
            </a:pPr>
            <a:endParaRPr lang="en-US" sz="2800" b="1" dirty="0" smtClean="0">
              <a:solidFill>
                <a:srgbClr val="FFFFFF"/>
              </a:solidFill>
              <a:latin typeface="Open Sans"/>
            </a:endParaRPr>
          </a:p>
          <a:p>
            <a:pPr algn="just"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Китай</a:t>
            </a:r>
            <a:r>
              <a:rPr lang="en-US" sz="2800" b="1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має </a:t>
            </a:r>
            <a:r>
              <a:rPr lang="uk-UA" sz="2800" b="1" dirty="0">
                <a:solidFill>
                  <a:srgbClr val="FFFFFF"/>
                </a:solidFill>
                <a:latin typeface="Open Sans"/>
              </a:rPr>
              <a:t>смертну кару за корупцію. </a:t>
            </a:r>
            <a:endParaRPr lang="en-US" sz="2800" b="1" dirty="0" smtClean="0">
              <a:solidFill>
                <a:srgbClr val="FFFFFF"/>
              </a:solidFill>
              <a:latin typeface="Open Sans"/>
            </a:endParaRPr>
          </a:p>
          <a:p>
            <a:pPr algn="just">
              <a:defRPr/>
            </a:pPr>
            <a:endParaRPr lang="en-US" sz="2800" b="1" dirty="0" smtClean="0">
              <a:solidFill>
                <a:srgbClr val="FFFFFF"/>
              </a:solidFill>
              <a:latin typeface="Open Sans"/>
            </a:endParaRPr>
          </a:p>
          <a:p>
            <a:pPr algn="just"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Грузія </a:t>
            </a:r>
            <a:r>
              <a:rPr lang="uk-UA" sz="2800" b="1" dirty="0">
                <a:solidFill>
                  <a:srgbClr val="FFFFFF"/>
                </a:solidFill>
                <a:latin typeface="Open Sans"/>
              </a:rPr>
              <a:t>успішно </a:t>
            </a: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поборола</a:t>
            </a:r>
            <a:r>
              <a:rPr lang="en-US" sz="2800" b="1" dirty="0" smtClean="0">
                <a:solidFill>
                  <a:srgbClr val="FFFFFF"/>
                </a:solidFill>
                <a:latin typeface="Open Sans"/>
              </a:rPr>
              <a:t> </a:t>
            </a: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адміністративну </a:t>
            </a:r>
            <a:r>
              <a:rPr lang="uk-UA" sz="2800" b="1" dirty="0">
                <a:solidFill>
                  <a:srgbClr val="FFFFFF"/>
                </a:solidFill>
                <a:latin typeface="Open Sans"/>
              </a:rPr>
              <a:t>корупцію та корупцію в </a:t>
            </a: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органах</a:t>
            </a:r>
            <a:r>
              <a:rPr lang="en-US" sz="2800" b="1" dirty="0" smtClean="0">
                <a:solidFill>
                  <a:srgbClr val="FFFFFF"/>
                </a:solidFill>
                <a:latin typeface="Open Sans"/>
              </a:rPr>
              <a:t> </a:t>
            </a: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правопорядку</a:t>
            </a:r>
            <a:r>
              <a:rPr lang="uk-UA" sz="2800" b="1" dirty="0">
                <a:solidFill>
                  <a:srgbClr val="FFFFFF"/>
                </a:solidFill>
                <a:latin typeface="Open Sans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812" y="1714176"/>
            <a:ext cx="6248942" cy="8010838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937412" y="6020495"/>
            <a:ext cx="687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uk-UA" sz="2800" b="1" i="1" dirty="0" smtClean="0">
                <a:solidFill>
                  <a:srgbClr val="FFFFFF"/>
                </a:solidFill>
                <a:latin typeface="Open Sans"/>
              </a:rPr>
              <a:t>Чому просто не запровадити цей досвід в Україні</a:t>
            </a:r>
            <a:endParaRPr lang="uk-UA" sz="2800" b="1" i="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7C52FA-37BA-4A12-A7AC-BA88C9060422}"/>
              </a:ext>
            </a:extLst>
          </p:cNvPr>
          <p:cNvSpPr/>
          <p:nvPr/>
        </p:nvSpPr>
        <p:spPr>
          <a:xfrm>
            <a:off x="531528" y="2142565"/>
            <a:ext cx="252727" cy="259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32">
            <a:extLst>
              <a:ext uri="{FF2B5EF4-FFF2-40B4-BE49-F238E27FC236}">
                <a16:creationId xmlns:a16="http://schemas.microsoft.com/office/drawing/2014/main" id="{9A7A1001-DA70-4E7E-8DA0-DACD7447E25F}"/>
              </a:ext>
            </a:extLst>
          </p:cNvPr>
          <p:cNvSpPr/>
          <p:nvPr/>
        </p:nvSpPr>
        <p:spPr>
          <a:xfrm>
            <a:off x="531528" y="4276165"/>
            <a:ext cx="227860" cy="2412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33">
            <a:extLst>
              <a:ext uri="{FF2B5EF4-FFF2-40B4-BE49-F238E27FC236}">
                <a16:creationId xmlns:a16="http://schemas.microsoft.com/office/drawing/2014/main" id="{6C95246D-2A38-404A-93C6-1F2E97B0A3A0}"/>
              </a:ext>
            </a:extLst>
          </p:cNvPr>
          <p:cNvSpPr/>
          <p:nvPr/>
        </p:nvSpPr>
        <p:spPr>
          <a:xfrm>
            <a:off x="538401" y="5145741"/>
            <a:ext cx="238980" cy="2637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5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5D6FFB8C-43C0-4CD4-A3D5-2AAA84890533}"/>
              </a:ext>
            </a:extLst>
          </p:cNvPr>
          <p:cNvSpPr/>
          <p:nvPr/>
        </p:nvSpPr>
        <p:spPr>
          <a:xfrm rot="14360267">
            <a:off x="8038227" y="1920977"/>
            <a:ext cx="330200" cy="957586"/>
          </a:xfrm>
          <a:prstGeom prst="triangle">
            <a:avLst>
              <a:gd name="adj" fmla="val 705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D94DCED0-CED1-4ACE-89F4-C8E7123A95FC}"/>
              </a:ext>
            </a:extLst>
          </p:cNvPr>
          <p:cNvSpPr/>
          <p:nvPr/>
        </p:nvSpPr>
        <p:spPr>
          <a:xfrm rot="17358869">
            <a:off x="7970616" y="4483619"/>
            <a:ext cx="330200" cy="870123"/>
          </a:xfrm>
          <a:prstGeom prst="triangle">
            <a:avLst>
              <a:gd name="adj" fmla="val 705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72E3224A-48F0-4040-8D92-2C7BE95BB758}"/>
              </a:ext>
            </a:extLst>
          </p:cNvPr>
          <p:cNvSpPr/>
          <p:nvPr/>
        </p:nvSpPr>
        <p:spPr>
          <a:xfrm rot="3964757">
            <a:off x="3884499" y="4511238"/>
            <a:ext cx="330200" cy="870123"/>
          </a:xfrm>
          <a:prstGeom prst="triangle">
            <a:avLst>
              <a:gd name="adj" fmla="val 705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58D32251-7912-4CDD-9259-D8AEDE66BEFC}"/>
              </a:ext>
            </a:extLst>
          </p:cNvPr>
          <p:cNvSpPr/>
          <p:nvPr/>
        </p:nvSpPr>
        <p:spPr>
          <a:xfrm rot="5247443">
            <a:off x="3636849" y="3158689"/>
            <a:ext cx="330200" cy="870123"/>
          </a:xfrm>
          <a:prstGeom prst="triangle">
            <a:avLst>
              <a:gd name="adj" fmla="val 70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BD5BBCC8-5D0D-4FD7-A9A5-E5EDAAF07937}"/>
              </a:ext>
            </a:extLst>
          </p:cNvPr>
          <p:cNvSpPr/>
          <p:nvPr/>
        </p:nvSpPr>
        <p:spPr>
          <a:xfrm rot="6556496">
            <a:off x="3873786" y="1826955"/>
            <a:ext cx="330200" cy="856983"/>
          </a:xfrm>
          <a:prstGeom prst="triangle">
            <a:avLst>
              <a:gd name="adj" fmla="val 705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04DF71-1CBC-47AE-B330-1440CF7E44DE}"/>
              </a:ext>
            </a:extLst>
          </p:cNvPr>
          <p:cNvSpPr/>
          <p:nvPr/>
        </p:nvSpPr>
        <p:spPr>
          <a:xfrm>
            <a:off x="4292600" y="1900388"/>
            <a:ext cx="3416300" cy="34163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21C87F-D089-4900-9B9E-D7920FDFDCAE}"/>
              </a:ext>
            </a:extLst>
          </p:cNvPr>
          <p:cNvSpPr/>
          <p:nvPr/>
        </p:nvSpPr>
        <p:spPr>
          <a:xfrm>
            <a:off x="340659" y="2785960"/>
            <a:ext cx="3168531" cy="14663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2CA71B-2ACA-4DEE-95FD-5C8AA6931574}"/>
              </a:ext>
            </a:extLst>
          </p:cNvPr>
          <p:cNvSpPr/>
          <p:nvPr/>
        </p:nvSpPr>
        <p:spPr>
          <a:xfrm>
            <a:off x="340659" y="4400246"/>
            <a:ext cx="3437591" cy="14377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F2D68C-917F-4D0C-8E8B-8B0D0321F1DF}"/>
              </a:ext>
            </a:extLst>
          </p:cNvPr>
          <p:cNvSpPr/>
          <p:nvPr/>
        </p:nvSpPr>
        <p:spPr>
          <a:xfrm>
            <a:off x="679236" y="1105803"/>
            <a:ext cx="3122713" cy="144434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53DB4E-EEF6-4BF5-AB65-BF3F01695DC5}"/>
              </a:ext>
            </a:extLst>
          </p:cNvPr>
          <p:cNvSpPr/>
          <p:nvPr/>
        </p:nvSpPr>
        <p:spPr>
          <a:xfrm>
            <a:off x="4610100" y="2208842"/>
            <a:ext cx="2781300" cy="2781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F7D4B2-5C42-4B8D-9B44-D6FFCE779411}"/>
              </a:ext>
            </a:extLst>
          </p:cNvPr>
          <p:cNvSpPr/>
          <p:nvPr/>
        </p:nvSpPr>
        <p:spPr>
          <a:xfrm>
            <a:off x="8502649" y="1312124"/>
            <a:ext cx="3009634" cy="134756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2400" b="1" dirty="0">
                <a:solidFill>
                  <a:srgbClr val="FFFFFF"/>
                </a:solidFill>
                <a:latin typeface="Open Sans" panose="020B0606030504020204" pitchFamily="34" charset="0"/>
              </a:rPr>
              <a:t>Україна є однією з найкорумпованіших країн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A9A457-8529-486D-B09C-806683258232}"/>
              </a:ext>
            </a:extLst>
          </p:cNvPr>
          <p:cNvSpPr/>
          <p:nvPr/>
        </p:nvSpPr>
        <p:spPr>
          <a:xfrm>
            <a:off x="8454209" y="2854135"/>
            <a:ext cx="3509191" cy="134830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uk-UA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Ув'язнення і покарання знизять рівень корупції</a:t>
            </a:r>
            <a:endParaRPr lang="uk-UA" sz="2400" b="1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68B0DB-591D-4FB9-AC66-5AA722E48553}"/>
              </a:ext>
            </a:extLst>
          </p:cNvPr>
          <p:cNvSpPr/>
          <p:nvPr/>
        </p:nvSpPr>
        <p:spPr>
          <a:xfrm>
            <a:off x="8446750" y="4524358"/>
            <a:ext cx="3179104" cy="149853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lang="ru-RU" sz="2400" b="1" dirty="0" smtClean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lvl="0" algn="just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uk-UA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Корупцію неможливо подолати, це наш менталітет</a:t>
            </a:r>
          </a:p>
          <a:p>
            <a:pPr lvl="0" algn="just">
              <a:defRPr/>
            </a:pPr>
            <a:endParaRPr lang="uk-UA" sz="24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C2CBB4-83C8-4663-8CE9-A945B2A34681}"/>
              </a:ext>
            </a:extLst>
          </p:cNvPr>
          <p:cNvSpPr txBox="1"/>
          <p:nvPr/>
        </p:nvSpPr>
        <p:spPr>
          <a:xfrm>
            <a:off x="676956" y="4634763"/>
            <a:ext cx="2832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400" b="1" dirty="0">
                <a:solidFill>
                  <a:srgbClr val="FFFFFF"/>
                </a:solidFill>
                <a:latin typeface="Open Sans" panose="020B0606030504020204" pitchFamily="34" charset="0"/>
              </a:rPr>
              <a:t>Корупція поширена в усіх сферах</a:t>
            </a:r>
            <a:endParaRPr lang="uk-UA" sz="24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B0BC29-3C86-436A-BA37-871EAACC46D1}"/>
              </a:ext>
            </a:extLst>
          </p:cNvPr>
          <p:cNvSpPr txBox="1"/>
          <p:nvPr/>
        </p:nvSpPr>
        <p:spPr>
          <a:xfrm>
            <a:off x="519646" y="2933934"/>
            <a:ext cx="2840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400" b="1" dirty="0">
                <a:solidFill>
                  <a:srgbClr val="FFFFFF"/>
                </a:solidFill>
                <a:latin typeface="Open Sans" panose="020B0606030504020204" pitchFamily="34" charset="0"/>
              </a:rPr>
              <a:t>Будь-яка упереджена дія з боку чиновника - корупція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50AD01D-4CD0-4E97-86C6-9210FF300D58}"/>
              </a:ext>
            </a:extLst>
          </p:cNvPr>
          <p:cNvSpPr txBox="1"/>
          <p:nvPr/>
        </p:nvSpPr>
        <p:spPr>
          <a:xfrm>
            <a:off x="833719" y="1404308"/>
            <a:ext cx="2400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200" b="1" dirty="0" smtClean="0">
                <a:solidFill>
                  <a:schemeClr val="bg1"/>
                </a:solidFill>
                <a:latin typeface="Open Sans" panose="020B0606030504020204" pitchFamily="34" charset="0"/>
              </a:rPr>
              <a:t>Корупція існує лише в органах влади</a:t>
            </a:r>
            <a:endParaRPr lang="uk-UA" sz="2200" b="1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D74D588-B338-4998-ACA4-3B9ADC3419E4}"/>
              </a:ext>
            </a:extLst>
          </p:cNvPr>
          <p:cNvSpPr txBox="1"/>
          <p:nvPr/>
        </p:nvSpPr>
        <p:spPr>
          <a:xfrm>
            <a:off x="4534379" y="3034572"/>
            <a:ext cx="2932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</a:rPr>
              <a:t>Корупція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74679F57-1F08-46E3-B260-02B357B1EF27}"/>
              </a:ext>
            </a:extLst>
          </p:cNvPr>
          <p:cNvSpPr/>
          <p:nvPr/>
        </p:nvSpPr>
        <p:spPr>
          <a:xfrm rot="16200000">
            <a:off x="8106714" y="3159182"/>
            <a:ext cx="330200" cy="898190"/>
          </a:xfrm>
          <a:prstGeom prst="triangle">
            <a:avLst>
              <a:gd name="adj" fmla="val 705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3592DE-3E9E-477A-AE77-DF95203C0AF4}"/>
              </a:ext>
            </a:extLst>
          </p:cNvPr>
          <p:cNvSpPr txBox="1"/>
          <p:nvPr/>
        </p:nvSpPr>
        <p:spPr>
          <a:xfrm>
            <a:off x="1224526" y="13709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</a:t>
            </a:r>
            <a:r>
              <a:rPr lang="uk-UA" sz="50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тереотипи про корупцію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9AA9A457-8529-486D-B09C-806683258232}"/>
              </a:ext>
            </a:extLst>
          </p:cNvPr>
          <p:cNvSpPr/>
          <p:nvPr/>
        </p:nvSpPr>
        <p:spPr>
          <a:xfrm>
            <a:off x="8606609" y="3006535"/>
            <a:ext cx="3509191" cy="134830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uk-UA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Ув'язнення і покарання знизять рівень корупції</a:t>
            </a:r>
            <a:endParaRPr lang="uk-UA" sz="2400" b="1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2057093" y="243039"/>
            <a:ext cx="7691438" cy="1665966"/>
            <a:chOff x="4132262" y="1075488"/>
            <a:chExt cx="7691438" cy="2353512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1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rgbClr val="007A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Прямокутник 3"/>
          <p:cNvSpPr/>
          <p:nvPr/>
        </p:nvSpPr>
        <p:spPr>
          <a:xfrm>
            <a:off x="4476332" y="527249"/>
            <a:ext cx="3294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Стереотип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5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6" name="Rectangle 32">
            <a:extLst>
              <a:ext uri="{FF2B5EF4-FFF2-40B4-BE49-F238E27FC236}">
                <a16:creationId xmlns:a16="http://schemas.microsoft.com/office/drawing/2014/main" id="{9A7A1001-DA70-4E7E-8DA0-DACD7447E25F}"/>
              </a:ext>
            </a:extLst>
          </p:cNvPr>
          <p:cNvSpPr/>
          <p:nvPr/>
        </p:nvSpPr>
        <p:spPr>
          <a:xfrm>
            <a:off x="1332855" y="4271174"/>
            <a:ext cx="227860" cy="2412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33">
            <a:extLst>
              <a:ext uri="{FF2B5EF4-FFF2-40B4-BE49-F238E27FC236}">
                <a16:creationId xmlns:a16="http://schemas.microsoft.com/office/drawing/2014/main" id="{6C95246D-2A38-404A-93C6-1F2E97B0A3A0}"/>
              </a:ext>
            </a:extLst>
          </p:cNvPr>
          <p:cNvSpPr/>
          <p:nvPr/>
        </p:nvSpPr>
        <p:spPr>
          <a:xfrm>
            <a:off x="1321735" y="5700758"/>
            <a:ext cx="238980" cy="2637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604051" y="1585839"/>
            <a:ext cx="303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u="sng" dirty="0">
                <a:solidFill>
                  <a:schemeClr val="bg1"/>
                </a:solidFill>
              </a:rPr>
              <a:t>Все просто: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703294" y="2198021"/>
            <a:ext cx="94756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800" b="1" dirty="0">
                <a:solidFill>
                  <a:srgbClr val="FFFFFF"/>
                </a:solidFill>
                <a:latin typeface="Open Sans"/>
              </a:rPr>
              <a:t>Досвід Грузії: після 2014 року, Україна спробувала реформувати</a:t>
            </a:r>
            <a:r>
              <a:rPr lang="en-US" sz="2800" b="1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uk-UA" sz="2800" b="1" dirty="0">
                <a:solidFill>
                  <a:srgbClr val="FFFFFF"/>
                </a:solidFill>
                <a:latin typeface="Open Sans"/>
              </a:rPr>
              <a:t>Національну поліцію за досвідом Грузії. Не спрацювало. Проте</a:t>
            </a:r>
            <a:r>
              <a:rPr lang="en-US" sz="2800" b="1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uk-UA" sz="2800" b="1" dirty="0">
                <a:solidFill>
                  <a:srgbClr val="FFFFFF"/>
                </a:solidFill>
                <a:latin typeface="Open Sans"/>
              </a:rPr>
              <a:t>останніми роками ми змогли мінімізувати побутову та, певною</a:t>
            </a:r>
            <a:r>
              <a:rPr lang="en-US" sz="2800" b="1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uk-UA" sz="2800" b="1" dirty="0">
                <a:solidFill>
                  <a:srgbClr val="FFFFFF"/>
                </a:solidFill>
                <a:latin typeface="Open Sans"/>
              </a:rPr>
              <a:t>мірою, адміністративну корупцію.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B7C52FA-37BA-4A12-A7AC-BA88C9060422}"/>
              </a:ext>
            </a:extLst>
          </p:cNvPr>
          <p:cNvSpPr/>
          <p:nvPr/>
        </p:nvSpPr>
        <p:spPr>
          <a:xfrm>
            <a:off x="1277626" y="2707324"/>
            <a:ext cx="252727" cy="259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703294" y="4085067"/>
            <a:ext cx="9350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FFFFFF"/>
                </a:solidFill>
                <a:latin typeface="Open Sans"/>
              </a:rPr>
              <a:t>Досвід Сінгапуру: Україна </a:t>
            </a:r>
            <a:r>
              <a:rPr lang="ru-RU" sz="2800" b="1" dirty="0" smtClean="0">
                <a:solidFill>
                  <a:srgbClr val="FFFFFF"/>
                </a:solidFill>
                <a:latin typeface="Open Sans"/>
              </a:rPr>
              <a:t>запровадила</a:t>
            </a:r>
            <a:r>
              <a:rPr lang="en-US" sz="2800" b="1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ru-RU" sz="2800" b="1" dirty="0" smtClean="0">
                <a:solidFill>
                  <a:srgbClr val="FFFFFF"/>
                </a:solidFill>
                <a:latin typeface="Open Sans"/>
              </a:rPr>
              <a:t>спеціалізовані </a:t>
            </a:r>
            <a:r>
              <a:rPr lang="ru-RU" sz="2800" b="1" dirty="0">
                <a:solidFill>
                  <a:srgbClr val="FFFFFF"/>
                </a:solidFill>
                <a:latin typeface="Open Sans"/>
              </a:rPr>
              <a:t>антикорупційні органи</a:t>
            </a:r>
            <a:endParaRPr lang="uk-UA" sz="2800" b="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703294" y="5271992"/>
            <a:ext cx="8198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Досвід Китаю: він насправді показує, що смертна кара за</a:t>
            </a:r>
          </a:p>
          <a:p>
            <a:pPr algn="just"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корупцію застосовується у вибірковий спосіб і не є</a:t>
            </a:r>
          </a:p>
          <a:p>
            <a:pPr algn="just">
              <a:defRPr/>
            </a:pPr>
            <a:r>
              <a:rPr lang="uk-UA" sz="2800" b="1" dirty="0" smtClean="0">
                <a:solidFill>
                  <a:srgbClr val="FFFFFF"/>
                </a:solidFill>
                <a:latin typeface="Open Sans"/>
              </a:rPr>
              <a:t>систематичним засобом.</a:t>
            </a:r>
            <a:endParaRPr lang="uk-UA" sz="2800" b="1" dirty="0">
              <a:solidFill>
                <a:srgbClr val="FFFFFF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029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48859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2976785" y="2271280"/>
            <a:ext cx="1940843" cy="130486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4463381" y="2281019"/>
            <a:ext cx="7085478" cy="1295127"/>
            <a:chOff x="2189480" y="2153920"/>
            <a:chExt cx="7213599" cy="1137920"/>
          </a:xfrm>
        </p:grpSpPr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974261" y="2360429"/>
            <a:ext cx="15356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6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5090484" y="2281019"/>
            <a:ext cx="6245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4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Корупцію</a:t>
            </a:r>
            <a:r>
              <a:rPr lang="en-US" sz="4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uk-UA" sz="4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неможливо</a:t>
            </a:r>
            <a:r>
              <a:rPr lang="en-US" sz="4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uk-UA" sz="4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подолати</a:t>
            </a:r>
            <a:r>
              <a:rPr lang="uk-UA" sz="4000" b="1" dirty="0">
                <a:solidFill>
                  <a:srgbClr val="FFFFFF"/>
                </a:solidFill>
                <a:latin typeface="Open Sans" panose="020B0606030504020204" pitchFamily="34" charset="0"/>
              </a:rPr>
              <a:t>, це наш менталітет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72" y="2877181"/>
            <a:ext cx="1841152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EAD299D-F8C5-4FB9-A8EC-FD578243C338}"/>
              </a:ext>
            </a:extLst>
          </p:cNvPr>
          <p:cNvSpPr>
            <a:spLocks/>
          </p:cNvSpPr>
          <p:nvPr/>
        </p:nvSpPr>
        <p:spPr bwMode="auto">
          <a:xfrm>
            <a:off x="328032" y="2544876"/>
            <a:ext cx="2945340" cy="3506467"/>
          </a:xfrm>
          <a:custGeom>
            <a:avLst/>
            <a:gdLst>
              <a:gd name="T0" fmla="*/ 1406 w 1411"/>
              <a:gd name="T1" fmla="*/ 919 h 1818"/>
              <a:gd name="T2" fmla="*/ 1378 w 1411"/>
              <a:gd name="T3" fmla="*/ 845 h 1818"/>
              <a:gd name="T4" fmla="*/ 1291 w 1411"/>
              <a:gd name="T5" fmla="*/ 682 h 1818"/>
              <a:gd name="T6" fmla="*/ 1263 w 1411"/>
              <a:gd name="T7" fmla="*/ 591 h 1818"/>
              <a:gd name="T8" fmla="*/ 1248 w 1411"/>
              <a:gd name="T9" fmla="*/ 466 h 1818"/>
              <a:gd name="T10" fmla="*/ 1192 w 1411"/>
              <a:gd name="T11" fmla="*/ 298 h 1818"/>
              <a:gd name="T12" fmla="*/ 1064 w 1411"/>
              <a:gd name="T13" fmla="*/ 135 h 1818"/>
              <a:gd name="T14" fmla="*/ 749 w 1411"/>
              <a:gd name="T15" fmla="*/ 10 h 1818"/>
              <a:gd name="T16" fmla="*/ 573 w 1411"/>
              <a:gd name="T17" fmla="*/ 8 h 1818"/>
              <a:gd name="T18" fmla="*/ 441 w 1411"/>
              <a:gd name="T19" fmla="*/ 25 h 1818"/>
              <a:gd name="T20" fmla="*/ 311 w 1411"/>
              <a:gd name="T21" fmla="*/ 69 h 1818"/>
              <a:gd name="T22" fmla="*/ 163 w 1411"/>
              <a:gd name="T23" fmla="*/ 160 h 1818"/>
              <a:gd name="T24" fmla="*/ 39 w 1411"/>
              <a:gd name="T25" fmla="*/ 351 h 1818"/>
              <a:gd name="T26" fmla="*/ 5 w 1411"/>
              <a:gd name="T27" fmla="*/ 514 h 1818"/>
              <a:gd name="T28" fmla="*/ 23 w 1411"/>
              <a:gd name="T29" fmla="*/ 749 h 1818"/>
              <a:gd name="T30" fmla="*/ 72 w 1411"/>
              <a:gd name="T31" fmla="*/ 899 h 1818"/>
              <a:gd name="T32" fmla="*/ 194 w 1411"/>
              <a:gd name="T33" fmla="*/ 1108 h 1818"/>
              <a:gd name="T34" fmla="*/ 201 w 1411"/>
              <a:gd name="T35" fmla="*/ 1123 h 1818"/>
              <a:gd name="T36" fmla="*/ 204 w 1411"/>
              <a:gd name="T37" fmla="*/ 1215 h 1818"/>
              <a:gd name="T38" fmla="*/ 199 w 1411"/>
              <a:gd name="T39" fmla="*/ 1474 h 1818"/>
              <a:gd name="T40" fmla="*/ 209 w 1411"/>
              <a:gd name="T41" fmla="*/ 1492 h 1818"/>
              <a:gd name="T42" fmla="*/ 334 w 1411"/>
              <a:gd name="T43" fmla="*/ 1551 h 1818"/>
              <a:gd name="T44" fmla="*/ 423 w 1411"/>
              <a:gd name="T45" fmla="*/ 1594 h 1818"/>
              <a:gd name="T46" fmla="*/ 553 w 1411"/>
              <a:gd name="T47" fmla="*/ 1658 h 1818"/>
              <a:gd name="T48" fmla="*/ 680 w 1411"/>
              <a:gd name="T49" fmla="*/ 1719 h 1818"/>
              <a:gd name="T50" fmla="*/ 833 w 1411"/>
              <a:gd name="T51" fmla="*/ 1790 h 1818"/>
              <a:gd name="T52" fmla="*/ 889 w 1411"/>
              <a:gd name="T53" fmla="*/ 1818 h 1818"/>
              <a:gd name="T54" fmla="*/ 955 w 1411"/>
              <a:gd name="T55" fmla="*/ 1431 h 1818"/>
              <a:gd name="T56" fmla="*/ 965 w 1411"/>
              <a:gd name="T57" fmla="*/ 1434 h 1818"/>
              <a:gd name="T58" fmla="*/ 1080 w 1411"/>
              <a:gd name="T59" fmla="*/ 1446 h 1818"/>
              <a:gd name="T60" fmla="*/ 1240 w 1411"/>
              <a:gd name="T61" fmla="*/ 1439 h 1818"/>
              <a:gd name="T62" fmla="*/ 1266 w 1411"/>
              <a:gd name="T63" fmla="*/ 1426 h 1818"/>
              <a:gd name="T64" fmla="*/ 1283 w 1411"/>
              <a:gd name="T65" fmla="*/ 1357 h 1818"/>
              <a:gd name="T66" fmla="*/ 1255 w 1411"/>
              <a:gd name="T67" fmla="*/ 1273 h 1818"/>
              <a:gd name="T68" fmla="*/ 1255 w 1411"/>
              <a:gd name="T69" fmla="*/ 1260 h 1818"/>
              <a:gd name="T70" fmla="*/ 1281 w 1411"/>
              <a:gd name="T71" fmla="*/ 1187 h 1818"/>
              <a:gd name="T72" fmla="*/ 1276 w 1411"/>
              <a:gd name="T73" fmla="*/ 1169 h 1818"/>
              <a:gd name="T74" fmla="*/ 1235 w 1411"/>
              <a:gd name="T75" fmla="*/ 1131 h 1818"/>
              <a:gd name="T76" fmla="*/ 1240 w 1411"/>
              <a:gd name="T77" fmla="*/ 1123 h 1818"/>
              <a:gd name="T78" fmla="*/ 1291 w 1411"/>
              <a:gd name="T79" fmla="*/ 1090 h 1818"/>
              <a:gd name="T80" fmla="*/ 1296 w 1411"/>
              <a:gd name="T81" fmla="*/ 1077 h 1818"/>
              <a:gd name="T82" fmla="*/ 1291 w 1411"/>
              <a:gd name="T83" fmla="*/ 1039 h 1818"/>
              <a:gd name="T84" fmla="*/ 1283 w 1411"/>
              <a:gd name="T85" fmla="*/ 980 h 1818"/>
              <a:gd name="T86" fmla="*/ 1370 w 1411"/>
              <a:gd name="T87" fmla="*/ 970 h 1818"/>
              <a:gd name="T88" fmla="*/ 1406 w 1411"/>
              <a:gd name="T89" fmla="*/ 919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11" h="1818">
                <a:moveTo>
                  <a:pt x="1406" y="919"/>
                </a:moveTo>
                <a:cubicBezTo>
                  <a:pt x="1395" y="894"/>
                  <a:pt x="1390" y="868"/>
                  <a:pt x="1378" y="845"/>
                </a:cubicBezTo>
                <a:cubicBezTo>
                  <a:pt x="1350" y="792"/>
                  <a:pt x="1319" y="738"/>
                  <a:pt x="1291" y="682"/>
                </a:cubicBezTo>
                <a:cubicBezTo>
                  <a:pt x="1276" y="654"/>
                  <a:pt x="1263" y="626"/>
                  <a:pt x="1263" y="591"/>
                </a:cubicBezTo>
                <a:cubicBezTo>
                  <a:pt x="1260" y="550"/>
                  <a:pt x="1255" y="507"/>
                  <a:pt x="1248" y="466"/>
                </a:cubicBezTo>
                <a:cubicBezTo>
                  <a:pt x="1238" y="407"/>
                  <a:pt x="1220" y="351"/>
                  <a:pt x="1192" y="298"/>
                </a:cubicBezTo>
                <a:cubicBezTo>
                  <a:pt x="1161" y="234"/>
                  <a:pt x="1118" y="181"/>
                  <a:pt x="1064" y="135"/>
                </a:cubicBezTo>
                <a:cubicBezTo>
                  <a:pt x="973" y="59"/>
                  <a:pt x="866" y="23"/>
                  <a:pt x="749" y="10"/>
                </a:cubicBezTo>
                <a:cubicBezTo>
                  <a:pt x="690" y="3"/>
                  <a:pt x="632" y="0"/>
                  <a:pt x="573" y="8"/>
                </a:cubicBezTo>
                <a:cubicBezTo>
                  <a:pt x="527" y="13"/>
                  <a:pt x="484" y="15"/>
                  <a:pt x="441" y="25"/>
                </a:cubicBezTo>
                <a:cubicBezTo>
                  <a:pt x="395" y="36"/>
                  <a:pt x="354" y="51"/>
                  <a:pt x="311" y="69"/>
                </a:cubicBezTo>
                <a:cubicBezTo>
                  <a:pt x="255" y="89"/>
                  <a:pt x="207" y="122"/>
                  <a:pt x="163" y="160"/>
                </a:cubicBezTo>
                <a:cubicBezTo>
                  <a:pt x="105" y="214"/>
                  <a:pt x="64" y="278"/>
                  <a:pt x="39" y="351"/>
                </a:cubicBezTo>
                <a:cubicBezTo>
                  <a:pt x="18" y="405"/>
                  <a:pt x="8" y="461"/>
                  <a:pt x="5" y="514"/>
                </a:cubicBezTo>
                <a:cubicBezTo>
                  <a:pt x="0" y="593"/>
                  <a:pt x="5" y="672"/>
                  <a:pt x="23" y="749"/>
                </a:cubicBezTo>
                <a:cubicBezTo>
                  <a:pt x="33" y="800"/>
                  <a:pt x="51" y="850"/>
                  <a:pt x="72" y="899"/>
                </a:cubicBezTo>
                <a:cubicBezTo>
                  <a:pt x="102" y="973"/>
                  <a:pt x="143" y="1044"/>
                  <a:pt x="194" y="1108"/>
                </a:cubicBezTo>
                <a:cubicBezTo>
                  <a:pt x="199" y="1110"/>
                  <a:pt x="201" y="1118"/>
                  <a:pt x="201" y="1123"/>
                </a:cubicBezTo>
                <a:cubicBezTo>
                  <a:pt x="204" y="1153"/>
                  <a:pt x="204" y="1184"/>
                  <a:pt x="204" y="1215"/>
                </a:cubicBezTo>
                <a:cubicBezTo>
                  <a:pt x="204" y="1301"/>
                  <a:pt x="201" y="1388"/>
                  <a:pt x="199" y="1474"/>
                </a:cubicBezTo>
                <a:cubicBezTo>
                  <a:pt x="199" y="1484"/>
                  <a:pt x="199" y="1490"/>
                  <a:pt x="209" y="1492"/>
                </a:cubicBezTo>
                <a:cubicBezTo>
                  <a:pt x="250" y="1512"/>
                  <a:pt x="293" y="1530"/>
                  <a:pt x="334" y="1551"/>
                </a:cubicBezTo>
                <a:cubicBezTo>
                  <a:pt x="364" y="1563"/>
                  <a:pt x="392" y="1581"/>
                  <a:pt x="423" y="1594"/>
                </a:cubicBezTo>
                <a:cubicBezTo>
                  <a:pt x="466" y="1617"/>
                  <a:pt x="509" y="1637"/>
                  <a:pt x="553" y="1658"/>
                </a:cubicBezTo>
                <a:cubicBezTo>
                  <a:pt x="596" y="1678"/>
                  <a:pt x="637" y="1698"/>
                  <a:pt x="680" y="1719"/>
                </a:cubicBezTo>
                <a:cubicBezTo>
                  <a:pt x="731" y="1742"/>
                  <a:pt x="782" y="1767"/>
                  <a:pt x="833" y="1790"/>
                </a:cubicBezTo>
                <a:cubicBezTo>
                  <a:pt x="851" y="1800"/>
                  <a:pt x="868" y="1808"/>
                  <a:pt x="889" y="1818"/>
                </a:cubicBezTo>
                <a:cubicBezTo>
                  <a:pt x="912" y="1688"/>
                  <a:pt x="935" y="1561"/>
                  <a:pt x="955" y="1431"/>
                </a:cubicBezTo>
                <a:cubicBezTo>
                  <a:pt x="960" y="1431"/>
                  <a:pt x="963" y="1431"/>
                  <a:pt x="965" y="1434"/>
                </a:cubicBezTo>
                <a:cubicBezTo>
                  <a:pt x="1003" y="1439"/>
                  <a:pt x="1042" y="1444"/>
                  <a:pt x="1080" y="1446"/>
                </a:cubicBezTo>
                <a:cubicBezTo>
                  <a:pt x="1133" y="1451"/>
                  <a:pt x="1187" y="1451"/>
                  <a:pt x="1240" y="1439"/>
                </a:cubicBezTo>
                <a:cubicBezTo>
                  <a:pt x="1250" y="1436"/>
                  <a:pt x="1258" y="1434"/>
                  <a:pt x="1266" y="1426"/>
                </a:cubicBezTo>
                <a:cubicBezTo>
                  <a:pt x="1286" y="1408"/>
                  <a:pt x="1291" y="1383"/>
                  <a:pt x="1283" y="1357"/>
                </a:cubicBezTo>
                <a:cubicBezTo>
                  <a:pt x="1278" y="1329"/>
                  <a:pt x="1266" y="1301"/>
                  <a:pt x="1255" y="1273"/>
                </a:cubicBezTo>
                <a:cubicBezTo>
                  <a:pt x="1255" y="1268"/>
                  <a:pt x="1255" y="1263"/>
                  <a:pt x="1255" y="1260"/>
                </a:cubicBezTo>
                <a:cubicBezTo>
                  <a:pt x="1263" y="1235"/>
                  <a:pt x="1271" y="1209"/>
                  <a:pt x="1281" y="1187"/>
                </a:cubicBezTo>
                <a:cubicBezTo>
                  <a:pt x="1283" y="1179"/>
                  <a:pt x="1281" y="1174"/>
                  <a:pt x="1276" y="1169"/>
                </a:cubicBezTo>
                <a:cubicBezTo>
                  <a:pt x="1263" y="1156"/>
                  <a:pt x="1248" y="1143"/>
                  <a:pt x="1235" y="1131"/>
                </a:cubicBezTo>
                <a:cubicBezTo>
                  <a:pt x="1238" y="1125"/>
                  <a:pt x="1240" y="1125"/>
                  <a:pt x="1240" y="1123"/>
                </a:cubicBezTo>
                <a:cubicBezTo>
                  <a:pt x="1258" y="1113"/>
                  <a:pt x="1273" y="1100"/>
                  <a:pt x="1291" y="1090"/>
                </a:cubicBezTo>
                <a:cubicBezTo>
                  <a:pt x="1294" y="1087"/>
                  <a:pt x="1296" y="1082"/>
                  <a:pt x="1296" y="1077"/>
                </a:cubicBezTo>
                <a:cubicBezTo>
                  <a:pt x="1296" y="1064"/>
                  <a:pt x="1294" y="1052"/>
                  <a:pt x="1291" y="1039"/>
                </a:cubicBezTo>
                <a:cubicBezTo>
                  <a:pt x="1288" y="1018"/>
                  <a:pt x="1286" y="998"/>
                  <a:pt x="1283" y="980"/>
                </a:cubicBezTo>
                <a:cubicBezTo>
                  <a:pt x="1314" y="975"/>
                  <a:pt x="1342" y="973"/>
                  <a:pt x="1370" y="970"/>
                </a:cubicBezTo>
                <a:cubicBezTo>
                  <a:pt x="1400" y="965"/>
                  <a:pt x="1411" y="950"/>
                  <a:pt x="1406" y="9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22D8D4A-3FAD-48B2-9019-EF9FC61DE4B8}"/>
              </a:ext>
            </a:extLst>
          </p:cNvPr>
          <p:cNvSpPr/>
          <p:nvPr/>
        </p:nvSpPr>
        <p:spPr>
          <a:xfrm>
            <a:off x="445784" y="3413131"/>
            <a:ext cx="955684" cy="569238"/>
          </a:xfrm>
          <a:prstGeom prst="wedgeEllipseCallout">
            <a:avLst>
              <a:gd name="adj1" fmla="val 59610"/>
              <a:gd name="adj2" fmla="val 4875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70B5BBE-1CA4-49E7-AAC9-57A5EDABAF8E}"/>
              </a:ext>
            </a:extLst>
          </p:cNvPr>
          <p:cNvSpPr/>
          <p:nvPr/>
        </p:nvSpPr>
        <p:spPr>
          <a:xfrm>
            <a:off x="1140349" y="2771170"/>
            <a:ext cx="1096039" cy="641961"/>
          </a:xfrm>
          <a:prstGeom prst="wedgeEllipseCallout">
            <a:avLst>
              <a:gd name="adj1" fmla="val -4772"/>
              <a:gd name="adj2" fmla="val 836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56C4F04-A101-479A-80CC-86A8234EAB32}"/>
              </a:ext>
            </a:extLst>
          </p:cNvPr>
          <p:cNvSpPr/>
          <p:nvPr/>
        </p:nvSpPr>
        <p:spPr>
          <a:xfrm>
            <a:off x="1927550" y="3432274"/>
            <a:ext cx="782051" cy="477483"/>
          </a:xfrm>
          <a:prstGeom prst="wedgeEllipseCallout">
            <a:avLst>
              <a:gd name="adj1" fmla="val -41301"/>
              <a:gd name="adj2" fmla="val 624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2236388" y="243039"/>
            <a:ext cx="7691438" cy="1665966"/>
            <a:chOff x="4132262" y="1075488"/>
            <a:chExt cx="7691438" cy="2353512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1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Прямокутник 3"/>
          <p:cNvSpPr/>
          <p:nvPr/>
        </p:nvSpPr>
        <p:spPr>
          <a:xfrm>
            <a:off x="4966919" y="513488"/>
            <a:ext cx="2852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Стереотип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14">
            <a:extLst>
              <a:ext uri="{FF2B5EF4-FFF2-40B4-BE49-F238E27FC236}">
                <a16:creationId xmlns:a16="http://schemas.microsoft.com/office/drawing/2014/main" id="{F8B396F8-791B-4581-A5F2-B483C8D6E679}"/>
              </a:ext>
            </a:extLst>
          </p:cNvPr>
          <p:cNvSpPr>
            <a:spLocks/>
          </p:cNvSpPr>
          <p:nvPr/>
        </p:nvSpPr>
        <p:spPr bwMode="auto">
          <a:xfrm>
            <a:off x="4060337" y="3888461"/>
            <a:ext cx="7451946" cy="2641051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FFFFFF"/>
                </a:solidFill>
              </a:rPr>
              <a:t>Менталітет можна змінити, змінивши 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lvl="0">
              <a:defRPr/>
            </a:pPr>
            <a:r>
              <a:rPr lang="ru-RU" sz="2400" b="1" dirty="0" smtClean="0">
                <a:solidFill>
                  <a:srgbClr val="FFFFFF"/>
                </a:solidFill>
              </a:rPr>
              <a:t>правила </a:t>
            </a:r>
            <a:r>
              <a:rPr lang="ru-RU" sz="2400" b="1" dirty="0">
                <a:solidFill>
                  <a:srgbClr val="FFFFFF"/>
                </a:solidFill>
              </a:rPr>
              <a:t>гри</a:t>
            </a:r>
            <a:r>
              <a:rPr lang="ru-RU" sz="2400" b="1" dirty="0" smtClean="0">
                <a:solidFill>
                  <a:srgbClr val="FFFFFF"/>
                </a:solidFill>
              </a:rPr>
              <a:t>.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lvl="0">
              <a:defRPr/>
            </a:pPr>
            <a:r>
              <a:rPr lang="uk-UA" sz="2400" b="1" dirty="0">
                <a:solidFill>
                  <a:srgbClr val="FFFFFF"/>
                </a:solidFill>
              </a:rPr>
              <a:t>Наявність певної частини людей </a:t>
            </a:r>
            <a:r>
              <a:rPr lang="uk-UA" sz="2400" b="1" dirty="0" smtClean="0">
                <a:solidFill>
                  <a:srgbClr val="FFFFFF"/>
                </a:solidFill>
              </a:rPr>
              <a:t>в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uk-UA" sz="2400" b="1" dirty="0" smtClean="0">
                <a:solidFill>
                  <a:srgbClr val="FFFFFF"/>
                </a:solidFill>
              </a:rPr>
              <a:t>групі/організації/країні,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uk-UA" sz="2400" b="1" dirty="0" smtClean="0">
                <a:solidFill>
                  <a:srgbClr val="FFFFFF"/>
                </a:solidFill>
              </a:rPr>
              <a:t>яка </a:t>
            </a:r>
            <a:r>
              <a:rPr lang="uk-UA" sz="2400" b="1" dirty="0">
                <a:solidFill>
                  <a:srgbClr val="FFFFFF"/>
                </a:solidFill>
              </a:rPr>
              <a:t>не згодна з корупцією, може допомогти у </a:t>
            </a:r>
            <a:r>
              <a:rPr lang="uk-UA" sz="2400" b="1" dirty="0" smtClean="0">
                <a:solidFill>
                  <a:srgbClr val="FFFFFF"/>
                </a:solidFill>
              </a:rPr>
              <a:t>мінімізації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uk-UA" sz="2400" b="1" dirty="0" smtClean="0">
                <a:solidFill>
                  <a:srgbClr val="FFFFFF"/>
                </a:solidFill>
              </a:rPr>
              <a:t>корупції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1" name="Прямокутник 50"/>
          <p:cNvSpPr/>
          <p:nvPr/>
        </p:nvSpPr>
        <p:spPr>
          <a:xfrm>
            <a:off x="4085689" y="2028136"/>
            <a:ext cx="6751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FFFF"/>
                </a:solidFill>
              </a:rPr>
              <a:t>Подолати корупцію повністю, як і злочинність, неможливо</a:t>
            </a:r>
            <a:r>
              <a:rPr lang="ru-RU" sz="2800" b="1" dirty="0" smtClean="0">
                <a:solidFill>
                  <a:srgbClr val="FFFFFF"/>
                </a:solidFill>
              </a:rPr>
              <a:t>.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lvl="0"/>
            <a:r>
              <a:rPr lang="uk-UA" sz="2800" b="1" dirty="0">
                <a:solidFill>
                  <a:srgbClr val="FFFFFF"/>
                </a:solidFill>
              </a:rPr>
              <a:t>Але її можна мінімізувати.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3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2236388" y="243039"/>
            <a:ext cx="7691438" cy="1665966"/>
            <a:chOff x="4132262" y="1075488"/>
            <a:chExt cx="7691438" cy="2353512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1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Прямокутник 3"/>
          <p:cNvSpPr/>
          <p:nvPr/>
        </p:nvSpPr>
        <p:spPr>
          <a:xfrm>
            <a:off x="4966919" y="513488"/>
            <a:ext cx="3343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Рекомендації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413" y="2242340"/>
            <a:ext cx="6992505" cy="369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be 59">
            <a:extLst>
              <a:ext uri="{FF2B5EF4-FFF2-40B4-BE49-F238E27FC236}">
                <a16:creationId xmlns:a16="http://schemas.microsoft.com/office/drawing/2014/main" id="{82727937-6B99-460F-AFBE-C1B123CD6E90}"/>
              </a:ext>
            </a:extLst>
          </p:cNvPr>
          <p:cNvSpPr/>
          <p:nvPr/>
        </p:nvSpPr>
        <p:spPr>
          <a:xfrm flipH="1">
            <a:off x="7410216" y="2883575"/>
            <a:ext cx="2082514" cy="3566278"/>
          </a:xfrm>
          <a:prstGeom prst="cube">
            <a:avLst>
              <a:gd name="adj" fmla="val 20548"/>
            </a:avLst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85C732A0-4BD9-4F8A-821E-D93CFF883478}"/>
              </a:ext>
            </a:extLst>
          </p:cNvPr>
          <p:cNvSpPr/>
          <p:nvPr/>
        </p:nvSpPr>
        <p:spPr>
          <a:xfrm flipH="1">
            <a:off x="5747296" y="3428689"/>
            <a:ext cx="2082514" cy="3021459"/>
          </a:xfrm>
          <a:prstGeom prst="cube">
            <a:avLst>
              <a:gd name="adj" fmla="val 20319"/>
            </a:avLst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9B3761EC-5709-4C06-828F-4842BF73FFE5}"/>
              </a:ext>
            </a:extLst>
          </p:cNvPr>
          <p:cNvSpPr/>
          <p:nvPr/>
        </p:nvSpPr>
        <p:spPr>
          <a:xfrm flipH="1">
            <a:off x="4046881" y="3817020"/>
            <a:ext cx="2082514" cy="2532225"/>
          </a:xfrm>
          <a:prstGeom prst="cube">
            <a:avLst>
              <a:gd name="adj" fmla="val 20624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FC6D65DC-903C-4706-80F2-0F26488B212F}"/>
              </a:ext>
            </a:extLst>
          </p:cNvPr>
          <p:cNvSpPr/>
          <p:nvPr/>
        </p:nvSpPr>
        <p:spPr>
          <a:xfrm flipH="1">
            <a:off x="2407712" y="4293520"/>
            <a:ext cx="2082514" cy="2004741"/>
          </a:xfrm>
          <a:prstGeom prst="cube">
            <a:avLst>
              <a:gd name="adj" fmla="val 2155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9303B1DA-561B-47E5-A1EF-E3BD9792E49C}"/>
              </a:ext>
            </a:extLst>
          </p:cNvPr>
          <p:cNvSpPr/>
          <p:nvPr/>
        </p:nvSpPr>
        <p:spPr>
          <a:xfrm flipH="1">
            <a:off x="642666" y="4612065"/>
            <a:ext cx="2082514" cy="1451707"/>
          </a:xfrm>
          <a:prstGeom prst="cube">
            <a:avLst>
              <a:gd name="adj" fmla="val 25554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54162715-AD53-47DE-BF69-1E1532CEE94D}"/>
              </a:ext>
            </a:extLst>
          </p:cNvPr>
          <p:cNvSpPr/>
          <p:nvPr/>
        </p:nvSpPr>
        <p:spPr>
          <a:xfrm flipH="1">
            <a:off x="639496" y="4103979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DB046499-571C-4062-8C08-CDD03D133652}"/>
              </a:ext>
            </a:extLst>
          </p:cNvPr>
          <p:cNvSpPr/>
          <p:nvPr/>
        </p:nvSpPr>
        <p:spPr>
          <a:xfrm flipH="1">
            <a:off x="2477820" y="3797050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E505CB29-6500-438B-9399-F94851220119}"/>
              </a:ext>
            </a:extLst>
          </p:cNvPr>
          <p:cNvSpPr/>
          <p:nvPr/>
        </p:nvSpPr>
        <p:spPr>
          <a:xfrm flipH="1">
            <a:off x="4142881" y="3356828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7F2EC127-DD46-4486-A15B-02A16AAE6B29}"/>
              </a:ext>
            </a:extLst>
          </p:cNvPr>
          <p:cNvSpPr/>
          <p:nvPr/>
        </p:nvSpPr>
        <p:spPr>
          <a:xfrm flipH="1">
            <a:off x="5834859" y="2891638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BBABDFBF-A961-4C7B-9500-F903A3DE669D}"/>
              </a:ext>
            </a:extLst>
          </p:cNvPr>
          <p:cNvSpPr/>
          <p:nvPr/>
        </p:nvSpPr>
        <p:spPr>
          <a:xfrm flipH="1">
            <a:off x="7497779" y="2440127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6185F5-15A2-4544-AD00-264BF9E6F7D7}"/>
              </a:ext>
            </a:extLst>
          </p:cNvPr>
          <p:cNvSpPr txBox="1"/>
          <p:nvPr/>
        </p:nvSpPr>
        <p:spPr>
          <a:xfrm>
            <a:off x="1185690" y="270787"/>
            <a:ext cx="6541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Дякую за вашу увагу </a:t>
            </a:r>
            <a:r>
              <a:rPr lang="uk-UA" sz="48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Wingdings" panose="05000000000000000000" pitchFamily="2" charset="2"/>
              </a:rPr>
              <a:t>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7E7A1A-73EB-4387-80E8-465064BFE4F2}"/>
              </a:ext>
            </a:extLst>
          </p:cNvPr>
          <p:cNvSpPr txBox="1"/>
          <p:nvPr/>
        </p:nvSpPr>
        <p:spPr>
          <a:xfrm>
            <a:off x="1235761" y="4944727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CB1B4A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1CEABA-84D5-4002-8C56-59D775B0262A}"/>
              </a:ext>
            </a:extLst>
          </p:cNvPr>
          <p:cNvSpPr txBox="1"/>
          <p:nvPr/>
        </p:nvSpPr>
        <p:spPr>
          <a:xfrm>
            <a:off x="1255654" y="5620675"/>
            <a:ext cx="119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стереотип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B1B4A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59F6E1-5A64-4BA6-8E1E-085B0CE45962}"/>
              </a:ext>
            </a:extLst>
          </p:cNvPr>
          <p:cNvSpPr txBox="1"/>
          <p:nvPr/>
        </p:nvSpPr>
        <p:spPr>
          <a:xfrm>
            <a:off x="3143057" y="4738235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02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C2C92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9C64244-C913-4545-8876-0BFB06EA6569}"/>
              </a:ext>
            </a:extLst>
          </p:cNvPr>
          <p:cNvSpPr txBox="1"/>
          <p:nvPr/>
        </p:nvSpPr>
        <p:spPr>
          <a:xfrm>
            <a:off x="2972168" y="5421223"/>
            <a:ext cx="137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стереотип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2C92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5B1F20-FFF2-467C-AAF6-18E539385DD6}"/>
              </a:ext>
            </a:extLst>
          </p:cNvPr>
          <p:cNvSpPr txBox="1"/>
          <p:nvPr/>
        </p:nvSpPr>
        <p:spPr>
          <a:xfrm>
            <a:off x="4727962" y="4445065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42AFB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03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42AFB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C3DC9F9-677D-48A7-87D1-3C16CBD3A29B}"/>
              </a:ext>
            </a:extLst>
          </p:cNvPr>
          <p:cNvSpPr txBox="1"/>
          <p:nvPr/>
        </p:nvSpPr>
        <p:spPr>
          <a:xfrm>
            <a:off x="4783472" y="5336370"/>
            <a:ext cx="119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AFB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стереотип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2AFB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B8FF8A-C335-4DAA-B41F-35F50D5BC4E5}"/>
              </a:ext>
            </a:extLst>
          </p:cNvPr>
          <p:cNvSpPr txBox="1"/>
          <p:nvPr/>
        </p:nvSpPr>
        <p:spPr>
          <a:xfrm>
            <a:off x="6383555" y="4003462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04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B05A6A8-E71C-4A20-BF9F-C073B2C93BF1}"/>
              </a:ext>
            </a:extLst>
          </p:cNvPr>
          <p:cNvSpPr txBox="1"/>
          <p:nvPr/>
        </p:nvSpPr>
        <p:spPr>
          <a:xfrm>
            <a:off x="6325793" y="4873710"/>
            <a:ext cx="1323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стереотип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EB8D739-EEBD-4B51-8C4F-0371909587A0}"/>
              </a:ext>
            </a:extLst>
          </p:cNvPr>
          <p:cNvSpPr txBox="1"/>
          <p:nvPr/>
        </p:nvSpPr>
        <p:spPr>
          <a:xfrm>
            <a:off x="7973034" y="3534729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7A7D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05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007A7D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06BE298-0566-4E93-8B01-FBBFE717AC3E}"/>
              </a:ext>
            </a:extLst>
          </p:cNvPr>
          <p:cNvSpPr txBox="1"/>
          <p:nvPr/>
        </p:nvSpPr>
        <p:spPr>
          <a:xfrm>
            <a:off x="7858136" y="4529450"/>
            <a:ext cx="147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A7D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стереотип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A7D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BD7A9DE-5368-417F-ABF5-80B8C8620883}"/>
              </a:ext>
            </a:extLst>
          </p:cNvPr>
          <p:cNvSpPr/>
          <p:nvPr/>
        </p:nvSpPr>
        <p:spPr>
          <a:xfrm>
            <a:off x="3233353" y="3947936"/>
            <a:ext cx="713499" cy="71987"/>
          </a:xfrm>
          <a:prstGeom prst="ellipse">
            <a:avLst/>
          </a:prstGeom>
          <a:solidFill>
            <a:schemeClr val="tx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9464C1-0FA0-4509-97F0-B2B81B79FC25}"/>
              </a:ext>
            </a:extLst>
          </p:cNvPr>
          <p:cNvGrpSpPr/>
          <p:nvPr/>
        </p:nvGrpSpPr>
        <p:grpSpPr>
          <a:xfrm rot="20404528">
            <a:off x="1840362" y="1676694"/>
            <a:ext cx="2035907" cy="2496179"/>
            <a:chOff x="4742068" y="1262522"/>
            <a:chExt cx="520700" cy="1146176"/>
          </a:xfrm>
          <a:solidFill>
            <a:schemeClr val="bg1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E70A360-E7E9-490A-B22E-72C3A97A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068" y="1448260"/>
              <a:ext cx="520700" cy="960438"/>
            </a:xfrm>
            <a:custGeom>
              <a:avLst/>
              <a:gdLst>
                <a:gd name="T0" fmla="*/ 359 w 740"/>
                <a:gd name="T1" fmla="*/ 85 h 685"/>
                <a:gd name="T2" fmla="*/ 297 w 740"/>
                <a:gd name="T3" fmla="*/ 76 h 685"/>
                <a:gd name="T4" fmla="*/ 263 w 740"/>
                <a:gd name="T5" fmla="*/ 70 h 685"/>
                <a:gd name="T6" fmla="*/ 241 w 740"/>
                <a:gd name="T7" fmla="*/ 80 h 685"/>
                <a:gd name="T8" fmla="*/ 179 w 740"/>
                <a:gd name="T9" fmla="*/ 154 h 685"/>
                <a:gd name="T10" fmla="*/ 147 w 740"/>
                <a:gd name="T11" fmla="*/ 165 h 685"/>
                <a:gd name="T12" fmla="*/ 123 w 740"/>
                <a:gd name="T13" fmla="*/ 141 h 685"/>
                <a:gd name="T14" fmla="*/ 129 w 740"/>
                <a:gd name="T15" fmla="*/ 114 h 685"/>
                <a:gd name="T16" fmla="*/ 214 w 740"/>
                <a:gd name="T17" fmla="*/ 12 h 685"/>
                <a:gd name="T18" fmla="*/ 237 w 740"/>
                <a:gd name="T19" fmla="*/ 1 h 685"/>
                <a:gd name="T20" fmla="*/ 402 w 740"/>
                <a:gd name="T21" fmla="*/ 2 h 685"/>
                <a:gd name="T22" fmla="*/ 502 w 740"/>
                <a:gd name="T23" fmla="*/ 43 h 685"/>
                <a:gd name="T24" fmla="*/ 544 w 740"/>
                <a:gd name="T25" fmla="*/ 99 h 685"/>
                <a:gd name="T26" fmla="*/ 582 w 740"/>
                <a:gd name="T27" fmla="*/ 170 h 685"/>
                <a:gd name="T28" fmla="*/ 603 w 740"/>
                <a:gd name="T29" fmla="*/ 210 h 685"/>
                <a:gd name="T30" fmla="*/ 614 w 740"/>
                <a:gd name="T31" fmla="*/ 213 h 685"/>
                <a:gd name="T32" fmla="*/ 690 w 740"/>
                <a:gd name="T33" fmla="*/ 161 h 685"/>
                <a:gd name="T34" fmla="*/ 724 w 740"/>
                <a:gd name="T35" fmla="*/ 160 h 685"/>
                <a:gd name="T36" fmla="*/ 739 w 740"/>
                <a:gd name="T37" fmla="*/ 190 h 685"/>
                <a:gd name="T38" fmla="*/ 722 w 740"/>
                <a:gd name="T39" fmla="*/ 217 h 685"/>
                <a:gd name="T40" fmla="*/ 679 w 740"/>
                <a:gd name="T41" fmla="*/ 247 h 685"/>
                <a:gd name="T42" fmla="*/ 606 w 740"/>
                <a:gd name="T43" fmla="*/ 297 h 685"/>
                <a:gd name="T44" fmla="*/ 569 w 740"/>
                <a:gd name="T45" fmla="*/ 287 h 685"/>
                <a:gd name="T46" fmla="*/ 488 w 740"/>
                <a:gd name="T47" fmla="*/ 170 h 685"/>
                <a:gd name="T48" fmla="*/ 486 w 740"/>
                <a:gd name="T49" fmla="*/ 168 h 685"/>
                <a:gd name="T50" fmla="*/ 423 w 740"/>
                <a:gd name="T51" fmla="*/ 257 h 685"/>
                <a:gd name="T52" fmla="*/ 434 w 740"/>
                <a:gd name="T53" fmla="*/ 268 h 685"/>
                <a:gd name="T54" fmla="*/ 554 w 740"/>
                <a:gd name="T55" fmla="*/ 374 h 685"/>
                <a:gd name="T56" fmla="*/ 570 w 740"/>
                <a:gd name="T57" fmla="*/ 388 h 685"/>
                <a:gd name="T58" fmla="*/ 583 w 740"/>
                <a:gd name="T59" fmla="*/ 419 h 685"/>
                <a:gd name="T60" fmla="*/ 583 w 740"/>
                <a:gd name="T61" fmla="*/ 483 h 685"/>
                <a:gd name="T62" fmla="*/ 584 w 740"/>
                <a:gd name="T63" fmla="*/ 637 h 685"/>
                <a:gd name="T64" fmla="*/ 563 w 740"/>
                <a:gd name="T65" fmla="*/ 674 h 685"/>
                <a:gd name="T66" fmla="*/ 505 w 740"/>
                <a:gd name="T67" fmla="*/ 652 h 685"/>
                <a:gd name="T68" fmla="*/ 503 w 740"/>
                <a:gd name="T69" fmla="*/ 637 h 685"/>
                <a:gd name="T70" fmla="*/ 503 w 740"/>
                <a:gd name="T71" fmla="*/ 465 h 685"/>
                <a:gd name="T72" fmla="*/ 485 w 740"/>
                <a:gd name="T73" fmla="*/ 431 h 685"/>
                <a:gd name="T74" fmla="*/ 361 w 740"/>
                <a:gd name="T75" fmla="*/ 345 h 685"/>
                <a:gd name="T76" fmla="*/ 359 w 740"/>
                <a:gd name="T77" fmla="*/ 344 h 685"/>
                <a:gd name="T78" fmla="*/ 330 w 740"/>
                <a:gd name="T79" fmla="*/ 384 h 685"/>
                <a:gd name="T80" fmla="*/ 291 w 740"/>
                <a:gd name="T81" fmla="*/ 437 h 685"/>
                <a:gd name="T82" fmla="*/ 259 w 740"/>
                <a:gd name="T83" fmla="*/ 454 h 685"/>
                <a:gd name="T84" fmla="*/ 41 w 740"/>
                <a:gd name="T85" fmla="*/ 455 h 685"/>
                <a:gd name="T86" fmla="*/ 1 w 740"/>
                <a:gd name="T87" fmla="*/ 412 h 685"/>
                <a:gd name="T88" fmla="*/ 42 w 740"/>
                <a:gd name="T89" fmla="*/ 373 h 685"/>
                <a:gd name="T90" fmla="*/ 205 w 740"/>
                <a:gd name="T91" fmla="*/ 373 h 685"/>
                <a:gd name="T92" fmla="*/ 237 w 740"/>
                <a:gd name="T93" fmla="*/ 352 h 685"/>
                <a:gd name="T94" fmla="*/ 271 w 740"/>
                <a:gd name="T95" fmla="*/ 278 h 685"/>
                <a:gd name="T96" fmla="*/ 304 w 740"/>
                <a:gd name="T97" fmla="*/ 206 h 685"/>
                <a:gd name="T98" fmla="*/ 334 w 740"/>
                <a:gd name="T99" fmla="*/ 141 h 685"/>
                <a:gd name="T100" fmla="*/ 358 w 740"/>
                <a:gd name="T101" fmla="*/ 88 h 685"/>
                <a:gd name="T102" fmla="*/ 359 w 740"/>
                <a:gd name="T103" fmla="*/ 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685">
                  <a:moveTo>
                    <a:pt x="359" y="85"/>
                  </a:moveTo>
                  <a:cubicBezTo>
                    <a:pt x="338" y="82"/>
                    <a:pt x="318" y="79"/>
                    <a:pt x="297" y="76"/>
                  </a:cubicBezTo>
                  <a:cubicBezTo>
                    <a:pt x="286" y="74"/>
                    <a:pt x="274" y="72"/>
                    <a:pt x="263" y="70"/>
                  </a:cubicBezTo>
                  <a:cubicBezTo>
                    <a:pt x="253" y="69"/>
                    <a:pt x="247" y="73"/>
                    <a:pt x="241" y="80"/>
                  </a:cubicBezTo>
                  <a:cubicBezTo>
                    <a:pt x="220" y="105"/>
                    <a:pt x="200" y="129"/>
                    <a:pt x="179" y="154"/>
                  </a:cubicBezTo>
                  <a:cubicBezTo>
                    <a:pt x="171" y="164"/>
                    <a:pt x="159" y="168"/>
                    <a:pt x="147" y="165"/>
                  </a:cubicBezTo>
                  <a:cubicBezTo>
                    <a:pt x="134" y="162"/>
                    <a:pt x="126" y="154"/>
                    <a:pt x="123" y="141"/>
                  </a:cubicBezTo>
                  <a:cubicBezTo>
                    <a:pt x="120" y="132"/>
                    <a:pt x="122" y="122"/>
                    <a:pt x="129" y="114"/>
                  </a:cubicBezTo>
                  <a:cubicBezTo>
                    <a:pt x="157" y="80"/>
                    <a:pt x="185" y="46"/>
                    <a:pt x="214" y="12"/>
                  </a:cubicBezTo>
                  <a:cubicBezTo>
                    <a:pt x="220" y="5"/>
                    <a:pt x="227" y="1"/>
                    <a:pt x="237" y="1"/>
                  </a:cubicBezTo>
                  <a:cubicBezTo>
                    <a:pt x="292" y="1"/>
                    <a:pt x="347" y="0"/>
                    <a:pt x="402" y="2"/>
                  </a:cubicBezTo>
                  <a:cubicBezTo>
                    <a:pt x="440" y="3"/>
                    <a:pt x="474" y="18"/>
                    <a:pt x="502" y="43"/>
                  </a:cubicBezTo>
                  <a:cubicBezTo>
                    <a:pt x="520" y="59"/>
                    <a:pt x="533" y="79"/>
                    <a:pt x="544" y="99"/>
                  </a:cubicBezTo>
                  <a:cubicBezTo>
                    <a:pt x="556" y="123"/>
                    <a:pt x="569" y="147"/>
                    <a:pt x="582" y="170"/>
                  </a:cubicBezTo>
                  <a:cubicBezTo>
                    <a:pt x="589" y="184"/>
                    <a:pt x="596" y="197"/>
                    <a:pt x="603" y="210"/>
                  </a:cubicBezTo>
                  <a:cubicBezTo>
                    <a:pt x="606" y="215"/>
                    <a:pt x="610" y="216"/>
                    <a:pt x="614" y="213"/>
                  </a:cubicBezTo>
                  <a:cubicBezTo>
                    <a:pt x="640" y="196"/>
                    <a:pt x="665" y="178"/>
                    <a:pt x="690" y="161"/>
                  </a:cubicBezTo>
                  <a:cubicBezTo>
                    <a:pt x="701" y="154"/>
                    <a:pt x="713" y="154"/>
                    <a:pt x="724" y="160"/>
                  </a:cubicBezTo>
                  <a:cubicBezTo>
                    <a:pt x="734" y="167"/>
                    <a:pt x="740" y="177"/>
                    <a:pt x="739" y="190"/>
                  </a:cubicBezTo>
                  <a:cubicBezTo>
                    <a:pt x="739" y="202"/>
                    <a:pt x="732" y="210"/>
                    <a:pt x="722" y="217"/>
                  </a:cubicBezTo>
                  <a:cubicBezTo>
                    <a:pt x="707" y="227"/>
                    <a:pt x="693" y="237"/>
                    <a:pt x="679" y="247"/>
                  </a:cubicBezTo>
                  <a:cubicBezTo>
                    <a:pt x="655" y="263"/>
                    <a:pt x="631" y="280"/>
                    <a:pt x="606" y="297"/>
                  </a:cubicBezTo>
                  <a:cubicBezTo>
                    <a:pt x="593" y="305"/>
                    <a:pt x="577" y="299"/>
                    <a:pt x="569" y="287"/>
                  </a:cubicBezTo>
                  <a:cubicBezTo>
                    <a:pt x="542" y="248"/>
                    <a:pt x="515" y="209"/>
                    <a:pt x="488" y="170"/>
                  </a:cubicBezTo>
                  <a:cubicBezTo>
                    <a:pt x="488" y="170"/>
                    <a:pt x="487" y="169"/>
                    <a:pt x="486" y="168"/>
                  </a:cubicBezTo>
                  <a:cubicBezTo>
                    <a:pt x="465" y="198"/>
                    <a:pt x="444" y="227"/>
                    <a:pt x="423" y="257"/>
                  </a:cubicBezTo>
                  <a:cubicBezTo>
                    <a:pt x="427" y="261"/>
                    <a:pt x="431" y="265"/>
                    <a:pt x="434" y="268"/>
                  </a:cubicBezTo>
                  <a:cubicBezTo>
                    <a:pt x="474" y="303"/>
                    <a:pt x="514" y="338"/>
                    <a:pt x="554" y="374"/>
                  </a:cubicBezTo>
                  <a:cubicBezTo>
                    <a:pt x="559" y="378"/>
                    <a:pt x="565" y="383"/>
                    <a:pt x="570" y="388"/>
                  </a:cubicBezTo>
                  <a:cubicBezTo>
                    <a:pt x="579" y="396"/>
                    <a:pt x="583" y="407"/>
                    <a:pt x="583" y="419"/>
                  </a:cubicBezTo>
                  <a:cubicBezTo>
                    <a:pt x="583" y="440"/>
                    <a:pt x="583" y="461"/>
                    <a:pt x="583" y="483"/>
                  </a:cubicBezTo>
                  <a:cubicBezTo>
                    <a:pt x="584" y="534"/>
                    <a:pt x="584" y="585"/>
                    <a:pt x="584" y="637"/>
                  </a:cubicBezTo>
                  <a:cubicBezTo>
                    <a:pt x="584" y="653"/>
                    <a:pt x="577" y="666"/>
                    <a:pt x="563" y="674"/>
                  </a:cubicBezTo>
                  <a:cubicBezTo>
                    <a:pt x="541" y="685"/>
                    <a:pt x="513" y="676"/>
                    <a:pt x="505" y="652"/>
                  </a:cubicBezTo>
                  <a:cubicBezTo>
                    <a:pt x="503" y="647"/>
                    <a:pt x="503" y="642"/>
                    <a:pt x="503" y="637"/>
                  </a:cubicBezTo>
                  <a:cubicBezTo>
                    <a:pt x="502" y="579"/>
                    <a:pt x="502" y="522"/>
                    <a:pt x="503" y="465"/>
                  </a:cubicBezTo>
                  <a:cubicBezTo>
                    <a:pt x="503" y="450"/>
                    <a:pt x="498" y="439"/>
                    <a:pt x="485" y="431"/>
                  </a:cubicBezTo>
                  <a:cubicBezTo>
                    <a:pt x="444" y="402"/>
                    <a:pt x="402" y="373"/>
                    <a:pt x="361" y="345"/>
                  </a:cubicBezTo>
                  <a:cubicBezTo>
                    <a:pt x="361" y="344"/>
                    <a:pt x="360" y="344"/>
                    <a:pt x="359" y="344"/>
                  </a:cubicBezTo>
                  <a:cubicBezTo>
                    <a:pt x="350" y="357"/>
                    <a:pt x="340" y="371"/>
                    <a:pt x="330" y="384"/>
                  </a:cubicBezTo>
                  <a:cubicBezTo>
                    <a:pt x="317" y="402"/>
                    <a:pt x="304" y="420"/>
                    <a:pt x="291" y="437"/>
                  </a:cubicBezTo>
                  <a:cubicBezTo>
                    <a:pt x="283" y="448"/>
                    <a:pt x="273" y="454"/>
                    <a:pt x="259" y="454"/>
                  </a:cubicBezTo>
                  <a:cubicBezTo>
                    <a:pt x="186" y="454"/>
                    <a:pt x="113" y="455"/>
                    <a:pt x="41" y="455"/>
                  </a:cubicBezTo>
                  <a:cubicBezTo>
                    <a:pt x="17" y="455"/>
                    <a:pt x="0" y="435"/>
                    <a:pt x="1" y="412"/>
                  </a:cubicBezTo>
                  <a:cubicBezTo>
                    <a:pt x="1" y="390"/>
                    <a:pt x="21" y="373"/>
                    <a:pt x="42" y="373"/>
                  </a:cubicBezTo>
                  <a:cubicBezTo>
                    <a:pt x="97" y="373"/>
                    <a:pt x="151" y="373"/>
                    <a:pt x="205" y="373"/>
                  </a:cubicBezTo>
                  <a:cubicBezTo>
                    <a:pt x="226" y="373"/>
                    <a:pt x="231" y="367"/>
                    <a:pt x="237" y="352"/>
                  </a:cubicBezTo>
                  <a:cubicBezTo>
                    <a:pt x="248" y="327"/>
                    <a:pt x="260" y="303"/>
                    <a:pt x="271" y="278"/>
                  </a:cubicBezTo>
                  <a:cubicBezTo>
                    <a:pt x="282" y="254"/>
                    <a:pt x="293" y="230"/>
                    <a:pt x="304" y="206"/>
                  </a:cubicBezTo>
                  <a:cubicBezTo>
                    <a:pt x="314" y="184"/>
                    <a:pt x="324" y="163"/>
                    <a:pt x="334" y="141"/>
                  </a:cubicBezTo>
                  <a:cubicBezTo>
                    <a:pt x="342" y="123"/>
                    <a:pt x="350" y="106"/>
                    <a:pt x="358" y="88"/>
                  </a:cubicBezTo>
                  <a:cubicBezTo>
                    <a:pt x="358" y="88"/>
                    <a:pt x="358" y="87"/>
                    <a:pt x="3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0822EEE-CBC2-4122-AC69-C7A2F5024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806" y="1262522"/>
              <a:ext cx="111125" cy="219075"/>
            </a:xfrm>
            <a:custGeom>
              <a:avLst/>
              <a:gdLst>
                <a:gd name="T0" fmla="*/ 78 w 157"/>
                <a:gd name="T1" fmla="*/ 0 h 156"/>
                <a:gd name="T2" fmla="*/ 157 w 157"/>
                <a:gd name="T3" fmla="*/ 78 h 156"/>
                <a:gd name="T4" fmla="*/ 79 w 157"/>
                <a:gd name="T5" fmla="*/ 156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3" y="0"/>
                    <a:pt x="157" y="34"/>
                    <a:pt x="157" y="78"/>
                  </a:cubicBezTo>
                  <a:cubicBezTo>
                    <a:pt x="156" y="121"/>
                    <a:pt x="123" y="156"/>
                    <a:pt x="79" y="156"/>
                  </a:cubicBezTo>
                  <a:cubicBezTo>
                    <a:pt x="34" y="156"/>
                    <a:pt x="0" y="122"/>
                    <a:pt x="0" y="78"/>
                  </a:cubicBezTo>
                  <a:cubicBezTo>
                    <a:pt x="0" y="33"/>
                    <a:pt x="34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id="{28DE37FC-A6EA-40B6-812D-B1B4DEAC1533}"/>
              </a:ext>
            </a:extLst>
          </p:cNvPr>
          <p:cNvSpPr/>
          <p:nvPr/>
        </p:nvSpPr>
        <p:spPr>
          <a:xfrm>
            <a:off x="1428860" y="4356412"/>
            <a:ext cx="353584" cy="78931"/>
          </a:xfrm>
          <a:prstGeom prst="ellipse">
            <a:avLst/>
          </a:prstGeom>
          <a:solidFill>
            <a:schemeClr val="tx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83D0345-0BFD-43DD-90D9-809BA0BAB483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6" name="Cube 15">
            <a:extLst>
              <a:ext uri="{FF2B5EF4-FFF2-40B4-BE49-F238E27FC236}">
                <a16:creationId xmlns:a16="http://schemas.microsoft.com/office/drawing/2014/main" id="{DB046499-571C-4062-8C08-CDD03D133652}"/>
              </a:ext>
            </a:extLst>
          </p:cNvPr>
          <p:cNvSpPr/>
          <p:nvPr/>
        </p:nvSpPr>
        <p:spPr>
          <a:xfrm flipH="1">
            <a:off x="9102194" y="2020003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ube 55">
            <a:extLst>
              <a:ext uri="{FF2B5EF4-FFF2-40B4-BE49-F238E27FC236}">
                <a16:creationId xmlns:a16="http://schemas.microsoft.com/office/drawing/2014/main" id="{FC6D65DC-903C-4706-80F2-0F26488B212F}"/>
              </a:ext>
            </a:extLst>
          </p:cNvPr>
          <p:cNvSpPr/>
          <p:nvPr/>
        </p:nvSpPr>
        <p:spPr>
          <a:xfrm flipH="1">
            <a:off x="9049677" y="2495568"/>
            <a:ext cx="2082514" cy="3945964"/>
          </a:xfrm>
          <a:prstGeom prst="cube">
            <a:avLst>
              <a:gd name="adj" fmla="val 2155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3">
            <a:extLst>
              <a:ext uri="{FF2B5EF4-FFF2-40B4-BE49-F238E27FC236}">
                <a16:creationId xmlns:a16="http://schemas.microsoft.com/office/drawing/2014/main" id="{8E4A1ACB-C9A9-4B5D-A157-67191E7E2F8D}"/>
              </a:ext>
            </a:extLst>
          </p:cNvPr>
          <p:cNvGrpSpPr/>
          <p:nvPr/>
        </p:nvGrpSpPr>
        <p:grpSpPr>
          <a:xfrm>
            <a:off x="9655878" y="360222"/>
            <a:ext cx="1856405" cy="1954742"/>
            <a:chOff x="5138738" y="-608163"/>
            <a:chExt cx="4786312" cy="5039851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CD05B68A-B19F-47F2-9DA7-95A0663BAA59}"/>
                </a:ext>
              </a:extLst>
            </p:cNvPr>
            <p:cNvSpPr/>
            <p:nvPr/>
          </p:nvSpPr>
          <p:spPr>
            <a:xfrm>
              <a:off x="5793224" y="3973382"/>
              <a:ext cx="3766861" cy="380050"/>
            </a:xfrm>
            <a:prstGeom prst="ellips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32060329-04A2-46B9-81E0-353EB68D8BFB}"/>
                </a:ext>
              </a:extLst>
            </p:cNvPr>
            <p:cNvGrpSpPr/>
            <p:nvPr/>
          </p:nvGrpSpPr>
          <p:grpSpPr>
            <a:xfrm>
              <a:off x="5138738" y="-608163"/>
              <a:ext cx="4786312" cy="5039851"/>
              <a:chOff x="5995988" y="2712903"/>
              <a:chExt cx="2457450" cy="2587625"/>
            </a:xfrm>
          </p:grpSpPr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23039AEF-6BB3-4384-BBE0-11A2890CE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988" y="2712903"/>
                <a:ext cx="2457450" cy="2587625"/>
              </a:xfrm>
              <a:custGeom>
                <a:avLst/>
                <a:gdLst>
                  <a:gd name="T0" fmla="*/ 707 w 771"/>
                  <a:gd name="T1" fmla="*/ 219 h 812"/>
                  <a:gd name="T2" fmla="*/ 760 w 771"/>
                  <a:gd name="T3" fmla="*/ 369 h 812"/>
                  <a:gd name="T4" fmla="*/ 685 w 771"/>
                  <a:gd name="T5" fmla="*/ 634 h 812"/>
                  <a:gd name="T6" fmla="*/ 197 w 771"/>
                  <a:gd name="T7" fmla="*/ 707 h 812"/>
                  <a:gd name="T8" fmla="*/ 97 w 771"/>
                  <a:gd name="T9" fmla="*/ 220 h 812"/>
                  <a:gd name="T10" fmla="*/ 594 w 771"/>
                  <a:gd name="T11" fmla="*/ 106 h 812"/>
                  <a:gd name="T12" fmla="*/ 552 w 771"/>
                  <a:gd name="T13" fmla="*/ 147 h 812"/>
                  <a:gd name="T14" fmla="*/ 509 w 771"/>
                  <a:gd name="T15" fmla="*/ 128 h 812"/>
                  <a:gd name="T16" fmla="*/ 454 w 771"/>
                  <a:gd name="T17" fmla="*/ 113 h 812"/>
                  <a:gd name="T18" fmla="*/ 372 w 771"/>
                  <a:gd name="T19" fmla="*/ 110 h 812"/>
                  <a:gd name="T20" fmla="*/ 241 w 771"/>
                  <a:gd name="T21" fmla="*/ 155 h 812"/>
                  <a:gd name="T22" fmla="*/ 147 w 771"/>
                  <a:gd name="T23" fmla="*/ 249 h 812"/>
                  <a:gd name="T24" fmla="*/ 115 w 771"/>
                  <a:gd name="T25" fmla="*/ 317 h 812"/>
                  <a:gd name="T26" fmla="*/ 103 w 771"/>
                  <a:gd name="T27" fmla="*/ 366 h 812"/>
                  <a:gd name="T28" fmla="*/ 102 w 771"/>
                  <a:gd name="T29" fmla="*/ 450 h 812"/>
                  <a:gd name="T30" fmla="*/ 124 w 771"/>
                  <a:gd name="T31" fmla="*/ 528 h 812"/>
                  <a:gd name="T32" fmla="*/ 209 w 771"/>
                  <a:gd name="T33" fmla="*/ 643 h 812"/>
                  <a:gd name="T34" fmla="*/ 295 w 771"/>
                  <a:gd name="T35" fmla="*/ 694 h 812"/>
                  <a:gd name="T36" fmla="*/ 357 w 771"/>
                  <a:gd name="T37" fmla="*/ 710 h 812"/>
                  <a:gd name="T38" fmla="*/ 439 w 771"/>
                  <a:gd name="T39" fmla="*/ 711 h 812"/>
                  <a:gd name="T40" fmla="*/ 512 w 771"/>
                  <a:gd name="T41" fmla="*/ 693 h 812"/>
                  <a:gd name="T42" fmla="*/ 585 w 771"/>
                  <a:gd name="T43" fmla="*/ 652 h 812"/>
                  <a:gd name="T44" fmla="*/ 644 w 771"/>
                  <a:gd name="T45" fmla="*/ 592 h 812"/>
                  <a:gd name="T46" fmla="*/ 677 w 771"/>
                  <a:gd name="T47" fmla="*/ 536 h 812"/>
                  <a:gd name="T48" fmla="*/ 696 w 771"/>
                  <a:gd name="T49" fmla="*/ 482 h 812"/>
                  <a:gd name="T50" fmla="*/ 704 w 771"/>
                  <a:gd name="T51" fmla="*/ 432 h 812"/>
                  <a:gd name="T52" fmla="*/ 702 w 771"/>
                  <a:gd name="T53" fmla="*/ 374 h 812"/>
                  <a:gd name="T54" fmla="*/ 695 w 771"/>
                  <a:gd name="T55" fmla="*/ 334 h 812"/>
                  <a:gd name="T56" fmla="*/ 666 w 771"/>
                  <a:gd name="T57" fmla="*/ 264 h 812"/>
                  <a:gd name="T58" fmla="*/ 667 w 771"/>
                  <a:gd name="T59" fmla="*/ 258 h 812"/>
                  <a:gd name="T60" fmla="*/ 703 w 771"/>
                  <a:gd name="T61" fmla="*/ 222 h 812"/>
                  <a:gd name="T62" fmla="*/ 707 w 771"/>
                  <a:gd name="T63" fmla="*/ 219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1" h="812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BB489A81-DB00-411E-90AF-DD0105863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101" y="3270116"/>
                <a:ext cx="1450975" cy="1435100"/>
              </a:xfrm>
              <a:custGeom>
                <a:avLst/>
                <a:gdLst>
                  <a:gd name="T0" fmla="*/ 350 w 455"/>
                  <a:gd name="T1" fmla="*/ 54 h 450"/>
                  <a:gd name="T2" fmla="*/ 311 w 455"/>
                  <a:gd name="T3" fmla="*/ 93 h 450"/>
                  <a:gd name="T4" fmla="*/ 305 w 455"/>
                  <a:gd name="T5" fmla="*/ 94 h 450"/>
                  <a:gd name="T6" fmla="*/ 262 w 455"/>
                  <a:gd name="T7" fmla="*/ 81 h 450"/>
                  <a:gd name="T8" fmla="*/ 210 w 455"/>
                  <a:gd name="T9" fmla="*/ 82 h 450"/>
                  <a:gd name="T10" fmla="*/ 148 w 455"/>
                  <a:gd name="T11" fmla="*/ 109 h 450"/>
                  <a:gd name="T12" fmla="*/ 103 w 455"/>
                  <a:gd name="T13" fmla="*/ 160 h 450"/>
                  <a:gd name="T14" fmla="*/ 84 w 455"/>
                  <a:gd name="T15" fmla="*/ 216 h 450"/>
                  <a:gd name="T16" fmla="*/ 90 w 455"/>
                  <a:gd name="T17" fmla="*/ 283 h 450"/>
                  <a:gd name="T18" fmla="*/ 154 w 455"/>
                  <a:gd name="T19" fmla="*/ 367 h 450"/>
                  <a:gd name="T20" fmla="*/ 225 w 455"/>
                  <a:gd name="T21" fmla="*/ 392 h 450"/>
                  <a:gd name="T22" fmla="*/ 302 w 455"/>
                  <a:gd name="T23" fmla="*/ 379 h 450"/>
                  <a:gd name="T24" fmla="*/ 364 w 455"/>
                  <a:gd name="T25" fmla="*/ 330 h 450"/>
                  <a:gd name="T26" fmla="*/ 391 w 455"/>
                  <a:gd name="T27" fmla="*/ 273 h 450"/>
                  <a:gd name="T28" fmla="*/ 395 w 455"/>
                  <a:gd name="T29" fmla="*/ 223 h 450"/>
                  <a:gd name="T30" fmla="*/ 380 w 455"/>
                  <a:gd name="T31" fmla="*/ 167 h 450"/>
                  <a:gd name="T32" fmla="*/ 422 w 455"/>
                  <a:gd name="T33" fmla="*/ 125 h 450"/>
                  <a:gd name="T34" fmla="*/ 453 w 455"/>
                  <a:gd name="T35" fmla="*/ 242 h 450"/>
                  <a:gd name="T36" fmla="*/ 418 w 455"/>
                  <a:gd name="T37" fmla="*/ 354 h 450"/>
                  <a:gd name="T38" fmla="*/ 235 w 455"/>
                  <a:gd name="T39" fmla="*/ 450 h 450"/>
                  <a:gd name="T40" fmla="*/ 85 w 455"/>
                  <a:gd name="T41" fmla="*/ 385 h 450"/>
                  <a:gd name="T42" fmla="*/ 95 w 455"/>
                  <a:gd name="T43" fmla="*/ 78 h 450"/>
                  <a:gd name="T44" fmla="*/ 350 w 455"/>
                  <a:gd name="T45" fmla="*/ 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5" h="45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33C2BF33-4BC1-456E-9F1C-86FDA8F60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2874828"/>
                <a:ext cx="1381125" cy="1384300"/>
              </a:xfrm>
              <a:custGeom>
                <a:avLst/>
                <a:gdLst>
                  <a:gd name="T0" fmla="*/ 363 w 433"/>
                  <a:gd name="T1" fmla="*/ 0 h 434"/>
                  <a:gd name="T2" fmla="*/ 363 w 433"/>
                  <a:gd name="T3" fmla="*/ 71 h 434"/>
                  <a:gd name="T4" fmla="*/ 432 w 433"/>
                  <a:gd name="T5" fmla="*/ 71 h 434"/>
                  <a:gd name="T6" fmla="*/ 433 w 433"/>
                  <a:gd name="T7" fmla="*/ 73 h 434"/>
                  <a:gd name="T8" fmla="*/ 408 w 433"/>
                  <a:gd name="T9" fmla="*/ 98 h 434"/>
                  <a:gd name="T10" fmla="*/ 303 w 433"/>
                  <a:gd name="T11" fmla="*/ 203 h 434"/>
                  <a:gd name="T12" fmla="*/ 292 w 433"/>
                  <a:gd name="T13" fmla="*/ 207 h 434"/>
                  <a:gd name="T14" fmla="*/ 262 w 433"/>
                  <a:gd name="T15" fmla="*/ 208 h 434"/>
                  <a:gd name="T16" fmla="*/ 255 w 433"/>
                  <a:gd name="T17" fmla="*/ 210 h 434"/>
                  <a:gd name="T18" fmla="*/ 176 w 433"/>
                  <a:gd name="T19" fmla="*/ 289 h 434"/>
                  <a:gd name="T20" fmla="*/ 141 w 433"/>
                  <a:gd name="T21" fmla="*/ 325 h 434"/>
                  <a:gd name="T22" fmla="*/ 140 w 433"/>
                  <a:gd name="T23" fmla="*/ 330 h 434"/>
                  <a:gd name="T24" fmla="*/ 146 w 433"/>
                  <a:gd name="T25" fmla="*/ 354 h 434"/>
                  <a:gd name="T26" fmla="*/ 121 w 433"/>
                  <a:gd name="T27" fmla="*/ 415 h 434"/>
                  <a:gd name="T28" fmla="*/ 67 w 433"/>
                  <a:gd name="T29" fmla="*/ 432 h 434"/>
                  <a:gd name="T30" fmla="*/ 12 w 433"/>
                  <a:gd name="T31" fmla="*/ 397 h 434"/>
                  <a:gd name="T32" fmla="*/ 4 w 433"/>
                  <a:gd name="T33" fmla="*/ 342 h 434"/>
                  <a:gd name="T34" fmla="*/ 46 w 433"/>
                  <a:gd name="T35" fmla="*/ 294 h 434"/>
                  <a:gd name="T36" fmla="*/ 105 w 433"/>
                  <a:gd name="T37" fmla="*/ 295 h 434"/>
                  <a:gd name="T38" fmla="*/ 110 w 433"/>
                  <a:gd name="T39" fmla="*/ 293 h 434"/>
                  <a:gd name="T40" fmla="*/ 191 w 433"/>
                  <a:gd name="T41" fmla="*/ 213 h 434"/>
                  <a:gd name="T42" fmla="*/ 223 w 433"/>
                  <a:gd name="T43" fmla="*/ 181 h 434"/>
                  <a:gd name="T44" fmla="*/ 227 w 433"/>
                  <a:gd name="T45" fmla="*/ 171 h 434"/>
                  <a:gd name="T46" fmla="*/ 227 w 433"/>
                  <a:gd name="T47" fmla="*/ 143 h 434"/>
                  <a:gd name="T48" fmla="*/ 231 w 433"/>
                  <a:gd name="T49" fmla="*/ 131 h 434"/>
                  <a:gd name="T50" fmla="*/ 360 w 433"/>
                  <a:gd name="T51" fmla="*/ 3 h 434"/>
                  <a:gd name="T52" fmla="*/ 363 w 433"/>
                  <a:gd name="T53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434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159F6E1-5A64-4BA6-8E1E-085B0CE45962}"/>
              </a:ext>
            </a:extLst>
          </p:cNvPr>
          <p:cNvSpPr txBox="1"/>
          <p:nvPr/>
        </p:nvSpPr>
        <p:spPr>
          <a:xfrm>
            <a:off x="9760622" y="3340929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uk-UA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6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C2C92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C64244-C913-4545-8876-0BFB06EA6569}"/>
              </a:ext>
            </a:extLst>
          </p:cNvPr>
          <p:cNvSpPr txBox="1"/>
          <p:nvPr/>
        </p:nvSpPr>
        <p:spPr>
          <a:xfrm>
            <a:off x="9696321" y="4067126"/>
            <a:ext cx="137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стереотип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2C92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221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48859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508760" y="1301174"/>
            <a:ext cx="1940843" cy="130486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3146658" y="1310912"/>
            <a:ext cx="7085478" cy="1295127"/>
            <a:chOff x="2189480" y="2153920"/>
            <a:chExt cx="7213599" cy="1137920"/>
          </a:xfrm>
        </p:grpSpPr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1508760" y="1371474"/>
            <a:ext cx="15356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01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3821764" y="1343916"/>
            <a:ext cx="6200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4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Корупція існує лише в органах влади</a:t>
            </a:r>
            <a:endParaRPr kumimoji="0" lang="uk-UA" sz="40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72" y="2877181"/>
            <a:ext cx="1841152" cy="30238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52" y="694156"/>
            <a:ext cx="6248942" cy="8010838"/>
          </a:xfrm>
          <a:prstGeom prst="rect">
            <a:avLst/>
          </a:prstGeom>
        </p:spPr>
      </p:pic>
      <p:grpSp>
        <p:nvGrpSpPr>
          <p:cNvPr id="45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3004540" y="3599870"/>
            <a:ext cx="7085478" cy="1295127"/>
            <a:chOff x="2189480" y="2153920"/>
            <a:chExt cx="7213599" cy="1137920"/>
          </a:xfrm>
        </p:grpSpPr>
        <p:sp>
          <p:nvSpPr>
            <p:cNvPr id="46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3889958" y="3739603"/>
            <a:ext cx="6200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6000" dirty="0" smtClean="0">
                <a:solidFill>
                  <a:srgbClr val="FFFFFF"/>
                </a:solidFill>
                <a:latin typeface="Noto Sans" panose="020B0502040504020204" pitchFamily="34"/>
              </a:rPr>
              <a:t>Чи дійсно це так</a:t>
            </a:r>
            <a:endParaRPr kumimoji="0" lang="uk-UA" sz="60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0833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EAD299D-F8C5-4FB9-A8EC-FD578243C338}"/>
              </a:ext>
            </a:extLst>
          </p:cNvPr>
          <p:cNvSpPr>
            <a:spLocks/>
          </p:cNvSpPr>
          <p:nvPr/>
        </p:nvSpPr>
        <p:spPr bwMode="auto">
          <a:xfrm>
            <a:off x="319068" y="2706241"/>
            <a:ext cx="2945340" cy="3506467"/>
          </a:xfrm>
          <a:custGeom>
            <a:avLst/>
            <a:gdLst>
              <a:gd name="T0" fmla="*/ 1406 w 1411"/>
              <a:gd name="T1" fmla="*/ 919 h 1818"/>
              <a:gd name="T2" fmla="*/ 1378 w 1411"/>
              <a:gd name="T3" fmla="*/ 845 h 1818"/>
              <a:gd name="T4" fmla="*/ 1291 w 1411"/>
              <a:gd name="T5" fmla="*/ 682 h 1818"/>
              <a:gd name="T6" fmla="*/ 1263 w 1411"/>
              <a:gd name="T7" fmla="*/ 591 h 1818"/>
              <a:gd name="T8" fmla="*/ 1248 w 1411"/>
              <a:gd name="T9" fmla="*/ 466 h 1818"/>
              <a:gd name="T10" fmla="*/ 1192 w 1411"/>
              <a:gd name="T11" fmla="*/ 298 h 1818"/>
              <a:gd name="T12" fmla="*/ 1064 w 1411"/>
              <a:gd name="T13" fmla="*/ 135 h 1818"/>
              <a:gd name="T14" fmla="*/ 749 w 1411"/>
              <a:gd name="T15" fmla="*/ 10 h 1818"/>
              <a:gd name="T16" fmla="*/ 573 w 1411"/>
              <a:gd name="T17" fmla="*/ 8 h 1818"/>
              <a:gd name="T18" fmla="*/ 441 w 1411"/>
              <a:gd name="T19" fmla="*/ 25 h 1818"/>
              <a:gd name="T20" fmla="*/ 311 w 1411"/>
              <a:gd name="T21" fmla="*/ 69 h 1818"/>
              <a:gd name="T22" fmla="*/ 163 w 1411"/>
              <a:gd name="T23" fmla="*/ 160 h 1818"/>
              <a:gd name="T24" fmla="*/ 39 w 1411"/>
              <a:gd name="T25" fmla="*/ 351 h 1818"/>
              <a:gd name="T26" fmla="*/ 5 w 1411"/>
              <a:gd name="T27" fmla="*/ 514 h 1818"/>
              <a:gd name="T28" fmla="*/ 23 w 1411"/>
              <a:gd name="T29" fmla="*/ 749 h 1818"/>
              <a:gd name="T30" fmla="*/ 72 w 1411"/>
              <a:gd name="T31" fmla="*/ 899 h 1818"/>
              <a:gd name="T32" fmla="*/ 194 w 1411"/>
              <a:gd name="T33" fmla="*/ 1108 h 1818"/>
              <a:gd name="T34" fmla="*/ 201 w 1411"/>
              <a:gd name="T35" fmla="*/ 1123 h 1818"/>
              <a:gd name="T36" fmla="*/ 204 w 1411"/>
              <a:gd name="T37" fmla="*/ 1215 h 1818"/>
              <a:gd name="T38" fmla="*/ 199 w 1411"/>
              <a:gd name="T39" fmla="*/ 1474 h 1818"/>
              <a:gd name="T40" fmla="*/ 209 w 1411"/>
              <a:gd name="T41" fmla="*/ 1492 h 1818"/>
              <a:gd name="T42" fmla="*/ 334 w 1411"/>
              <a:gd name="T43" fmla="*/ 1551 h 1818"/>
              <a:gd name="T44" fmla="*/ 423 w 1411"/>
              <a:gd name="T45" fmla="*/ 1594 h 1818"/>
              <a:gd name="T46" fmla="*/ 553 w 1411"/>
              <a:gd name="T47" fmla="*/ 1658 h 1818"/>
              <a:gd name="T48" fmla="*/ 680 w 1411"/>
              <a:gd name="T49" fmla="*/ 1719 h 1818"/>
              <a:gd name="T50" fmla="*/ 833 w 1411"/>
              <a:gd name="T51" fmla="*/ 1790 h 1818"/>
              <a:gd name="T52" fmla="*/ 889 w 1411"/>
              <a:gd name="T53" fmla="*/ 1818 h 1818"/>
              <a:gd name="T54" fmla="*/ 955 w 1411"/>
              <a:gd name="T55" fmla="*/ 1431 h 1818"/>
              <a:gd name="T56" fmla="*/ 965 w 1411"/>
              <a:gd name="T57" fmla="*/ 1434 h 1818"/>
              <a:gd name="T58" fmla="*/ 1080 w 1411"/>
              <a:gd name="T59" fmla="*/ 1446 h 1818"/>
              <a:gd name="T60" fmla="*/ 1240 w 1411"/>
              <a:gd name="T61" fmla="*/ 1439 h 1818"/>
              <a:gd name="T62" fmla="*/ 1266 w 1411"/>
              <a:gd name="T63" fmla="*/ 1426 h 1818"/>
              <a:gd name="T64" fmla="*/ 1283 w 1411"/>
              <a:gd name="T65" fmla="*/ 1357 h 1818"/>
              <a:gd name="T66" fmla="*/ 1255 w 1411"/>
              <a:gd name="T67" fmla="*/ 1273 h 1818"/>
              <a:gd name="T68" fmla="*/ 1255 w 1411"/>
              <a:gd name="T69" fmla="*/ 1260 h 1818"/>
              <a:gd name="T70" fmla="*/ 1281 w 1411"/>
              <a:gd name="T71" fmla="*/ 1187 h 1818"/>
              <a:gd name="T72" fmla="*/ 1276 w 1411"/>
              <a:gd name="T73" fmla="*/ 1169 h 1818"/>
              <a:gd name="T74" fmla="*/ 1235 w 1411"/>
              <a:gd name="T75" fmla="*/ 1131 h 1818"/>
              <a:gd name="T76" fmla="*/ 1240 w 1411"/>
              <a:gd name="T77" fmla="*/ 1123 h 1818"/>
              <a:gd name="T78" fmla="*/ 1291 w 1411"/>
              <a:gd name="T79" fmla="*/ 1090 h 1818"/>
              <a:gd name="T80" fmla="*/ 1296 w 1411"/>
              <a:gd name="T81" fmla="*/ 1077 h 1818"/>
              <a:gd name="T82" fmla="*/ 1291 w 1411"/>
              <a:gd name="T83" fmla="*/ 1039 h 1818"/>
              <a:gd name="T84" fmla="*/ 1283 w 1411"/>
              <a:gd name="T85" fmla="*/ 980 h 1818"/>
              <a:gd name="T86" fmla="*/ 1370 w 1411"/>
              <a:gd name="T87" fmla="*/ 970 h 1818"/>
              <a:gd name="T88" fmla="*/ 1406 w 1411"/>
              <a:gd name="T89" fmla="*/ 919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11" h="1818">
                <a:moveTo>
                  <a:pt x="1406" y="919"/>
                </a:moveTo>
                <a:cubicBezTo>
                  <a:pt x="1395" y="894"/>
                  <a:pt x="1390" y="868"/>
                  <a:pt x="1378" y="845"/>
                </a:cubicBezTo>
                <a:cubicBezTo>
                  <a:pt x="1350" y="792"/>
                  <a:pt x="1319" y="738"/>
                  <a:pt x="1291" y="682"/>
                </a:cubicBezTo>
                <a:cubicBezTo>
                  <a:pt x="1276" y="654"/>
                  <a:pt x="1263" y="626"/>
                  <a:pt x="1263" y="591"/>
                </a:cubicBezTo>
                <a:cubicBezTo>
                  <a:pt x="1260" y="550"/>
                  <a:pt x="1255" y="507"/>
                  <a:pt x="1248" y="466"/>
                </a:cubicBezTo>
                <a:cubicBezTo>
                  <a:pt x="1238" y="407"/>
                  <a:pt x="1220" y="351"/>
                  <a:pt x="1192" y="298"/>
                </a:cubicBezTo>
                <a:cubicBezTo>
                  <a:pt x="1161" y="234"/>
                  <a:pt x="1118" y="181"/>
                  <a:pt x="1064" y="135"/>
                </a:cubicBezTo>
                <a:cubicBezTo>
                  <a:pt x="973" y="59"/>
                  <a:pt x="866" y="23"/>
                  <a:pt x="749" y="10"/>
                </a:cubicBezTo>
                <a:cubicBezTo>
                  <a:pt x="690" y="3"/>
                  <a:pt x="632" y="0"/>
                  <a:pt x="573" y="8"/>
                </a:cubicBezTo>
                <a:cubicBezTo>
                  <a:pt x="527" y="13"/>
                  <a:pt x="484" y="15"/>
                  <a:pt x="441" y="25"/>
                </a:cubicBezTo>
                <a:cubicBezTo>
                  <a:pt x="395" y="36"/>
                  <a:pt x="354" y="51"/>
                  <a:pt x="311" y="69"/>
                </a:cubicBezTo>
                <a:cubicBezTo>
                  <a:pt x="255" y="89"/>
                  <a:pt x="207" y="122"/>
                  <a:pt x="163" y="160"/>
                </a:cubicBezTo>
                <a:cubicBezTo>
                  <a:pt x="105" y="214"/>
                  <a:pt x="64" y="278"/>
                  <a:pt x="39" y="351"/>
                </a:cubicBezTo>
                <a:cubicBezTo>
                  <a:pt x="18" y="405"/>
                  <a:pt x="8" y="461"/>
                  <a:pt x="5" y="514"/>
                </a:cubicBezTo>
                <a:cubicBezTo>
                  <a:pt x="0" y="593"/>
                  <a:pt x="5" y="672"/>
                  <a:pt x="23" y="749"/>
                </a:cubicBezTo>
                <a:cubicBezTo>
                  <a:pt x="33" y="800"/>
                  <a:pt x="51" y="850"/>
                  <a:pt x="72" y="899"/>
                </a:cubicBezTo>
                <a:cubicBezTo>
                  <a:pt x="102" y="973"/>
                  <a:pt x="143" y="1044"/>
                  <a:pt x="194" y="1108"/>
                </a:cubicBezTo>
                <a:cubicBezTo>
                  <a:pt x="199" y="1110"/>
                  <a:pt x="201" y="1118"/>
                  <a:pt x="201" y="1123"/>
                </a:cubicBezTo>
                <a:cubicBezTo>
                  <a:pt x="204" y="1153"/>
                  <a:pt x="204" y="1184"/>
                  <a:pt x="204" y="1215"/>
                </a:cubicBezTo>
                <a:cubicBezTo>
                  <a:pt x="204" y="1301"/>
                  <a:pt x="201" y="1388"/>
                  <a:pt x="199" y="1474"/>
                </a:cubicBezTo>
                <a:cubicBezTo>
                  <a:pt x="199" y="1484"/>
                  <a:pt x="199" y="1490"/>
                  <a:pt x="209" y="1492"/>
                </a:cubicBezTo>
                <a:cubicBezTo>
                  <a:pt x="250" y="1512"/>
                  <a:pt x="293" y="1530"/>
                  <a:pt x="334" y="1551"/>
                </a:cubicBezTo>
                <a:cubicBezTo>
                  <a:pt x="364" y="1563"/>
                  <a:pt x="392" y="1581"/>
                  <a:pt x="423" y="1594"/>
                </a:cubicBezTo>
                <a:cubicBezTo>
                  <a:pt x="466" y="1617"/>
                  <a:pt x="509" y="1637"/>
                  <a:pt x="553" y="1658"/>
                </a:cubicBezTo>
                <a:cubicBezTo>
                  <a:pt x="596" y="1678"/>
                  <a:pt x="637" y="1698"/>
                  <a:pt x="680" y="1719"/>
                </a:cubicBezTo>
                <a:cubicBezTo>
                  <a:pt x="731" y="1742"/>
                  <a:pt x="782" y="1767"/>
                  <a:pt x="833" y="1790"/>
                </a:cubicBezTo>
                <a:cubicBezTo>
                  <a:pt x="851" y="1800"/>
                  <a:pt x="868" y="1808"/>
                  <a:pt x="889" y="1818"/>
                </a:cubicBezTo>
                <a:cubicBezTo>
                  <a:pt x="912" y="1688"/>
                  <a:pt x="935" y="1561"/>
                  <a:pt x="955" y="1431"/>
                </a:cubicBezTo>
                <a:cubicBezTo>
                  <a:pt x="960" y="1431"/>
                  <a:pt x="963" y="1431"/>
                  <a:pt x="965" y="1434"/>
                </a:cubicBezTo>
                <a:cubicBezTo>
                  <a:pt x="1003" y="1439"/>
                  <a:pt x="1042" y="1444"/>
                  <a:pt x="1080" y="1446"/>
                </a:cubicBezTo>
                <a:cubicBezTo>
                  <a:pt x="1133" y="1451"/>
                  <a:pt x="1187" y="1451"/>
                  <a:pt x="1240" y="1439"/>
                </a:cubicBezTo>
                <a:cubicBezTo>
                  <a:pt x="1250" y="1436"/>
                  <a:pt x="1258" y="1434"/>
                  <a:pt x="1266" y="1426"/>
                </a:cubicBezTo>
                <a:cubicBezTo>
                  <a:pt x="1286" y="1408"/>
                  <a:pt x="1291" y="1383"/>
                  <a:pt x="1283" y="1357"/>
                </a:cubicBezTo>
                <a:cubicBezTo>
                  <a:pt x="1278" y="1329"/>
                  <a:pt x="1266" y="1301"/>
                  <a:pt x="1255" y="1273"/>
                </a:cubicBezTo>
                <a:cubicBezTo>
                  <a:pt x="1255" y="1268"/>
                  <a:pt x="1255" y="1263"/>
                  <a:pt x="1255" y="1260"/>
                </a:cubicBezTo>
                <a:cubicBezTo>
                  <a:pt x="1263" y="1235"/>
                  <a:pt x="1271" y="1209"/>
                  <a:pt x="1281" y="1187"/>
                </a:cubicBezTo>
                <a:cubicBezTo>
                  <a:pt x="1283" y="1179"/>
                  <a:pt x="1281" y="1174"/>
                  <a:pt x="1276" y="1169"/>
                </a:cubicBezTo>
                <a:cubicBezTo>
                  <a:pt x="1263" y="1156"/>
                  <a:pt x="1248" y="1143"/>
                  <a:pt x="1235" y="1131"/>
                </a:cubicBezTo>
                <a:cubicBezTo>
                  <a:pt x="1238" y="1125"/>
                  <a:pt x="1240" y="1125"/>
                  <a:pt x="1240" y="1123"/>
                </a:cubicBezTo>
                <a:cubicBezTo>
                  <a:pt x="1258" y="1113"/>
                  <a:pt x="1273" y="1100"/>
                  <a:pt x="1291" y="1090"/>
                </a:cubicBezTo>
                <a:cubicBezTo>
                  <a:pt x="1294" y="1087"/>
                  <a:pt x="1296" y="1082"/>
                  <a:pt x="1296" y="1077"/>
                </a:cubicBezTo>
                <a:cubicBezTo>
                  <a:pt x="1296" y="1064"/>
                  <a:pt x="1294" y="1052"/>
                  <a:pt x="1291" y="1039"/>
                </a:cubicBezTo>
                <a:cubicBezTo>
                  <a:pt x="1288" y="1018"/>
                  <a:pt x="1286" y="998"/>
                  <a:pt x="1283" y="980"/>
                </a:cubicBezTo>
                <a:cubicBezTo>
                  <a:pt x="1314" y="975"/>
                  <a:pt x="1342" y="973"/>
                  <a:pt x="1370" y="970"/>
                </a:cubicBezTo>
                <a:cubicBezTo>
                  <a:pt x="1400" y="965"/>
                  <a:pt x="1411" y="950"/>
                  <a:pt x="1406" y="9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22D8D4A-3FAD-48B2-9019-EF9FC61DE4B8}"/>
              </a:ext>
            </a:extLst>
          </p:cNvPr>
          <p:cNvSpPr/>
          <p:nvPr/>
        </p:nvSpPr>
        <p:spPr>
          <a:xfrm>
            <a:off x="445784" y="3413131"/>
            <a:ext cx="955684" cy="569238"/>
          </a:xfrm>
          <a:prstGeom prst="wedgeEllipseCallout">
            <a:avLst>
              <a:gd name="adj1" fmla="val 59610"/>
              <a:gd name="adj2" fmla="val 4875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70B5BBE-1CA4-49E7-AAC9-57A5EDABAF8E}"/>
              </a:ext>
            </a:extLst>
          </p:cNvPr>
          <p:cNvSpPr/>
          <p:nvPr/>
        </p:nvSpPr>
        <p:spPr>
          <a:xfrm>
            <a:off x="1140349" y="2771170"/>
            <a:ext cx="1096039" cy="641961"/>
          </a:xfrm>
          <a:prstGeom prst="wedgeEllipseCallout">
            <a:avLst>
              <a:gd name="adj1" fmla="val -4772"/>
              <a:gd name="adj2" fmla="val 836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56C4F04-A101-479A-80CC-86A8234EAB32}"/>
              </a:ext>
            </a:extLst>
          </p:cNvPr>
          <p:cNvSpPr/>
          <p:nvPr/>
        </p:nvSpPr>
        <p:spPr>
          <a:xfrm>
            <a:off x="1927550" y="3432274"/>
            <a:ext cx="782051" cy="477483"/>
          </a:xfrm>
          <a:prstGeom prst="wedgeEllipseCallout">
            <a:avLst>
              <a:gd name="adj1" fmla="val -41301"/>
              <a:gd name="adj2" fmla="val 624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86031E9A-4B17-4740-883B-FF62CFF39F18}"/>
              </a:ext>
            </a:extLst>
          </p:cNvPr>
          <p:cNvSpPr/>
          <p:nvPr/>
        </p:nvSpPr>
        <p:spPr>
          <a:xfrm>
            <a:off x="3269226" y="2152651"/>
            <a:ext cx="905749" cy="687591"/>
          </a:xfrm>
          <a:prstGeom prst="wedgeEllipseCallout">
            <a:avLst>
              <a:gd name="adj1" fmla="val 49372"/>
              <a:gd name="adj2" fmla="val 656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2236388" y="243039"/>
            <a:ext cx="7691438" cy="1665966"/>
            <a:chOff x="4132262" y="1075488"/>
            <a:chExt cx="7691438" cy="2353512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1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Прямокутник 3"/>
          <p:cNvSpPr/>
          <p:nvPr/>
        </p:nvSpPr>
        <p:spPr>
          <a:xfrm>
            <a:off x="4966919" y="513488"/>
            <a:ext cx="2852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b="1" dirty="0">
                <a:solidFill>
                  <a:srgbClr val="FFFFFF"/>
                </a:solidFill>
              </a:rPr>
              <a:t>Стереотип 1</a:t>
            </a:r>
          </a:p>
        </p:txBody>
      </p:sp>
      <p:sp>
        <p:nvSpPr>
          <p:cNvPr id="49" name="Freeform 14">
            <a:extLst>
              <a:ext uri="{FF2B5EF4-FFF2-40B4-BE49-F238E27FC236}">
                <a16:creationId xmlns:a16="http://schemas.microsoft.com/office/drawing/2014/main" id="{F8B396F8-791B-4581-A5F2-B483C8D6E679}"/>
              </a:ext>
            </a:extLst>
          </p:cNvPr>
          <p:cNvSpPr>
            <a:spLocks/>
          </p:cNvSpPr>
          <p:nvPr/>
        </p:nvSpPr>
        <p:spPr bwMode="auto">
          <a:xfrm>
            <a:off x="4535424" y="4055584"/>
            <a:ext cx="6976859" cy="1972236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Проте, корупція може існувати і на </a:t>
            </a:r>
          </a:p>
          <a:p>
            <a:pPr lvl="0"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рівні взаємовідносин «бізнес-бізнес», «громадяни-громадяни»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1" name="Прямокутник 50"/>
          <p:cNvSpPr/>
          <p:nvPr/>
        </p:nvSpPr>
        <p:spPr>
          <a:xfrm>
            <a:off x="4444219" y="2013743"/>
            <a:ext cx="6751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Ми звикли говорити про те, що корупція виникає лише у взаємовідносинах «громадяни-влада», «бізнес-влада»</a:t>
            </a:r>
          </a:p>
        </p:txBody>
      </p:sp>
    </p:spTree>
    <p:extLst>
      <p:ext uri="{BB962C8B-B14F-4D97-AF65-F5344CB8AC3E}">
        <p14:creationId xmlns:p14="http://schemas.microsoft.com/office/powerpoint/2010/main" val="38203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7C52FA-37BA-4A12-A7AC-BA88C9060422}"/>
              </a:ext>
            </a:extLst>
          </p:cNvPr>
          <p:cNvSpPr/>
          <p:nvPr/>
        </p:nvSpPr>
        <p:spPr>
          <a:xfrm>
            <a:off x="2938709" y="2112366"/>
            <a:ext cx="496596" cy="509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AE4122A5-78CC-4B60-B043-DBF8A267138D}"/>
              </a:ext>
            </a:extLst>
          </p:cNvPr>
          <p:cNvSpPr>
            <a:spLocks/>
          </p:cNvSpPr>
          <p:nvPr/>
        </p:nvSpPr>
        <p:spPr bwMode="auto">
          <a:xfrm>
            <a:off x="3641699" y="1842760"/>
            <a:ext cx="6107026" cy="1313687"/>
          </a:xfrm>
          <a:custGeom>
            <a:avLst/>
            <a:gdLst>
              <a:gd name="T0" fmla="*/ 2085 w 2085"/>
              <a:gd name="T1" fmla="*/ 0 h 1142"/>
              <a:gd name="T2" fmla="*/ 0 w 2085"/>
              <a:gd name="T3" fmla="*/ 0 h 1142"/>
              <a:gd name="T4" fmla="*/ 0 w 2085"/>
              <a:gd name="T5" fmla="*/ 798 h 1142"/>
              <a:gd name="T6" fmla="*/ 1591 w 2085"/>
              <a:gd name="T7" fmla="*/ 798 h 1142"/>
              <a:gd name="T8" fmla="*/ 1763 w 2085"/>
              <a:gd name="T9" fmla="*/ 1142 h 1142"/>
              <a:gd name="T10" fmla="*/ 1935 w 2085"/>
              <a:gd name="T11" fmla="*/ 798 h 1142"/>
              <a:gd name="T12" fmla="*/ 2085 w 2085"/>
              <a:gd name="T13" fmla="*/ 798 h 1142"/>
              <a:gd name="T14" fmla="*/ 2085 w 2085"/>
              <a:gd name="T15" fmla="*/ 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1142">
                <a:moveTo>
                  <a:pt x="2085" y="0"/>
                </a:moveTo>
                <a:lnTo>
                  <a:pt x="0" y="0"/>
                </a:lnTo>
                <a:lnTo>
                  <a:pt x="0" y="798"/>
                </a:lnTo>
                <a:lnTo>
                  <a:pt x="1591" y="798"/>
                </a:lnTo>
                <a:lnTo>
                  <a:pt x="1763" y="1142"/>
                </a:lnTo>
                <a:lnTo>
                  <a:pt x="1935" y="798"/>
                </a:lnTo>
                <a:lnTo>
                  <a:pt x="2085" y="798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F8B396F8-791B-4581-A5F2-B483C8D6E679}"/>
              </a:ext>
            </a:extLst>
          </p:cNvPr>
          <p:cNvSpPr>
            <a:spLocks/>
          </p:cNvSpPr>
          <p:nvPr/>
        </p:nvSpPr>
        <p:spPr bwMode="auto">
          <a:xfrm>
            <a:off x="3641699" y="2889387"/>
            <a:ext cx="6107026" cy="1321693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1033C80E-A86A-4A87-BBBD-66563BF0F751}"/>
              </a:ext>
            </a:extLst>
          </p:cNvPr>
          <p:cNvSpPr>
            <a:spLocks/>
          </p:cNvSpPr>
          <p:nvPr/>
        </p:nvSpPr>
        <p:spPr bwMode="auto">
          <a:xfrm>
            <a:off x="3606541" y="4924865"/>
            <a:ext cx="6142184" cy="920341"/>
          </a:xfrm>
          <a:custGeom>
            <a:avLst/>
            <a:gdLst>
              <a:gd name="T0" fmla="*/ 1955 w 2085"/>
              <a:gd name="T1" fmla="*/ 0 h 798"/>
              <a:gd name="T2" fmla="*/ 1763 w 2085"/>
              <a:gd name="T3" fmla="*/ 385 h 798"/>
              <a:gd name="T4" fmla="*/ 1570 w 2085"/>
              <a:gd name="T5" fmla="*/ 0 h 798"/>
              <a:gd name="T6" fmla="*/ 0 w 2085"/>
              <a:gd name="T7" fmla="*/ 0 h 798"/>
              <a:gd name="T8" fmla="*/ 0 w 2085"/>
              <a:gd name="T9" fmla="*/ 798 h 798"/>
              <a:gd name="T10" fmla="*/ 2085 w 2085"/>
              <a:gd name="T11" fmla="*/ 798 h 798"/>
              <a:gd name="T12" fmla="*/ 2085 w 2085"/>
              <a:gd name="T13" fmla="*/ 0 h 798"/>
              <a:gd name="T14" fmla="*/ 1955 w 2085"/>
              <a:gd name="T1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798">
                <a:moveTo>
                  <a:pt x="1955" y="0"/>
                </a:moveTo>
                <a:lnTo>
                  <a:pt x="1763" y="385"/>
                </a:lnTo>
                <a:lnTo>
                  <a:pt x="1570" y="0"/>
                </a:lnTo>
                <a:lnTo>
                  <a:pt x="0" y="0"/>
                </a:lnTo>
                <a:lnTo>
                  <a:pt x="0" y="798"/>
                </a:lnTo>
                <a:lnTo>
                  <a:pt x="2085" y="798"/>
                </a:lnTo>
                <a:lnTo>
                  <a:pt x="2085" y="0"/>
                </a:lnTo>
                <a:lnTo>
                  <a:pt x="195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F69CC111-94F8-4E02-835E-1D31C22E0602}"/>
              </a:ext>
            </a:extLst>
          </p:cNvPr>
          <p:cNvSpPr>
            <a:spLocks/>
          </p:cNvSpPr>
          <p:nvPr/>
        </p:nvSpPr>
        <p:spPr bwMode="auto">
          <a:xfrm>
            <a:off x="3633549" y="3900853"/>
            <a:ext cx="6115176" cy="1321693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7A1001-DA70-4E7E-8DA0-DACD7447E25F}"/>
              </a:ext>
            </a:extLst>
          </p:cNvPr>
          <p:cNvSpPr/>
          <p:nvPr/>
        </p:nvSpPr>
        <p:spPr>
          <a:xfrm>
            <a:off x="2938505" y="3100763"/>
            <a:ext cx="496800" cy="5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95246D-2A38-404A-93C6-1F2E97B0A3A0}"/>
              </a:ext>
            </a:extLst>
          </p:cNvPr>
          <p:cNvSpPr/>
          <p:nvPr/>
        </p:nvSpPr>
        <p:spPr>
          <a:xfrm>
            <a:off x="2943491" y="4028697"/>
            <a:ext cx="496800" cy="5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49F47D-18E5-499D-80DF-2D51A3FDA800}"/>
              </a:ext>
            </a:extLst>
          </p:cNvPr>
          <p:cNvSpPr/>
          <p:nvPr/>
        </p:nvSpPr>
        <p:spPr>
          <a:xfrm>
            <a:off x="2943491" y="5104669"/>
            <a:ext cx="496800" cy="51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64E5A0-0AAD-459C-A73A-5D7E7B6626CD}"/>
              </a:ext>
            </a:extLst>
          </p:cNvPr>
          <p:cNvSpPr txBox="1"/>
          <p:nvPr/>
        </p:nvSpPr>
        <p:spPr>
          <a:xfrm>
            <a:off x="3896520" y="3076596"/>
            <a:ext cx="556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2400" dirty="0">
                <a:solidFill>
                  <a:srgbClr val="FFFFFF"/>
                </a:solidFill>
                <a:latin typeface="Open Sans" panose="020B0606030504020204" pitchFamily="34" charset="0"/>
              </a:rPr>
              <a:t>Хабар за </a:t>
            </a:r>
            <a:r>
              <a:rPr lang="uk-UA" sz="24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працевлаштування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E62F1D-74E4-4B10-A569-DD2CAFE642AA}"/>
              </a:ext>
            </a:extLst>
          </p:cNvPr>
          <p:cNvSpPr txBox="1"/>
          <p:nvPr/>
        </p:nvSpPr>
        <p:spPr>
          <a:xfrm>
            <a:off x="3908294" y="3891214"/>
            <a:ext cx="48053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24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Будь-який вид фаворитизму (непотизм, </a:t>
            </a:r>
            <a:r>
              <a:rPr lang="uk-UA" sz="24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клієнтілізм</a:t>
            </a:r>
            <a:r>
              <a:rPr lang="uk-UA" sz="24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) </a:t>
            </a:r>
            <a:r>
              <a:rPr lang="uk-UA" sz="16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(</a:t>
            </a:r>
            <a:r>
              <a:rPr lang="uk-UA" sz="14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надання родичам або знайомим  посад незалежно від їх професійних здібностей)</a:t>
            </a:r>
            <a:endParaRPr kumimoji="0" lang="uk-UA" sz="140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441979-08AB-4001-B79A-B20846FC7E61}"/>
              </a:ext>
            </a:extLst>
          </p:cNvPr>
          <p:cNvSpPr txBox="1"/>
          <p:nvPr/>
        </p:nvSpPr>
        <p:spPr>
          <a:xfrm>
            <a:off x="3822674" y="4806271"/>
            <a:ext cx="5328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2400" b="1" dirty="0">
                <a:solidFill>
                  <a:srgbClr val="FFFFFF"/>
                </a:solidFill>
                <a:latin typeface="Open Sans" panose="020B0606030504020204" pitchFamily="34" charset="0"/>
              </a:rPr>
              <a:t>Конфлікт </a:t>
            </a:r>
            <a:r>
              <a:rPr lang="uk-UA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інтересів </a:t>
            </a:r>
          </a:p>
          <a:p>
            <a:pPr lvl="0">
              <a:defRPr/>
            </a:pPr>
            <a:r>
              <a:rPr lang="uk-UA" sz="1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(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це ситуація,</a:t>
            </a:r>
            <a:r>
              <a:rPr kumimoji="0" lang="uk-UA" sz="1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при якій службова особа, виконуючи свої обов'язки має приватний характер (особисту зацікавленість, який хоча і не призводить до неправомірного рішення</a:t>
            </a:r>
            <a:r>
              <a:rPr lang="uk-UA" sz="1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, але   здатний до цього призвести)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56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2573774" y="141685"/>
            <a:ext cx="7174951" cy="900149"/>
            <a:chOff x="4132262" y="1075488"/>
            <a:chExt cx="7691438" cy="2353512"/>
          </a:xfrm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1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Прямокутник 2"/>
          <p:cNvSpPr/>
          <p:nvPr/>
        </p:nvSpPr>
        <p:spPr>
          <a:xfrm>
            <a:off x="4595896" y="205732"/>
            <a:ext cx="2852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Стереотип 1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977699" y="1007536"/>
            <a:ext cx="8367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Приклади корупції, не пов'язаної з органами влади: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64E5A0-0AAD-459C-A73A-5D7E7B6626CD}"/>
              </a:ext>
            </a:extLst>
          </p:cNvPr>
          <p:cNvSpPr txBox="1"/>
          <p:nvPr/>
        </p:nvSpPr>
        <p:spPr>
          <a:xfrm>
            <a:off x="3672488" y="1899895"/>
            <a:ext cx="6385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2400" dirty="0">
                <a:solidFill>
                  <a:srgbClr val="FFFFFF"/>
                </a:solidFill>
                <a:latin typeface="Open Sans" panose="020B0606030504020204" pitchFamily="34" charset="0"/>
              </a:rPr>
              <a:t>Розкриття конфіденційної інформації з метою </a:t>
            </a:r>
            <a:r>
              <a:rPr lang="uk-UA" sz="24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отримання неправомірної вигоди</a:t>
            </a:r>
            <a:r>
              <a:rPr lang="en-US" sz="16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(</a:t>
            </a:r>
            <a:r>
              <a:rPr lang="uk-UA" sz="16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н-д працівником банку)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836908" y="5938138"/>
            <a:ext cx="11226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u="sng" dirty="0" smtClean="0">
                <a:solidFill>
                  <a:schemeClr val="bg1"/>
                </a:solidFill>
              </a:rPr>
              <a:t>Корупція може існувати навіть у громадському секторі</a:t>
            </a:r>
            <a:endParaRPr lang="uk-UA" sz="3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7C52FA-37BA-4A12-A7AC-BA88C9060422}"/>
              </a:ext>
            </a:extLst>
          </p:cNvPr>
          <p:cNvSpPr/>
          <p:nvPr/>
        </p:nvSpPr>
        <p:spPr>
          <a:xfrm>
            <a:off x="2996410" y="2270958"/>
            <a:ext cx="496596" cy="509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AE4122A5-78CC-4B60-B043-DBF8A267138D}"/>
              </a:ext>
            </a:extLst>
          </p:cNvPr>
          <p:cNvSpPr>
            <a:spLocks/>
          </p:cNvSpPr>
          <p:nvPr/>
        </p:nvSpPr>
        <p:spPr bwMode="auto">
          <a:xfrm>
            <a:off x="3624075" y="2012148"/>
            <a:ext cx="5674930" cy="1313687"/>
          </a:xfrm>
          <a:custGeom>
            <a:avLst/>
            <a:gdLst>
              <a:gd name="T0" fmla="*/ 2085 w 2085"/>
              <a:gd name="T1" fmla="*/ 0 h 1142"/>
              <a:gd name="T2" fmla="*/ 0 w 2085"/>
              <a:gd name="T3" fmla="*/ 0 h 1142"/>
              <a:gd name="T4" fmla="*/ 0 w 2085"/>
              <a:gd name="T5" fmla="*/ 798 h 1142"/>
              <a:gd name="T6" fmla="*/ 1591 w 2085"/>
              <a:gd name="T7" fmla="*/ 798 h 1142"/>
              <a:gd name="T8" fmla="*/ 1763 w 2085"/>
              <a:gd name="T9" fmla="*/ 1142 h 1142"/>
              <a:gd name="T10" fmla="*/ 1935 w 2085"/>
              <a:gd name="T11" fmla="*/ 798 h 1142"/>
              <a:gd name="T12" fmla="*/ 2085 w 2085"/>
              <a:gd name="T13" fmla="*/ 798 h 1142"/>
              <a:gd name="T14" fmla="*/ 2085 w 2085"/>
              <a:gd name="T15" fmla="*/ 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1142">
                <a:moveTo>
                  <a:pt x="2085" y="0"/>
                </a:moveTo>
                <a:lnTo>
                  <a:pt x="0" y="0"/>
                </a:lnTo>
                <a:lnTo>
                  <a:pt x="0" y="798"/>
                </a:lnTo>
                <a:lnTo>
                  <a:pt x="1591" y="798"/>
                </a:lnTo>
                <a:lnTo>
                  <a:pt x="1763" y="1142"/>
                </a:lnTo>
                <a:lnTo>
                  <a:pt x="1935" y="798"/>
                </a:lnTo>
                <a:lnTo>
                  <a:pt x="2085" y="798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F8B396F8-791B-4581-A5F2-B483C8D6E679}"/>
              </a:ext>
            </a:extLst>
          </p:cNvPr>
          <p:cNvSpPr>
            <a:spLocks/>
          </p:cNvSpPr>
          <p:nvPr/>
        </p:nvSpPr>
        <p:spPr bwMode="auto">
          <a:xfrm>
            <a:off x="3624075" y="3071484"/>
            <a:ext cx="5674930" cy="1321693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F69CC111-94F8-4E02-835E-1D31C22E0602}"/>
              </a:ext>
            </a:extLst>
          </p:cNvPr>
          <p:cNvSpPr>
            <a:spLocks/>
          </p:cNvSpPr>
          <p:nvPr/>
        </p:nvSpPr>
        <p:spPr bwMode="auto">
          <a:xfrm>
            <a:off x="3659447" y="4149817"/>
            <a:ext cx="5608838" cy="1321693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7A1001-DA70-4E7E-8DA0-DACD7447E25F}"/>
              </a:ext>
            </a:extLst>
          </p:cNvPr>
          <p:cNvSpPr/>
          <p:nvPr/>
        </p:nvSpPr>
        <p:spPr>
          <a:xfrm>
            <a:off x="2991402" y="3261774"/>
            <a:ext cx="496800" cy="5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95246D-2A38-404A-93C6-1F2E97B0A3A0}"/>
              </a:ext>
            </a:extLst>
          </p:cNvPr>
          <p:cNvSpPr/>
          <p:nvPr/>
        </p:nvSpPr>
        <p:spPr>
          <a:xfrm>
            <a:off x="2996206" y="4299447"/>
            <a:ext cx="496800" cy="5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64E5A0-0AAD-459C-A73A-5D7E7B6626CD}"/>
              </a:ext>
            </a:extLst>
          </p:cNvPr>
          <p:cNvSpPr txBox="1"/>
          <p:nvPr/>
        </p:nvSpPr>
        <p:spPr>
          <a:xfrm>
            <a:off x="3895821" y="3342929"/>
            <a:ext cx="35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2400" dirty="0">
                <a:solidFill>
                  <a:srgbClr val="FFFFFF"/>
                </a:solidFill>
                <a:latin typeface="Open Sans" panose="020B0606030504020204" pitchFamily="34" charset="0"/>
              </a:rPr>
              <a:t>З працевлаштуванням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E62F1D-74E4-4B10-A569-DD2CAFE642AA}"/>
              </a:ext>
            </a:extLst>
          </p:cNvPr>
          <p:cNvSpPr txBox="1"/>
          <p:nvPr/>
        </p:nvSpPr>
        <p:spPr>
          <a:xfrm>
            <a:off x="3858533" y="4277232"/>
            <a:ext cx="3781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Фаворитизм при здійсненні закупівель</a:t>
            </a:r>
            <a:endParaRPr kumimoji="0" lang="uk-UA" sz="24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56" name="Group 10">
            <a:extLst>
              <a:ext uri="{FF2B5EF4-FFF2-40B4-BE49-F238E27FC236}">
                <a16:creationId xmlns:a16="http://schemas.microsoft.com/office/drawing/2014/main" id="{2A199F7D-9D9F-455A-8F9B-F057AB72D24A}"/>
              </a:ext>
            </a:extLst>
          </p:cNvPr>
          <p:cNvGrpSpPr/>
          <p:nvPr/>
        </p:nvGrpSpPr>
        <p:grpSpPr>
          <a:xfrm>
            <a:off x="2609633" y="217842"/>
            <a:ext cx="7174951" cy="900149"/>
            <a:chOff x="4132262" y="1075488"/>
            <a:chExt cx="7691438" cy="2353512"/>
          </a:xfrm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31DB1C3C-192A-4A04-A83F-66689460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2" y="1075488"/>
              <a:ext cx="7691438" cy="1803041"/>
            </a:xfrm>
            <a:custGeom>
              <a:avLst/>
              <a:gdLst>
                <a:gd name="T0" fmla="*/ 38 w 2922"/>
                <a:gd name="T1" fmla="*/ 1962 h 1962"/>
                <a:gd name="T2" fmla="*/ 0 w 2922"/>
                <a:gd name="T3" fmla="*/ 414 h 1962"/>
                <a:gd name="T4" fmla="*/ 2922 w 2922"/>
                <a:gd name="T5" fmla="*/ 0 h 1962"/>
                <a:gd name="T6" fmla="*/ 2874 w 2922"/>
                <a:gd name="T7" fmla="*/ 1962 h 1962"/>
                <a:gd name="T8" fmla="*/ 38 w 2922"/>
                <a:gd name="T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2" h="1962">
                  <a:moveTo>
                    <a:pt x="38" y="1962"/>
                  </a:moveTo>
                  <a:lnTo>
                    <a:pt x="0" y="414"/>
                  </a:lnTo>
                  <a:lnTo>
                    <a:pt x="2922" y="0"/>
                  </a:lnTo>
                  <a:lnTo>
                    <a:pt x="2874" y="1962"/>
                  </a:lnTo>
                  <a:lnTo>
                    <a:pt x="38" y="1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EE7AEA36-26F9-43E0-8C2A-A24444CD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450" y="2878530"/>
              <a:ext cx="1256614" cy="550470"/>
            </a:xfrm>
            <a:custGeom>
              <a:avLst/>
              <a:gdLst>
                <a:gd name="T0" fmla="*/ 535 w 581"/>
                <a:gd name="T1" fmla="*/ 599 h 599"/>
                <a:gd name="T2" fmla="*/ 581 w 581"/>
                <a:gd name="T3" fmla="*/ 0 h 599"/>
                <a:gd name="T4" fmla="*/ 0 w 581"/>
                <a:gd name="T5" fmla="*/ 0 h 599"/>
                <a:gd name="T6" fmla="*/ 535 w 581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599">
                  <a:moveTo>
                    <a:pt x="535" y="59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535" y="59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Прямокутник 2"/>
          <p:cNvSpPr/>
          <p:nvPr/>
        </p:nvSpPr>
        <p:spPr>
          <a:xfrm>
            <a:off x="4595896" y="205732"/>
            <a:ext cx="2852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Стереотип 1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344706" y="1087887"/>
            <a:ext cx="10167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Корупція в громадському секторі може бути пов'язана: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64E5A0-0AAD-459C-A73A-5D7E7B6626CD}"/>
              </a:ext>
            </a:extLst>
          </p:cNvPr>
          <p:cNvSpPr txBox="1"/>
          <p:nvPr/>
        </p:nvSpPr>
        <p:spPr>
          <a:xfrm>
            <a:off x="3858533" y="2206159"/>
            <a:ext cx="500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2400" dirty="0">
                <a:solidFill>
                  <a:srgbClr val="FFFFFF"/>
                </a:solidFill>
                <a:latin typeface="Open Sans" panose="020B0606030504020204" pitchFamily="34" charset="0"/>
              </a:rPr>
              <a:t>З донорським фінансуванням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272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48141" y="180287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2017059" y="878616"/>
            <a:ext cx="2360028" cy="153289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2A3799-0CD7-4C64-8242-AC9EA24CA07C}"/>
              </a:ext>
            </a:extLst>
          </p:cNvPr>
          <p:cNvGrpSpPr/>
          <p:nvPr/>
        </p:nvGrpSpPr>
        <p:grpSpPr>
          <a:xfrm>
            <a:off x="3976697" y="827608"/>
            <a:ext cx="6476149" cy="1583897"/>
            <a:chOff x="2189480" y="2153920"/>
            <a:chExt cx="7213599" cy="1137920"/>
          </a:xfrm>
          <a:solidFill>
            <a:schemeClr val="accent2"/>
          </a:solidFill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69D05AF8-0362-40E3-A7E7-10278B88F503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053719-8142-4D73-BD76-5FA6F7C9E06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F674A17-AAE5-4964-89E9-E927EF4D90FD}"/>
              </a:ext>
            </a:extLst>
          </p:cNvPr>
          <p:cNvSpPr txBox="1"/>
          <p:nvPr/>
        </p:nvSpPr>
        <p:spPr>
          <a:xfrm>
            <a:off x="2231926" y="1137229"/>
            <a:ext cx="1496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2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1EF9FC-F363-4D04-8D70-B84B5D145B65}"/>
              </a:ext>
            </a:extLst>
          </p:cNvPr>
          <p:cNvSpPr txBox="1"/>
          <p:nvPr/>
        </p:nvSpPr>
        <p:spPr>
          <a:xfrm>
            <a:off x="4788667" y="1052591"/>
            <a:ext cx="5645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Будь-яка упереджена дія з боку чиновника - корупція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60" y="2679957"/>
            <a:ext cx="1841152" cy="3023878"/>
          </a:xfrm>
          <a:prstGeom prst="rect">
            <a:avLst/>
          </a:prstGeom>
        </p:spPr>
      </p:pic>
      <p:grpSp>
        <p:nvGrpSpPr>
          <p:cNvPr id="14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3004540" y="3599870"/>
            <a:ext cx="7085478" cy="1295127"/>
            <a:chOff x="2189480" y="2153920"/>
            <a:chExt cx="7213599" cy="1137920"/>
          </a:xfrm>
        </p:grpSpPr>
        <p:sp>
          <p:nvSpPr>
            <p:cNvPr id="15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Прямокутник 1"/>
          <p:cNvSpPr/>
          <p:nvPr/>
        </p:nvSpPr>
        <p:spPr>
          <a:xfrm>
            <a:off x="4590402" y="3810615"/>
            <a:ext cx="4183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uk-UA" sz="4400" dirty="0">
                <a:solidFill>
                  <a:srgbClr val="FFFFFF"/>
                </a:solidFill>
                <a:latin typeface="Noto Sans" panose="020B0502040504020204" pitchFamily="34"/>
              </a:rPr>
              <a:t>Чи дійсно це </a:t>
            </a:r>
            <a:r>
              <a:rPr lang="uk-UA" sz="4400" dirty="0" smtClean="0">
                <a:solidFill>
                  <a:srgbClr val="FFFFFF"/>
                </a:solidFill>
                <a:latin typeface="Noto Sans" panose="020B0502040504020204" pitchFamily="34"/>
              </a:rPr>
              <a:t>так</a:t>
            </a:r>
            <a:endParaRPr lang="uk-UA" sz="44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52" y="694156"/>
            <a:ext cx="6248942" cy="80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829629" y="248375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/>
              </a:rPr>
              <a:t>Виберіть один з варіантів: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Noto Sans" panose="020B0502040504020204" pitchFamily="34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66572" y="1301174"/>
            <a:ext cx="1483031" cy="85954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3146657" y="1310913"/>
            <a:ext cx="8404019" cy="859540"/>
            <a:chOff x="2189480" y="2153920"/>
            <a:chExt cx="7213599" cy="1137920"/>
          </a:xfrm>
        </p:grpSpPr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1966572" y="2247496"/>
            <a:ext cx="1483031" cy="85954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2A3799-0CD7-4C64-8242-AC9EA24CA07C}"/>
              </a:ext>
            </a:extLst>
          </p:cNvPr>
          <p:cNvGrpSpPr/>
          <p:nvPr/>
        </p:nvGrpSpPr>
        <p:grpSpPr>
          <a:xfrm>
            <a:off x="3146657" y="2257409"/>
            <a:ext cx="8404020" cy="859540"/>
            <a:chOff x="2189480" y="2153920"/>
            <a:chExt cx="7213599" cy="1137920"/>
          </a:xfrm>
          <a:solidFill>
            <a:schemeClr val="accent2"/>
          </a:solidFill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69D05AF8-0362-40E3-A7E7-10278B88F503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053719-8142-4D73-BD76-5FA6F7C9E06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8645047F-D9CB-4CC1-BC0F-1C4292F5A94A}"/>
              </a:ext>
            </a:extLst>
          </p:cNvPr>
          <p:cNvSpPr/>
          <p:nvPr/>
        </p:nvSpPr>
        <p:spPr>
          <a:xfrm>
            <a:off x="1966572" y="3193816"/>
            <a:ext cx="1483031" cy="85954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283355-3C29-4FB8-A131-09D9EB725ACF}"/>
              </a:ext>
            </a:extLst>
          </p:cNvPr>
          <p:cNvGrpSpPr/>
          <p:nvPr/>
        </p:nvGrpSpPr>
        <p:grpSpPr>
          <a:xfrm>
            <a:off x="3146657" y="3193816"/>
            <a:ext cx="8404019" cy="859540"/>
            <a:chOff x="2189480" y="2153920"/>
            <a:chExt cx="7213599" cy="1137920"/>
          </a:xfrm>
          <a:solidFill>
            <a:schemeClr val="accent4"/>
          </a:solidFill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7CEDD191-1D4E-49C5-8444-8F22619709F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65D71D-6D12-4F7F-8EFA-813DA9004804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F9B6AB6-6147-424D-8F82-81A2B273645F}"/>
              </a:ext>
            </a:extLst>
          </p:cNvPr>
          <p:cNvSpPr/>
          <p:nvPr/>
        </p:nvSpPr>
        <p:spPr>
          <a:xfrm>
            <a:off x="1966572" y="4140138"/>
            <a:ext cx="1483031" cy="85954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33BE8E-BFBE-43EA-A9FD-BD45F197DD84}"/>
              </a:ext>
            </a:extLst>
          </p:cNvPr>
          <p:cNvGrpSpPr/>
          <p:nvPr/>
        </p:nvGrpSpPr>
        <p:grpSpPr>
          <a:xfrm>
            <a:off x="3146658" y="4140138"/>
            <a:ext cx="8404018" cy="859540"/>
            <a:chOff x="2189480" y="2153920"/>
            <a:chExt cx="7213599" cy="1137920"/>
          </a:xfrm>
          <a:solidFill>
            <a:schemeClr val="accent5"/>
          </a:solidFill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1E05DB33-7027-4243-B2B1-AE959B934587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CAB0D8-22D4-44B8-BBE1-517EC44C45DC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7A635083-451F-40BF-9734-33850F7342D3}"/>
              </a:ext>
            </a:extLst>
          </p:cNvPr>
          <p:cNvSpPr/>
          <p:nvPr/>
        </p:nvSpPr>
        <p:spPr>
          <a:xfrm>
            <a:off x="1966572" y="5090430"/>
            <a:ext cx="1483031" cy="85954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C8895A-9474-4AF5-956A-D6B3CEFA3279}"/>
              </a:ext>
            </a:extLst>
          </p:cNvPr>
          <p:cNvGrpSpPr/>
          <p:nvPr/>
        </p:nvGrpSpPr>
        <p:grpSpPr>
          <a:xfrm>
            <a:off x="3146658" y="5090430"/>
            <a:ext cx="8404018" cy="859540"/>
            <a:chOff x="2189480" y="2153920"/>
            <a:chExt cx="7213599" cy="1137920"/>
          </a:xfrm>
          <a:solidFill>
            <a:schemeClr val="accent6"/>
          </a:solidFill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FA5ECFFC-D03C-4BA5-970C-397D9248009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B1D260-A41C-4E95-A755-8E359C341F2F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033804" y="1371474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1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674A17-AAE5-4964-89E9-E927EF4D90FD}"/>
              </a:ext>
            </a:extLst>
          </p:cNvPr>
          <p:cNvSpPr txBox="1"/>
          <p:nvPr/>
        </p:nvSpPr>
        <p:spPr>
          <a:xfrm>
            <a:off x="1991101" y="2254710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9FA8CE-2609-4B18-A96B-C2D56CF5BE9D}"/>
              </a:ext>
            </a:extLst>
          </p:cNvPr>
          <p:cNvSpPr txBox="1"/>
          <p:nvPr/>
        </p:nvSpPr>
        <p:spPr>
          <a:xfrm>
            <a:off x="2033803" y="3282001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B775DB-7BDA-40F8-8943-FE3A0A82B375}"/>
              </a:ext>
            </a:extLst>
          </p:cNvPr>
          <p:cNvSpPr txBox="1"/>
          <p:nvPr/>
        </p:nvSpPr>
        <p:spPr>
          <a:xfrm>
            <a:off x="2033804" y="421596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1F7E83-9D5F-403A-AEC1-1DBFB6EEEFA9}"/>
              </a:ext>
            </a:extLst>
          </p:cNvPr>
          <p:cNvSpPr txBox="1"/>
          <p:nvPr/>
        </p:nvSpPr>
        <p:spPr>
          <a:xfrm>
            <a:off x="2033804" y="516084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5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3696313" y="1291274"/>
            <a:ext cx="6418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800" dirty="0" smtClean="0">
                <a:latin typeface="Open Sans" panose="020B0606030504020204" pitchFamily="34" charset="0"/>
              </a:rPr>
              <a:t>Неподання декларації про доходи депутатом місцевої ради</a:t>
            </a:r>
            <a:endParaRPr kumimoji="0" lang="uk-UA" sz="28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1EF9FC-F363-4D04-8D70-B84B5D145B65}"/>
              </a:ext>
            </a:extLst>
          </p:cNvPr>
          <p:cNvSpPr txBox="1"/>
          <p:nvPr/>
        </p:nvSpPr>
        <p:spPr>
          <a:xfrm>
            <a:off x="3696313" y="2191959"/>
            <a:ext cx="7815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Підробка документів приватною особою </a:t>
            </a:r>
          </a:p>
          <a:p>
            <a:pPr lvl="0" algn="just">
              <a:defRPr/>
            </a:pPr>
            <a:r>
              <a:rPr lang="uk-UA" sz="2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задля отримання земельної ділянки</a:t>
            </a:r>
            <a:endParaRPr kumimoji="0" lang="uk-UA" sz="15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837B94-CD7C-46F8-B906-D4E292308213}"/>
              </a:ext>
            </a:extLst>
          </p:cNvPr>
          <p:cNvSpPr txBox="1"/>
          <p:nvPr/>
        </p:nvSpPr>
        <p:spPr>
          <a:xfrm>
            <a:off x="3696313" y="3083524"/>
            <a:ext cx="8071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800" dirty="0" smtClean="0">
                <a:latin typeface="Open Sans" panose="020B0606030504020204" pitchFamily="34" charset="0"/>
              </a:rPr>
              <a:t>Прийняття Президентом України подарунку </a:t>
            </a:r>
          </a:p>
          <a:p>
            <a:pPr lvl="0" algn="just">
              <a:defRPr/>
            </a:pPr>
            <a:r>
              <a:rPr lang="uk-UA" sz="2800" dirty="0" smtClean="0">
                <a:latin typeface="Open Sans" panose="020B0606030504020204" pitchFamily="34" charset="0"/>
              </a:rPr>
              <a:t>Від Президентки Естонії у вигляді велосипеду</a:t>
            </a:r>
            <a:endParaRPr kumimoji="0" lang="uk-UA" sz="28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3B5A5C-D55A-43EE-80B7-2C870122EFC4}"/>
              </a:ext>
            </a:extLst>
          </p:cNvPr>
          <p:cNvSpPr txBox="1"/>
          <p:nvPr/>
        </p:nvSpPr>
        <p:spPr>
          <a:xfrm>
            <a:off x="3727183" y="4999678"/>
            <a:ext cx="7677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800" dirty="0" smtClean="0">
                <a:latin typeface="Open Sans" panose="020B0606030504020204" pitchFamily="34" charset="0"/>
              </a:rPr>
              <a:t>Запрошення особи до подачі документів у </a:t>
            </a:r>
          </a:p>
          <a:p>
            <a:pPr lvl="0" algn="just">
              <a:defRPr/>
            </a:pPr>
            <a:r>
              <a:rPr lang="uk-UA" sz="2800" dirty="0" smtClean="0">
                <a:latin typeface="Open Sans" panose="020B0606030504020204" pitchFamily="34" charset="0"/>
              </a:rPr>
              <a:t>ЦНАП поза чергою</a:t>
            </a:r>
            <a:endParaRPr kumimoji="0" lang="uk-UA" sz="28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837B94-CD7C-46F8-B906-D4E292308213}"/>
              </a:ext>
            </a:extLst>
          </p:cNvPr>
          <p:cNvSpPr txBox="1"/>
          <p:nvPr/>
        </p:nvSpPr>
        <p:spPr>
          <a:xfrm>
            <a:off x="3696313" y="4086977"/>
            <a:ext cx="7707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8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Вимагання коштів за непритягнення до відповідальності</a:t>
            </a:r>
            <a:endParaRPr kumimoji="0" lang="uk-UA" sz="2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55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15009</TotalTime>
  <Words>1056</Words>
  <Application>Microsoft Office PowerPoint</Application>
  <PresentationFormat>Широкий екран</PresentationFormat>
  <Paragraphs>216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2" baseType="lpstr">
      <vt:lpstr>Microsoft YaHei UI</vt:lpstr>
      <vt:lpstr>Arial</vt:lpstr>
      <vt:lpstr>Calibri</vt:lpstr>
      <vt:lpstr>Calibri Light</vt:lpstr>
      <vt:lpstr>Noto Sans</vt:lpstr>
      <vt:lpstr>Open Sans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Oksana</cp:lastModifiedBy>
  <cp:revision>1076</cp:revision>
  <dcterms:created xsi:type="dcterms:W3CDTF">2017-12-05T16:25:52Z</dcterms:created>
  <dcterms:modified xsi:type="dcterms:W3CDTF">2025-09-17T12:59:48Z</dcterms:modified>
</cp:coreProperties>
</file>