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324" r:id="rId3"/>
    <p:sldId id="357" r:id="rId4"/>
    <p:sldId id="342" r:id="rId5"/>
    <p:sldId id="338" r:id="rId6"/>
    <p:sldId id="349" r:id="rId7"/>
    <p:sldId id="350" r:id="rId8"/>
    <p:sldId id="325" r:id="rId9"/>
    <p:sldId id="335" r:id="rId10"/>
    <p:sldId id="326" r:id="rId11"/>
    <p:sldId id="367" r:id="rId12"/>
    <p:sldId id="327" r:id="rId13"/>
    <p:sldId id="360" r:id="rId14"/>
    <p:sldId id="361" r:id="rId15"/>
    <p:sldId id="358" r:id="rId16"/>
    <p:sldId id="262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41" d="100"/>
          <a:sy n="41" d="100"/>
        </p:scale>
        <p:origin x="56" y="5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52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035" y="2321848"/>
            <a:ext cx="10609007" cy="131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Тема 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Науковий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метод та </a:t>
            </a:r>
            <a:r>
              <a:rPr lang="ru-RU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методологія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наукових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досліджень</a:t>
            </a:r>
            <a:endParaRPr lang="uk-UA" sz="3000" b="1" dirty="0" smtClean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299" y="937361"/>
            <a:ext cx="111794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Окремим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випадком спостереження є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(від лат.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experimentum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проба, дослід) – науково поставлений дослід відповідно до мети дослідження для перевірки результатів теоретичних досліджень. Цей метод передбачає втручання в природні умови існування предметів та явищ або відтворення окремих аспектів предметів та явищ у спеціально створених умовах з метою вивчення їх без ускладнюючих процес супутніх обставин.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5430" y="1441870"/>
            <a:ext cx="11050291" cy="249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(від лат.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abstrahere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відволікати) – метод, який дає змогу переходити від конкретних питань до загальних понять і законів розвитку.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носить універсальний характер, так як сама думка науковця пов’язана з цим процесом або з використанням одержаних результатів. Зміст цього методу полягає в суттєвому відволіканні від несуттєвих властивостей,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відносин, предметів та в одночасному виділенні, фіксуванні певних сторін цих предметів, що цікавлять дослідника.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7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9451" y="503408"/>
            <a:ext cx="114997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i="1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pc="-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грецьк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розклад, розчленування) – метод дослідження, що полягає в мисленому або практичному розчленуванні цілого на складові частини, (протилежне – синтез), кожна з виділених частин аналізується окремо у межах єдиного цілого; уточнення логічної форми (будови, структури) міркування засобами формальної логіки.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аналізі необхідно показати характерні риси явища, яке вивчається, та властиві йому закономірності розвитку.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451" y="2506972"/>
            <a:ext cx="11499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Синтез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(від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sythesis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поєднання, з’єднання, складання)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вивчення об’єкту у його цілісності, у єдиному і взаємному зв’язку його частин. У процесі наукових досліджень синтез пов’язаний з аналізом, оскільки дає змогу поєднати частини предмету (об’єкту чи явища), розчленованого в процесі аналізу, встановити їх зв’язок і пізнати предмет (об’єкт чи явище) як єдине ціле.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Виділені складові в результаті аналізу є лише сировинним матеріалом для подальших досліджень. </a:t>
            </a:r>
          </a:p>
        </p:txBody>
      </p:sp>
    </p:spTree>
    <p:extLst>
      <p:ext uri="{BB962C8B-B14F-4D97-AF65-F5344CB8AC3E}">
        <p14:creationId xmlns:p14="http://schemas.microsoft.com/office/powerpoint/2010/main" val="14604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1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87458" y="611896"/>
            <a:ext cx="112052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Індукція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латинського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induction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виведення, спонукання) – метод дослідження, при якому загальний висновок про ознаки множини елементів виводиться на основі вивчення цих ознак у частини елементів однієї множини.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Індуктивний метод пізнання, або метод індукції – це узагальнення окремих спостережень або рішень, тобто рух, пізнання від часткового до загального.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458" y="2520918"/>
            <a:ext cx="1180454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uk-UA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deduction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виведення) – метод логічного висновку від загального до часткового, тобто спочатку досліджують стан об’єкта в цілому, а потім його складових елементів.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дедукції є зворотним у відношенні до індуктивного методу: рух пізнання відбувається від загального до часткового. Цей метод часто використовується для удосконалення конкретних рішень на основі загальних.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застосовується в дослідженнях, метою яких є визначення характеру властивостей явищ, та пошук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ними. Можна використати моделі або теоретичні зразки, які базуються на існуючих даних. Штучно сконструйовані зразки підлягають виправленню в порівнянні з дійсністю. На підставі таких порівнянь виключаються зразки і моделі, які суперечать дійсності. Такі дії називаються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редукцією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30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23303" y="-245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09965" y="723644"/>
            <a:ext cx="11716719" cy="4119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важливих методів збору інформації є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Суть цього методу полягає в тому, що інформацію збирають шляхом реєстрації показників отриманих в результаті опитування людей. Цей метод дозволяє одержати інформацію не лише про факти, але й про мотиви, причини, що їх зумовили.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Інформацію, яку одержують при опитуванні, умовно можна поділити на соціально-економічну та соціально-психологічну. Соціально-економічна інформація – це дані про соціальний стан та рід занять опитуваних, розмір їх доходів, склад сім’ї, забезпеченість; соціально-психологічна – відомості про фактори суб’єктивно-психологічного характеру.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залежності від характеру інформації, одержаної в результаті опитування, її можна поділити на дві групи: анкетні та одержані в результаті опитування-інтерв’ю.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71959" y="1886396"/>
            <a:ext cx="11499743" cy="206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Прогнозування 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передбачення на перспективу. В основі цього методу лежить прагнення особистості до майбутнього, до здійснення мрії, цілі, ідеї, проекту. Цей метод виражається в проектуванні, моделюванні, плануванні, висуненні відповідних гіпотез і різних за характером передбачень. Уміти прогнозувати – означає вміти мислити </a:t>
            </a:r>
            <a:r>
              <a:rPr lang="uk-UA" sz="22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масштабно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комплексно, творчо.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561641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461" y="974335"/>
            <a:ext cx="11665058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</a:rPr>
              <a:t>Поняття про методологію і методи наукових досліджень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перекладі з грецької – це вчення про систему методів, теорія методів. Слово “методологія” складається зі слів “метод” і “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логія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”. Останнє, перебуваючи в кінці складного слова, означає “вчення”, тому в буквальному розумінні методологія – це вчення про метод.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Успішне проведення наукових досліджень, постановка завдань, проведення науково-дослідницької роботи обумовлено правильним використанням методології наукового дослідження.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наукового дослідження – це теорія пізнання, орієнтована на конкретні етапи розвитку наукового знання. Вона досліджує пізнавальні процеси, що відбуваються в науці, методи і форми наукового пізнання.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Головною метою методології є вивчення засобів, методів і прийомів дослідження, за допомогою яких нове знання тримається в науці. Предмет її вивчення – це поняття і методи самої науки, їх сфера застосування, обґрунтованість наукових результатів, осмислення досягнень науки з точки зору філософської та суспільної культури. </a:t>
            </a: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949" y="900037"/>
            <a:ext cx="11220773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методології науки пов’язаний з розвитком методів наукового пізнання дійсності, загальними законами розвитку наукового знання, теорії і мови науки, перевіркою будь-якої теорії практикою.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methodos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дослідження, спосіб пізнання) – це: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дослідження явищ, який визначає планомірний підхід до вивчення їх наукового пізнання та встановлення істини;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дії вченого. Ці методи дослідницькі, оскільки перед вченим завжди стоїть ніким не вирішена проблема;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пізнання дійсності та її відтворення в мисленні;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спосіб, прийом або система прийомів для досягнення будь-якої мети, для виконання певної операції;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практичного і теоретичного освоєння дійсності у відповідності з законами руху об’єкту;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вивчення предмету, що досліджується, поступового руху від незнання до знання;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свідомий спосіб досягнення, згідно з встановленими принципами, визначеної мети.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453" y="1056043"/>
            <a:ext cx="11437749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має дві нерозривно пов’язані сторони: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формально-логічну – це способи і прийоми організації і проведення дослідження, збору і обробки матеріалів, які характеризують дійсність, що вивчається;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змістовно-генетичну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-генетичну) – передбачає необхідність теоретичних узагальнень з використанням системи законів, категорій і принципів діалектики даної науки.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дослідження застосовується в науці свідомо, дотримання умов його застосування є необхідною умовою для досягнення мети.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Спираючись на метод, вчений отримує відповідь на те, з чого потрібно починати дослідження, яким чином групувати об’єкти і давати оцінку фактам, що вивчаються.</a:t>
            </a:r>
          </a:p>
        </p:txBody>
      </p:sp>
    </p:spTree>
    <p:extLst>
      <p:ext uri="{BB962C8B-B14F-4D97-AF65-F5344CB8AC3E}">
        <p14:creationId xmlns:p14="http://schemas.microsoft.com/office/powerpoint/2010/main" val="28714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47303" y="516633"/>
            <a:ext cx="475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Критерії відмінностей теорії і метода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45147"/>
              </p:ext>
            </p:extLst>
          </p:nvPr>
        </p:nvGraphicFramePr>
        <p:xfrm>
          <a:off x="1128792" y="885965"/>
          <a:ext cx="9593451" cy="502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590">
                  <a:extLst>
                    <a:ext uri="{9D8B030D-6E8A-4147-A177-3AD203B41FA5}">
                      <a16:colId xmlns:a16="http://schemas.microsoft.com/office/drawing/2014/main" val="3101920855"/>
                    </a:ext>
                  </a:extLst>
                </a:gridCol>
                <a:gridCol w="4184806">
                  <a:extLst>
                    <a:ext uri="{9D8B030D-6E8A-4147-A177-3AD203B41FA5}">
                      <a16:colId xmlns:a16="http://schemas.microsoft.com/office/drawing/2014/main" val="2596338480"/>
                    </a:ext>
                  </a:extLst>
                </a:gridCol>
                <a:gridCol w="3566055">
                  <a:extLst>
                    <a:ext uri="{9D8B030D-6E8A-4147-A177-3AD203B41FA5}">
                      <a16:colId xmlns:a16="http://schemas.microsoft.com/office/drawing/2014/main" val="4199425231"/>
                    </a:ext>
                  </a:extLst>
                </a:gridCol>
              </a:tblGrid>
              <a:tr h="669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Критерії відмінності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Теорія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976668112"/>
                  </a:ext>
                </a:extLst>
              </a:tr>
              <a:tr h="669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Сутність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Результат попередньої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Вихідний пункт і передумова наступної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156307059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Функції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Пояснення і передбачення з метою пошуку істини, законів тощо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Регуляція і орієнтація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677293547"/>
                  </a:ext>
                </a:extLst>
              </a:tr>
              <a:tr h="1339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Система ідеальних образів, що відображають сутність, закономірність об’єкта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Система регулятивів, що виступають як засоби подальшого пізнання та зміни дійсності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773516746"/>
                  </a:ext>
                </a:extLst>
              </a:tr>
              <a:tr h="1339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Націлена на розв’язок проблеми – що собою являє даний предмет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Націлений на виявлення способів і механізмів дослідження і перетворення предмету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1229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102" y="0"/>
            <a:ext cx="7437165" cy="686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7458" y="475064"/>
            <a:ext cx="115152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ea typeface="Times New Roman" panose="02020603050405020304" pitchFamily="18" charset="0"/>
              </a:rPr>
              <a:t>Спостереження</a:t>
            </a:r>
            <a:r>
              <a:rPr lang="uk-UA" sz="2000" dirty="0">
                <a:ea typeface="Times New Roman" panose="02020603050405020304" pitchFamily="18" charset="0"/>
              </a:rPr>
              <a:t> є активним первинним та елементарним пізнавальним процесом емпіричного рівня наукового пізнання, який ґрунтується, насамперед, на роботі органів чуття людини та його предметній і матеріальній діяльності, завдяки чому людина отримує первинну інформацію про навколишнє середовище. Цей метод виступає, як правило, в </a:t>
            </a:r>
            <a:r>
              <a:rPr lang="uk-UA" sz="2000" dirty="0"/>
              <a:t>якості одного із елементів в складі інших емпіричних методів і дає первинну інформацію про світ.</a:t>
            </a:r>
          </a:p>
          <a:p>
            <a:pPr algn="just"/>
            <a:r>
              <a:rPr lang="uk-UA" sz="2000" dirty="0"/>
              <a:t>Під спостереженням також розуміють апробацію, обґрунтування висунутих гіпотез або проміжних результатів дослідження з використанням аксіоматичних знань про об’єкт, а також практики його функціонування.</a:t>
            </a:r>
          </a:p>
          <a:p>
            <a:pPr algn="just"/>
            <a:r>
              <a:rPr lang="uk-UA" sz="2000" dirty="0"/>
              <a:t>Спостереження може бути науковим та ненауковим, залежно від мети та завдань, які переслідуються суб’єктом пізнання.</a:t>
            </a:r>
          </a:p>
          <a:p>
            <a:pPr algn="just"/>
            <a:r>
              <a:rPr lang="uk-UA" sz="2000" dirty="0"/>
              <a:t>За обсягом одиниць сукупності, що досліджується, спостереження може бути суцільним і несуцільним. При </a:t>
            </a:r>
            <a:r>
              <a:rPr lang="uk-UA" sz="2000" i="1" dirty="0"/>
              <a:t>суцільному спостереженні</a:t>
            </a:r>
            <a:r>
              <a:rPr lang="uk-UA" sz="2000" dirty="0"/>
              <a:t> інформація надходить від усіх одиниць сукупності. При </a:t>
            </a:r>
            <a:r>
              <a:rPr lang="uk-UA" sz="2000" i="1" dirty="0"/>
              <a:t>несуцільному спостереженні</a:t>
            </a:r>
            <a:r>
              <a:rPr lang="uk-UA" sz="2000" dirty="0"/>
              <a:t> інформація збирається лише від раніше встановленої частини одиниць сукупності. Несуцільне спостереження може бути проведене в більш стислі терміни та з меншими затратами праці та коштів, ніж суцільне спостереження, адже обстеженню підлягає лише частина одиниць сукупності.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040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908" y="954489"/>
            <a:ext cx="10957302" cy="371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один із найбільш розповсюджених методів пізнання, яке дозволяє встановити подібність та розбіжність предметів та явищ. Недарма говорять, що “все пізнається в порівнянні”. У результаті порівняння виявляється те загальне, що притаманне ряду об’єктів.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проведенні порівняння необхідно дотримуватися двох основних вимог: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порівнюватися повинні лише такі явища, між якими може існувати визнана об’єктивна єдність;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пізнання об’єктів їх порівняння повинно здійснюватися за найбільш важливими, суттєвими (в плані конкретного пізнавального завдання) ознаками.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17040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7389" y="1091845"/>
            <a:ext cx="10430360" cy="362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7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Аналогія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analogia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відповідність, схожість або пропорція між двома величинами за визначеними ознаками, метод наукового дослідження, завдяки якому досягається пізнання одних предметів і явищ на основі їх подібності з іншими. </a:t>
            </a:r>
          </a:p>
          <a:p>
            <a:pPr algn="just">
              <a:lnSpc>
                <a:spcPct val="11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Відповідно, метод аналогії ґрунтується на подібності деяких аспектів різних предметів та явищ. Одержані результати поширюються на всі аналогічні явища.</a:t>
            </a:r>
          </a:p>
          <a:p>
            <a:pPr algn="just">
              <a:lnSpc>
                <a:spcPct val="117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Далеко не всі аналогії є логічними, через це вони повинні піддаватися перевірці. Існують два способи перевірки аналогій:</a:t>
            </a:r>
          </a:p>
          <a:p>
            <a:pPr marL="342900" lvl="0" indent="-342900" algn="just">
              <a:lnSpc>
                <a:spcPct val="117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58864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перший спосіб – чи дійсно доречним є порівняння явищ? </a:t>
            </a:r>
          </a:p>
          <a:p>
            <a:pPr marL="342900" lvl="0" indent="-342900" algn="just">
              <a:lnSpc>
                <a:spcPct val="117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58864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других спосіб – чи немає істотної різниці між цими явищами?</a:t>
            </a:r>
          </a:p>
        </p:txBody>
      </p:sp>
    </p:spTree>
    <p:extLst>
      <p:ext uri="{BB962C8B-B14F-4D97-AF65-F5344CB8AC3E}">
        <p14:creationId xmlns:p14="http://schemas.microsoft.com/office/powerpoint/2010/main" val="2904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1502</Words>
  <Application>Microsoft Office PowerPoint</Application>
  <PresentationFormat>Широкоэкранный</PresentationFormat>
  <Paragraphs>66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Aptos</vt:lpstr>
      <vt:lpstr>Arial</vt:lpstr>
      <vt:lpstr>Arial Black</vt:lpstr>
      <vt:lpstr>Bookman Old Style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131</cp:revision>
  <dcterms:created xsi:type="dcterms:W3CDTF">2023-01-12T09:20:21Z</dcterms:created>
  <dcterms:modified xsi:type="dcterms:W3CDTF">2025-03-06T04:34:04Z</dcterms:modified>
</cp:coreProperties>
</file>