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18"/>
  </p:notesMasterIdLst>
  <p:sldIdLst>
    <p:sldId id="256" r:id="rId2"/>
    <p:sldId id="324" r:id="rId3"/>
    <p:sldId id="357" r:id="rId4"/>
    <p:sldId id="342" r:id="rId5"/>
    <p:sldId id="338" r:id="rId6"/>
    <p:sldId id="349" r:id="rId7"/>
    <p:sldId id="350" r:id="rId8"/>
    <p:sldId id="325" r:id="rId9"/>
    <p:sldId id="335" r:id="rId10"/>
    <p:sldId id="326" r:id="rId11"/>
    <p:sldId id="367" r:id="rId12"/>
    <p:sldId id="327" r:id="rId13"/>
    <p:sldId id="360" r:id="rId14"/>
    <p:sldId id="361" r:id="rId15"/>
    <p:sldId id="358" r:id="rId16"/>
    <p:sldId id="262" r:id="rId17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Світли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ABFCF23-3B69-468F-B69F-88F6DE6A72F2}" styleName="Помірний стиль 1 –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93D81CF-94F2-401A-BA57-92F5A7B2D0C5}" styleName="Помір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651" autoAdjust="0"/>
    <p:restoredTop sz="94660"/>
  </p:normalViewPr>
  <p:slideViewPr>
    <p:cSldViewPr snapToGrid="0">
      <p:cViewPr varScale="1">
        <p:scale>
          <a:sx n="41" d="100"/>
          <a:sy n="41" d="100"/>
        </p:scale>
        <p:origin x="56" y="5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1FA1FF-B6AA-48C2-AFC6-787E0DCFD90D}" type="datetimeFigureOut">
              <a:rPr lang="uk-UA" smtClean="0"/>
              <a:t>06.03.2025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7C8A8F-3DA7-450D-850B-31353C45816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465439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7C8A8F-3DA7-450D-850B-31353C458168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485284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2" y="1992473"/>
            <a:ext cx="11522075" cy="31905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uk-UA" dirty="0"/>
              <a:t>Зразок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775904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1" y="188914"/>
            <a:ext cx="11522075" cy="14051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10"/>
          </p:nvPr>
        </p:nvSpPr>
        <p:spPr>
          <a:xfrm>
            <a:off x="334963" y="1593850"/>
            <a:ext cx="11522075" cy="417671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2563952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 з вмі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4" name="Місце для вмісту 3"/>
          <p:cNvSpPr>
            <a:spLocks noGrp="1"/>
          </p:cNvSpPr>
          <p:nvPr>
            <p:ph sz="quarter" idx="10"/>
          </p:nvPr>
        </p:nvSpPr>
        <p:spPr>
          <a:xfrm>
            <a:off x="334963" y="188913"/>
            <a:ext cx="11522075" cy="5578475"/>
          </a:xfrm>
          <a:prstGeom prst="rect">
            <a:avLst/>
          </a:prstGeom>
        </p:spPr>
        <p:txBody>
          <a:bodyPr/>
          <a:lstStyle>
            <a:lvl1pPr>
              <a:defRPr sz="32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3192927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Іна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221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7899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3" r:id="rId3"/>
    <p:sldLayoutId id="2147483661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19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11" userDrawn="1">
          <p15:clr>
            <a:srgbClr val="F26B43"/>
          </p15:clr>
        </p15:guide>
        <p15:guide id="4" pos="7469" userDrawn="1">
          <p15:clr>
            <a:srgbClr val="F26B43"/>
          </p15:clr>
        </p15:guide>
        <p15:guide id="5" orient="horz" pos="2260" userDrawn="1">
          <p15:clr>
            <a:srgbClr val="F26B43"/>
          </p15:clr>
        </p15:guide>
        <p15:guide id="6" orient="horz" pos="37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28035" y="2321848"/>
            <a:ext cx="10609007" cy="13176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Aft>
                <a:spcPts val="0"/>
              </a:spcAft>
            </a:pPr>
            <a:r>
              <a:rPr lang="ru-RU" sz="3200" dirty="0">
                <a:solidFill>
                  <a:schemeClr val="bg1"/>
                </a:solidFill>
                <a:latin typeface="Arial Black" panose="020B0A04020102020204" pitchFamily="34" charset="0"/>
              </a:rPr>
              <a:t>Тема </a:t>
            </a:r>
            <a:r>
              <a:rPr lang="ru-RU" sz="3200" dirty="0">
                <a:solidFill>
                  <a:schemeClr val="bg1"/>
                </a:solidFill>
                <a:latin typeface="Arial Black" panose="020B0A04020102020204" pitchFamily="34" charset="0"/>
              </a:rPr>
              <a:t>3</a:t>
            </a:r>
            <a:r>
              <a:rPr lang="ru-RU" sz="32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. </a:t>
            </a:r>
            <a:r>
              <a:rPr lang="ru-RU" sz="3200" dirty="0" err="1">
                <a:solidFill>
                  <a:schemeClr val="bg1"/>
                </a:solidFill>
                <a:latin typeface="Arial Black" panose="020B0A04020102020204" pitchFamily="34" charset="0"/>
              </a:rPr>
              <a:t>Науковий</a:t>
            </a:r>
            <a:r>
              <a:rPr lang="ru-RU" sz="3200" dirty="0">
                <a:solidFill>
                  <a:schemeClr val="bg1"/>
                </a:solidFill>
                <a:latin typeface="Arial Black" panose="020B0A04020102020204" pitchFamily="34" charset="0"/>
              </a:rPr>
              <a:t> метод та </a:t>
            </a:r>
            <a:r>
              <a:rPr lang="ru-RU" sz="3200" dirty="0" err="1">
                <a:solidFill>
                  <a:schemeClr val="bg1"/>
                </a:solidFill>
                <a:latin typeface="Arial Black" panose="020B0A04020102020204" pitchFamily="34" charset="0"/>
              </a:rPr>
              <a:t>методологія</a:t>
            </a:r>
            <a:r>
              <a:rPr lang="ru-RU" sz="32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Arial Black" panose="020B0A04020102020204" pitchFamily="34" charset="0"/>
              </a:rPr>
              <a:t>наукових</a:t>
            </a:r>
            <a:r>
              <a:rPr lang="ru-RU" sz="32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Arial Black" panose="020B0A04020102020204" pitchFamily="34" charset="0"/>
              </a:rPr>
              <a:t>досліджень</a:t>
            </a:r>
            <a:endParaRPr lang="uk-UA" sz="3000" b="1" dirty="0" smtClean="0">
              <a:solidFill>
                <a:schemeClr val="bg1"/>
              </a:solidFill>
              <a:latin typeface="Arial Black" panose="020B0A0402010202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8826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0299" y="937361"/>
            <a:ext cx="11179443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uk-UA" sz="2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Окремим </a:t>
            </a:r>
            <a:r>
              <a:rPr lang="uk-UA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випадком спостереження є </a:t>
            </a:r>
            <a:r>
              <a:rPr lang="uk-UA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експеримент</a:t>
            </a:r>
            <a:r>
              <a:rPr lang="uk-UA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(від лат. </a:t>
            </a:r>
            <a:r>
              <a:rPr lang="uk-UA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experimentum</a:t>
            </a:r>
            <a:r>
              <a:rPr lang="uk-UA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uk-UA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проба, дослід) – науково поставлений дослід відповідно до мети дослідження для перевірки результатів теоретичних досліджень. Цей метод передбачає втручання в природні умови існування предметів та явищ або відтворення окремих аспектів предметів та явищ у спеціально створених умовах з метою вивчення їх без ускладнюючих процес супутніх обставин. </a:t>
            </a:r>
            <a:endParaRPr lang="uk-UA" sz="2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9263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35430" y="1441870"/>
            <a:ext cx="11050291" cy="2494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uk-UA" sz="22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Абстрагування </a:t>
            </a:r>
            <a:r>
              <a:rPr lang="uk-UA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(від лат. </a:t>
            </a:r>
            <a:r>
              <a:rPr lang="uk-UA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abstrahere</a:t>
            </a:r>
            <a:r>
              <a:rPr lang="uk-UA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відволікати) – метод, який дає змогу переходити від конкретних питань до загальних понять і законів розвитку.</a:t>
            </a: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uk-UA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Абстрагування носить універсальний характер, так як сама думка науковця пов’язана з цим процесом або з використанням одержаних результатів. Зміст цього методу полягає в суттєвому відволіканні від несуттєвих властивостей, </a:t>
            </a:r>
            <a:r>
              <a:rPr lang="uk-UA" sz="2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зв’язків</a:t>
            </a:r>
            <a:r>
              <a:rPr lang="uk-UA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відносин, предметів та в одночасному виділенні, фіксуванні певних сторін цих предметів, що цікавлять дослідника.</a:t>
            </a:r>
            <a:endParaRPr lang="uk-UA" sz="2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91793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49451" y="503408"/>
            <a:ext cx="11499742" cy="14219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Aft>
                <a:spcPts val="0"/>
              </a:spcAft>
              <a:tabLst>
                <a:tab pos="449580" algn="l"/>
              </a:tabLst>
            </a:pPr>
            <a:r>
              <a:rPr lang="uk-UA" i="1" spc="-3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Аналіз</a:t>
            </a:r>
            <a:r>
              <a:rPr lang="uk-UA" spc="-3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3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uk-UA" spc="-3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грецьк</a:t>
            </a:r>
            <a:r>
              <a:rPr lang="uk-UA" spc="-3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– розклад, розчленування) – метод дослідження, що полягає в мисленому або практичному розчленуванні цілого на складові частини, (протилежне – синтез), кожна з виділених частин аналізується окремо у межах єдиного цілого; уточнення логічної форми (будови, структури) міркування засобами формальної логіки.</a:t>
            </a:r>
            <a:endParaRPr lang="uk-UA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При аналізі необхідно показати характерні риси явища, яке вивчається, та властиві йому закономірності розвитку.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49451" y="2506972"/>
            <a:ext cx="1149974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uk-UA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Синтез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(від 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грец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uk-UA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sythesis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поєднання, з’єднання, складання)</a:t>
            </a:r>
            <a:r>
              <a:rPr lang="uk-UA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метод вивчення об’єкту у його цілісності, у єдиному і взаємному зв’язку його частин. У процесі наукових досліджень синтез пов’язаний з аналізом, оскільки дає змогу поєднати частини предмету (об’єкту чи явища), розчленованого в процесі аналізу, встановити їх зв’язок і пізнати предмет (об’єкт чи явище) як єдине ціле. </a:t>
            </a:r>
            <a:endParaRPr lang="uk-UA" sz="1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20000"/>
              </a:lnSpc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Виділені складові в результаті аналізу є лише сировинним матеріалом для подальших досліджень. </a:t>
            </a:r>
          </a:p>
        </p:txBody>
      </p:sp>
    </p:spTree>
    <p:extLst>
      <p:ext uri="{BB962C8B-B14F-4D97-AF65-F5344CB8AC3E}">
        <p14:creationId xmlns:p14="http://schemas.microsoft.com/office/powerpoint/2010/main" val="1460497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31178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3" name="Прямоугольник 2"/>
          <p:cNvSpPr/>
          <p:nvPr/>
        </p:nvSpPr>
        <p:spPr>
          <a:xfrm>
            <a:off x="387458" y="611896"/>
            <a:ext cx="1120527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uk-UA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Індукція </a:t>
            </a:r>
            <a:r>
              <a:rPr lang="uk-UA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(від латинського </a:t>
            </a:r>
            <a:r>
              <a:rPr lang="uk-UA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induction</a:t>
            </a:r>
            <a:r>
              <a:rPr lang="uk-UA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виведення, спонукання) – метод дослідження, при якому загальний висновок про ознаки множини елементів виводиться на основі вивчення цих ознак у частини елементів однієї множини. </a:t>
            </a:r>
            <a:endParaRPr lang="uk-UA" sz="1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Індуктивний метод пізнання, або метод індукції – це узагальнення окремих спостережень або рішень, тобто рух, пізнання від часткового до загального. 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87458" y="2520918"/>
            <a:ext cx="11804542" cy="27515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uk-UA" i="1" spc="-1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Дедукція </a:t>
            </a:r>
            <a:r>
              <a:rPr lang="uk-UA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(від лат. </a:t>
            </a:r>
            <a:r>
              <a:rPr lang="uk-UA" i="1" spc="-1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deduction</a:t>
            </a:r>
            <a:r>
              <a:rPr lang="uk-UA" i="1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виведення) – метод логічного висновку від загального до часткового, тобто спочатку досліджують стан об’єкта в цілому, а потім його складових елементів. </a:t>
            </a:r>
            <a:endParaRPr lang="uk-UA" sz="1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uk-UA" spc="-2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Метод дедукції є зворотним у відношенні до індуктивного методу: рух пізнання відбувається від загального до часткового. Цей метод часто використовується для удосконалення конкретних рішень на основі загальних.</a:t>
            </a:r>
            <a:endParaRPr lang="uk-UA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Дедукція застосовується в дослідженнях, метою яких є визначення характеру властивостей явищ, та пошук 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залежностей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між ними. Можна використати моделі або теоретичні зразки, які базуються на існуючих даних. Штучно сконструйовані зразки підлягають виправленню в порівнянні з дійсністю. На підставі таких порівнянь виключаються зразки і моделі, які суперечать дійсності. Такі дії називаються </a:t>
            </a:r>
            <a:r>
              <a:rPr lang="uk-UA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редукцією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58306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323303" y="-24580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7" name="Прямоугольник 6"/>
          <p:cNvSpPr/>
          <p:nvPr/>
        </p:nvSpPr>
        <p:spPr>
          <a:xfrm>
            <a:off x="309965" y="723644"/>
            <a:ext cx="11716719" cy="41195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uk-UA" sz="2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Одним </a:t>
            </a:r>
            <a:r>
              <a:rPr lang="uk-UA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із важливих методів збору інформації є </a:t>
            </a:r>
            <a:r>
              <a:rPr lang="uk-UA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опитування</a:t>
            </a:r>
            <a:r>
              <a:rPr lang="uk-UA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Суть цього методу полягає в тому, що інформацію збирають шляхом реєстрації показників отриманих в результаті опитування людей. Цей метод дозволяє одержати інформацію не лише про факти, але й про мотиви, причини, що їх зумовили. </a:t>
            </a: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uk-UA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Інформацію, яку одержують при опитуванні, умовно можна поділити на соціально-економічну та соціально-психологічну. Соціально-економічна інформація – це дані про соціальний стан та рід занять опитуваних, розмір їх доходів, склад сім’ї, забезпеченість; соціально-психологічна – відомості про фактори суб’єктивно-психологічного характеру.</a:t>
            </a: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uk-UA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 залежності від характеру інформації, одержаної в результаті опитування, її можна поділити на дві групи: анкетні та одержані в результаті опитування-інтерв’ю. </a:t>
            </a:r>
            <a:endParaRPr lang="uk-UA" sz="2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1375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3" name="Прямоугольник 2"/>
          <p:cNvSpPr/>
          <p:nvPr/>
        </p:nvSpPr>
        <p:spPr>
          <a:xfrm>
            <a:off x="371959" y="1886396"/>
            <a:ext cx="11499743" cy="20624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k-UA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Прогнозування </a:t>
            </a:r>
            <a:r>
              <a:rPr lang="uk-UA" sz="2200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це передбачення на перспективу. В основі цього методу лежить прагнення особистості до майбутнього, до здійснення мрії, цілі, ідеї, проекту. Цей метод виражається в проектуванні, моделюванні, плануванні, висуненні відповідних гіпотез і різних за характером передбачень. Уміти прогнозувати – означає вміти мислити </a:t>
            </a:r>
            <a:r>
              <a:rPr lang="uk-UA" sz="2200" spc="-1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масштабно</a:t>
            </a:r>
            <a:r>
              <a:rPr lang="uk-UA" sz="2200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комплексно, творчо.</a:t>
            </a:r>
            <a:endParaRPr lang="uk-UA" sz="2200" dirty="0"/>
          </a:p>
        </p:txBody>
      </p:sp>
    </p:spTree>
    <p:extLst>
      <p:ext uri="{BB962C8B-B14F-4D97-AF65-F5344CB8AC3E}">
        <p14:creationId xmlns:p14="http://schemas.microsoft.com/office/powerpoint/2010/main" val="25616414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482719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6461" y="974335"/>
            <a:ext cx="11665058" cy="41580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  <a:spcBef>
                <a:spcPts val="1200"/>
              </a:spcBef>
              <a:spcAft>
                <a:spcPts val="600"/>
              </a:spcAft>
            </a:pPr>
            <a:r>
              <a:rPr lang="uk-UA" b="1" dirty="0">
                <a:latin typeface="Bookman Old Style" panose="02050604050505020204" pitchFamily="18" charset="0"/>
              </a:rPr>
              <a:t>Поняття про методологію і методи наукових досліджень</a:t>
            </a:r>
          </a:p>
          <a:p>
            <a:pPr indent="450215" algn="just">
              <a:lnSpc>
                <a:spcPct val="120000"/>
              </a:lnSpc>
              <a:spcAft>
                <a:spcPts val="0"/>
              </a:spcAft>
            </a:pPr>
            <a:r>
              <a:rPr lang="uk-UA" sz="1400" b="1" i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Методологія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 перекладі з грецької – це вчення про систему методів, теорія методів. Слово “методологія” складається зі слів “метод” і “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логія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”. Останнє, перебуваючи в кінці складного слова, означає “вчення”, тому в буквальному розумінні методологія – це вчення про метод. </a:t>
            </a:r>
          </a:p>
          <a:p>
            <a:pPr indent="450215" algn="just">
              <a:lnSpc>
                <a:spcPct val="120000"/>
              </a:lnSpc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Успішне проведення наукових досліджень, постановка завдань, проведення науково-дослідницької роботи обумовлено правильним використанням методології наукового дослідження.</a:t>
            </a:r>
          </a:p>
          <a:p>
            <a:pPr algn="just">
              <a:lnSpc>
                <a:spcPct val="120000"/>
              </a:lnSpc>
              <a:spcAft>
                <a:spcPts val="0"/>
              </a:spcAft>
              <a:tabLst>
                <a:tab pos="449580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Методологія наукового дослідження – це теорія пізнання, орієнтована на конкретні етапи розвитку наукового знання. Вона досліджує пізнавальні процеси, що відбуваються в науці, методи і форми наукового пізнання.</a:t>
            </a:r>
          </a:p>
          <a:p>
            <a:pPr indent="450215" algn="just">
              <a:lnSpc>
                <a:spcPct val="120000"/>
              </a:lnSpc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Головною метою методології є вивчення засобів, методів і прийомів дослідження, за допомогою яких нове знання тримається в науці. Предмет її вивчення – це поняття і методи самої науки, їх сфера застосування, обґрунтованість наукових результатів, осмислення досягнень науки з точки зору філософської та суспільної культури. </a:t>
            </a:r>
          </a:p>
        </p:txBody>
      </p:sp>
    </p:spTree>
    <p:extLst>
      <p:ext uri="{BB962C8B-B14F-4D97-AF65-F5344CB8AC3E}">
        <p14:creationId xmlns:p14="http://schemas.microsoft.com/office/powerpoint/2010/main" val="191623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64949" y="900037"/>
            <a:ext cx="11220773" cy="4081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20000"/>
              </a:lnSpc>
              <a:spcAft>
                <a:spcPts val="0"/>
              </a:spcAft>
            </a:pPr>
            <a:r>
              <a:rPr lang="uk-UA">
                <a:latin typeface="Times New Roman" panose="02020603050405020304" pitchFamily="18" charset="0"/>
                <a:ea typeface="Times New Roman" panose="02020603050405020304" pitchFamily="18" charset="0"/>
              </a:rPr>
              <a:t>Розвиток методології науки пов’язаний з розвитком методів наукового пізнання дійсності, загальними законами розвитку наукового знання, теорії і мови науки, перевіркою будь-якої теорії практикою.</a:t>
            </a:r>
          </a:p>
          <a:p>
            <a:pPr indent="450215" algn="just">
              <a:lnSpc>
                <a:spcPct val="120000"/>
              </a:lnSpc>
              <a:spcAft>
                <a:spcPts val="0"/>
              </a:spcAft>
            </a:pPr>
            <a:r>
              <a:rPr lang="uk-UA" sz="1400" b="1" i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Метод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(від 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грец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uk-UA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methodos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дослідження, спосіб пізнання) – це:</a:t>
            </a:r>
          </a:p>
          <a:p>
            <a:pPr marL="342900" lvl="0" indent="-342900" algn="just">
              <a:lnSpc>
                <a:spcPct val="120000"/>
              </a:lnSpc>
              <a:spcAft>
                <a:spcPts val="0"/>
              </a:spcAft>
              <a:buSzPts val="1300"/>
              <a:buFont typeface="Wingdings" panose="05000000000000000000" pitchFamily="2" charset="2"/>
              <a:buChar char=""/>
              <a:tabLst>
                <a:tab pos="630555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спосіб дослідження явищ, який визначає планомірний підхід до вивчення їх наукового пізнання та встановлення істини;</a:t>
            </a:r>
          </a:p>
          <a:p>
            <a:pPr marL="342900" lvl="0" indent="-342900" algn="just">
              <a:lnSpc>
                <a:spcPct val="120000"/>
              </a:lnSpc>
              <a:spcAft>
                <a:spcPts val="0"/>
              </a:spcAft>
              <a:buSzPts val="1300"/>
              <a:buFont typeface="Wingdings" panose="05000000000000000000" pitchFamily="2" charset="2"/>
              <a:buChar char=""/>
              <a:tabLst>
                <a:tab pos="630555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методи дії вченого. Ці методи дослідницькі, оскільки перед вченим завжди стоїть ніким не вирішена проблема;</a:t>
            </a:r>
          </a:p>
          <a:p>
            <a:pPr marL="342900" lvl="0" indent="-342900" algn="just">
              <a:lnSpc>
                <a:spcPct val="120000"/>
              </a:lnSpc>
              <a:spcAft>
                <a:spcPts val="0"/>
              </a:spcAft>
              <a:buSzPts val="1300"/>
              <a:buFont typeface="Wingdings" panose="05000000000000000000" pitchFamily="2" charset="2"/>
              <a:buChar char=""/>
              <a:tabLst>
                <a:tab pos="630555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спосіб пізнання дійсності та її відтворення в мисленні;</a:t>
            </a:r>
          </a:p>
          <a:p>
            <a:pPr marL="342900" lvl="0" indent="-342900" algn="just">
              <a:lnSpc>
                <a:spcPct val="120000"/>
              </a:lnSpc>
              <a:spcAft>
                <a:spcPts val="0"/>
              </a:spcAft>
              <a:buSzPts val="1300"/>
              <a:buFont typeface="Wingdings" panose="05000000000000000000" pitchFamily="2" charset="2"/>
              <a:buChar char=""/>
              <a:tabLst>
                <a:tab pos="630555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спосіб, прийом або система прийомів для досягнення будь-якої мети, для виконання певної операції;</a:t>
            </a:r>
          </a:p>
          <a:p>
            <a:pPr marL="342900" lvl="0" indent="-342900" algn="just">
              <a:lnSpc>
                <a:spcPct val="120000"/>
              </a:lnSpc>
              <a:spcAft>
                <a:spcPts val="0"/>
              </a:spcAft>
              <a:buSzPts val="1300"/>
              <a:buFont typeface="Wingdings" panose="05000000000000000000" pitchFamily="2" charset="2"/>
              <a:buChar char=""/>
              <a:tabLst>
                <a:tab pos="630555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форма практичного і теоретичного освоєння дійсності у відповідності з законами руху об’єкту;</a:t>
            </a:r>
          </a:p>
          <a:p>
            <a:pPr marL="342900" lvl="0" indent="-342900" algn="just">
              <a:lnSpc>
                <a:spcPct val="120000"/>
              </a:lnSpc>
              <a:spcAft>
                <a:spcPts val="0"/>
              </a:spcAft>
              <a:buSzPts val="1300"/>
              <a:buFont typeface="Wingdings" panose="05000000000000000000" pitchFamily="2" charset="2"/>
              <a:buChar char=""/>
              <a:tabLst>
                <a:tab pos="630555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спосіб вивчення предмету, що досліджується, поступового руху від незнання до знання;</a:t>
            </a:r>
            <a:endParaRPr lang="uk-UA" sz="1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20000"/>
              </a:lnSpc>
              <a:spcAft>
                <a:spcPts val="0"/>
              </a:spcAft>
              <a:buSzPts val="1300"/>
              <a:buFont typeface="Wingdings" panose="05000000000000000000" pitchFamily="2" charset="2"/>
              <a:buChar char=""/>
              <a:tabLst>
                <a:tab pos="630555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свідомий спосіб досягнення, згідно з встановленими принципами, визначеної мети.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46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18453" y="1056043"/>
            <a:ext cx="11437749" cy="30839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Метод має дві нерозривно пов’язані сторони:</a:t>
            </a:r>
            <a:endParaRPr lang="uk-UA" sz="1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20000"/>
              </a:lnSpc>
              <a:spcAft>
                <a:spcPts val="0"/>
              </a:spcAft>
              <a:buSzPts val="1300"/>
              <a:buFont typeface="Wingdings" panose="05000000000000000000" pitchFamily="2" charset="2"/>
              <a:buChar char=""/>
              <a:tabLst>
                <a:tab pos="630555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формально-логічну – це способи і прийоми організації і проведення дослідження, збору і обробки матеріалів, які характеризують дійсність, що вивчається;</a:t>
            </a:r>
            <a:endParaRPr lang="uk-UA" sz="1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20000"/>
              </a:lnSpc>
              <a:spcAft>
                <a:spcPts val="0"/>
              </a:spcAft>
              <a:buSzPts val="1300"/>
              <a:buFont typeface="Wingdings" panose="05000000000000000000" pitchFamily="2" charset="2"/>
              <a:buChar char=""/>
              <a:tabLst>
                <a:tab pos="630555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змістовно-генетичну (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сутнісно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-генетичну) – передбачає необхідність теоретичних узагальнень з використанням системи законів, категорій і принципів діалектики даної науки.</a:t>
            </a:r>
            <a:endParaRPr lang="uk-UA" sz="1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20000"/>
              </a:lnSpc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Метод дослідження застосовується в науці свідомо, дотримання умов його застосування є необхідною умовою для досягнення мети.</a:t>
            </a: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Спираючись на метод, вчений отримує відповідь на те, з чого потрібно починати дослідження, яким чином групувати об’єкти і давати оцінку фактам, що вивчаються.</a:t>
            </a:r>
          </a:p>
        </p:txBody>
      </p:sp>
    </p:spTree>
    <p:extLst>
      <p:ext uri="{BB962C8B-B14F-4D97-AF65-F5344CB8AC3E}">
        <p14:creationId xmlns:p14="http://schemas.microsoft.com/office/powerpoint/2010/main" val="2871431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547303" y="516633"/>
            <a:ext cx="47564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uk-UA" i="1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Times New Roman" panose="02020603050405020304" pitchFamily="18" charset="0"/>
              </a:rPr>
              <a:t>Критерії відмінностей теорії і метода</a:t>
            </a:r>
            <a:endParaRPr lang="uk-UA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6945147"/>
              </p:ext>
            </p:extLst>
          </p:nvPr>
        </p:nvGraphicFramePr>
        <p:xfrm>
          <a:off x="1128792" y="885965"/>
          <a:ext cx="9593451" cy="50214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42590">
                  <a:extLst>
                    <a:ext uri="{9D8B030D-6E8A-4147-A177-3AD203B41FA5}">
                      <a16:colId xmlns:a16="http://schemas.microsoft.com/office/drawing/2014/main" val="3101920855"/>
                    </a:ext>
                  </a:extLst>
                </a:gridCol>
                <a:gridCol w="4184806">
                  <a:extLst>
                    <a:ext uri="{9D8B030D-6E8A-4147-A177-3AD203B41FA5}">
                      <a16:colId xmlns:a16="http://schemas.microsoft.com/office/drawing/2014/main" val="2596338480"/>
                    </a:ext>
                  </a:extLst>
                </a:gridCol>
                <a:gridCol w="3566055">
                  <a:extLst>
                    <a:ext uri="{9D8B030D-6E8A-4147-A177-3AD203B41FA5}">
                      <a16:colId xmlns:a16="http://schemas.microsoft.com/office/drawing/2014/main" val="4199425231"/>
                    </a:ext>
                  </a:extLst>
                </a:gridCol>
              </a:tblGrid>
              <a:tr h="6695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Критерії відмінності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Теорія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Метод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extLst>
                  <a:ext uri="{0D108BD9-81ED-4DB2-BD59-A6C34878D82A}">
                    <a16:rowId xmlns:a16="http://schemas.microsoft.com/office/drawing/2014/main" val="2976668112"/>
                  </a:ext>
                </a:extLst>
              </a:tr>
              <a:tr h="6695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Сутність 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Результат попередньої діяльності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Вихідний пункт і передумова наступної діяльності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extLst>
                  <a:ext uri="{0D108BD9-81ED-4DB2-BD59-A6C34878D82A}">
                    <a16:rowId xmlns:a16="http://schemas.microsoft.com/office/drawing/2014/main" val="1156307059"/>
                  </a:ext>
                </a:extLst>
              </a:tr>
              <a:tr h="100429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Функції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Пояснення і передбачення з метою пошуку істини, законів тощо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Регуляція і орієнтація діяльності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extLst>
                  <a:ext uri="{0D108BD9-81ED-4DB2-BD59-A6C34878D82A}">
                    <a16:rowId xmlns:a16="http://schemas.microsoft.com/office/drawing/2014/main" val="1677293547"/>
                  </a:ext>
                </a:extLst>
              </a:tr>
              <a:tr h="133905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Зміст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Система ідеальних образів, що відображають сутність, закономірність об’єкта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Система регулятивів, що виступають як засоби подальшого пізнання та зміни дійсності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extLst>
                  <a:ext uri="{0D108BD9-81ED-4DB2-BD59-A6C34878D82A}">
                    <a16:rowId xmlns:a16="http://schemas.microsoft.com/office/drawing/2014/main" val="773516746"/>
                  </a:ext>
                </a:extLst>
              </a:tr>
              <a:tr h="133905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Мета 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Націлена на розв’язок проблеми – що собою являє даний предмет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Націлений на виявлення способів і механізмів дослідження і перетворення предмету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extLst>
                  <a:ext uri="{0D108BD9-81ED-4DB2-BD59-A6C34878D82A}">
                    <a16:rowId xmlns:a16="http://schemas.microsoft.com/office/drawing/2014/main" val="15122951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4314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0102" y="0"/>
            <a:ext cx="7437165" cy="6861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5073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87458" y="475064"/>
            <a:ext cx="1151524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i="1" dirty="0">
                <a:ea typeface="Times New Roman" panose="02020603050405020304" pitchFamily="18" charset="0"/>
              </a:rPr>
              <a:t>Спостереження</a:t>
            </a:r>
            <a:r>
              <a:rPr lang="uk-UA" sz="2000" dirty="0">
                <a:ea typeface="Times New Roman" panose="02020603050405020304" pitchFamily="18" charset="0"/>
              </a:rPr>
              <a:t> є активним первинним та елементарним пізнавальним процесом емпіричного рівня наукового пізнання, який ґрунтується, насамперед, на роботі органів чуття людини та його предметній і матеріальній діяльності, завдяки чому людина отримує первинну інформацію про навколишнє середовище. Цей метод виступає, як правило, в </a:t>
            </a:r>
            <a:r>
              <a:rPr lang="uk-UA" sz="2000" dirty="0"/>
              <a:t>якості одного із елементів в складі інших емпіричних методів і дає первинну інформацію про світ.</a:t>
            </a:r>
          </a:p>
          <a:p>
            <a:pPr algn="just"/>
            <a:r>
              <a:rPr lang="uk-UA" sz="2000" dirty="0"/>
              <a:t>Під спостереженням також розуміють апробацію, обґрунтування висунутих гіпотез або проміжних результатів дослідження з використанням аксіоматичних знань про об’єкт, а також практики його функціонування.</a:t>
            </a:r>
          </a:p>
          <a:p>
            <a:pPr algn="just"/>
            <a:r>
              <a:rPr lang="uk-UA" sz="2000" dirty="0"/>
              <a:t>Спостереження може бути науковим та ненауковим, залежно від мети та завдань, які переслідуються суб’єктом пізнання.</a:t>
            </a:r>
          </a:p>
          <a:p>
            <a:pPr algn="just"/>
            <a:r>
              <a:rPr lang="uk-UA" sz="2000" dirty="0"/>
              <a:t>За обсягом одиниць сукупності, що досліджується, спостереження може бути суцільним і несуцільним. При </a:t>
            </a:r>
            <a:r>
              <a:rPr lang="uk-UA" sz="2000" i="1" dirty="0"/>
              <a:t>суцільному спостереженні</a:t>
            </a:r>
            <a:r>
              <a:rPr lang="uk-UA" sz="2000" dirty="0"/>
              <a:t> інформація надходить від усіх одиниць сукупності. При </a:t>
            </a:r>
            <a:r>
              <a:rPr lang="uk-UA" sz="2000" i="1" dirty="0"/>
              <a:t>несуцільному спостереженні</a:t>
            </a:r>
            <a:r>
              <a:rPr lang="uk-UA" sz="2000" dirty="0"/>
              <a:t> інформація збирається лише від раніше встановленої частини одиниць сукупності. Несуцільне спостереження може бути проведене в більш стислі терміни та з меншими затратами праці та коштів, ніж суцільне спостереження, адже обстеженню підлягає лише частина одиниць сукупності.</a:t>
            </a:r>
          </a:p>
          <a:p>
            <a:pPr algn="just"/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3040888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36908" y="954489"/>
            <a:ext cx="10957302" cy="3713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20000"/>
              </a:lnSpc>
              <a:spcAft>
                <a:spcPts val="0"/>
              </a:spcAft>
            </a:pPr>
            <a:r>
              <a:rPr lang="uk-UA" sz="22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Порівняння</a:t>
            </a:r>
            <a:r>
              <a:rPr lang="uk-UA" sz="2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один із найбільш розповсюджених методів пізнання, яке дозволяє встановити подібність та розбіжність предметів та явищ. Недарма говорять, що “все пізнається в порівнянні”. У результаті порівняння виявляється те загальне, що притаманне ряду об’єктів.</a:t>
            </a: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uk-UA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При проведенні порівняння необхідно дотримуватися двох основних вимог:</a:t>
            </a:r>
          </a:p>
          <a:p>
            <a:pPr marL="342900" lvl="0" indent="-342900" algn="just">
              <a:lnSpc>
                <a:spcPct val="120000"/>
              </a:lnSpc>
              <a:spcAft>
                <a:spcPts val="0"/>
              </a:spcAft>
              <a:buSzPts val="1300"/>
              <a:buFont typeface="Wingdings" panose="05000000000000000000" pitchFamily="2" charset="2"/>
              <a:buChar char=""/>
              <a:tabLst>
                <a:tab pos="630555" algn="l"/>
              </a:tabLst>
            </a:pPr>
            <a:r>
              <a:rPr lang="uk-UA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порівнюватися повинні лише такі явища, між якими може існувати визнана об’єктивна єдність;</a:t>
            </a:r>
          </a:p>
          <a:p>
            <a:pPr marL="342900" lvl="0" indent="-342900" algn="just">
              <a:lnSpc>
                <a:spcPct val="120000"/>
              </a:lnSpc>
              <a:spcAft>
                <a:spcPts val="0"/>
              </a:spcAft>
              <a:buSzPts val="1300"/>
              <a:buFont typeface="Wingdings" panose="05000000000000000000" pitchFamily="2" charset="2"/>
              <a:buChar char=""/>
              <a:tabLst>
                <a:tab pos="630555" algn="l"/>
              </a:tabLst>
            </a:pPr>
            <a:r>
              <a:rPr lang="uk-UA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для пізнання об’єктів їх порівняння повинно здійснюватися за найбільш важливими, суттєвими (в плані конкретного пізнавального завдання) ознаками.</a:t>
            </a:r>
          </a:p>
        </p:txBody>
      </p:sp>
    </p:spTree>
    <p:extLst>
      <p:ext uri="{BB962C8B-B14F-4D97-AF65-F5344CB8AC3E}">
        <p14:creationId xmlns:p14="http://schemas.microsoft.com/office/powerpoint/2010/main" val="1704032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007389" y="1091845"/>
            <a:ext cx="10430360" cy="36247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7000"/>
              </a:lnSpc>
              <a:spcAft>
                <a:spcPts val="0"/>
              </a:spcAft>
            </a:pPr>
            <a:r>
              <a:rPr lang="uk-UA" sz="22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Аналогія </a:t>
            </a:r>
            <a:r>
              <a:rPr lang="uk-UA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</a:t>
            </a:r>
            <a:r>
              <a:rPr lang="uk-UA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(від </a:t>
            </a:r>
            <a:r>
              <a:rPr lang="uk-UA" sz="2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грец</a:t>
            </a:r>
            <a:r>
              <a:rPr lang="uk-UA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uk-UA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analogia</a:t>
            </a:r>
            <a:r>
              <a:rPr lang="uk-UA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– відповідність, схожість або пропорція між двома величинами за визначеними ознаками, метод наукового дослідження, завдяки якому досягається пізнання одних предметів і явищ на основі їх подібності з іншими. </a:t>
            </a:r>
          </a:p>
          <a:p>
            <a:pPr algn="just">
              <a:lnSpc>
                <a:spcPct val="117000"/>
              </a:lnSpc>
              <a:spcAft>
                <a:spcPts val="0"/>
              </a:spcAft>
              <a:tabLst>
                <a:tab pos="449580" algn="l"/>
              </a:tabLst>
            </a:pPr>
            <a:r>
              <a:rPr lang="uk-UA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Відповідно, метод аналогії ґрунтується на подібності деяких аспектів різних предметів та явищ. Одержані результати поширюються на всі аналогічні явища.</a:t>
            </a:r>
          </a:p>
          <a:p>
            <a:pPr algn="just">
              <a:lnSpc>
                <a:spcPct val="117000"/>
              </a:lnSpc>
              <a:spcAft>
                <a:spcPts val="0"/>
              </a:spcAft>
            </a:pPr>
            <a:r>
              <a:rPr lang="uk-UA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Далеко не всі аналогії є логічними, через це вони повинні піддаватися перевірці. Існують два способи перевірки аналогій:</a:t>
            </a:r>
          </a:p>
          <a:p>
            <a:pPr marL="342900" lvl="0" indent="-342900" algn="just">
              <a:lnSpc>
                <a:spcPct val="117000"/>
              </a:lnSpc>
              <a:spcAft>
                <a:spcPts val="0"/>
              </a:spcAft>
              <a:buFont typeface="Wingdings" panose="05000000000000000000" pitchFamily="2" charset="2"/>
              <a:buChar char=""/>
              <a:tabLst>
                <a:tab pos="588645" algn="l"/>
              </a:tabLst>
            </a:pPr>
            <a:r>
              <a:rPr lang="uk-UA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перший спосіб – чи дійсно доречним є порівняння явищ? </a:t>
            </a:r>
          </a:p>
          <a:p>
            <a:pPr marL="342900" lvl="0" indent="-342900" algn="just">
              <a:lnSpc>
                <a:spcPct val="117000"/>
              </a:lnSpc>
              <a:spcAft>
                <a:spcPts val="0"/>
              </a:spcAft>
              <a:buFont typeface="Wingdings" panose="05000000000000000000" pitchFamily="2" charset="2"/>
              <a:buChar char=""/>
              <a:tabLst>
                <a:tab pos="588645" algn="l"/>
              </a:tabLst>
            </a:pPr>
            <a:r>
              <a:rPr lang="uk-UA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других спосіб – чи немає істотної різниці між цими явищами?</a:t>
            </a:r>
          </a:p>
        </p:txBody>
      </p:sp>
    </p:spTree>
    <p:extLst>
      <p:ext uri="{BB962C8B-B14F-4D97-AF65-F5344CB8AC3E}">
        <p14:creationId xmlns:p14="http://schemas.microsoft.com/office/powerpoint/2010/main" val="2904729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Житомирська політехніка">
      <a:dk1>
        <a:srgbClr val="224D83"/>
      </a:dk1>
      <a:lt1>
        <a:sysClr val="window" lastClr="FFFFFF"/>
      </a:lt1>
      <a:dk2>
        <a:srgbClr val="FFFFFF"/>
      </a:dk2>
      <a:lt2>
        <a:srgbClr val="224D8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Житомирська політехніка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Офіс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3518</TotalTime>
  <Words>1502</Words>
  <Application>Microsoft Office PowerPoint</Application>
  <PresentationFormat>Широкоэкранный</PresentationFormat>
  <Paragraphs>66</Paragraphs>
  <Slides>16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5" baseType="lpstr">
      <vt:lpstr>Aptos</vt:lpstr>
      <vt:lpstr>Arial</vt:lpstr>
      <vt:lpstr>Arial Black</vt:lpstr>
      <vt:lpstr>Bookman Old Style</vt:lpstr>
      <vt:lpstr>Montserrat</vt:lpstr>
      <vt:lpstr>Montserrat ExtraBold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Новосьолов Іван Володимирович</dc:creator>
  <cp:lastModifiedBy>Пользователь Windows</cp:lastModifiedBy>
  <cp:revision>131</cp:revision>
  <dcterms:created xsi:type="dcterms:W3CDTF">2023-01-12T09:20:21Z</dcterms:created>
  <dcterms:modified xsi:type="dcterms:W3CDTF">2025-03-06T04:34:04Z</dcterms:modified>
</cp:coreProperties>
</file>