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70" r:id="rId2"/>
    <p:sldId id="256" r:id="rId3"/>
    <p:sldId id="297" r:id="rId4"/>
    <p:sldId id="364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65" r:id="rId14"/>
    <p:sldId id="306" r:id="rId15"/>
    <p:sldId id="307" r:id="rId16"/>
    <p:sldId id="308" r:id="rId17"/>
    <p:sldId id="309" r:id="rId18"/>
    <p:sldId id="310" r:id="rId19"/>
    <p:sldId id="312" r:id="rId20"/>
    <p:sldId id="313" r:id="rId21"/>
    <p:sldId id="363" r:id="rId22"/>
    <p:sldId id="317" r:id="rId23"/>
    <p:sldId id="318" r:id="rId24"/>
    <p:sldId id="319" r:id="rId25"/>
    <p:sldId id="327" r:id="rId26"/>
    <p:sldId id="328" r:id="rId27"/>
    <p:sldId id="329" r:id="rId28"/>
    <p:sldId id="330" r:id="rId29"/>
    <p:sldId id="331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14" r:id="rId38"/>
    <p:sldId id="315" r:id="rId39"/>
    <p:sldId id="332" r:id="rId40"/>
    <p:sldId id="333" r:id="rId41"/>
    <p:sldId id="334" r:id="rId42"/>
    <p:sldId id="335" r:id="rId43"/>
    <p:sldId id="336" r:id="rId44"/>
    <p:sldId id="337" r:id="rId45"/>
    <p:sldId id="362" r:id="rId46"/>
    <p:sldId id="338" r:id="rId47"/>
    <p:sldId id="343" r:id="rId48"/>
    <p:sldId id="344" r:id="rId49"/>
    <p:sldId id="345" r:id="rId50"/>
    <p:sldId id="346" r:id="rId51"/>
    <p:sldId id="347" r:id="rId52"/>
    <p:sldId id="296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numpy.org/doc/stable/reference/routines.math.html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usercontent.com/translate_c?depth=1&amp;rurl=translate.google.ru&amp;sl=en&amp;sp=nmt4&amp;tl=ru&amp;u=https://docs.scipy.org/doc/scipy/reference/linalg.html&amp;xid=17259,15700022,15700186,15700190,15700256,15700259,15700262&amp;usg=ALkJrhgDsu8uYeqktBrnPSUEFXW1OfkFhw#module-scipy.linalg" TargetMode="External"/><Relationship Id="rId13" Type="http://schemas.openxmlformats.org/officeDocument/2006/relationships/hyperlink" Target="https://translate.googleusercontent.com/translate_c?depth=1&amp;rurl=translate.google.ru&amp;sl=en&amp;sp=nmt4&amp;tl=ru&amp;u=https://docs.scipy.org/doc/scipy/reference/sparse.html&amp;xid=17259,15700022,15700186,15700190,15700256,15700259,15700262&amp;usg=ALkJrhi-XbIYPqQVVB1xU_f-mukLditOzg#module-scipy.sparse" TargetMode="External"/><Relationship Id="rId3" Type="http://schemas.openxmlformats.org/officeDocument/2006/relationships/hyperlink" Target="https://translate.googleusercontent.com/translate_c?depth=1&amp;rurl=translate.google.ru&amp;sl=en&amp;sp=nmt4&amp;tl=ru&amp;u=https://docs.scipy.org/doc/scipy/reference/constants.html&amp;xid=17259,15700022,15700186,15700190,15700256,15700259,15700262&amp;usg=ALkJrhiqZaHE5MdwMu2grdE2jYaetlW2mQ#module-scipy.constants" TargetMode="External"/><Relationship Id="rId7" Type="http://schemas.openxmlformats.org/officeDocument/2006/relationships/hyperlink" Target="https://translate.googleusercontent.com/translate_c?depth=1&amp;rurl=translate.google.ru&amp;sl=en&amp;sp=nmt4&amp;tl=ru&amp;u=https://docs.scipy.org/doc/scipy/reference/io.html&amp;xid=17259,15700022,15700186,15700190,15700256,15700259,15700262&amp;usg=ALkJrhhXN--gfe2rnV3YWFv_WVrQxFQQGw#module-scipy.io" TargetMode="External"/><Relationship Id="rId12" Type="http://schemas.openxmlformats.org/officeDocument/2006/relationships/hyperlink" Target="https://translate.googleusercontent.com/translate_c?depth=1&amp;rurl=translate.google.ru&amp;sl=en&amp;sp=nmt4&amp;tl=ru&amp;u=https://docs.scipy.org/doc/scipy/reference/signal.html&amp;xid=17259,15700022,15700186,15700190,15700256,15700259,15700262&amp;usg=ALkJrhiz6VQuTYMJJDLv5X_lqBTpZzYXQQ#module-scipy.signal" TargetMode="External"/><Relationship Id="rId17" Type="http://schemas.openxmlformats.org/officeDocument/2006/relationships/image" Target="../media/image74.png"/><Relationship Id="rId2" Type="http://schemas.openxmlformats.org/officeDocument/2006/relationships/hyperlink" Target="https://translate.googleusercontent.com/translate_c?depth=1&amp;rurl=translate.google.ru&amp;sl=en&amp;sp=nmt4&amp;tl=ru&amp;u=https://docs.scipy.org/doc/scipy/reference/cluster.html&amp;xid=17259,15700022,15700186,15700190,15700256,15700259,15700262&amp;usg=ALkJrhh540xQ6ssd9VpsGVebFBucNlwQnQ#module-scipy.cluster" TargetMode="External"/><Relationship Id="rId16" Type="http://schemas.openxmlformats.org/officeDocument/2006/relationships/hyperlink" Target="https://translate.googleusercontent.com/translate_c?depth=1&amp;rurl=translate.google.ru&amp;sl=en&amp;sp=nmt4&amp;tl=ru&amp;u=https://docs.scipy.org/doc/scipy/reference/stats.html&amp;xid=17259,15700022,15700186,15700190,15700256,15700259,15700262&amp;usg=ALkJrhiJ-s2dXZWGG04_vesyg7bPlz-uhw#module-scipy.sta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nslate.googleusercontent.com/translate_c?depth=1&amp;rurl=translate.google.ru&amp;sl=en&amp;sp=nmt4&amp;tl=ru&amp;u=https://docs.scipy.org/doc/scipy/reference/interpolate.html&amp;xid=17259,15700022,15700186,15700190,15700256,15700259,15700262&amp;usg=ALkJrhj9ypMNH247s5wMrkgaej6scg7-Qg#module-scipy.interpolate" TargetMode="External"/><Relationship Id="rId11" Type="http://schemas.openxmlformats.org/officeDocument/2006/relationships/hyperlink" Target="https://translate.googleusercontent.com/translate_c?depth=1&amp;rurl=translate.google.ru&amp;sl=en&amp;sp=nmt4&amp;tl=ru&amp;u=https://docs.scipy.org/doc/scipy/reference/optimize.html&amp;xid=17259,15700022,15700186,15700190,15700256,15700259,15700262&amp;usg=ALkJrhhQq1dVhOzoLnmOGY0JiAXHFCT2Gg#module-scipy.optimize" TargetMode="External"/><Relationship Id="rId5" Type="http://schemas.openxmlformats.org/officeDocument/2006/relationships/hyperlink" Target="https://translate.googleusercontent.com/translate_c?depth=1&amp;rurl=translate.google.ru&amp;sl=en&amp;sp=nmt4&amp;tl=ru&amp;u=https://docs.scipy.org/doc/scipy/reference/integrate.html&amp;xid=17259,15700022,15700186,15700190,15700256,15700259,15700262&amp;usg=ALkJrhhG-8sS7CT4_EhvdJBk6ruvzdF0MQ#module-scipy.integrate" TargetMode="External"/><Relationship Id="rId15" Type="http://schemas.openxmlformats.org/officeDocument/2006/relationships/hyperlink" Target="https://translate.googleusercontent.com/translate_c?depth=1&amp;rurl=translate.google.ru&amp;sl=en&amp;sp=nmt4&amp;tl=ru&amp;u=https://docs.scipy.org/doc/scipy/reference/special.html&amp;xid=17259,15700022,15700186,15700190,15700256,15700259,15700262&amp;usg=ALkJrhiMUZb-hZA6LwSFP0-DZ7jZrwOf4A#module-scipy.special" TargetMode="External"/><Relationship Id="rId10" Type="http://schemas.openxmlformats.org/officeDocument/2006/relationships/hyperlink" Target="https://translate.googleusercontent.com/translate_c?depth=1&amp;rurl=translate.google.ru&amp;sl=en&amp;sp=nmt4&amp;tl=ru&amp;u=https://docs.scipy.org/doc/scipy/reference/odr.html&amp;xid=17259,15700022,15700186,15700190,15700256,15700259,15700262&amp;usg=ALkJrhijQdypsGRcJoxI5T9mGVw1Tp3kMQ#module-scipy.odr" TargetMode="External"/><Relationship Id="rId4" Type="http://schemas.openxmlformats.org/officeDocument/2006/relationships/hyperlink" Target="https://translate.googleusercontent.com/translate_c?depth=1&amp;rurl=translate.google.ru&amp;sl=en&amp;sp=nmt4&amp;tl=ru&amp;u=https://docs.scipy.org/doc/scipy/reference/fftpack.html&amp;xid=17259,15700022,15700186,15700190,15700256,15700259,15700262&amp;usg=ALkJrhjPThm3JHKXuAkrtxHlN96VahF0Lg#module-scipy.fftpack" TargetMode="External"/><Relationship Id="rId9" Type="http://schemas.openxmlformats.org/officeDocument/2006/relationships/hyperlink" Target="https://translate.googleusercontent.com/translate_c?depth=1&amp;rurl=translate.google.ru&amp;sl=en&amp;sp=nmt4&amp;tl=ru&amp;u=https://docs.scipy.org/doc/scipy/reference/ndimage.html&amp;xid=17259,15700022,15700186,15700190,15700256,15700259,15700262&amp;usg=ALkJrhj7ecMHwCt-8r47mgCdQ75UnXF3OA#module-scipy.ndimage" TargetMode="External"/><Relationship Id="rId14" Type="http://schemas.openxmlformats.org/officeDocument/2006/relationships/hyperlink" Target="https://translate.googleusercontent.com/translate_c?depth=1&amp;rurl=translate.google.ru&amp;sl=en&amp;sp=nmt4&amp;tl=ru&amp;u=https://docs.scipy.org/doc/scipy/reference/spatial.html&amp;xid=17259,15700022,15700186,15700190,15700256,15700259,15700262&amp;usg=ALkJrhgAt_LzIExhVw0sr95DInfvpRB-aA#module-scipy.spatia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docs.scipy.org/doc/scipy/reference/constant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docs.scipy.org/doc/scipy/reference/generated/scipy.interpolate.UnivariateSpline.html?highlight=univariatespline#scipy.interpolate.UnivariateSpline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716" y="688063"/>
            <a:ext cx="9144000" cy="334700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ЛЕКЦІЯ </a:t>
            </a:r>
            <a:r>
              <a:rPr lang="en-US" b="1" dirty="0" smtClean="0">
                <a:latin typeface="+mn-lt"/>
              </a:rPr>
              <a:t>14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en-US" b="1" dirty="0" err="1" smtClean="0">
                <a:latin typeface="+mn-lt"/>
              </a:rPr>
              <a:t>NumPy</a:t>
            </a:r>
            <a:r>
              <a:rPr lang="uk-UA" b="1" dirty="0" smtClean="0">
                <a:latin typeface="+mn-lt"/>
              </a:rPr>
              <a:t> і </a:t>
            </a:r>
            <a:r>
              <a:rPr lang="en-US" b="1" dirty="0" err="1" smtClean="0">
                <a:latin typeface="+mn-lt"/>
              </a:rPr>
              <a:t>SciPy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</a:t>
            </a:r>
            <a:r>
              <a:rPr lang="en-US" sz="1600" b="1" i="1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також реалізована можливість доступу до безлічі елементів масиву через логічний індексний масив. Індексний масив повинен збігатися за формою з </a:t>
            </a:r>
            <a:r>
              <a:rPr lang="uk-UA" sz="1600" dirty="0" smtClean="0"/>
              <a:t>індексованим елементом.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 бачите, така конструкція повертає плоский масив, що складається з елементів, що індексується масиву, відповідних істинним індексам. Однак, якщо ми використовуємо такий доступ до елементів масиву для зміни їх значень, то форма масиву збережеться</a:t>
            </a:r>
            <a:r>
              <a:rPr lang="uk-UA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Над індексується булеві масивами визначені логічні операції </a:t>
            </a:r>
            <a:r>
              <a:rPr lang="en-US" sz="1600" b="1" i="1" dirty="0" err="1"/>
              <a:t>logical_and</a:t>
            </a:r>
            <a:r>
              <a:rPr lang="en-US" sz="1600" dirty="0"/>
              <a:t>, </a:t>
            </a:r>
            <a:r>
              <a:rPr lang="en-US" sz="1600" b="1" i="1" dirty="0" err="1"/>
              <a:t>logical_or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logical_not</a:t>
            </a:r>
            <a:r>
              <a:rPr lang="en-US" sz="1600" dirty="0"/>
              <a:t> </a:t>
            </a:r>
            <a:r>
              <a:rPr lang="uk-UA" sz="1600" dirty="0"/>
              <a:t>виконують логічні операції </a:t>
            </a:r>
            <a:r>
              <a:rPr lang="uk-UA" sz="1600" b="1" i="1" dirty="0"/>
              <a:t>І</a:t>
            </a:r>
            <a:r>
              <a:rPr lang="uk-UA" sz="1600" dirty="0"/>
              <a:t>, </a:t>
            </a:r>
            <a:r>
              <a:rPr lang="uk-UA" sz="1600" b="1" i="1" dirty="0"/>
              <a:t>АБО</a:t>
            </a:r>
            <a:r>
              <a:rPr lang="uk-UA" sz="1600" dirty="0"/>
              <a:t> і </a:t>
            </a:r>
            <a:r>
              <a:rPr lang="uk-UA" sz="1600" b="1" i="1" dirty="0" smtClean="0"/>
              <a:t>НІ</a:t>
            </a:r>
            <a:r>
              <a:rPr lang="uk-UA" sz="1600" dirty="0" smtClean="0"/>
              <a:t> </a:t>
            </a:r>
            <a:r>
              <a:rPr lang="uk-UA" sz="1600" dirty="0"/>
              <a:t>поелементно: 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7645" y="795957"/>
            <a:ext cx="4540667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(A[I])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384" y="979551"/>
            <a:ext cx="733425" cy="371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57645" y="2390602"/>
            <a:ext cx="4540667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A[I]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851" y="2572380"/>
            <a:ext cx="1009650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80633" y="4058122"/>
            <a:ext cx="4670830" cy="2677656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I1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I2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B[np.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logical_and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(I1, I2)]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C[np.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logical_or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(I1, I2)]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D[np.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logical_not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(I1)]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2696" y="4191754"/>
            <a:ext cx="845423" cy="25440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860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err="1"/>
              <a:t>logical_and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logical_or</a:t>
            </a:r>
            <a:r>
              <a:rPr lang="en-US" sz="1600" dirty="0"/>
              <a:t> </a:t>
            </a:r>
            <a:r>
              <a:rPr lang="uk-UA" sz="1600" dirty="0"/>
              <a:t>приймають 2 операнда, </a:t>
            </a:r>
            <a:r>
              <a:rPr lang="en-US" sz="1600" b="1" i="1" dirty="0" err="1"/>
              <a:t>logical_not</a:t>
            </a:r>
            <a:r>
              <a:rPr lang="en-US" sz="1600" dirty="0"/>
              <a:t> - </a:t>
            </a:r>
            <a:r>
              <a:rPr lang="uk-UA" sz="1600" dirty="0"/>
              <a:t>один. Можна використовувати оператори </a:t>
            </a:r>
            <a:r>
              <a:rPr lang="uk-UA" sz="1600" b="1" i="1" dirty="0"/>
              <a:t>&amp;</a:t>
            </a:r>
            <a:r>
              <a:rPr lang="uk-UA" sz="1600" dirty="0"/>
              <a:t>, </a:t>
            </a:r>
            <a:r>
              <a:rPr lang="uk-UA" sz="1600" b="1" i="1" dirty="0"/>
              <a:t>|</a:t>
            </a:r>
            <a:r>
              <a:rPr lang="uk-UA" sz="1600" dirty="0"/>
              <a:t> і </a:t>
            </a:r>
            <a:r>
              <a:rPr lang="uk-UA" sz="1600" b="1" i="1" dirty="0"/>
              <a:t>~</a:t>
            </a:r>
            <a:r>
              <a:rPr lang="uk-UA" sz="1600" dirty="0"/>
              <a:t> для виконання </a:t>
            </a:r>
            <a:r>
              <a:rPr lang="uk-UA" sz="1600" b="1" i="1" dirty="0"/>
              <a:t>І</a:t>
            </a:r>
            <a:r>
              <a:rPr lang="uk-UA" sz="1600" dirty="0"/>
              <a:t>, </a:t>
            </a:r>
            <a:r>
              <a:rPr lang="uk-UA" sz="1600" b="1" i="1" dirty="0"/>
              <a:t>АБО</a:t>
            </a:r>
            <a:r>
              <a:rPr lang="uk-UA" sz="1600" dirty="0"/>
              <a:t> і </a:t>
            </a:r>
            <a:r>
              <a:rPr lang="uk-UA" sz="1600" b="1" i="1" dirty="0" smtClean="0"/>
              <a:t>НІ</a:t>
            </a:r>
            <a:r>
              <a:rPr lang="uk-UA" sz="1600" dirty="0" smtClean="0"/>
              <a:t> </a:t>
            </a:r>
            <a:r>
              <a:rPr lang="uk-UA" sz="1600" dirty="0"/>
              <a:t>відповідно з будь-якою кількістю операндів: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 еквівалентно застосуванню тільки </a:t>
            </a:r>
            <a:r>
              <a:rPr lang="en-US" sz="1600" dirty="0"/>
              <a:t>I1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Отримати індексований </a:t>
            </a:r>
            <a:r>
              <a:rPr lang="uk-UA" sz="1600" dirty="0"/>
              <a:t>логічний масив, відповідний за формою масиву значень можна, записавши </a:t>
            </a:r>
            <a:r>
              <a:rPr lang="uk-UA" sz="1600" dirty="0" smtClean="0"/>
              <a:t>логічну умову </a:t>
            </a:r>
            <a:r>
              <a:rPr lang="uk-UA" sz="1600" dirty="0"/>
              <a:t>з ім'ям масиву в якості операнда. Логічне значення індексу буде розраховано як істинність виразу для відповідного елемента масиву.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Знайдемо індексований масив</a:t>
            </a:r>
            <a:r>
              <a:rPr lang="en-US" sz="1600" dirty="0" smtClean="0"/>
              <a:t> </a:t>
            </a:r>
            <a:r>
              <a:rPr lang="uk-UA" sz="1600" dirty="0"/>
              <a:t>елементів, які більше, ніж 3, а елементи зі значеннями менше ніж 2 і більше 4 - </a:t>
            </a:r>
            <a:r>
              <a:rPr lang="uk-UA" sz="1600" dirty="0" smtClean="0"/>
              <a:t>обнулимо: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7695" y="757402"/>
            <a:ext cx="4670830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I1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I2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A[I1 &amp; (I1 | ~ I2)]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803" y="1237924"/>
            <a:ext cx="1000125" cy="581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1069" y="3917980"/>
            <a:ext cx="2763642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 before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A &gt;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A[np.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logical_or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 &lt;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 &gt;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 after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224" y="3917980"/>
            <a:ext cx="2114550" cy="2466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8148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/>
              <a:t>Форма масиву і її зміна </a:t>
            </a:r>
            <a:endParaRPr lang="ru-RU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Багатовимірний </a:t>
            </a:r>
            <a:r>
              <a:rPr lang="ru-RU" sz="1600" dirty="0"/>
              <a:t>масив можна представити як одновимірний масив максимальної довжини, нарізаний на фрагменти по довжині самої останньої осі і покладений шарами по осях, починаючи з останніх.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Наприклад: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030709" y="1816656"/>
            <a:ext cx="619558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У цьому прикладі ми з одновимірного масиву довжиною 24 елемента сформували 2 нових масиву. </a:t>
            </a:r>
            <a:endParaRPr lang="uk-UA" sz="1600" dirty="0" smtClean="0"/>
          </a:p>
          <a:p>
            <a:r>
              <a:rPr lang="uk-UA" sz="1600" dirty="0" smtClean="0"/>
              <a:t>Масив </a:t>
            </a:r>
            <a:r>
              <a:rPr lang="en-US" sz="1600" dirty="0"/>
              <a:t>B, </a:t>
            </a:r>
            <a:r>
              <a:rPr lang="uk-UA" sz="1600" dirty="0"/>
              <a:t>розміром 4 на 6. Якщо подивитися на порядок значень, то видно, що </a:t>
            </a:r>
            <a:r>
              <a:rPr lang="uk-UA" sz="1600" dirty="0" smtClean="0"/>
              <a:t>по вертикалі масиву йдуть послідовності </a:t>
            </a:r>
            <a:r>
              <a:rPr lang="uk-UA" sz="1600" dirty="0"/>
              <a:t>значень. </a:t>
            </a:r>
            <a:endParaRPr lang="uk-UA" sz="1600" dirty="0" smtClean="0"/>
          </a:p>
          <a:p>
            <a:endParaRPr lang="uk-UA" sz="1600" dirty="0"/>
          </a:p>
          <a:p>
            <a:r>
              <a:rPr lang="uk-UA" sz="1600" dirty="0" smtClean="0"/>
              <a:t>У </a:t>
            </a:r>
            <a:r>
              <a:rPr lang="uk-UA" sz="1600" dirty="0"/>
              <a:t>масиві </a:t>
            </a:r>
            <a:r>
              <a:rPr lang="en-US" sz="1600" dirty="0"/>
              <a:t>C, </a:t>
            </a:r>
            <a:r>
              <a:rPr lang="uk-UA" sz="1600" dirty="0"/>
              <a:t>розміром 4 на 3 на 2, безперервні значення йдуть уздовж останньої осі. Уздовж </a:t>
            </a:r>
            <a:r>
              <a:rPr lang="uk-UA" sz="1600" dirty="0" smtClean="0"/>
              <a:t>другої </a:t>
            </a:r>
            <a:r>
              <a:rPr lang="uk-UA" sz="1600" dirty="0"/>
              <a:t>осі йдуть послідовно блоки, об'єднання яких дало б в результаті рядки уздовж другої осі масиву </a:t>
            </a:r>
            <a:r>
              <a:rPr lang="en-US" sz="1600" dirty="0"/>
              <a:t>B. </a:t>
            </a:r>
            <a:endParaRPr lang="uk-UA" sz="1600" dirty="0" smtClean="0"/>
          </a:p>
          <a:p>
            <a:r>
              <a:rPr lang="uk-UA" sz="1600" dirty="0" smtClean="0"/>
              <a:t>А </a:t>
            </a:r>
            <a:r>
              <a:rPr lang="uk-UA" sz="1600" dirty="0"/>
              <a:t>враховуючи, що ми не робили копії, стає зрозуміло, що це різні форми </a:t>
            </a:r>
            <a:r>
              <a:rPr lang="uk-UA" sz="1600" dirty="0" smtClean="0"/>
              <a:t>пердставлення </a:t>
            </a:r>
            <a:r>
              <a:rPr lang="uk-UA" sz="1600" dirty="0"/>
              <a:t>одного і того ж масиву даних. </a:t>
            </a:r>
            <a:endParaRPr lang="uk-UA" sz="1600" dirty="0" smtClean="0"/>
          </a:p>
          <a:p>
            <a:endParaRPr lang="uk-UA" sz="1600" dirty="0"/>
          </a:p>
          <a:p>
            <a:r>
              <a:rPr lang="uk-UA" sz="1600" dirty="0" smtClean="0"/>
              <a:t>Це дає можливість легко </a:t>
            </a:r>
            <a:r>
              <a:rPr lang="uk-UA" sz="1600" dirty="0"/>
              <a:t>і швидко змінювати форму масиву, не змінюючи самих даних.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0123" y="1816656"/>
            <a:ext cx="1939698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65" y="1816656"/>
            <a:ext cx="1743460" cy="48471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7478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77" y="103677"/>
            <a:ext cx="9411147" cy="6754323"/>
          </a:xfrm>
        </p:spPr>
      </p:pic>
    </p:spTree>
    <p:extLst>
      <p:ext uri="{BB962C8B-B14F-4D97-AF65-F5344CB8AC3E}">
        <p14:creationId xmlns:p14="http://schemas.microsoft.com/office/powerpoint/2010/main" val="354875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Щоб дізнатися розмірність масиву (кількість </a:t>
            </a:r>
            <a:r>
              <a:rPr lang="uk-UA" sz="1600" dirty="0" smtClean="0"/>
              <a:t>вісей</a:t>
            </a:r>
            <a:r>
              <a:rPr lang="uk-UA" sz="1600" dirty="0"/>
              <a:t>), можна використовувати поле </a:t>
            </a:r>
            <a:r>
              <a:rPr lang="en-US" sz="1600" b="1" i="1" dirty="0" err="1"/>
              <a:t>ndim</a:t>
            </a:r>
            <a:r>
              <a:rPr lang="en-US" sz="1600" dirty="0"/>
              <a:t> (</a:t>
            </a:r>
            <a:r>
              <a:rPr lang="uk-UA" sz="1600" dirty="0"/>
              <a:t>число), а щоб дізнатися розмір </a:t>
            </a:r>
            <a:r>
              <a:rPr lang="uk-UA" sz="1600" dirty="0" smtClean="0"/>
              <a:t>вздовж </a:t>
            </a:r>
            <a:r>
              <a:rPr lang="uk-UA" sz="1600" dirty="0"/>
              <a:t>кожної </a:t>
            </a:r>
            <a:r>
              <a:rPr lang="uk-UA" sz="1600" dirty="0" smtClean="0"/>
              <a:t>вісі </a:t>
            </a:r>
            <a:r>
              <a:rPr lang="uk-UA" sz="1600" dirty="0"/>
              <a:t>- </a:t>
            </a:r>
            <a:r>
              <a:rPr lang="en-US" sz="1600" b="1" i="1" dirty="0"/>
              <a:t>shape</a:t>
            </a:r>
            <a:r>
              <a:rPr lang="en-US" sz="1600" dirty="0"/>
              <a:t> (</a:t>
            </a:r>
            <a:r>
              <a:rPr lang="uk-UA" sz="1600" dirty="0"/>
              <a:t>кортеж).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Розмірність </a:t>
            </a:r>
            <a:r>
              <a:rPr lang="uk-UA" sz="1600" dirty="0"/>
              <a:t>можна також дізнатися і по довжині </a:t>
            </a:r>
            <a:r>
              <a:rPr lang="en-US" sz="1600" b="1" i="1" dirty="0"/>
              <a:t>shape</a:t>
            </a:r>
            <a:r>
              <a:rPr lang="en-US" sz="1600" dirty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Щоб </a:t>
            </a:r>
            <a:r>
              <a:rPr lang="uk-UA" sz="1600" dirty="0"/>
              <a:t>дізнатися повну кількість елементів в масиві можна скористатися значенням </a:t>
            </a:r>
            <a:r>
              <a:rPr lang="en-US" sz="1600" b="1" i="1" dirty="0"/>
              <a:t>size</a:t>
            </a:r>
            <a:r>
              <a:rPr lang="en-US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Зверніть увагу, що </a:t>
            </a:r>
            <a:r>
              <a:rPr lang="ru-RU" sz="1600" b="1" i="1" dirty="0"/>
              <a:t>ndim</a:t>
            </a:r>
            <a:r>
              <a:rPr lang="ru-RU" sz="1600" dirty="0"/>
              <a:t> і </a:t>
            </a:r>
            <a:r>
              <a:rPr lang="ru-RU" sz="1600" b="1" i="1" dirty="0"/>
              <a:t>shape</a:t>
            </a:r>
            <a:r>
              <a:rPr lang="ru-RU" sz="1600" dirty="0"/>
              <a:t> - це атрибути, а не методи!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Щоб </a:t>
            </a:r>
            <a:r>
              <a:rPr lang="ru-RU" sz="1600" dirty="0"/>
              <a:t>побачити масив одновимірним, можна скористатися функцією </a:t>
            </a:r>
            <a:r>
              <a:rPr lang="ru-RU" sz="1600" b="1" i="1" dirty="0"/>
              <a:t>ravel</a:t>
            </a:r>
            <a:r>
              <a:rPr lang="ru-RU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8229" y="1254423"/>
            <a:ext cx="3686971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С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(С)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(С.ndim, С.shape,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(С.shape), A.size)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773" y="1254423"/>
            <a:ext cx="1325194" cy="34805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08229" y="5771184"/>
            <a:ext cx="2763642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712" y="5771184"/>
            <a:ext cx="942975" cy="53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33666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Щоб поміняти розміри уздовж осей або розмірність використовується метод </a:t>
            </a:r>
            <a:r>
              <a:rPr lang="en-US" sz="1600" b="1" i="1" dirty="0"/>
              <a:t>reshape</a:t>
            </a:r>
            <a:r>
              <a:rPr lang="en-US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Важливо, щоб кількість елементів </a:t>
            </a:r>
            <a:r>
              <a:rPr lang="uk-UA" sz="1600" dirty="0" smtClean="0"/>
              <a:t>збереглася</a:t>
            </a:r>
            <a:r>
              <a:rPr lang="uk-UA" sz="1600" dirty="0"/>
              <a:t>. Інакше виникне помилка: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 огляду </a:t>
            </a:r>
            <a:r>
              <a:rPr lang="uk-UA" sz="1600" dirty="0" smtClean="0"/>
              <a:t>на</a:t>
            </a:r>
            <a:r>
              <a:rPr lang="en-US" sz="1600" dirty="0" smtClean="0"/>
              <a:t> </a:t>
            </a:r>
            <a:r>
              <a:rPr lang="ru-RU" sz="1600" dirty="0" smtClean="0"/>
              <a:t>те</a:t>
            </a:r>
            <a:r>
              <a:rPr lang="uk-UA" sz="1600" dirty="0" smtClean="0"/>
              <a:t>, </a:t>
            </a:r>
            <a:r>
              <a:rPr lang="uk-UA" sz="1600" dirty="0"/>
              <a:t>що кількість елементів </a:t>
            </a:r>
            <a:r>
              <a:rPr lang="uk-UA" sz="1600" dirty="0" smtClean="0"/>
              <a:t>постійна, </a:t>
            </a:r>
            <a:r>
              <a:rPr lang="uk-UA" sz="1600" dirty="0"/>
              <a:t>розмір </a:t>
            </a:r>
            <a:r>
              <a:rPr lang="uk-UA" sz="1600" dirty="0" smtClean="0"/>
              <a:t>вздовж </a:t>
            </a:r>
            <a:r>
              <a:rPr lang="uk-UA" sz="1600" dirty="0"/>
              <a:t>однієї будь-якої осі при виконанні </a:t>
            </a:r>
            <a:r>
              <a:rPr lang="en-US" sz="1600" b="1" i="1" dirty="0"/>
              <a:t>reshape</a:t>
            </a:r>
            <a:r>
              <a:rPr lang="en-US" sz="1600" dirty="0"/>
              <a:t> </a:t>
            </a:r>
            <a:r>
              <a:rPr lang="uk-UA" sz="1600" dirty="0"/>
              <a:t>може бути обчислений з значень довжини уздовж інших осей. Розмір уздовж однієї осі можна позначити -1 і тоді він буде вирахувано автоматично: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Замість </a:t>
            </a:r>
            <a:r>
              <a:rPr lang="ru-RU" sz="1600" b="1" i="1" dirty="0" smtClean="0"/>
              <a:t>ravel</a:t>
            </a:r>
            <a:r>
              <a:rPr lang="ru-RU" sz="1600" dirty="0" smtClean="0"/>
              <a:t> </a:t>
            </a:r>
            <a:r>
              <a:rPr lang="uk-UA" sz="1600" dirty="0" smtClean="0"/>
              <a:t>можливо </a:t>
            </a:r>
            <a:r>
              <a:rPr lang="ru-RU" sz="1600" dirty="0" smtClean="0"/>
              <a:t>використовувати </a:t>
            </a:r>
            <a:r>
              <a:rPr lang="ru-RU" sz="1600" b="1" i="1" dirty="0" smtClean="0"/>
              <a:t>reshape</a:t>
            </a:r>
            <a:r>
              <a:rPr lang="ru-RU" sz="1600" dirty="0" smtClean="0"/>
              <a:t> 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90123" y="512867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73" y="563895"/>
            <a:ext cx="904875" cy="514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90123" y="1755856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073" y="1755856"/>
            <a:ext cx="7629525" cy="1076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90123" y="3416685"/>
            <a:ext cx="2074607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(B.shape, C.shape)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348" y="3563274"/>
            <a:ext cx="1581150" cy="323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90123" y="5056455"/>
            <a:ext cx="2763642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(B.shape)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287" y="5062556"/>
            <a:ext cx="466725" cy="323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291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Розглянемо практичне застосування деяких можливостей для обробки зображень.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Як </a:t>
            </a:r>
            <a:r>
              <a:rPr lang="ru-RU" sz="1600" dirty="0"/>
              <a:t>об'єкт дослідження будемо використовувати фотографію: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Спробуємо її завантажити і візуалізувати засобами </a:t>
            </a:r>
            <a:r>
              <a:rPr lang="en-US" sz="1600" dirty="0"/>
              <a:t>Python. </a:t>
            </a:r>
            <a:r>
              <a:rPr lang="uk-UA" sz="1600" dirty="0"/>
              <a:t>Для цього нам знадобляться </a:t>
            </a:r>
            <a:r>
              <a:rPr lang="en-US" sz="1600" b="1" i="1" dirty="0" err="1"/>
              <a:t>OpenCV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 smtClean="0"/>
              <a:t>Matplotlib</a:t>
            </a:r>
            <a:endParaRPr lang="uk-UA" sz="1600" b="1" i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Тому в терміналі (</a:t>
            </a:r>
            <a:r>
              <a:rPr lang="en-US" sz="1600" b="1" i="1" dirty="0" err="1" smtClean="0"/>
              <a:t>cmd</a:t>
            </a:r>
            <a:r>
              <a:rPr lang="en-US" sz="1600" dirty="0" smtClean="0"/>
              <a:t>) </a:t>
            </a:r>
            <a:r>
              <a:rPr lang="uk-UA" sz="1600" dirty="0" smtClean="0"/>
              <a:t>встановлюємо</a:t>
            </a:r>
            <a:r>
              <a:rPr lang="en-US" sz="1600" dirty="0" smtClean="0"/>
              <a:t>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6" y="752946"/>
            <a:ext cx="6180499" cy="4629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36" y="6067425"/>
            <a:ext cx="3284196" cy="34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0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17695" y="3271039"/>
            <a:ext cx="44133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Зверніть увагу на рядок </a:t>
            </a:r>
            <a:r>
              <a:rPr lang="ru-RU" sz="1600" dirty="0" smtClean="0"/>
              <a:t>завантаження картинки:</a:t>
            </a: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 </a:t>
            </a:r>
            <a:endParaRPr lang="uk-UA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684" y="3711680"/>
            <a:ext cx="1738538" cy="4187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1558" y="4388653"/>
            <a:ext cx="49794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err="1"/>
              <a:t>OpenCV</a:t>
            </a:r>
            <a:r>
              <a:rPr lang="en-US" sz="1600" dirty="0"/>
              <a:t> </a:t>
            </a:r>
            <a:r>
              <a:rPr lang="uk-UA" sz="1600" dirty="0"/>
              <a:t>працює із зображеннями у форматі </a:t>
            </a:r>
            <a:r>
              <a:rPr lang="en-US" sz="1600" b="1" i="1" dirty="0"/>
              <a:t>BGR</a:t>
            </a:r>
            <a:r>
              <a:rPr lang="en-US" sz="1600" dirty="0"/>
              <a:t>, </a:t>
            </a:r>
            <a:r>
              <a:rPr lang="uk-UA" sz="1600" dirty="0"/>
              <a:t>а </a:t>
            </a:r>
            <a:r>
              <a:rPr lang="uk-UA" sz="1600" dirty="0" smtClean="0"/>
              <a:t>нам більщ звичний </a:t>
            </a:r>
            <a:r>
              <a:rPr lang="en-US" sz="1600" b="1" i="1" dirty="0"/>
              <a:t>RGB</a:t>
            </a:r>
            <a:r>
              <a:rPr lang="en-US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Ми </a:t>
            </a:r>
            <a:r>
              <a:rPr lang="uk-UA" sz="1600" dirty="0"/>
              <a:t>міняємо порядок байтів </a:t>
            </a:r>
            <a:r>
              <a:rPr lang="uk-UA" sz="1600" dirty="0" smtClean="0"/>
              <a:t>вздовж </a:t>
            </a:r>
            <a:r>
              <a:rPr lang="uk-UA" sz="1600" dirty="0"/>
              <a:t>осі кольору без звернення до функцій </a:t>
            </a:r>
            <a:r>
              <a:rPr lang="en-US" sz="1600" dirty="0" err="1"/>
              <a:t>OpenCV</a:t>
            </a:r>
            <a:r>
              <a:rPr lang="en-US" sz="1600" dirty="0"/>
              <a:t>, </a:t>
            </a:r>
            <a:r>
              <a:rPr lang="uk-UA" sz="1600" dirty="0"/>
              <a:t>використовуючи конструкцію </a:t>
            </a:r>
            <a:r>
              <a:rPr lang="uk-UA" sz="1600" b="1" i="1" dirty="0"/>
              <a:t>[:,:, :: - 1]</a:t>
            </a:r>
            <a:r>
              <a:rPr lang="uk-UA" sz="1600" dirty="0"/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229" y="122222"/>
            <a:ext cx="2146965" cy="1966451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1558" y="160203"/>
            <a:ext cx="6503703" cy="224676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 = 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'./output-images/ext-1.jpg'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911" y="2125717"/>
            <a:ext cx="6276574" cy="4684149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78771" y="3711680"/>
            <a:ext cx="28710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cv2.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(I.shape)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14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Зменшимо зображення в 2 рази по кожній осі.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Наше </a:t>
            </a:r>
            <a:r>
              <a:rPr lang="uk-UA" sz="1600" dirty="0"/>
              <a:t>зображення має парні розміри по осях, відповідно, може бути зменшено без </a:t>
            </a:r>
            <a:r>
              <a:rPr lang="uk-UA" sz="1600" dirty="0" smtClean="0"/>
              <a:t>інтерполяції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Помінявши форму масиву, ми отримали 2 нові </a:t>
            </a:r>
            <a:r>
              <a:rPr lang="uk-UA" sz="1600" dirty="0" smtClean="0"/>
              <a:t>вісі</a:t>
            </a:r>
            <a:r>
              <a:rPr lang="uk-UA" sz="1600" dirty="0"/>
              <a:t>, по 2 значення в кожній, їм відповідають кадри, складені з непарних і парних рядків і стовпців вихідного зображення.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632" y="874979"/>
            <a:ext cx="5786637" cy="4301178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7695" y="1038059"/>
            <a:ext cx="6110968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 = I.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687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/>
              <a:t>Перестановка осей і транспонування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Окрім </a:t>
            </a:r>
            <a:r>
              <a:rPr lang="uk-UA" sz="1600" dirty="0"/>
              <a:t>зміни форми масиву при незмінному порядку одиниць даних, часто зустрічається необхідність змінити порядок проходження осей, що природним чином спричинить перестановки блоків даних. Прикладом такого перетворення може бути транспонування </a:t>
            </a:r>
            <a:r>
              <a:rPr lang="uk-UA" sz="1600" dirty="0" smtClean="0"/>
              <a:t>матриці -  </a:t>
            </a:r>
            <a:r>
              <a:rPr lang="uk-UA" sz="1600" dirty="0"/>
              <a:t>взаємозаміна рядків і стовпців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цьому прикладі для транспонування матриці </a:t>
            </a:r>
            <a:r>
              <a:rPr lang="uk-UA" sz="1600" b="1" i="1" dirty="0"/>
              <a:t>A</a:t>
            </a:r>
            <a:r>
              <a:rPr lang="uk-UA" sz="1600" dirty="0"/>
              <a:t> використовувалася конструкція </a:t>
            </a:r>
            <a:r>
              <a:rPr lang="uk-UA" sz="1600" b="1" i="1" dirty="0"/>
              <a:t>A.T.</a:t>
            </a:r>
            <a:r>
              <a:rPr lang="uk-UA" sz="1600" dirty="0"/>
              <a:t> Оператор транспонування інвертує порядок осей. Розглянемо ще один приклад з трьома осями:</a:t>
            </a:r>
            <a:endParaRPr lang="en-US" sz="16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81069" y="1612104"/>
            <a:ext cx="2763642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A 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 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ravel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079" y="1612104"/>
            <a:ext cx="1089981" cy="26592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81069" y="5038252"/>
            <a:ext cx="3236784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(C.shape,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(C).shape)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(C.T[:,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079" y="5038252"/>
            <a:ext cx="1324933" cy="15559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8092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/>
              <a:t>Що таке </a:t>
            </a:r>
            <a:r>
              <a:rPr lang="en-US" sz="1800" b="1" dirty="0" err="1"/>
              <a:t>NumPy</a:t>
            </a:r>
            <a:r>
              <a:rPr lang="en-US" sz="1800" b="1" dirty="0"/>
              <a:t>? </a:t>
            </a:r>
            <a:endParaRPr lang="en-US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Це </a:t>
            </a:r>
            <a:r>
              <a:rPr lang="uk-UA" sz="1800" dirty="0"/>
              <a:t>бібліотека з відкритим вихідним кодом, колись відокремилася від проекту </a:t>
            </a:r>
            <a:r>
              <a:rPr lang="en-US" sz="1800" b="1" i="1" dirty="0" err="1"/>
              <a:t>SciPy</a:t>
            </a:r>
            <a:r>
              <a:rPr lang="en-US" sz="1800" dirty="0"/>
              <a:t>. </a:t>
            </a:r>
            <a:r>
              <a:rPr lang="en-US" sz="1800" b="1" i="1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/>
              <a:t>є спадкоємцем </a:t>
            </a:r>
            <a:r>
              <a:rPr lang="en-US" sz="1800" i="1" dirty="0"/>
              <a:t>Numeric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i="1" dirty="0" err="1"/>
              <a:t>NumArray</a:t>
            </a:r>
            <a:r>
              <a:rPr lang="en-US" sz="1800" dirty="0"/>
              <a:t>. </a:t>
            </a:r>
            <a:r>
              <a:rPr lang="en-US" sz="1800" i="1" dirty="0" err="1" smtClean="0"/>
              <a:t>NumPy</a:t>
            </a:r>
            <a:r>
              <a:rPr lang="en-US" sz="1800" dirty="0" smtClean="0"/>
              <a:t> </a:t>
            </a:r>
            <a:r>
              <a:rPr lang="ru-RU" sz="1800" dirty="0" smtClean="0"/>
              <a:t>базу</a:t>
            </a:r>
            <a:r>
              <a:rPr lang="uk-UA" sz="1800" dirty="0" smtClean="0"/>
              <a:t>ється на </a:t>
            </a:r>
            <a:r>
              <a:rPr lang="uk-UA" sz="1800" dirty="0"/>
              <a:t>бібліотеці </a:t>
            </a:r>
            <a:r>
              <a:rPr lang="en-US" sz="1800" dirty="0"/>
              <a:t>LAPAC, </a:t>
            </a:r>
            <a:r>
              <a:rPr lang="uk-UA" sz="1800" dirty="0"/>
              <a:t>яка написана на </a:t>
            </a:r>
            <a:r>
              <a:rPr lang="en-US" sz="1800" dirty="0"/>
              <a:t>Fortran.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i="1" dirty="0" err="1" smtClean="0"/>
              <a:t>NumPy</a:t>
            </a:r>
            <a:r>
              <a:rPr lang="en-US" sz="1800" i="1" dirty="0" smtClean="0"/>
              <a:t> </a:t>
            </a:r>
            <a:r>
              <a:rPr lang="uk-UA" sz="1800" dirty="0" smtClean="0"/>
              <a:t>це доволі швидка </a:t>
            </a:r>
            <a:r>
              <a:rPr lang="uk-UA" sz="1800" dirty="0"/>
              <a:t>бібліотека. А в силу того, що підтримує векторні операції з багатовимірними масивами - вкрай зручна.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Крім </a:t>
            </a:r>
            <a:r>
              <a:rPr lang="uk-UA" sz="1800" dirty="0"/>
              <a:t>базового варіанту (багатовимірні масиви в базовому варіанті) </a:t>
            </a:r>
            <a:r>
              <a:rPr lang="en-US" sz="1800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/>
              <a:t>включає в себе набір пакетів для вирішення спеціалізованих </a:t>
            </a:r>
            <a:r>
              <a:rPr lang="uk-UA" sz="1800" dirty="0" smtClean="0"/>
              <a:t>завдань.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dirty="0" smtClean="0"/>
              <a:t>Наприклад</a:t>
            </a:r>
            <a:r>
              <a:rPr lang="uk-UA" sz="1800" dirty="0"/>
              <a:t>: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numpy.linalg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операції лінійної алгебри (просте множення векторів і матриць є в базовому варіанті);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numpy.random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функції для роботи з випадковими величинами;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 err="1" smtClean="0"/>
              <a:t>numpy.fft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реалізує пряме і зворотне перетворення Фур'є. </a:t>
            </a: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Для роботи з </a:t>
            </a:r>
            <a:r>
              <a:rPr lang="en-US" sz="1800" b="1" i="1" dirty="0" err="1" smtClean="0"/>
              <a:t>NumPy</a:t>
            </a:r>
            <a:r>
              <a:rPr lang="en-US" sz="1800" dirty="0" smtClean="0"/>
              <a:t> </a:t>
            </a:r>
            <a:r>
              <a:rPr lang="uk-UA" sz="1800" dirty="0" smtClean="0"/>
              <a:t>її потрібно імпортувати:</a:t>
            </a:r>
            <a:endParaRPr lang="en-US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або</a:t>
            </a:r>
            <a:endParaRPr lang="en-US" sz="18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069" y="4857661"/>
            <a:ext cx="1428596" cy="33855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1069" y="6016504"/>
            <a:ext cx="1988045" cy="33855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18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У </a:t>
            </a:r>
            <a:r>
              <a:rPr lang="ru-RU" sz="1600" dirty="0" smtClean="0"/>
              <a:t>ц</a:t>
            </a:r>
            <a:r>
              <a:rPr lang="uk-UA" sz="1600" dirty="0" smtClean="0"/>
              <a:t>ього</a:t>
            </a:r>
            <a:r>
              <a:rPr lang="ru-RU" sz="1600" dirty="0" smtClean="0"/>
              <a:t> короткого запису </a:t>
            </a:r>
            <a:r>
              <a:rPr lang="ru-RU" sz="1600" dirty="0"/>
              <a:t>є довший аналог: </a:t>
            </a:r>
            <a:r>
              <a:rPr lang="ru-RU" sz="1600" b="1" i="1" dirty="0" smtClean="0"/>
              <a:t>np.transpose(A</a:t>
            </a:r>
            <a:r>
              <a:rPr lang="ru-RU" sz="1600" b="1" i="1" dirty="0"/>
              <a:t>)</a:t>
            </a:r>
            <a:r>
              <a:rPr lang="ru-RU" sz="1600" dirty="0"/>
              <a:t>. Це більш універсальний інструмент для заміни порядку осей. Другим параметром можна задати кортеж номерів осей вихідного масиву, що визначає порядок </a:t>
            </a:r>
            <a:r>
              <a:rPr lang="ru-RU" sz="1600" dirty="0" smtClean="0"/>
              <a:t>їхнього положення в </a:t>
            </a:r>
            <a:r>
              <a:rPr lang="ru-RU" sz="1600" dirty="0"/>
              <a:t>результуючому масиві.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Для </a:t>
            </a:r>
            <a:r>
              <a:rPr lang="ru-RU" sz="1600" dirty="0"/>
              <a:t>прикладу переставимо перші дві осі зображення. Картинка повинна перевернутися, </a:t>
            </a:r>
            <a:r>
              <a:rPr lang="ru-RU" sz="1600" dirty="0" smtClean="0"/>
              <a:t>але вісь кольорів залишиться </a:t>
            </a:r>
            <a:r>
              <a:rPr lang="ru-RU" sz="1600" dirty="0"/>
              <a:t>без зміни </a:t>
            </a: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724" y="1249378"/>
            <a:ext cx="4362450" cy="5486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7695" y="355540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Для цього прикладу можна було застосувати інший інструмент </a:t>
            </a:r>
            <a:r>
              <a:rPr lang="ru-RU" sz="1600" b="1" i="1" dirty="0"/>
              <a:t>swapaxes</a:t>
            </a:r>
            <a:r>
              <a:rPr lang="ru-RU" sz="1600" dirty="0"/>
              <a:t>. Цей метод переставляє місцями дві </a:t>
            </a:r>
            <a:r>
              <a:rPr lang="ru-RU" sz="1600" dirty="0" smtClean="0"/>
              <a:t>вісі</a:t>
            </a:r>
            <a:r>
              <a:rPr lang="ru-RU" sz="1600" dirty="0"/>
              <a:t>, зазначені в параметрах. </a:t>
            </a:r>
            <a:endParaRPr lang="ru-RU" sz="1600" dirty="0" smtClean="0"/>
          </a:p>
          <a:p>
            <a:r>
              <a:rPr lang="ru-RU" sz="1600" dirty="0" smtClean="0"/>
              <a:t>Приклад </a:t>
            </a:r>
            <a:r>
              <a:rPr lang="ru-RU" sz="1600" dirty="0"/>
              <a:t>вище можна було реалізувати так: </a:t>
            </a: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2727" y="1374877"/>
            <a:ext cx="6110968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8692" y="4701658"/>
            <a:ext cx="2148345" cy="30777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swapaxes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14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81068"/>
            <a:ext cx="11552222" cy="631931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2870200" algn="l"/>
              </a:tabLst>
            </a:pPr>
            <a:r>
              <a:rPr lang="uk-UA" sz="1600" dirty="0" smtClean="0"/>
              <a:t>Проте існує значно простіший спосіб повернути зображення на необхідний кут.</a:t>
            </a:r>
          </a:p>
          <a:p>
            <a:pPr marL="0" indent="0">
              <a:buNone/>
              <a:tabLst>
                <a:tab pos="2870200" algn="l"/>
              </a:tabLst>
            </a:pPr>
            <a:r>
              <a:rPr lang="uk-UA" sz="1600" dirty="0" smtClean="0"/>
              <a:t>Для цього потрібно застосувати функцію </a:t>
            </a:r>
            <a:r>
              <a:rPr lang="en-US" sz="1600" b="1" i="1" dirty="0" err="1" smtClean="0"/>
              <a:t>ndimage</a:t>
            </a:r>
            <a:r>
              <a:rPr lang="en-US" sz="1600" dirty="0" smtClean="0"/>
              <a:t> </a:t>
            </a:r>
            <a:r>
              <a:rPr lang="uk-UA" sz="1600" dirty="0" smtClean="0"/>
              <a:t>з пакету  </a:t>
            </a:r>
            <a:r>
              <a:rPr lang="en-US" sz="1600" b="1" i="1" dirty="0" err="1" smtClean="0"/>
              <a:t>scipy</a:t>
            </a:r>
            <a:endParaRPr lang="uk-UA" sz="16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960" y="999233"/>
            <a:ext cx="5353020" cy="4871472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7" y="944912"/>
            <a:ext cx="4203395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ndimage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#degree - кут в градусах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rotated = ndimage.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(image_to_rotate, degree)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6337" y="3225463"/>
            <a:ext cx="6110968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matplotlib.pyplot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ndimage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tower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tower2 = ndimage.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(tower,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(tower2)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1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Об'єднання </a:t>
            </a:r>
            <a:r>
              <a:rPr lang="uk-UA" sz="1800" b="1" dirty="0"/>
              <a:t>масивів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Масиви, що об'єднуються повинні </a:t>
            </a:r>
            <a:r>
              <a:rPr lang="uk-UA" sz="1600" dirty="0"/>
              <a:t>мати однакову кількість </a:t>
            </a:r>
            <a:r>
              <a:rPr lang="uk-UA" sz="1600" dirty="0" smtClean="0"/>
              <a:t>вісей</a:t>
            </a:r>
            <a:r>
              <a:rPr lang="uk-UA" sz="1600" dirty="0"/>
              <a:t>. Об'єднувати масиви можна з утворенням нової </a:t>
            </a:r>
            <a:r>
              <a:rPr lang="uk-UA" sz="1600" dirty="0" smtClean="0"/>
              <a:t>вісі</a:t>
            </a:r>
            <a:r>
              <a:rPr lang="uk-UA" sz="1600" dirty="0"/>
              <a:t>, або </a:t>
            </a:r>
            <a:r>
              <a:rPr lang="uk-UA" sz="1600" dirty="0" smtClean="0"/>
              <a:t>вздовж </a:t>
            </a:r>
            <a:r>
              <a:rPr lang="uk-UA" sz="1600" dirty="0"/>
              <a:t>вже існуючої. Для об'єднання з утворенням нової </a:t>
            </a:r>
            <a:r>
              <a:rPr lang="uk-UA" sz="1600" dirty="0" smtClean="0"/>
              <a:t>вісі </a:t>
            </a:r>
            <a:r>
              <a:rPr lang="uk-UA" sz="1600" dirty="0"/>
              <a:t>вихідні масиви повинні мати однакові розміри </a:t>
            </a:r>
            <a:r>
              <a:rPr lang="uk-UA" sz="1600" dirty="0" smtClean="0"/>
              <a:t>вздовж </a:t>
            </a:r>
            <a:r>
              <a:rPr lang="uk-UA" sz="1600" dirty="0"/>
              <a:t>всіх </a:t>
            </a:r>
            <a:r>
              <a:rPr lang="uk-UA" sz="1600" dirty="0" smtClean="0"/>
              <a:t>вісей</a:t>
            </a:r>
            <a:r>
              <a:rPr lang="uk-UA" sz="1600" dirty="0"/>
              <a:t>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 видно з прикладу, масиви-операнди стали </a:t>
            </a:r>
            <a:r>
              <a:rPr lang="uk-UA" sz="1600" dirty="0" smtClean="0"/>
              <a:t>підмасивами </a:t>
            </a:r>
            <a:r>
              <a:rPr lang="uk-UA" sz="1600" dirty="0"/>
              <a:t>нового об'єкта і вишикувалися </a:t>
            </a:r>
            <a:r>
              <a:rPr lang="uk-UA" sz="1600" dirty="0" smtClean="0"/>
              <a:t>вздовж </a:t>
            </a:r>
            <a:r>
              <a:rPr lang="uk-UA" sz="1600" dirty="0"/>
              <a:t>нової </a:t>
            </a:r>
            <a:r>
              <a:rPr lang="uk-UA" sz="1600" dirty="0" smtClean="0"/>
              <a:t>вісі</a:t>
            </a:r>
            <a:r>
              <a:rPr lang="uk-UA" sz="1600" dirty="0"/>
              <a:t>, яка стоїть </a:t>
            </a:r>
            <a:r>
              <a:rPr lang="uk-UA" sz="1600" dirty="0" smtClean="0"/>
              <a:t>першою </a:t>
            </a:r>
            <a:r>
              <a:rPr lang="uk-UA" sz="1600" dirty="0"/>
              <a:t>по порядку. Для об'єднання масивів вздовж існуючої </a:t>
            </a:r>
            <a:r>
              <a:rPr lang="uk-UA" sz="1600" dirty="0" smtClean="0"/>
              <a:t>вісі</a:t>
            </a:r>
            <a:r>
              <a:rPr lang="uk-UA" sz="1600" dirty="0"/>
              <a:t>, вони повинні мати однаковий розмір по всіх </a:t>
            </a:r>
            <a:r>
              <a:rPr lang="uk-UA" sz="1600" dirty="0" smtClean="0"/>
              <a:t>вісях</a:t>
            </a:r>
            <a:r>
              <a:rPr lang="uk-UA" sz="1600" dirty="0"/>
              <a:t>, крім обраної для об'єднання, а </a:t>
            </a:r>
            <a:r>
              <a:rPr lang="uk-UA" sz="1600" dirty="0" smtClean="0"/>
              <a:t>вздовж неї </a:t>
            </a:r>
            <a:r>
              <a:rPr lang="uk-UA" sz="1600" dirty="0"/>
              <a:t>можуть мати довільні розміри: </a:t>
            </a:r>
            <a:endParaRPr lang="en-US" sz="16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312422"/>
            <a:ext cx="3161186" cy="181588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A[::-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((A, B, C))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416" y="1312422"/>
            <a:ext cx="1050807" cy="20249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7695" y="4295871"/>
            <a:ext cx="2517036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concatenate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((A, B),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021" y="4295871"/>
            <a:ext cx="992790" cy="24399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5317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Для об'єднання по першій або другій осі можна використовувати методи </a:t>
            </a:r>
            <a:r>
              <a:rPr lang="en-US" sz="1600" b="1" i="1" dirty="0" err="1"/>
              <a:t>vstack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hstack</a:t>
            </a:r>
            <a:r>
              <a:rPr lang="en-US" sz="1600" dirty="0"/>
              <a:t> </a:t>
            </a:r>
            <a:r>
              <a:rPr lang="uk-UA" sz="1600" dirty="0"/>
              <a:t>відповідно.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Простіше пояснити </a:t>
            </a:r>
            <a:r>
              <a:rPr lang="uk-UA" sz="1600" dirty="0"/>
              <a:t>це на прикладі зображень. </a:t>
            </a:r>
            <a:r>
              <a:rPr lang="en-US" sz="1600" b="1" i="1" dirty="0" err="1"/>
              <a:t>vstack</a:t>
            </a:r>
            <a:r>
              <a:rPr lang="en-US" sz="1600" dirty="0"/>
              <a:t> </a:t>
            </a:r>
            <a:r>
              <a:rPr lang="uk-UA" sz="1600" dirty="0"/>
              <a:t>об'єднує зображення однакової ширини по висоті, а </a:t>
            </a:r>
            <a:r>
              <a:rPr lang="en-US" sz="1600" b="1" i="1" dirty="0" err="1"/>
              <a:t>hsstack</a:t>
            </a:r>
            <a:r>
              <a:rPr lang="en-US" sz="1600" dirty="0"/>
              <a:t> </a:t>
            </a:r>
            <a:r>
              <a:rPr lang="uk-UA" sz="1600" dirty="0"/>
              <a:t>об'єднує однакові по висоті </a:t>
            </a:r>
            <a:r>
              <a:rPr lang="uk-UA" sz="1600" dirty="0" smtClean="0"/>
              <a:t>зображення </a:t>
            </a:r>
            <a:r>
              <a:rPr lang="uk-UA" sz="1600" dirty="0"/>
              <a:t>в одне широке 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681" y="729227"/>
            <a:ext cx="4943475" cy="2085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804" y="2739599"/>
            <a:ext cx="2948979" cy="4118401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1827" y="1108016"/>
            <a:ext cx="6503703" cy="483209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 = I.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Ih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hstack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((I_[:,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I_[:,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Iv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vstack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((I_[:,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I_[:,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 = 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(Ih)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'./output-images/ext-41.jpg'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 = 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(Iv)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'./output-images/ext-42.jpg'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98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Зверніть увагу на те, що у всіх прикладах </a:t>
            </a:r>
            <a:r>
              <a:rPr lang="uk-UA" sz="1600" dirty="0" smtClean="0"/>
              <a:t>масиви, що об'єднуються передаються </a:t>
            </a:r>
            <a:r>
              <a:rPr lang="uk-UA" sz="1600" dirty="0"/>
              <a:t>одним параметром (кортежем).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Кількість </a:t>
            </a:r>
            <a:r>
              <a:rPr lang="uk-UA" sz="1600" dirty="0"/>
              <a:t>операндів може бути будь-яким, а не обов'язково тільки 2.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Також </a:t>
            </a:r>
            <a:r>
              <a:rPr lang="uk-UA" sz="1600" dirty="0"/>
              <a:t>зверніть увагу на те, що відбувається з пам'яттю, при об'єднанні масивів: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Так як створюється новий об'єкт, дані в нього копіюються з вихідних масивів, тому зміни в нових даних не впливають на вихідні. </a:t>
            </a: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7283" y="1444587"/>
            <a:ext cx="3161186" cy="181588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A[::-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((A, B, C))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03" y="2650869"/>
            <a:ext cx="1114425" cy="60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97299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 smtClean="0"/>
              <a:t>Клонування </a:t>
            </a:r>
            <a:r>
              <a:rPr lang="ru-RU" sz="1800" b="1" dirty="0"/>
              <a:t>даних </a:t>
            </a: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Оператор </a:t>
            </a:r>
            <a:r>
              <a:rPr lang="ru-RU" sz="1600" b="1" i="1" dirty="0" smtClean="0"/>
              <a:t>np.repeat(A</a:t>
            </a:r>
            <a:r>
              <a:rPr lang="ru-RU" sz="1600" b="1" i="1" dirty="0"/>
              <a:t>, n) </a:t>
            </a:r>
            <a:r>
              <a:rPr lang="ru-RU" sz="1600" dirty="0"/>
              <a:t>поверне одновимірний масив з </a:t>
            </a:r>
            <a:r>
              <a:rPr lang="ru-RU" sz="1600" dirty="0" smtClean="0"/>
              <a:t>елементами </a:t>
            </a:r>
            <a:r>
              <a:rPr lang="ru-RU" sz="1600" dirty="0"/>
              <a:t>масиву A, кожен з яких буде повторений </a:t>
            </a:r>
            <a:r>
              <a:rPr lang="ru-RU" sz="1600" i="1" dirty="0"/>
              <a:t>n</a:t>
            </a:r>
            <a:r>
              <a:rPr lang="ru-RU" sz="1600" dirty="0"/>
              <a:t> раз.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Після </a:t>
            </a:r>
            <a:r>
              <a:rPr lang="ru-RU" sz="1600" dirty="0"/>
              <a:t>цього перетворення, можна перебудувати геометрію масиву і зібрати дані, що повторюються в одну вісь: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Цей варіант відрізняється від об'єднання масиву з самим собою оператором </a:t>
            </a:r>
            <a:r>
              <a:rPr lang="en-US" sz="1600" b="1" i="1" dirty="0"/>
              <a:t>stack</a:t>
            </a:r>
            <a:r>
              <a:rPr lang="en-US" sz="1600" dirty="0"/>
              <a:t> </a:t>
            </a:r>
            <a:r>
              <a:rPr lang="uk-UA" sz="1600" dirty="0"/>
              <a:t>тільки положенням осі, вздовж якої стоять однакові дані. В наведеному вище прикладі це остання вісь, якщо використовувати </a:t>
            </a:r>
            <a:r>
              <a:rPr lang="en-US" sz="1600" b="1" i="1" dirty="0"/>
              <a:t>stack</a:t>
            </a:r>
            <a:r>
              <a:rPr lang="en-US" sz="1600" dirty="0"/>
              <a:t> - </a:t>
            </a:r>
            <a:r>
              <a:rPr lang="uk-UA" sz="1600" dirty="0"/>
              <a:t>перша: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75608" y="1009180"/>
            <a:ext cx="3161186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820" y="1646495"/>
            <a:ext cx="3248025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75608" y="2610727"/>
            <a:ext cx="4575035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A.shape[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280" y="2456818"/>
            <a:ext cx="679616" cy="18797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75608" y="5076599"/>
            <a:ext cx="3161186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((A, 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857" y="5076599"/>
            <a:ext cx="1323975" cy="1400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608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Як би не було </a:t>
            </a:r>
            <a:r>
              <a:rPr lang="ru-RU" sz="1600" dirty="0" smtClean="0"/>
              <a:t>клонування даних виконано, </a:t>
            </a:r>
            <a:r>
              <a:rPr lang="ru-RU" sz="1600" dirty="0"/>
              <a:t>наступним кроком можна перемістити вісь, </a:t>
            </a:r>
            <a:r>
              <a:rPr lang="ru-RU" sz="1600" dirty="0" smtClean="0"/>
              <a:t>вздовж </a:t>
            </a:r>
            <a:r>
              <a:rPr lang="ru-RU" sz="1600" dirty="0"/>
              <a:t>якої стоять однакові значення, в будь-яку позицію з системі осей: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7694" y="4425905"/>
            <a:ext cx="113983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Якщо ж ми хочемо «розтягнути» якусь вісь, використовуючи повторення елементів, то вісь з однаковими значеннями треба поставити </a:t>
            </a:r>
            <a:r>
              <a:rPr lang="uk-UA" sz="1600" dirty="0" smtClean="0"/>
              <a:t>після тої, що  </a:t>
            </a:r>
            <a:r>
              <a:rPr lang="uk-UA" sz="1600" dirty="0"/>
              <a:t>розтягується (використовуючи </a:t>
            </a:r>
            <a:r>
              <a:rPr lang="en-US" sz="1600" b="1" i="1" dirty="0"/>
              <a:t>transpose</a:t>
            </a:r>
            <a:r>
              <a:rPr lang="en-US" sz="1600" dirty="0"/>
              <a:t>), </a:t>
            </a:r>
            <a:r>
              <a:rPr lang="uk-UA" sz="1600" dirty="0"/>
              <a:t>а потім об'єднати ці дві осі (використовуючи </a:t>
            </a:r>
            <a:r>
              <a:rPr lang="en-US" sz="1600" b="1" i="1" dirty="0"/>
              <a:t>reshape</a:t>
            </a:r>
            <a:r>
              <a:rPr lang="en-US" sz="1600" dirty="0"/>
              <a:t>). </a:t>
            </a:r>
            <a:endParaRPr lang="uk-UA" sz="1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5390" y="1029767"/>
            <a:ext cx="6452151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stack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((A, A)),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A.shape[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439" y="637185"/>
            <a:ext cx="1400175" cy="3609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9668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Розглянемо приклад з розтягуванням зображення уздовж вертикальної осі за рахунок дублювання рядків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93" y="1548143"/>
            <a:ext cx="3144345" cy="4413564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8817" y="698728"/>
            <a:ext cx="8735276" cy="5262979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r"./output-images/"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I0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завантажили велике зображення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I1 = I0.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(I0.shape[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I0.shape[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зменшили в два рази по кожній вісі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I2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repeat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(I1,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склонували дані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I3 = I2.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(I1.shape[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I1.shape[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I1.shape[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I4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transpose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(I3,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змінили порядок вісей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I5 = I4.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reshape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I1.shape[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I1.shape[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об’єднали вісі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'I0'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I0.shape)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I1.shape)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I2.shape)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'I3'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I3.shape)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'I4'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I4.shape)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'I5'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I5.shape)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 = 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(I5)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'./output-images/ext-5.jpg'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12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Математичні операції над елементами </a:t>
            </a:r>
            <a:r>
              <a:rPr lang="uk-UA" sz="1600" b="1" dirty="0" smtClean="0"/>
              <a:t>масиву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 </a:t>
            </a:r>
            <a:r>
              <a:rPr lang="uk-UA" sz="1600" dirty="0"/>
              <a:t>Якщо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масиви однакового розміру, то їх можна складати, множити, віднімати, ділити і підносити до </a:t>
            </a:r>
            <a:r>
              <a:rPr lang="uk-UA" sz="1600" dirty="0" smtClean="0"/>
              <a:t>ступеня</a:t>
            </a:r>
            <a:r>
              <a:rPr lang="uk-UA" sz="1600" dirty="0"/>
              <a:t>. Ці операції виконуються поелементно, результуючий масив буде збігатися з геометрії з вихідними масивами, а кожен його елемент буде результатом виконання відповідної операції над парою елементів з вихідних масивів: </a:t>
            </a: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8230" y="1620570"/>
            <a:ext cx="4084773" cy="310854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 +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A -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 = A *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A /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 = A **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E,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F,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334" y="1620570"/>
            <a:ext cx="3634684" cy="51152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9356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Можна виконати будь-яку операцію з наведених вище над масивом і числом. У цьому випадку операція також виконається над кожним з елементів масиву: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5390" y="984803"/>
            <a:ext cx="3965894" cy="353943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 +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A -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 = A *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A /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 = A ** B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E,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F,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609" y="975090"/>
            <a:ext cx="3137666" cy="57606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041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4" y="144855"/>
            <a:ext cx="1199403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Створення масиву </a:t>
            </a: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Створити </a:t>
            </a:r>
            <a:r>
              <a:rPr lang="ru-RU" sz="1600" dirty="0"/>
              <a:t>масив можна декількома способами: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перетворити </a:t>
            </a:r>
            <a:r>
              <a:rPr lang="ru-RU" sz="1600" dirty="0"/>
              <a:t>список в масив: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скопіювати </a:t>
            </a:r>
            <a:r>
              <a:rPr lang="ru-RU" sz="1600" dirty="0" smtClean="0"/>
              <a:t>масив: 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створити нульовий або одиничний масив заданого розміру: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а</a:t>
            </a:r>
            <a:r>
              <a:rPr lang="ru-RU" sz="1600" dirty="0" smtClean="0"/>
              <a:t>бо </a:t>
            </a:r>
            <a:r>
              <a:rPr lang="ru-RU" sz="1600" dirty="0"/>
              <a:t>взяти розміри вже існуючого масиву: </a:t>
            </a:r>
            <a:endParaRPr lang="en-US" sz="16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6408045" y="828578"/>
            <a:ext cx="53687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array </a:t>
            </a:r>
            <a:r>
              <a:rPr lang="en-US" sz="1600" dirty="0" smtClean="0"/>
              <a:t>vs</a:t>
            </a:r>
            <a:r>
              <a:rPr lang="en-US" sz="1600" b="1" dirty="0" smtClean="0"/>
              <a:t> list: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smtClean="0"/>
              <a:t>array</a:t>
            </a:r>
            <a:r>
              <a:rPr lang="en-US" sz="1600" dirty="0" smtClean="0"/>
              <a:t> </a:t>
            </a:r>
            <a:r>
              <a:rPr lang="uk-UA" sz="1600" dirty="0" smtClean="0"/>
              <a:t>використовує менше пам’яті ніж списки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a</a:t>
            </a:r>
            <a:r>
              <a:rPr lang="en-US" sz="1600" b="1" i="1" dirty="0" smtClean="0"/>
              <a:t>rray</a:t>
            </a:r>
            <a:r>
              <a:rPr lang="uk-UA" sz="1600" dirty="0" smtClean="0"/>
              <a:t> має значно більший функціонал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smtClean="0"/>
              <a:t>array</a:t>
            </a:r>
            <a:r>
              <a:rPr lang="uk-UA" sz="1600" dirty="0" smtClean="0"/>
              <a:t> вимагає щоб дані були однорідними, а списки ні</a:t>
            </a:r>
            <a:endParaRPr lang="uk-UA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73" y="2214510"/>
            <a:ext cx="5291098" cy="2957871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36074" y="953315"/>
            <a:ext cx="3158109" cy="33855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17694" y="1736519"/>
            <a:ext cx="1309846" cy="33855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93364" y="2386273"/>
            <a:ext cx="1720086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309" y="2385904"/>
            <a:ext cx="828762" cy="891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93364" y="3675790"/>
            <a:ext cx="2763642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zeros_like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594" y="3675790"/>
            <a:ext cx="962025" cy="1133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83558" y="4950543"/>
            <a:ext cx="2763642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ones_like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119" y="4950543"/>
            <a:ext cx="952500" cy="1123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2280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 огляду </a:t>
            </a:r>
            <a:r>
              <a:rPr lang="uk-UA" sz="1600" dirty="0" smtClean="0"/>
              <a:t>на те, </a:t>
            </a:r>
            <a:r>
              <a:rPr lang="uk-UA" sz="1600" dirty="0"/>
              <a:t>що багатовимірний масив можна розглядати як плоский масив (перша вісь), елементи якого - масиви (інші осі), можливе виконання розглянутих операцій над масивами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в разі, коли геометрія </a:t>
            </a:r>
            <a:r>
              <a:rPr lang="en-US" sz="1600" dirty="0"/>
              <a:t>B </a:t>
            </a:r>
            <a:r>
              <a:rPr lang="uk-UA" sz="1600" dirty="0"/>
              <a:t>збігається з геометрією </a:t>
            </a:r>
            <a:r>
              <a:rPr lang="uk-UA" sz="1600" dirty="0" smtClean="0"/>
              <a:t>підмассивів </a:t>
            </a:r>
            <a:r>
              <a:rPr lang="en-US" sz="1600" dirty="0"/>
              <a:t>A </a:t>
            </a:r>
            <a:r>
              <a:rPr lang="uk-UA" sz="1600" dirty="0"/>
              <a:t>при фіксованому значенні по першій осі . Іншими словами, при </a:t>
            </a:r>
            <a:r>
              <a:rPr lang="uk-UA" sz="1600" dirty="0" smtClean="0"/>
              <a:t>збігу в </a:t>
            </a:r>
            <a:r>
              <a:rPr lang="uk-UA" sz="1600" dirty="0"/>
              <a:t>кількості осей і розмірах </a:t>
            </a:r>
            <a:r>
              <a:rPr lang="en-US" sz="1600" dirty="0" smtClean="0"/>
              <a:t>A[</a:t>
            </a:r>
            <a:r>
              <a:rPr lang="en-US" sz="1600" dirty="0" err="1" smtClean="0"/>
              <a:t>i</a:t>
            </a:r>
            <a:r>
              <a:rPr lang="en-US" sz="1600" dirty="0"/>
              <a:t>] </a:t>
            </a:r>
            <a:r>
              <a:rPr lang="uk-UA" sz="1600" dirty="0"/>
              <a:t>і </a:t>
            </a:r>
            <a:r>
              <a:rPr lang="en-US" sz="1600" dirty="0"/>
              <a:t>B.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цьому </a:t>
            </a:r>
            <a:r>
              <a:rPr lang="uk-UA" sz="1600" dirty="0"/>
              <a:t>випадку кожен з масивів </a:t>
            </a:r>
            <a:r>
              <a:rPr lang="en-US" sz="1600" dirty="0" smtClean="0"/>
              <a:t>A[</a:t>
            </a:r>
            <a:r>
              <a:rPr lang="en-US" sz="1600" dirty="0" err="1" smtClean="0"/>
              <a:t>i</a:t>
            </a:r>
            <a:r>
              <a:rPr lang="en-US" sz="1600" dirty="0"/>
              <a:t>] </a:t>
            </a:r>
            <a:r>
              <a:rPr lang="uk-UA" sz="1600" dirty="0"/>
              <a:t>і </a:t>
            </a:r>
            <a:r>
              <a:rPr lang="en-US" sz="1600" dirty="0"/>
              <a:t>B </a:t>
            </a:r>
            <a:r>
              <a:rPr lang="uk-UA" sz="1600" dirty="0"/>
              <a:t>будуть операндами для операцій, визначених над масивами. </a:t>
            </a: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0123" y="1319781"/>
            <a:ext cx="3906582" cy="353943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A.T + 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A.T - 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 = A.T * 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A.T / 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 = A.T ** B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F,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826" y="1319781"/>
            <a:ext cx="3213930" cy="55382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4554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цьому прикладі масив </a:t>
            </a:r>
            <a:r>
              <a:rPr lang="en-US" sz="1600" dirty="0"/>
              <a:t>B </a:t>
            </a:r>
            <a:r>
              <a:rPr lang="uk-UA" sz="1600" dirty="0"/>
              <a:t>піддається операції з кожним рядком масиву </a:t>
            </a:r>
            <a:r>
              <a:rPr lang="en-US" sz="1600" dirty="0"/>
              <a:t>A. </a:t>
            </a:r>
            <a:r>
              <a:rPr lang="uk-UA" sz="1600" dirty="0"/>
              <a:t>При необхідності </a:t>
            </a:r>
            <a:r>
              <a:rPr lang="uk-UA" sz="1600" dirty="0" smtClean="0"/>
              <a:t>множення/ділення/додавання/ віднімання/піднесення до ступеня підмассивів </a:t>
            </a:r>
            <a:r>
              <a:rPr lang="uk-UA" sz="1600" dirty="0"/>
              <a:t>вздовж іншої осі, необхідно використовувати транспонування, щоб поставити потрібну вісь на місце першої, а потім повернути її на своє місце.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Приклад з </a:t>
            </a:r>
            <a:r>
              <a:rPr lang="uk-UA" sz="1600" dirty="0"/>
              <a:t>множенням стовпців масиву </a:t>
            </a:r>
            <a:r>
              <a:rPr lang="en-US" sz="1600" dirty="0" smtClean="0"/>
              <a:t>A</a:t>
            </a:r>
            <a:r>
              <a:rPr lang="uk-UA" sz="1600" dirty="0" smtClean="0"/>
              <a:t> на вектор </a:t>
            </a:r>
            <a:r>
              <a:rPr lang="en-US" sz="1600" dirty="0" smtClean="0"/>
              <a:t>B: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9177" y="1509904"/>
            <a:ext cx="3906582" cy="353943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(A.T + B).T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 = (A.T - B).T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 = (A.T * B).T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(A.T / B).T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 = (A.T ** B).T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D,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F,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277" y="1509904"/>
            <a:ext cx="3020736" cy="5225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5114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Для більш складних функцій (наприклад, для тригонометричних, експоненти, логарифма, перетворення між градусами і радіанами, модуля, кореня </a:t>
            </a:r>
            <a:r>
              <a:rPr lang="uk-UA" sz="1600" dirty="0" smtClean="0"/>
              <a:t>квадратного) </a:t>
            </a:r>
            <a:r>
              <a:rPr lang="uk-UA" sz="1600" dirty="0"/>
              <a:t>в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є реалізація.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Розглянемо </a:t>
            </a:r>
            <a:r>
              <a:rPr lang="uk-UA" sz="1600" dirty="0"/>
              <a:t>на прикладі експоненти і логарифма: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 повним списком математичних операцій в NumPy можна ознайомитися </a:t>
            </a:r>
            <a:r>
              <a:rPr lang="ru-RU" sz="1600" dirty="0" smtClean="0">
                <a:hlinkClick r:id="rId2"/>
              </a:rPr>
              <a:t>за посиланням</a:t>
            </a:r>
            <a:r>
              <a:rPr lang="ru-RU" sz="1600" dirty="0" smtClean="0"/>
              <a:t>. </a:t>
            </a: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2551" y="1387610"/>
            <a:ext cx="3906582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exp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364" y="1387610"/>
            <a:ext cx="4762500" cy="30003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0947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Матричне </a:t>
            </a:r>
            <a:r>
              <a:rPr lang="uk-UA" sz="1800" b="1" dirty="0"/>
              <a:t>множення </a:t>
            </a: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Описана </a:t>
            </a:r>
            <a:r>
              <a:rPr lang="uk-UA" sz="1600" dirty="0"/>
              <a:t>вище операція </a:t>
            </a:r>
            <a:r>
              <a:rPr lang="uk-UA" sz="1600" dirty="0" smtClean="0"/>
              <a:t>множення масивів </a:t>
            </a:r>
            <a:r>
              <a:rPr lang="uk-UA" sz="1600" dirty="0"/>
              <a:t>виконується поелементно. А при необхідності виконання </a:t>
            </a:r>
            <a:r>
              <a:rPr lang="uk-UA" sz="1600" dirty="0" smtClean="0"/>
              <a:t>операцій над </a:t>
            </a:r>
            <a:r>
              <a:rPr lang="uk-UA" sz="1600" dirty="0"/>
              <a:t>масивами  за правилами лінійної </a:t>
            </a:r>
            <a:r>
              <a:rPr lang="uk-UA" sz="1600" dirty="0" smtClean="0"/>
              <a:t>алгебри, як </a:t>
            </a:r>
            <a:r>
              <a:rPr lang="uk-UA" sz="1600" dirty="0"/>
              <a:t>над </a:t>
            </a:r>
            <a:r>
              <a:rPr lang="uk-UA" sz="1600" dirty="0" smtClean="0"/>
              <a:t>тензорами, </a:t>
            </a:r>
            <a:r>
              <a:rPr lang="uk-UA" sz="1600" dirty="0"/>
              <a:t>можна скористатися методом </a:t>
            </a:r>
            <a:r>
              <a:rPr lang="en-US" sz="1600" dirty="0"/>
              <a:t>dot (A, B).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Залежно </a:t>
            </a:r>
            <a:r>
              <a:rPr lang="uk-UA" sz="1600" dirty="0"/>
              <a:t>від виду операндів, функція виконає: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скаляри </a:t>
            </a:r>
            <a:r>
              <a:rPr lang="uk-UA" sz="1600" dirty="0"/>
              <a:t>(числа), то виконається множення;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вектор </a:t>
            </a:r>
            <a:r>
              <a:rPr lang="uk-UA" sz="1600" dirty="0"/>
              <a:t>(одновимірний масив) і </a:t>
            </a:r>
            <a:r>
              <a:rPr lang="uk-UA" sz="1600" dirty="0" smtClean="0"/>
              <a:t>скаляр, </a:t>
            </a:r>
            <a:r>
              <a:rPr lang="uk-UA" sz="1600" dirty="0"/>
              <a:t>то виконається множення масиву на число;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вектори, </a:t>
            </a:r>
            <a:r>
              <a:rPr lang="uk-UA" sz="1600" dirty="0"/>
              <a:t>то виконається скалярне множення (сума поелементний </a:t>
            </a:r>
            <a:r>
              <a:rPr lang="uk-UA" sz="1600" dirty="0" smtClean="0"/>
              <a:t>добутків); 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тензор </a:t>
            </a:r>
            <a:r>
              <a:rPr lang="uk-UA" sz="1600" dirty="0"/>
              <a:t>(багатовимірний масив) і скаляр, то виконається множення вектора на число;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тензори, </a:t>
            </a:r>
            <a:r>
              <a:rPr lang="uk-UA" sz="1600" dirty="0"/>
              <a:t>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тензорів за останньою </a:t>
            </a:r>
            <a:r>
              <a:rPr lang="uk-UA" sz="1600" dirty="0" smtClean="0"/>
              <a:t>віссю </a:t>
            </a:r>
            <a:r>
              <a:rPr lang="uk-UA" sz="1600" dirty="0"/>
              <a:t>першого аргументу і </a:t>
            </a:r>
            <a:r>
              <a:rPr lang="uk-UA" sz="1600" dirty="0" smtClean="0"/>
              <a:t>передостанньою </a:t>
            </a:r>
            <a:r>
              <a:rPr lang="uk-UA" sz="1600" dirty="0"/>
              <a:t>- другого;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</a:t>
            </a:r>
            <a:r>
              <a:rPr lang="uk-UA" sz="1600" dirty="0"/>
              <a:t>аргументи </a:t>
            </a:r>
            <a:r>
              <a:rPr lang="uk-UA" sz="1600" dirty="0" smtClean="0"/>
              <a:t>- матриці</a:t>
            </a:r>
            <a:r>
              <a:rPr lang="uk-UA" sz="1600" dirty="0"/>
              <a:t>, 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матриць (це окремий випадок </a:t>
            </a:r>
            <a:r>
              <a:rPr lang="uk-UA" sz="1600" dirty="0" smtClean="0"/>
              <a:t>добутку </a:t>
            </a:r>
            <a:r>
              <a:rPr lang="uk-UA" sz="1600" dirty="0"/>
              <a:t>тензорів);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якщо аргументи -  </a:t>
            </a:r>
            <a:r>
              <a:rPr lang="uk-UA" sz="1600" dirty="0"/>
              <a:t>матриця і вектор, то виконається </a:t>
            </a:r>
            <a:r>
              <a:rPr lang="uk-UA" sz="1600" dirty="0" smtClean="0"/>
              <a:t>добуток </a:t>
            </a:r>
            <a:r>
              <a:rPr lang="uk-UA" sz="1600" dirty="0"/>
              <a:t>матриці і вектора (це теж окремий випадок </a:t>
            </a:r>
            <a:r>
              <a:rPr lang="uk-UA" sz="1600" dirty="0" smtClean="0"/>
              <a:t>добутку </a:t>
            </a:r>
            <a:r>
              <a:rPr lang="uk-UA" sz="1600" dirty="0"/>
              <a:t>тензорів).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виконання операцій повинні збігатися відповідні розміри: для векторів довжини, для тензорів - довжини </a:t>
            </a:r>
            <a:r>
              <a:rPr lang="uk-UA" sz="1600" dirty="0" smtClean="0"/>
              <a:t>вздовж </a:t>
            </a:r>
            <a:r>
              <a:rPr lang="uk-UA" sz="1600" dirty="0"/>
              <a:t>осей, за якими буде відбуватися підсумовування </a:t>
            </a:r>
            <a:r>
              <a:rPr lang="uk-UA" sz="1600" dirty="0" smtClean="0"/>
              <a:t>поелементних добутків.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69271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Розглянемо приклади зі скалярами і векторами</a:t>
            </a:r>
            <a:r>
              <a:rPr lang="uk-UA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8495" y="160557"/>
            <a:ext cx="6775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Приклад з тензорами. </a:t>
            </a:r>
          </a:p>
          <a:p>
            <a:r>
              <a:rPr lang="ru-RU" sz="1600" dirty="0" smtClean="0"/>
              <a:t>Зверніть увагу на </a:t>
            </a:r>
            <a:r>
              <a:rPr lang="ru-RU" sz="1600" dirty="0"/>
              <a:t>те, як змінюється розмір геометрія результуючого масиву: </a:t>
            </a:r>
            <a:endParaRPr lang="uk-UA" sz="1600" dirty="0"/>
          </a:p>
        </p:txBody>
      </p:sp>
      <p:sp>
        <p:nvSpPr>
          <p:cNvPr id="10" name="Rectangle 9"/>
          <p:cNvSpPr/>
          <p:nvPr/>
        </p:nvSpPr>
        <p:spPr>
          <a:xfrm>
            <a:off x="117694" y="4249734"/>
            <a:ext cx="7360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Для виконання </a:t>
            </a:r>
            <a:r>
              <a:rPr lang="ru-RU" sz="1600" dirty="0" smtClean="0"/>
              <a:t>добутку </a:t>
            </a:r>
            <a:r>
              <a:rPr lang="ru-RU" sz="1600" dirty="0"/>
              <a:t>тензорів з використанням інших </a:t>
            </a:r>
            <a:r>
              <a:rPr lang="ru-RU" sz="1600" dirty="0" smtClean="0"/>
              <a:t>вісей</a:t>
            </a:r>
            <a:r>
              <a:rPr lang="ru-RU" sz="1600" dirty="0"/>
              <a:t>, замість визначених для </a:t>
            </a:r>
            <a:r>
              <a:rPr lang="ru-RU" sz="1600" b="1" i="1" dirty="0"/>
              <a:t>dot</a:t>
            </a:r>
            <a:r>
              <a:rPr lang="ru-RU" sz="1600" dirty="0"/>
              <a:t> можна скористатися </a:t>
            </a:r>
            <a:r>
              <a:rPr lang="ru-RU" sz="1600" b="1" i="1" dirty="0"/>
              <a:t>tensordot</a:t>
            </a:r>
            <a:r>
              <a:rPr lang="ru-RU" sz="1600" dirty="0"/>
              <a:t> з явним зазначенням </a:t>
            </a:r>
            <a:r>
              <a:rPr lang="ru-RU" sz="1600" dirty="0" smtClean="0"/>
              <a:t>вісей</a:t>
            </a:r>
            <a:r>
              <a:rPr lang="ru-RU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9772" y="494860"/>
            <a:ext cx="3061800" cy="375487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скаляри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вектор і скаляр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вектори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тензор і скаляр</a:t>
            </a:r>
            <a:b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033" y="745332"/>
            <a:ext cx="1524000" cy="2228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412784" y="712232"/>
            <a:ext cx="5737212" cy="289310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матриця (тензор 2) і вектор (тензор 1)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матриця (тензора 2)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багатомірні тензори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088" y="3748134"/>
            <a:ext cx="2423295" cy="30026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11712" y="4784041"/>
            <a:ext cx="6731073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B:'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result:'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tensordot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]).shape,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44" y="6068144"/>
            <a:ext cx="2809875" cy="781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0909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Агрегатори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Агрегатори </a:t>
            </a:r>
            <a:r>
              <a:rPr lang="uk-UA" sz="1600" dirty="0"/>
              <a:t>- це методи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дозволяють замінювати дані інтегральними характеристиками вздовж деяких </a:t>
            </a:r>
            <a:r>
              <a:rPr lang="uk-UA" sz="1600" dirty="0" smtClean="0"/>
              <a:t>вісей</a:t>
            </a:r>
            <a:r>
              <a:rPr lang="uk-UA" sz="1600" dirty="0"/>
              <a:t>. Наприклад, можна порахувати середнє значення, максимальне, мінімальне, варіацію або ще якусь характеристику </a:t>
            </a:r>
            <a:r>
              <a:rPr lang="uk-UA" sz="1600" dirty="0" smtClean="0"/>
              <a:t>вздовж </a:t>
            </a:r>
            <a:r>
              <a:rPr lang="uk-UA" sz="1600" dirty="0"/>
              <a:t>будь-якої </a:t>
            </a:r>
            <a:r>
              <a:rPr lang="uk-UA" sz="1600" dirty="0" smtClean="0"/>
              <a:t>вісі </a:t>
            </a:r>
            <a:r>
              <a:rPr lang="uk-UA" sz="1600" dirty="0"/>
              <a:t>або </a:t>
            </a:r>
            <a:r>
              <a:rPr lang="uk-UA" sz="1600" dirty="0" smtClean="0"/>
              <a:t>вісей </a:t>
            </a:r>
            <a:r>
              <a:rPr lang="uk-UA" sz="1600" dirty="0"/>
              <a:t>і сформувати з цих даних новий масив. Форма нового масиву буде містити всі </a:t>
            </a:r>
            <a:r>
              <a:rPr lang="uk-UA" sz="1600" dirty="0" smtClean="0"/>
              <a:t>вісі </a:t>
            </a:r>
            <a:r>
              <a:rPr lang="uk-UA" sz="1600" dirty="0"/>
              <a:t>вихідного масиву, крім тих, </a:t>
            </a:r>
            <a:r>
              <a:rPr lang="uk-UA" sz="1600" dirty="0" smtClean="0"/>
              <a:t>вздовж </a:t>
            </a:r>
            <a:r>
              <a:rPr lang="uk-UA" sz="1600" dirty="0"/>
              <a:t>яких підраховується агрегатор.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прикладу, сформуємо масив з випадковими значеннями. Потім знайдемо мінімальне, максимальне і середнє значення в його </a:t>
            </a:r>
            <a:r>
              <a:rPr lang="uk-UA" sz="1600" dirty="0" smtClean="0"/>
              <a:t>стовпчиках: </a:t>
            </a:r>
            <a:endParaRPr lang="en-US" sz="1600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0123" y="2303850"/>
            <a:ext cx="3719288" cy="206210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np.random.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'min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min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'max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max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'mean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mean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'average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average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418" y="2303850"/>
            <a:ext cx="5167663" cy="44319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49803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При такому використанні </a:t>
            </a:r>
            <a:r>
              <a:rPr lang="en-US" sz="1600" b="1" i="1" dirty="0"/>
              <a:t>mean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average </a:t>
            </a:r>
            <a:r>
              <a:rPr lang="uk-UA" sz="1600" dirty="0"/>
              <a:t>виглядають синонімами. Але ці функції мають різним набором додаткових параметрів.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У них </a:t>
            </a:r>
            <a:r>
              <a:rPr lang="uk-UA" sz="1600" dirty="0"/>
              <a:t>різні можливості по </a:t>
            </a:r>
            <a:r>
              <a:rPr lang="uk-UA" sz="1600" dirty="0" smtClean="0"/>
              <a:t>маскуванню </a:t>
            </a:r>
            <a:r>
              <a:rPr lang="uk-UA" sz="1600" dirty="0"/>
              <a:t>і </a:t>
            </a:r>
            <a:r>
              <a:rPr lang="uk-UA" sz="1600" dirty="0" smtClean="0"/>
              <a:t>«зважуванню» даних, що усереднюються.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Підрахуємо </a:t>
            </a:r>
            <a:r>
              <a:rPr lang="uk-UA" sz="1600" dirty="0"/>
              <a:t>інтегральні характеристики і по декількох </a:t>
            </a:r>
            <a:r>
              <a:rPr lang="uk-UA" sz="1600" dirty="0" smtClean="0"/>
              <a:t>вісях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u="sng" dirty="0" smtClean="0"/>
              <a:t>Список </a:t>
            </a:r>
            <a:r>
              <a:rPr lang="uk-UA" sz="1600" u="sng" dirty="0"/>
              <a:t>агрегаторів </a:t>
            </a:r>
            <a:r>
              <a:rPr lang="uk-UA" sz="1600" dirty="0"/>
              <a:t>виглядає приблизно так: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сума</a:t>
            </a:r>
            <a:r>
              <a:rPr lang="uk-UA" sz="1600" dirty="0"/>
              <a:t>: </a:t>
            </a:r>
            <a:r>
              <a:rPr lang="en-US" sz="1600" b="1" i="1" dirty="0"/>
              <a:t>sum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nansum</a:t>
            </a:r>
            <a:r>
              <a:rPr lang="en-US" sz="1600" dirty="0"/>
              <a:t> - </a:t>
            </a:r>
            <a:r>
              <a:rPr lang="uk-UA" sz="1600" dirty="0"/>
              <a:t>варіант коректно </a:t>
            </a:r>
            <a:r>
              <a:rPr lang="uk-UA" sz="1600" dirty="0" smtClean="0"/>
              <a:t>працює </a:t>
            </a:r>
            <a:r>
              <a:rPr lang="uk-UA" sz="1600" dirty="0"/>
              <a:t>з </a:t>
            </a:r>
            <a:r>
              <a:rPr lang="en-US" sz="1600" b="1" i="1" dirty="0"/>
              <a:t>nan</a:t>
            </a:r>
            <a:r>
              <a:rPr lang="en-US" sz="1600" dirty="0" smtClean="0"/>
              <a:t>;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добуток: </a:t>
            </a:r>
            <a:r>
              <a:rPr lang="en-US" sz="1600" b="1" i="1" dirty="0"/>
              <a:t>prod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nanprod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середнє </a:t>
            </a:r>
            <a:r>
              <a:rPr lang="uk-UA" sz="1600" dirty="0"/>
              <a:t>і </a:t>
            </a:r>
            <a:r>
              <a:rPr lang="uk-UA" sz="1600" dirty="0" smtClean="0"/>
              <a:t>математичне очікування: </a:t>
            </a:r>
            <a:r>
              <a:rPr lang="en-US" sz="1600" b="1" i="1" dirty="0"/>
              <a:t>average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mean</a:t>
            </a:r>
            <a:r>
              <a:rPr lang="en-US" sz="1600" dirty="0"/>
              <a:t> (</a:t>
            </a:r>
            <a:r>
              <a:rPr lang="en-US" sz="1600" b="1" i="1" dirty="0" err="1"/>
              <a:t>nanmean</a:t>
            </a:r>
            <a:r>
              <a:rPr lang="en-US" sz="1600" dirty="0"/>
              <a:t>), </a:t>
            </a:r>
            <a:r>
              <a:rPr lang="en-US" sz="1600" b="1" i="1" dirty="0" err="1"/>
              <a:t>nanaverage</a:t>
            </a:r>
            <a:r>
              <a:rPr lang="en-US" sz="1600" dirty="0"/>
              <a:t> </a:t>
            </a:r>
            <a:r>
              <a:rPr lang="uk-UA" sz="1600" dirty="0" smtClean="0"/>
              <a:t> - немає;</a:t>
            </a:r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медіана</a:t>
            </a:r>
            <a:r>
              <a:rPr lang="uk-UA" sz="1600" dirty="0"/>
              <a:t>: </a:t>
            </a:r>
            <a:r>
              <a:rPr lang="en-US" sz="1600" b="1" i="1" dirty="0"/>
              <a:t>median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nanmedian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перцентиль</a:t>
            </a:r>
            <a:r>
              <a:rPr lang="uk-UA" sz="1600" dirty="0"/>
              <a:t>: </a:t>
            </a:r>
            <a:r>
              <a:rPr lang="en-US" sz="1600" b="1" i="1" dirty="0"/>
              <a:t>percentile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nanpercentile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варіація</a:t>
            </a:r>
            <a:r>
              <a:rPr lang="uk-UA" sz="1600" dirty="0"/>
              <a:t>: </a:t>
            </a:r>
            <a:r>
              <a:rPr lang="en-US" sz="1600" b="1" i="1" dirty="0" err="1"/>
              <a:t>var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nanvar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стандартне </a:t>
            </a:r>
            <a:r>
              <a:rPr lang="uk-UA" sz="1600" dirty="0"/>
              <a:t>відхилення (квадратний корінь з варіації): </a:t>
            </a:r>
            <a:r>
              <a:rPr lang="en-US" sz="1600" b="1" i="1" dirty="0" err="1" smtClean="0"/>
              <a:t>std</a:t>
            </a:r>
            <a:r>
              <a:rPr lang="en-US" sz="1600" dirty="0" smtClean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nanstd</a:t>
            </a:r>
            <a:r>
              <a:rPr lang="en-US" sz="1600" dirty="0" smtClean="0"/>
              <a:t>;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мінімальне </a:t>
            </a:r>
            <a:r>
              <a:rPr lang="uk-UA" sz="1600" dirty="0"/>
              <a:t>значення: </a:t>
            </a:r>
            <a:r>
              <a:rPr lang="en-US" sz="1600" b="1" i="1" dirty="0"/>
              <a:t>min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nanmin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максимальне </a:t>
            </a:r>
            <a:r>
              <a:rPr lang="uk-UA" sz="1600" dirty="0"/>
              <a:t>значення: </a:t>
            </a:r>
            <a:r>
              <a:rPr lang="en-US" sz="1600" b="1" i="1" dirty="0"/>
              <a:t>max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nanmax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індекс </a:t>
            </a:r>
            <a:r>
              <a:rPr lang="uk-UA" sz="1600" dirty="0"/>
              <a:t>елемента, що має мінімальне значення: </a:t>
            </a:r>
            <a:r>
              <a:rPr lang="en-US" sz="1600" b="1" i="1" dirty="0" err="1"/>
              <a:t>argmin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nanargmin</a:t>
            </a:r>
            <a:r>
              <a:rPr lang="en-US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індекс </a:t>
            </a:r>
            <a:r>
              <a:rPr lang="uk-UA" sz="1600" dirty="0"/>
              <a:t>елемента, що має максимальне значення: </a:t>
            </a:r>
            <a:r>
              <a:rPr lang="en-US" sz="1600" b="1" i="1" dirty="0" err="1"/>
              <a:t>argmax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 err="1"/>
              <a:t>nanargmax</a:t>
            </a:r>
            <a:r>
              <a:rPr lang="en-US" sz="1600" dirty="0"/>
              <a:t>. </a:t>
            </a:r>
            <a:endParaRPr lang="en-US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269117" y="1460859"/>
            <a:ext cx="61020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uk-UA" sz="1600" dirty="0"/>
              <a:t>цьому прикладі розглянута ще одна інтегральна характеристика </a:t>
            </a:r>
            <a:r>
              <a:rPr lang="en-US" sz="1600" b="1" i="1" dirty="0"/>
              <a:t>sum</a:t>
            </a:r>
            <a:r>
              <a:rPr lang="en-US" sz="1600" dirty="0"/>
              <a:t> - </a:t>
            </a:r>
            <a:r>
              <a:rPr lang="uk-UA" sz="1600" dirty="0"/>
              <a:t>сума.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7283" y="953028"/>
            <a:ext cx="3180679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50" y="953028"/>
            <a:ext cx="1593859" cy="25778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9766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У разі використання </a:t>
            </a:r>
            <a:r>
              <a:rPr lang="uk-UA" sz="1600" b="1" i="1" dirty="0"/>
              <a:t>argmin</a:t>
            </a:r>
            <a:r>
              <a:rPr lang="uk-UA" sz="1600" dirty="0"/>
              <a:t> і </a:t>
            </a:r>
            <a:r>
              <a:rPr lang="uk-UA" sz="1600" b="1" i="1" dirty="0"/>
              <a:t>argmax</a:t>
            </a:r>
            <a:r>
              <a:rPr lang="uk-UA" sz="1600" dirty="0"/>
              <a:t> (відповідно, і </a:t>
            </a:r>
            <a:r>
              <a:rPr lang="uk-UA" sz="1600" b="1" i="1" dirty="0"/>
              <a:t>nanargmin</a:t>
            </a:r>
            <a:r>
              <a:rPr lang="uk-UA" sz="1600" dirty="0"/>
              <a:t>, і </a:t>
            </a:r>
            <a:r>
              <a:rPr lang="uk-UA" sz="1600" b="1" i="1" dirty="0"/>
              <a:t>nanargmax</a:t>
            </a:r>
            <a:r>
              <a:rPr lang="uk-UA" sz="1600" dirty="0"/>
              <a:t>) необхідно вказувати одну вісь, </a:t>
            </a:r>
            <a:r>
              <a:rPr lang="uk-UA" sz="1600" dirty="0" smtClean="0"/>
              <a:t>вздовж </a:t>
            </a:r>
            <a:r>
              <a:rPr lang="uk-UA" sz="1600" dirty="0"/>
              <a:t>якої буде </a:t>
            </a:r>
            <a:r>
              <a:rPr lang="uk-UA" sz="1600" dirty="0" smtClean="0"/>
              <a:t>обчислюватись </a:t>
            </a:r>
            <a:r>
              <a:rPr lang="uk-UA" sz="1600" dirty="0"/>
              <a:t>характеристика.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Якщо </a:t>
            </a:r>
            <a:r>
              <a:rPr lang="uk-UA" sz="1600" dirty="0"/>
              <a:t>не вказати </a:t>
            </a:r>
            <a:r>
              <a:rPr lang="uk-UA" sz="1600" dirty="0" smtClean="0"/>
              <a:t>вісі</a:t>
            </a:r>
            <a:r>
              <a:rPr lang="uk-UA" sz="1600" dirty="0"/>
              <a:t>, то за замовчуванням всі розглянуті характеристики </a:t>
            </a:r>
            <a:r>
              <a:rPr lang="uk-UA" sz="1600" dirty="0" smtClean="0"/>
              <a:t>обчислюються </a:t>
            </a:r>
            <a:r>
              <a:rPr lang="uk-UA" sz="1600" dirty="0"/>
              <a:t>по всьому масиву. В цьому випадку </a:t>
            </a:r>
            <a:r>
              <a:rPr lang="uk-UA" sz="1600" b="1" i="1" dirty="0"/>
              <a:t>argmin</a:t>
            </a:r>
            <a:r>
              <a:rPr lang="uk-UA" sz="1600" dirty="0"/>
              <a:t> і </a:t>
            </a:r>
            <a:r>
              <a:rPr lang="uk-UA" sz="1600" b="1" i="1" dirty="0"/>
              <a:t>argmax</a:t>
            </a:r>
            <a:r>
              <a:rPr lang="uk-UA" sz="1600" dirty="0"/>
              <a:t> теж коректно відпрацюють і знайдуть індекс максимального або мінімального елемента так, </a:t>
            </a:r>
            <a:r>
              <a:rPr lang="uk-UA" sz="1600" dirty="0" smtClean="0"/>
              <a:t>немов би всі </a:t>
            </a:r>
            <a:r>
              <a:rPr lang="uk-UA" sz="1600" dirty="0"/>
              <a:t>дані в масиві витягнуті уздовж однієї </a:t>
            </a:r>
            <a:r>
              <a:rPr lang="uk-UA" sz="1600" dirty="0" smtClean="0"/>
              <a:t>вісі </a:t>
            </a:r>
            <a:r>
              <a:rPr lang="uk-UA" sz="1600" dirty="0"/>
              <a:t>командою </a:t>
            </a:r>
            <a:r>
              <a:rPr lang="uk-UA" sz="1600" b="1" i="1" dirty="0" smtClean="0"/>
              <a:t>ravel()</a:t>
            </a:r>
            <a:r>
              <a:rPr lang="uk-UA" sz="1600" dirty="0" smtClean="0"/>
              <a:t>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Ще </a:t>
            </a:r>
            <a:r>
              <a:rPr lang="uk-UA" sz="1600" dirty="0"/>
              <a:t>слід зазначити, </a:t>
            </a:r>
            <a:r>
              <a:rPr lang="uk-UA" sz="1600" dirty="0" smtClean="0"/>
              <a:t>методи агрегації визначені </a:t>
            </a:r>
            <a:r>
              <a:rPr lang="uk-UA" sz="1600" dirty="0"/>
              <a:t>не тільки як методи модуля NumPy, але і для самих масивів: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 smtClean="0"/>
              <a:t>np.aggregator(A</a:t>
            </a:r>
            <a:r>
              <a:rPr lang="uk-UA" sz="1600" b="1" i="1" dirty="0"/>
              <a:t>, axes) </a:t>
            </a:r>
            <a:r>
              <a:rPr lang="uk-UA" sz="1600" b="1" i="1" dirty="0" smtClean="0"/>
              <a:t>     </a:t>
            </a:r>
            <a:r>
              <a:rPr lang="uk-UA" sz="1600" dirty="0" smtClean="0"/>
              <a:t>еквівалентно строці    </a:t>
            </a:r>
            <a:r>
              <a:rPr lang="uk-UA" sz="1600" b="1" i="1" dirty="0" smtClean="0"/>
              <a:t>A.aggregator(axes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   де в якості </a:t>
            </a:r>
            <a:r>
              <a:rPr lang="uk-UA" sz="1600" b="1" i="1" dirty="0"/>
              <a:t>aggregator</a:t>
            </a:r>
            <a:r>
              <a:rPr lang="uk-UA" sz="1600" dirty="0"/>
              <a:t> мається на увазі одна з розглянутих вище функцій, а </a:t>
            </a:r>
            <a:r>
              <a:rPr lang="uk-UA" sz="1600" dirty="0" smtClean="0"/>
              <a:t>в якості </a:t>
            </a:r>
            <a:r>
              <a:rPr lang="uk-UA" sz="1600" b="1" i="1" dirty="0"/>
              <a:t>axes</a:t>
            </a:r>
            <a:r>
              <a:rPr lang="uk-UA" sz="1600" dirty="0"/>
              <a:t> - індекси </a:t>
            </a:r>
            <a:r>
              <a:rPr lang="uk-UA" sz="1600" dirty="0" smtClean="0"/>
              <a:t>вісей</a:t>
            </a:r>
            <a:r>
              <a:rPr lang="uk-UA" sz="1600" dirty="0"/>
              <a:t>.</a:t>
            </a:r>
            <a:endParaRPr lang="en-US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9711" y="3125876"/>
            <a:ext cx="2872646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mean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453" y="3125876"/>
            <a:ext cx="2019300" cy="304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997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Побудуємо </a:t>
            </a:r>
            <a:r>
              <a:rPr lang="uk-UA" sz="1600" b="1" dirty="0"/>
              <a:t>алгоритм лінійної низькочастотної фільтрації </a:t>
            </a:r>
            <a:r>
              <a:rPr lang="uk-UA" sz="1600" b="1" dirty="0" smtClean="0"/>
              <a:t>зображення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початку завантажимо зашумлене зображення. </a:t>
            </a:r>
            <a:endParaRPr 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4" y="1019178"/>
            <a:ext cx="7632071" cy="57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77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Фільтрувати зображення будемо з використанням </a:t>
            </a:r>
            <a:r>
              <a:rPr lang="uk-UA" sz="1600" dirty="0" smtClean="0"/>
              <a:t>фільтра</a:t>
            </a:r>
            <a:r>
              <a:rPr lang="en-US" sz="1600" dirty="0" smtClean="0"/>
              <a:t> </a:t>
            </a:r>
            <a:r>
              <a:rPr lang="uk-UA" sz="1600" dirty="0" smtClean="0"/>
              <a:t> Гаусса. </a:t>
            </a:r>
            <a:r>
              <a:rPr lang="uk-UA" sz="1600" dirty="0"/>
              <a:t>Але замість виконання згортки безпосередньо (з </a:t>
            </a:r>
            <a:r>
              <a:rPr lang="uk-UA" sz="1600" dirty="0" smtClean="0"/>
              <a:t>ітеруванням</a:t>
            </a:r>
            <a:r>
              <a:rPr lang="uk-UA" sz="1600" dirty="0"/>
              <a:t>), застосуємо зважене усереднення зрізів зображення, зсунутих </a:t>
            </a:r>
            <a:r>
              <a:rPr lang="uk-UA" sz="1600" dirty="0" smtClean="0"/>
              <a:t>один відносно одного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Застосуємо цю функцію до нашого зображення </a:t>
            </a:r>
            <a:r>
              <a:rPr lang="ru-RU" sz="1600" dirty="0" smtClean="0"/>
              <a:t>однин раз, потім два </a:t>
            </a:r>
            <a:r>
              <a:rPr lang="ru-RU" sz="1600" dirty="0"/>
              <a:t>і </a:t>
            </a:r>
            <a:r>
              <a:rPr lang="ru-RU" sz="1600" dirty="0" smtClean="0"/>
              <a:t>три: </a:t>
            </a:r>
            <a:endParaRPr lang="uk-UA" sz="1600" dirty="0" smtClean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4443" y="847936"/>
            <a:ext cx="4333238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 = I.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4443" y="2469571"/>
            <a:ext cx="5044971" cy="353943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 = I.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I_noise = 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imread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'tower_ng30.jpg'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I_denoise_1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(I_noise)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I_denoise_2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(I_denoise_1)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I_denoise_3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(I_denoise_2)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'./output-images/tower_ng30_1.jpg'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I_denoise_1)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'./output-images/tower_ng30_2.jpg'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I_denoise_2)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imwrite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'./output-images/tower_ng30_3.jpg'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I_denoise_3)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10" y="217283"/>
            <a:ext cx="11597770" cy="641890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Основним об'єктом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є однорідний багатовимірний масив (</a:t>
            </a:r>
            <a:r>
              <a:rPr lang="en-US" sz="1600" b="1" dirty="0" err="1"/>
              <a:t>ndarray</a:t>
            </a:r>
            <a:r>
              <a:rPr lang="en-US" sz="1600" dirty="0"/>
              <a:t>). </a:t>
            </a:r>
            <a:r>
              <a:rPr lang="uk-UA" sz="1600" dirty="0"/>
              <a:t>Це багатовимірний масив елементів (зазвичай чисел), одного типу.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Найбільш </a:t>
            </a:r>
            <a:r>
              <a:rPr lang="uk-UA" sz="1600" dirty="0"/>
              <a:t>важливі атрибути об'єктів </a:t>
            </a:r>
            <a:r>
              <a:rPr lang="en-US" sz="1600" b="1" dirty="0" err="1"/>
              <a:t>ndarray</a:t>
            </a:r>
            <a:r>
              <a:rPr lang="en-US" sz="1600" dirty="0"/>
              <a:t>: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ndarray.ndim</a:t>
            </a:r>
            <a:r>
              <a:rPr lang="en-US" sz="1600" dirty="0"/>
              <a:t> - </a:t>
            </a:r>
            <a:r>
              <a:rPr lang="uk-UA" sz="1600" dirty="0"/>
              <a:t>число вимірювань (частіше їх називають "осі") масиву. </a:t>
            </a:r>
            <a:endParaRPr lang="en-US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ndarray.shape</a:t>
            </a:r>
            <a:r>
              <a:rPr lang="en-US" sz="1600" dirty="0"/>
              <a:t> - </a:t>
            </a:r>
            <a:r>
              <a:rPr lang="uk-UA" sz="1600" dirty="0"/>
              <a:t>розміри масиву, його форма. Це кортеж натуральних чисел, що показує довжину масиву по кожній осі. Для матриці з </a:t>
            </a:r>
            <a:r>
              <a:rPr lang="en-US" sz="1600" dirty="0"/>
              <a:t>n </a:t>
            </a:r>
            <a:r>
              <a:rPr lang="uk-UA" sz="1600" dirty="0"/>
              <a:t>рядків і </a:t>
            </a:r>
            <a:r>
              <a:rPr lang="en-US" sz="1600" dirty="0"/>
              <a:t>m </a:t>
            </a:r>
            <a:r>
              <a:rPr lang="uk-UA" sz="1600" dirty="0"/>
              <a:t>стовпів, </a:t>
            </a:r>
            <a:r>
              <a:rPr lang="en-US" sz="1600" dirty="0"/>
              <a:t>shape </a:t>
            </a:r>
            <a:r>
              <a:rPr lang="uk-UA" sz="1600" dirty="0"/>
              <a:t>буде (</a:t>
            </a:r>
            <a:r>
              <a:rPr lang="en-US" sz="1600" dirty="0"/>
              <a:t>n, m). </a:t>
            </a:r>
            <a:r>
              <a:rPr lang="uk-UA" sz="1600" dirty="0"/>
              <a:t>Число елементів кортежу </a:t>
            </a:r>
            <a:r>
              <a:rPr lang="en-US" sz="1600" dirty="0"/>
              <a:t>shape </a:t>
            </a:r>
            <a:r>
              <a:rPr lang="uk-UA" sz="1600" dirty="0"/>
              <a:t>рівне </a:t>
            </a:r>
            <a:r>
              <a:rPr lang="en-US" sz="1600" dirty="0" err="1"/>
              <a:t>ndim</a:t>
            </a:r>
            <a:r>
              <a:rPr lang="en-US" sz="1600" dirty="0"/>
              <a:t>. </a:t>
            </a:r>
            <a:endParaRPr lang="uk-UA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ndarray.size</a:t>
            </a:r>
            <a:r>
              <a:rPr lang="en-US" sz="1600" dirty="0"/>
              <a:t> - </a:t>
            </a:r>
            <a:r>
              <a:rPr lang="uk-UA" sz="1600" dirty="0"/>
              <a:t>кількість елементів масиву. Очевидно, дорівнює добутку всіх елементів атрибута </a:t>
            </a:r>
            <a:r>
              <a:rPr lang="en-US" sz="1600" dirty="0"/>
              <a:t>shape. </a:t>
            </a:r>
            <a:endParaRPr lang="ru-RU" sz="1600" dirty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ndarray.dtype</a:t>
            </a:r>
            <a:r>
              <a:rPr lang="en-US" sz="1600" dirty="0"/>
              <a:t> - </a:t>
            </a:r>
            <a:r>
              <a:rPr lang="uk-UA" sz="1600" dirty="0"/>
              <a:t>об'єкт, що описує тип елементів масиву. Можна визначити </a:t>
            </a:r>
            <a:r>
              <a:rPr lang="en-US" sz="1600" dirty="0" err="1"/>
              <a:t>dtype</a:t>
            </a:r>
            <a:r>
              <a:rPr lang="en-US" sz="1600" dirty="0"/>
              <a:t>, </a:t>
            </a:r>
            <a:r>
              <a:rPr lang="uk-UA" sz="1600" dirty="0"/>
              <a:t>використовуючи стандартні типи даних </a:t>
            </a:r>
            <a:r>
              <a:rPr lang="en-US" sz="1600" dirty="0"/>
              <a:t>Python.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тут надає цілий список можливостей, як вбудованих, наприклад: </a:t>
            </a:r>
            <a:r>
              <a:rPr lang="en-US" sz="1600" dirty="0" err="1"/>
              <a:t>bool</a:t>
            </a:r>
            <a:r>
              <a:rPr lang="en-US" sz="1600" dirty="0"/>
              <a:t>_, character, int8, int16, int32, int64, float8, float16, float32, float64, complex64, object_, </a:t>
            </a:r>
            <a:r>
              <a:rPr lang="uk-UA" sz="1600" dirty="0"/>
              <a:t>так і можливість визначити власні типи даних, в тому числі і складові.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ndarray.itemsize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uk-UA" sz="1600" dirty="0"/>
              <a:t>розмір кожного елемента масиву в байтах. </a:t>
            </a:r>
          </a:p>
          <a:p>
            <a:pPr marL="285750" indent="-285750">
              <a:spcBef>
                <a:spcPts val="0"/>
              </a:spcBef>
            </a:pPr>
            <a:r>
              <a:rPr lang="en-US" sz="1600" b="1" dirty="0" err="1"/>
              <a:t>ndarray.data</a:t>
            </a:r>
            <a:r>
              <a:rPr lang="en-US" sz="1600" dirty="0"/>
              <a:t> - </a:t>
            </a:r>
            <a:r>
              <a:rPr lang="uk-UA" sz="1600" dirty="0"/>
              <a:t>буфер, який містить фактичні елементи масиву. Зазвичай не потрібно використовувати цей атрибут, так як звертатися до елементів масиву найпростіше за допомогою індексів. </a:t>
            </a:r>
            <a:endParaRPr lang="uk-UA" sz="1600" dirty="0" smtClean="0"/>
          </a:p>
          <a:p>
            <a:pPr marL="285750" indent="-285750">
              <a:spcBef>
                <a:spcPts val="0"/>
              </a:spcBef>
            </a:pPr>
            <a:r>
              <a:rPr lang="en-US" sz="1600" b="1" dirty="0" err="1" smtClean="0"/>
              <a:t>ndarray.tolist</a:t>
            </a:r>
            <a:r>
              <a:rPr lang="en-US" sz="1600" b="1" dirty="0" smtClean="0"/>
              <a:t> </a:t>
            </a:r>
            <a:r>
              <a:rPr lang="en-US" sz="1600" dirty="0" smtClean="0"/>
              <a:t>–</a:t>
            </a:r>
            <a:r>
              <a:rPr lang="en-US" sz="1600" b="1" dirty="0" smtClean="0"/>
              <a:t> </a:t>
            </a:r>
            <a:r>
              <a:rPr lang="uk-UA" sz="1600" dirty="0" smtClean="0"/>
              <a:t>перетворить </a:t>
            </a:r>
            <a:r>
              <a:rPr lang="en-US" sz="1600" dirty="0" smtClean="0"/>
              <a:t>array </a:t>
            </a:r>
            <a:r>
              <a:rPr lang="uk-UA" sz="1600" dirty="0" smtClean="0"/>
              <a:t>назад в </a:t>
            </a:r>
            <a:r>
              <a:rPr lang="en-US" sz="1600" dirty="0" smtClean="0"/>
              <a:t>list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8171" y="3626576"/>
            <a:ext cx="5088957" cy="310854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numpy.array - це функція, що повертає numpy.ndarray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Але це не сам клас!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або можна було б написати і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(np.ndarray)))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і назад в список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np.ndarray.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tolist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566" y="3881013"/>
            <a:ext cx="2447925" cy="1123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69566" y="5897526"/>
            <a:ext cx="5959324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 а наступні строки виведуть повідомлення про помилку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ndarray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(a))                  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має бути   np.array(a)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(np.array)))  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має бути isinstance(a, (np.ndarray))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090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9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один раз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86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9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два рази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73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5921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47323" y="609775"/>
            <a:ext cx="2266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Фільтр, застосований</a:t>
            </a:r>
          </a:p>
          <a:p>
            <a:r>
              <a:rPr lang="ru-RU" dirty="0" smtClean="0"/>
              <a:t>три рази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09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Видно, що з підвищенням кількості проходів фільтра знижується рівень шуму. Але при цьому знижується і чіткість зображення.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Це </a:t>
            </a:r>
            <a:r>
              <a:rPr lang="uk-UA" sz="1600" dirty="0"/>
              <a:t>відома проблема лінійних фільтрів. Але </a:t>
            </a:r>
            <a:r>
              <a:rPr lang="uk-UA" sz="1600" dirty="0" smtClean="0"/>
              <a:t>цей </a:t>
            </a:r>
            <a:r>
              <a:rPr lang="uk-UA" sz="1600" dirty="0"/>
              <a:t>метод </a:t>
            </a:r>
            <a:r>
              <a:rPr lang="uk-UA" sz="1600" dirty="0" smtClean="0"/>
              <a:t>«знешумлення» </a:t>
            </a:r>
            <a:r>
              <a:rPr lang="uk-UA" sz="1600" dirty="0"/>
              <a:t>зображення не претендує на оптимальність: це лише демонстрація можливостей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реалізації згортки без ітерацій.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Тепер спробуємо, </a:t>
            </a:r>
            <a:r>
              <a:rPr lang="uk-UA" sz="1600" dirty="0"/>
              <a:t>згортки з </a:t>
            </a:r>
            <a:r>
              <a:rPr lang="uk-UA" sz="1600" dirty="0" smtClean="0"/>
              <a:t>ядрами яких еквівалентна </a:t>
            </a:r>
            <a:r>
              <a:rPr lang="uk-UA" sz="1600" dirty="0"/>
              <a:t>наша фільтрація. Для цього піддамо аналогічним перетворенням одиночний одиничний імпульс і </a:t>
            </a:r>
            <a:r>
              <a:rPr lang="uk-UA" sz="1600" dirty="0" smtClean="0"/>
              <a:t>визуалізуємо її. </a:t>
            </a:r>
            <a:r>
              <a:rPr lang="uk-UA" sz="1600" dirty="0"/>
              <a:t>Насправді імпульс буде не </a:t>
            </a:r>
            <a:r>
              <a:rPr lang="uk-UA" sz="1600" dirty="0" smtClean="0"/>
              <a:t>одиночним, </a:t>
            </a:r>
            <a:r>
              <a:rPr lang="uk-UA" sz="1600" dirty="0"/>
              <a:t>а рівним за амплітудою 255, так як саме змішування оптимізовано під цілочисельні дані. Але це не заважає оцінити загальний вид ядер: 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38" y="2159022"/>
            <a:ext cx="5449562" cy="189693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7695" y="1688242"/>
            <a:ext cx="6503703" cy="5047536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cv2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 = I.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(J[:,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:-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 J[:,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 //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255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M1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M2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(M1)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M3 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smooth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(M2)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 = 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num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dpi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(M1)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(M2)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(M3)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flg.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'./output-images/ext-7.jpg'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Інтерполяції для </a:t>
            </a:r>
            <a:r>
              <a:rPr lang="en-US" sz="1600" b="1" i="1" dirty="0" err="1" smtClean="0"/>
              <a:t>imshow</a:t>
            </a:r>
            <a:r>
              <a:rPr lang="en-US" sz="1600" b="1" dirty="0" smtClean="0"/>
              <a:t>/</a:t>
            </a:r>
            <a:r>
              <a:rPr lang="en-US" sz="1600" b="1" i="1" dirty="0" err="1" smtClean="0"/>
              <a:t>matshow</a:t>
            </a:r>
            <a:r>
              <a:rPr lang="en-US" sz="1600" b="1" dirty="0" smtClean="0"/>
              <a:t>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Цей </a:t>
            </a:r>
            <a:r>
              <a:rPr lang="uk-UA" sz="1600" dirty="0"/>
              <a:t>приклад відображає різницю між методами інтерполяції для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та </a:t>
            </a:r>
            <a:r>
              <a:rPr lang="en-US" sz="1600" b="1" i="1" dirty="0" err="1" smtClean="0"/>
              <a:t>matshow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192" y="1097123"/>
            <a:ext cx="6601808" cy="440120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591" y="1097122"/>
            <a:ext cx="5381601" cy="440120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matplotlib.pyplot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methods 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'none'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'nearest'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'bilinear'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'bicubic'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'spline16'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'spline36'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'hanning'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'hamming'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'hermite'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'kaiser'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'quadric'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'catrom'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'gaussian'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'bessel'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'mitchell'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'sinc'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'lanczos'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np.random.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19680801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grid = np.random.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fig, axs = 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nrows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ncols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subplot_kw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'xticks'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[],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'yticks'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[]})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ax, interp_method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zip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(axs.flat, methods):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ax.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(grid,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interpolation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=interp_method,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'viridis'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ax.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(interp_method))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tight_layout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86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936" y="2338782"/>
            <a:ext cx="3305269" cy="117396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latin typeface="+mn-lt"/>
              </a:rPr>
              <a:t>SciPy</a:t>
            </a:r>
            <a:endParaRPr lang="uk-UA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7654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Бібліотека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залежить від </a:t>
            </a:r>
            <a:r>
              <a:rPr lang="en-US" sz="1600" dirty="0" err="1"/>
              <a:t>NumPy</a:t>
            </a:r>
            <a:r>
              <a:rPr lang="en-US" sz="1600" dirty="0"/>
              <a:t>, </a:t>
            </a:r>
            <a:r>
              <a:rPr lang="uk-UA" sz="1600" dirty="0" smtClean="0"/>
              <a:t>яка </a:t>
            </a:r>
            <a:r>
              <a:rPr lang="uk-UA" sz="1600" dirty="0"/>
              <a:t>забезпечує зручну і швидку маніпуляцію з </a:t>
            </a:r>
            <a:r>
              <a:rPr lang="en-US" sz="1600" dirty="0"/>
              <a:t>N-</a:t>
            </a:r>
            <a:r>
              <a:rPr lang="uk-UA" sz="1600" dirty="0" smtClean="0"/>
              <a:t>мірними масивами. </a:t>
            </a:r>
          </a:p>
          <a:p>
            <a:pPr marL="0" indent="0">
              <a:buNone/>
            </a:pPr>
            <a:r>
              <a:rPr lang="uk-UA" sz="1600" dirty="0" smtClean="0"/>
              <a:t>Бібліотека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створена для роботи з масивами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і надає безліч зручних і ефективних чисельних методів, таких як </a:t>
            </a:r>
            <a:r>
              <a:rPr lang="uk-UA" sz="1600" u="sng" dirty="0"/>
              <a:t>процедури чисельної інтеграції та оптимізації</a:t>
            </a:r>
            <a:r>
              <a:rPr lang="uk-UA" sz="1600" dirty="0"/>
              <a:t>. Разом вони працюють на всіх популярних операційних системах, швидко встановлюються і </a:t>
            </a:r>
            <a:r>
              <a:rPr lang="uk-UA" sz="1600" dirty="0" smtClean="0"/>
              <a:t>є безкоштовними. </a:t>
            </a:r>
            <a:r>
              <a:rPr lang="en-US" sz="1600" dirty="0" err="1"/>
              <a:t>NumPy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dirty="0" err="1"/>
              <a:t>SciPy</a:t>
            </a:r>
            <a:r>
              <a:rPr lang="en-US" sz="1600" dirty="0"/>
              <a:t> </a:t>
            </a:r>
            <a:r>
              <a:rPr lang="uk-UA" sz="1600" dirty="0"/>
              <a:t>прості у використанні, але досить потужні, </a:t>
            </a:r>
            <a:r>
              <a:rPr lang="uk-UA" sz="1600" dirty="0" smtClean="0"/>
              <a:t>тому використовуються провідними світовими вченими </a:t>
            </a:r>
            <a:r>
              <a:rPr lang="uk-UA" sz="1600" dirty="0"/>
              <a:t>і </a:t>
            </a:r>
            <a:r>
              <a:rPr lang="uk-UA" sz="1600" dirty="0" smtClean="0"/>
              <a:t>інженерами. </a:t>
            </a:r>
          </a:p>
          <a:p>
            <a:pPr marL="1611313" indent="0">
              <a:buNone/>
            </a:pPr>
            <a:r>
              <a:rPr lang="en-US" sz="1600" b="1" dirty="0" err="1" smtClean="0"/>
              <a:t>SciPy</a:t>
            </a:r>
            <a:r>
              <a:rPr lang="en-US" sz="1600" b="1" dirty="0" smtClean="0"/>
              <a:t> </a:t>
            </a:r>
            <a:r>
              <a:rPr lang="en-US" sz="1600" b="1" dirty="0"/>
              <a:t>Sub-</a:t>
            </a:r>
            <a:r>
              <a:rPr lang="uk-UA" sz="1600" b="1" dirty="0"/>
              <a:t>пакети </a:t>
            </a:r>
            <a:endParaRPr lang="uk-UA" sz="1600" b="1" dirty="0" smtClean="0"/>
          </a:p>
          <a:p>
            <a:pPr marL="0" indent="0">
              <a:buNone/>
            </a:pPr>
            <a:r>
              <a:rPr lang="en-US" sz="1600" dirty="0" err="1" smtClean="0"/>
              <a:t>SciPy</a:t>
            </a:r>
            <a:r>
              <a:rPr lang="en-US" sz="1600" dirty="0" smtClean="0"/>
              <a:t> </a:t>
            </a:r>
            <a:r>
              <a:rPr lang="uk-UA" sz="1600" dirty="0"/>
              <a:t>складається з підпакетів, що охоплюють різні галузі наукових обчислень. </a:t>
            </a:r>
            <a:r>
              <a:rPr lang="uk-UA" sz="1600" dirty="0" smtClean="0"/>
              <a:t>Вони </a:t>
            </a:r>
            <a:r>
              <a:rPr lang="uk-UA" sz="1600" dirty="0"/>
              <a:t>узагальнені в наступній </a:t>
            </a:r>
            <a:r>
              <a:rPr lang="uk-UA" sz="1600" dirty="0" smtClean="0"/>
              <a:t>таблиці:</a:t>
            </a:r>
            <a:endParaRPr lang="uk-UA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73619"/>
              </p:ext>
            </p:extLst>
          </p:nvPr>
        </p:nvGraphicFramePr>
        <p:xfrm>
          <a:off x="516048" y="2281473"/>
          <a:ext cx="6020554" cy="4347128"/>
        </p:xfrm>
        <a:graphic>
          <a:graphicData uri="http://schemas.openxmlformats.org/drawingml/2006/table">
            <a:tbl>
              <a:tblPr/>
              <a:tblGrid>
                <a:gridCol w="1837853"/>
                <a:gridCol w="4182701"/>
              </a:tblGrid>
              <a:tr h="27786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  <a:hlinkClick r:id="rId2"/>
                        </a:rPr>
                        <a:t>scipy.cluster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Векторне квантування </a:t>
                      </a:r>
                      <a:r>
                        <a:rPr lang="ru-RU" sz="1400" dirty="0"/>
                        <a:t>/ </a:t>
                      </a:r>
                      <a:r>
                        <a:rPr lang="en-US" sz="1400" dirty="0" err="1"/>
                        <a:t>Kmeans</a:t>
                      </a:r>
                      <a:r>
                        <a:rPr lang="en-US" sz="1400" dirty="0"/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3"/>
                        </a:rPr>
                        <a:t>scipy.constants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Фізико-математичні константи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4"/>
                        </a:rPr>
                        <a:t>scipy.fftpack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Перетворення Фур’є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  <a:hlinkClick r:id="rId5"/>
                        </a:rPr>
                        <a:t>scipy.integrate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Процедури інтеграції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6"/>
                        </a:rPr>
                        <a:t>scipy.interpolate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Інтерполювання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7"/>
                        </a:rPr>
                        <a:t>scipy.io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Ввід і вивід даних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8"/>
                        </a:rPr>
                        <a:t>scipy.linalg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Процедури лінейної алгебри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9"/>
                        </a:rPr>
                        <a:t>scipy.ndimage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Пакет </a:t>
                      </a:r>
                      <a:r>
                        <a:rPr lang="en-US" sz="1400" dirty="0"/>
                        <a:t>n-</a:t>
                      </a:r>
                      <a:r>
                        <a:rPr lang="ru-RU" sz="1400" dirty="0" smtClean="0"/>
                        <a:t>мірних зображеннь 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0"/>
                        </a:rPr>
                        <a:t>scipy.odr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Ортогональна регресія відстані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1"/>
                        </a:rPr>
                        <a:t>scipy.optimize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Оптимізація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2"/>
                        </a:rPr>
                        <a:t>scipy.signal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Обробка сигналів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3"/>
                        </a:rPr>
                        <a:t>scipy.sparse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Рощріджені матриці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4"/>
                        </a:rPr>
                        <a:t>scipy.spatial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Просторові структури даних і алгоритми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5"/>
                        </a:rPr>
                        <a:t>scipy.special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Будь-які спеціальні математичні функції</a:t>
                      </a:r>
                      <a:endParaRPr lang="ru-RU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hlinkClick r:id="rId16"/>
                        </a:rPr>
                        <a:t>scipy.stats</a:t>
                      </a:r>
                      <a:r>
                        <a:rPr lang="en-US" sz="1400">
                          <a:effectLst/>
                        </a:rPr>
                        <a:t> 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Статистика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32895" y="2383225"/>
            <a:ext cx="42370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Структура даних</a:t>
            </a:r>
          </a:p>
          <a:p>
            <a:endParaRPr lang="uk-UA" sz="1600" b="1" dirty="0" smtClean="0"/>
          </a:p>
          <a:p>
            <a:r>
              <a:rPr lang="uk-UA" sz="1600" dirty="0" smtClean="0"/>
              <a:t>Базова </a:t>
            </a:r>
            <a:r>
              <a:rPr lang="uk-UA" sz="1600" dirty="0"/>
              <a:t>структура даних, яка використовується </a:t>
            </a:r>
            <a:r>
              <a:rPr lang="en-US" sz="1600" dirty="0" err="1"/>
              <a:t>SciPy</a:t>
            </a:r>
            <a:r>
              <a:rPr lang="en-US" sz="1600" dirty="0"/>
              <a:t>, </a:t>
            </a:r>
            <a:r>
              <a:rPr lang="uk-UA" sz="1600" dirty="0"/>
              <a:t>являє собою багатовимірний масив, що надається модулем </a:t>
            </a:r>
            <a:r>
              <a:rPr lang="en-US" sz="1600" dirty="0" err="1"/>
              <a:t>NumPy</a:t>
            </a:r>
            <a:r>
              <a:rPr lang="en-US" sz="1600" dirty="0"/>
              <a:t>. </a:t>
            </a:r>
            <a:endParaRPr lang="uk-UA" sz="1600" dirty="0" smtClean="0"/>
          </a:p>
          <a:p>
            <a:r>
              <a:rPr lang="en-US" sz="1600" dirty="0" err="1" smtClean="0"/>
              <a:t>NumPy</a:t>
            </a:r>
            <a:r>
              <a:rPr lang="en-US" sz="1600" dirty="0" smtClean="0"/>
              <a:t> </a:t>
            </a:r>
            <a:r>
              <a:rPr lang="uk-UA" sz="1600" dirty="0"/>
              <a:t>надає деякі функції для лінійної алгебри, перетворень Фур'є і генерації випадкових чисел, але </a:t>
            </a:r>
            <a:r>
              <a:rPr lang="uk-UA" sz="1600" dirty="0" smtClean="0"/>
              <a:t>загальні функції еквівалентні у </a:t>
            </a:r>
            <a:r>
              <a:rPr lang="en-US" sz="1600" dirty="0" err="1"/>
              <a:t>SciPy</a:t>
            </a:r>
            <a:r>
              <a:rPr lang="en-US" sz="1600" dirty="0"/>
              <a:t>. </a:t>
            </a:r>
            <a:endParaRPr lang="uk-UA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2895" y="6011501"/>
            <a:ext cx="2183446" cy="3564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360467" y="5079755"/>
            <a:ext cx="3874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Встановлення:</a:t>
            </a:r>
          </a:p>
          <a:p>
            <a:r>
              <a:rPr lang="uk-UA" dirty="0" smtClean="0"/>
              <a:t>Традиційно – або в пакеті з </a:t>
            </a:r>
            <a:r>
              <a:rPr lang="en-US" dirty="0" smtClean="0"/>
              <a:t>Anaconda </a:t>
            </a:r>
            <a:r>
              <a:rPr lang="uk-UA" dirty="0" smtClean="0"/>
              <a:t>або самостійно через </a:t>
            </a:r>
            <a:r>
              <a:rPr lang="en-US" dirty="0" smtClean="0"/>
              <a:t>pip</a:t>
            </a:r>
            <a:endParaRPr lang="uk-UA" dirty="0" smtClean="0"/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182699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i="1" dirty="0" err="1"/>
              <a:t>SciPy</a:t>
            </a:r>
            <a:r>
              <a:rPr lang="en-US" sz="1600" b="1" i="1" dirty="0"/>
              <a:t> Constants Package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Пакет </a:t>
            </a:r>
            <a:r>
              <a:rPr lang="en-US" sz="1600" b="1" i="1" dirty="0" err="1"/>
              <a:t>scipy.constants</a:t>
            </a:r>
            <a:r>
              <a:rPr lang="en-US" sz="1600" dirty="0"/>
              <a:t> </a:t>
            </a:r>
            <a:r>
              <a:rPr lang="uk-UA" sz="1600" dirty="0"/>
              <a:t>надає різні константи. </a:t>
            </a:r>
            <a:r>
              <a:rPr lang="uk-UA" sz="1600" dirty="0" smtClean="0"/>
              <a:t>Для їх використання потрібно їх імпортувати.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 smtClean="0"/>
              <a:t>Список констант є неймовірно великим 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docs.scipy.org/doc/scipy/reference/constants.html</a:t>
            </a:r>
            <a:r>
              <a:rPr lang="uk-UA" sz="1600" dirty="0" smtClean="0"/>
              <a:t>   і включає в себе математичні та фізичні константи, одиниці вимірювання та багато іншого.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 smtClean="0"/>
              <a:t>Запам</a:t>
            </a:r>
            <a:r>
              <a:rPr lang="en-US" sz="1600" dirty="0" smtClean="0"/>
              <a:t>’</a:t>
            </a:r>
            <a:r>
              <a:rPr lang="uk-UA" sz="1600" dirty="0" smtClean="0"/>
              <a:t>ятати  </a:t>
            </a:r>
            <a:r>
              <a:rPr lang="uk-UA" sz="1600" dirty="0"/>
              <a:t>все це трохи складно. Найпростіший спосіб дізнатися, яка клавіша для якої функції - це метод </a:t>
            </a:r>
            <a:r>
              <a:rPr lang="en-US" sz="1600" b="1" i="1" dirty="0" err="1" smtClean="0"/>
              <a:t>scipy.constants.find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672" y="1616140"/>
            <a:ext cx="2581275" cy="590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721" y="4278585"/>
            <a:ext cx="2409825" cy="371475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8230" y="923642"/>
            <a:ext cx="3627403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scipy.constants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pi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f"sciPy - pi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scipy.constants.pi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.16f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f"math - pi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math.pi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.16f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08230" y="3909253"/>
            <a:ext cx="5127750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scipy.constants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res = scipy.constants.physical_constants[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"Avogadro constant"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(res)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538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Інтегрування</a:t>
            </a:r>
          </a:p>
          <a:p>
            <a:pPr marL="0" indent="0">
              <a:buNone/>
            </a:pPr>
            <a:r>
              <a:rPr lang="uk-UA" sz="1600" dirty="0"/>
              <a:t>Чисельне інтегрування іноді називають квадратурних, звідси і </a:t>
            </a:r>
            <a:r>
              <a:rPr lang="uk-UA" sz="1600" dirty="0" smtClean="0"/>
              <a:t>назва </a:t>
            </a:r>
            <a:r>
              <a:rPr lang="en-US" sz="1600" b="1" i="1" dirty="0"/>
              <a:t>quad</a:t>
            </a:r>
            <a:r>
              <a:rPr lang="uk-UA" sz="1600" b="1" i="1" dirty="0" smtClean="0"/>
              <a:t>(</a:t>
            </a:r>
            <a:r>
              <a:rPr lang="en-US" sz="1600" b="1" i="1" dirty="0" smtClean="0"/>
              <a:t>)</a:t>
            </a:r>
            <a:r>
              <a:rPr lang="uk-UA" sz="1600" dirty="0" smtClean="0"/>
              <a:t>. </a:t>
            </a:r>
            <a:r>
              <a:rPr lang="uk-UA" sz="1600" dirty="0"/>
              <a:t>Зазвичай це вибір за замовчуванням для виконання одиночних інтегралів функції </a:t>
            </a:r>
            <a:r>
              <a:rPr lang="en-US" sz="1600" dirty="0" smtClean="0"/>
              <a:t>f(x</a:t>
            </a:r>
            <a:r>
              <a:rPr lang="en-US" sz="1600" dirty="0"/>
              <a:t>) </a:t>
            </a:r>
            <a:r>
              <a:rPr lang="uk-UA" sz="1600" dirty="0"/>
              <a:t>в заданому фіксованому діапазоні від </a:t>
            </a:r>
            <a:r>
              <a:rPr lang="en-US" sz="1600" dirty="0"/>
              <a:t>a </a:t>
            </a:r>
            <a:r>
              <a:rPr lang="uk-UA" sz="1600" dirty="0"/>
              <a:t>до </a:t>
            </a:r>
            <a:r>
              <a:rPr lang="en-US" sz="1600" dirty="0"/>
              <a:t>b.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u="sng" dirty="0" smtClean="0"/>
              <a:t>Одинарний інтеграл</a:t>
            </a:r>
            <a:r>
              <a:rPr lang="uk-UA" sz="1600" dirty="0" smtClean="0"/>
              <a:t>. Загальна </a:t>
            </a:r>
            <a:r>
              <a:rPr lang="uk-UA" sz="1600" dirty="0"/>
              <a:t>форма </a:t>
            </a:r>
            <a:r>
              <a:rPr lang="en-US" sz="1600" b="1" i="1" dirty="0"/>
              <a:t>quad</a:t>
            </a:r>
            <a:r>
              <a:rPr lang="en-US" sz="1600" dirty="0"/>
              <a:t> - </a:t>
            </a:r>
            <a:r>
              <a:rPr lang="uk-UA" sz="1600" dirty="0"/>
              <a:t>це </a:t>
            </a:r>
            <a:r>
              <a:rPr lang="en-US" sz="1600" b="1" i="1" dirty="0" err="1" smtClean="0"/>
              <a:t>scipy.integrate.quad</a:t>
            </a:r>
            <a:r>
              <a:rPr lang="en-US" sz="1600" b="1" i="1" dirty="0" smtClean="0"/>
              <a:t>(f</a:t>
            </a:r>
            <a:r>
              <a:rPr lang="en-US" sz="1600" b="1" i="1" dirty="0"/>
              <a:t>, a, b)</a:t>
            </a:r>
            <a:r>
              <a:rPr lang="en-US" sz="1600" dirty="0"/>
              <a:t>, </a:t>
            </a:r>
            <a:r>
              <a:rPr lang="uk-UA" sz="1600" dirty="0"/>
              <a:t>де «</a:t>
            </a:r>
            <a:r>
              <a:rPr lang="en-US" sz="1600" dirty="0"/>
              <a:t>f» - </a:t>
            </a:r>
            <a:r>
              <a:rPr lang="uk-UA" sz="1600" dirty="0"/>
              <a:t>це ім'я інтегрованої функції. Беручи до уваги, що «</a:t>
            </a:r>
            <a:r>
              <a:rPr lang="en-US" sz="1600" dirty="0"/>
              <a:t>a» </a:t>
            </a:r>
            <a:r>
              <a:rPr lang="uk-UA" sz="1600" dirty="0"/>
              <a:t>і «</a:t>
            </a:r>
            <a:r>
              <a:rPr lang="en-US" sz="1600" dirty="0"/>
              <a:t>b» </a:t>
            </a:r>
            <a:r>
              <a:rPr lang="uk-UA" sz="1600" dirty="0"/>
              <a:t>є нижньою і верхньою межами відповідно</a:t>
            </a:r>
            <a:r>
              <a:rPr lang="uk-UA" sz="1600" dirty="0" smtClean="0"/>
              <a:t>.</a:t>
            </a:r>
            <a:endParaRPr lang="en-US" sz="1600" dirty="0" smtClean="0"/>
          </a:p>
          <a:p>
            <a:pPr marL="0" indent="0">
              <a:buNone/>
            </a:pPr>
            <a:r>
              <a:rPr lang="ru-RU" sz="1600" dirty="0"/>
              <a:t>Р</a:t>
            </a:r>
            <a:r>
              <a:rPr lang="uk-UA" sz="1600" dirty="0" smtClean="0"/>
              <a:t>озглянемо </a:t>
            </a:r>
            <a:r>
              <a:rPr lang="uk-UA" sz="1600" dirty="0"/>
              <a:t>приклад функції Гаусса, інтегрованої в діапазоні від 0 до 1.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u="sng" dirty="0"/>
              <a:t>Подвійний інтеграл</a:t>
            </a:r>
            <a:r>
              <a:rPr lang="uk-UA" sz="1600" dirty="0"/>
              <a:t>. Загальна форма </a:t>
            </a:r>
            <a:r>
              <a:rPr lang="en-US" sz="1600" b="1" i="1" dirty="0" err="1"/>
              <a:t>dblquad</a:t>
            </a:r>
            <a:r>
              <a:rPr lang="en-US" sz="1600" dirty="0"/>
              <a:t> - </a:t>
            </a:r>
            <a:r>
              <a:rPr lang="uk-UA" sz="1600" dirty="0"/>
              <a:t>це </a:t>
            </a:r>
            <a:r>
              <a:rPr lang="en-US" sz="1600" b="1" i="1" dirty="0" err="1" smtClean="0"/>
              <a:t>scipy.integrate.dblquad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func</a:t>
            </a:r>
            <a:r>
              <a:rPr lang="en-US" sz="1600" b="1" i="1" dirty="0"/>
              <a:t>, a, b, </a:t>
            </a:r>
            <a:r>
              <a:rPr lang="en-US" sz="1600" b="1" i="1" dirty="0" err="1"/>
              <a:t>gfun</a:t>
            </a:r>
            <a:r>
              <a:rPr lang="en-US" sz="1600" b="1" i="1" dirty="0"/>
              <a:t>, </a:t>
            </a:r>
            <a:r>
              <a:rPr lang="en-US" sz="1600" b="1" i="1" dirty="0" err="1"/>
              <a:t>hfun</a:t>
            </a:r>
            <a:r>
              <a:rPr lang="en-US" sz="1600" b="1" i="1" dirty="0"/>
              <a:t>). </a:t>
            </a:r>
            <a:r>
              <a:rPr lang="uk-UA" sz="1600" dirty="0"/>
              <a:t>Де </a:t>
            </a:r>
            <a:r>
              <a:rPr lang="en-US" sz="1600" dirty="0" err="1"/>
              <a:t>func</a:t>
            </a:r>
            <a:r>
              <a:rPr lang="en-US" sz="1600" dirty="0"/>
              <a:t> - </a:t>
            </a:r>
            <a:r>
              <a:rPr lang="uk-UA" sz="1600" dirty="0"/>
              <a:t>це ім'я інтегрованої функції, </a:t>
            </a:r>
            <a:r>
              <a:rPr lang="en-US" sz="1600" dirty="0"/>
              <a:t>a </a:t>
            </a:r>
            <a:r>
              <a:rPr lang="uk-UA" sz="1600" dirty="0"/>
              <a:t>і </a:t>
            </a:r>
            <a:r>
              <a:rPr lang="en-US" sz="1600" dirty="0"/>
              <a:t>b - </a:t>
            </a:r>
            <a:r>
              <a:rPr lang="uk-UA" sz="1600" dirty="0"/>
              <a:t>це нижній і верхній межі змінної </a:t>
            </a:r>
            <a:r>
              <a:rPr lang="en-US" sz="1600" dirty="0"/>
              <a:t>x </a:t>
            </a:r>
            <a:r>
              <a:rPr lang="uk-UA" sz="1600" dirty="0"/>
              <a:t>відповідно, а </a:t>
            </a:r>
            <a:r>
              <a:rPr lang="en-US" sz="1600" dirty="0" err="1"/>
              <a:t>gfun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dirty="0" err="1"/>
              <a:t>hfun</a:t>
            </a:r>
            <a:r>
              <a:rPr lang="en-US" sz="1600" dirty="0"/>
              <a:t> - </a:t>
            </a:r>
            <a:r>
              <a:rPr lang="uk-UA" sz="1600" dirty="0"/>
              <a:t>це імена функцій, які визначають нижню і верхню </a:t>
            </a:r>
            <a:r>
              <a:rPr lang="uk-UA" sz="1600" dirty="0" smtClean="0"/>
              <a:t>межі </a:t>
            </a:r>
            <a:r>
              <a:rPr lang="uk-UA" sz="1600" dirty="0"/>
              <a:t>змінної у.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946" y="2984128"/>
            <a:ext cx="3362325" cy="276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000" y="2212284"/>
            <a:ext cx="838200" cy="4286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42645" y="2049087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Функція quad повертає два значення, в яких перше число є значенням інтеграла, а друге значення є оцінкою абсолютної </a:t>
            </a:r>
            <a:r>
              <a:rPr lang="ru-RU" sz="1400" i="1" dirty="0" smtClean="0"/>
              <a:t>похибки </a:t>
            </a:r>
            <a:r>
              <a:rPr lang="ru-RU" sz="1400" i="1" dirty="0"/>
              <a:t>в значенні інтеграла. </a:t>
            </a:r>
            <a:endParaRPr lang="uk-UA" sz="14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200" y="5260164"/>
            <a:ext cx="2371725" cy="2381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111218" y="401425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 smtClean="0"/>
              <a:t>Функції </a:t>
            </a:r>
            <a:r>
              <a:rPr lang="en-US" sz="1400" i="1" dirty="0"/>
              <a:t>f, g </a:t>
            </a:r>
            <a:r>
              <a:rPr lang="uk-UA" sz="1400" i="1" dirty="0"/>
              <a:t>і </a:t>
            </a:r>
            <a:r>
              <a:rPr lang="en-US" sz="1400" i="1" dirty="0"/>
              <a:t>h, </a:t>
            </a:r>
            <a:r>
              <a:rPr lang="uk-UA" sz="1400" i="1" dirty="0" smtClean="0"/>
              <a:t>визначено використовуючи </a:t>
            </a:r>
            <a:r>
              <a:rPr lang="uk-UA" sz="1400" i="1" dirty="0"/>
              <a:t>лямбда-вирази. Зверніть увагу, що навіть якщо </a:t>
            </a:r>
            <a:r>
              <a:rPr lang="en-US" sz="1400" i="1" dirty="0"/>
              <a:t>g </a:t>
            </a:r>
            <a:r>
              <a:rPr lang="uk-UA" sz="1400" i="1" dirty="0"/>
              <a:t>і </a:t>
            </a:r>
            <a:r>
              <a:rPr lang="en-US" sz="1400" i="1" dirty="0"/>
              <a:t>h </a:t>
            </a:r>
            <a:r>
              <a:rPr lang="uk-UA" sz="1400" i="1" dirty="0"/>
              <a:t>є константами, як вони можуть бути в багатьох випадках, вони повинні бути визначені як </a:t>
            </a:r>
            <a:r>
              <a:rPr lang="uk-UA" sz="1400" i="1" dirty="0" smtClean="0"/>
              <a:t>функції - </a:t>
            </a:r>
            <a:r>
              <a:rPr lang="uk-UA" sz="1400" i="1" dirty="0"/>
              <a:t>як ми зробили тут для нижньої межі.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73" y="1885607"/>
            <a:ext cx="2582245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scipy.integrate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exp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exp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(-x**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scipy.integrate.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quad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75573" y="3892660"/>
            <a:ext cx="3367717" cy="1815882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scipy.integrate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math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sqrt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x, y 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*x*y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 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sqrt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*y**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scipy.integrate.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dblquad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g, h)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(i)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326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Інтерполяція</a:t>
            </a:r>
          </a:p>
          <a:p>
            <a:pPr marL="0" indent="0">
              <a:buNone/>
            </a:pPr>
            <a:r>
              <a:rPr lang="uk-UA" sz="1600" b="1" i="1" dirty="0"/>
              <a:t>Інтерполяція</a:t>
            </a:r>
            <a:r>
              <a:rPr lang="uk-UA" sz="1600" dirty="0"/>
              <a:t> - це процес знаходження значення між двома точками на лінії або </a:t>
            </a:r>
            <a:r>
              <a:rPr lang="uk-UA" sz="1600" dirty="0" smtClean="0"/>
              <a:t>кривій. Інтерполяція</a:t>
            </a:r>
            <a:r>
              <a:rPr lang="uk-UA" sz="1600" dirty="0"/>
              <a:t>, </a:t>
            </a:r>
            <a:r>
              <a:rPr lang="uk-UA" sz="1600" dirty="0" smtClean="0"/>
              <a:t>корисна </a:t>
            </a:r>
            <a:r>
              <a:rPr lang="uk-UA" sz="1600" dirty="0"/>
              <a:t>не тільки в статистиці, а й в науці, бізнесі або при необхідності прогнозування значень, що потрапляють в дві існуючі точки даних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Інтерполяція виконується за допомогою пакета </a:t>
            </a:r>
            <a:r>
              <a:rPr lang="en-US" sz="1600" b="1" i="1" dirty="0" err="1" smtClean="0"/>
              <a:t>scipy.interpolate</a:t>
            </a:r>
            <a:endParaRPr lang="en-US" sz="1600" b="1" i="1" dirty="0" smtClean="0"/>
          </a:p>
          <a:p>
            <a:pPr marL="0" indent="0">
              <a:buNone/>
            </a:pPr>
            <a:r>
              <a:rPr lang="uk-UA" sz="1600" dirty="0" smtClean="0"/>
              <a:t>Для початку підготуємо дані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b="1" i="1" dirty="0"/>
              <a:t>1-D Інтерполяція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Клас</a:t>
            </a:r>
            <a:r>
              <a:rPr lang="uk-UA" sz="1600" b="1" i="1" dirty="0" smtClean="0"/>
              <a:t> </a:t>
            </a:r>
            <a:r>
              <a:rPr lang="uk-UA" sz="1600" b="1" i="1" dirty="0"/>
              <a:t>interp1d </a:t>
            </a:r>
            <a:r>
              <a:rPr lang="uk-UA" sz="1600" dirty="0"/>
              <a:t>в </a:t>
            </a:r>
            <a:r>
              <a:rPr lang="uk-UA" sz="1600" b="1" i="1" dirty="0"/>
              <a:t>scipy.interpolate</a:t>
            </a:r>
            <a:r>
              <a:rPr lang="uk-UA" sz="1600" dirty="0"/>
              <a:t> - це зручний метод для створення функції на основі фіксованих точок даних, яка може бути оцінена в будь-якому місці </a:t>
            </a:r>
            <a:r>
              <a:rPr lang="uk-UA" sz="1600" dirty="0" smtClean="0"/>
              <a:t>області даних, </a:t>
            </a:r>
            <a:r>
              <a:rPr lang="uk-UA" sz="1600" dirty="0"/>
              <a:t>з використанням лінійної інтерполяції. </a:t>
            </a:r>
            <a:r>
              <a:rPr lang="uk-UA" sz="1600" dirty="0" smtClean="0"/>
              <a:t>Використовуючи </a:t>
            </a:r>
            <a:r>
              <a:rPr lang="uk-UA" sz="1600" dirty="0"/>
              <a:t>наведені вище дані, </a:t>
            </a:r>
            <a:r>
              <a:rPr lang="uk-UA" sz="1600" dirty="0" smtClean="0"/>
              <a:t>створимо </a:t>
            </a:r>
            <a:r>
              <a:rPr lang="uk-UA" sz="1600" dirty="0"/>
              <a:t>інтерполяційну функцію і намалюємо новий інтерпольований </a:t>
            </a:r>
            <a:r>
              <a:rPr lang="uk-UA" sz="1600" dirty="0" smtClean="0"/>
              <a:t>графік.</a:t>
            </a:r>
            <a:endParaRPr lang="uk-UA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039" y="1416066"/>
            <a:ext cx="2848347" cy="2113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577" y="4395746"/>
            <a:ext cx="3360092" cy="2462254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7283" y="1651880"/>
            <a:ext cx="2502608" cy="160043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matplotlib.pyplot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"o"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7283" y="4655124"/>
            <a:ext cx="3860865" cy="2123658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interpolate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matplotlib.pyplot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= np.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 = np.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(x**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+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f1 = interpolate.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interp1d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kind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'linear'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f2 = interpolate.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interp1d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kind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'cubic'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xnew = np.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plot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'o'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xnew,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(xnew),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xnew,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(xnew),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'--'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legend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'data'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'linear'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'cubic'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,],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loc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'best'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6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b="1" i="1" dirty="0"/>
              <a:t>e</a:t>
            </a:r>
            <a:r>
              <a:rPr lang="en-US" sz="1800" b="1" i="1" dirty="0" smtClean="0"/>
              <a:t>ye </a:t>
            </a:r>
            <a:r>
              <a:rPr lang="en-US" sz="1800" dirty="0" smtClean="0"/>
              <a:t>-</a:t>
            </a:r>
            <a:r>
              <a:rPr lang="ru-RU" sz="1800" dirty="0" smtClean="0"/>
              <a:t>при </a:t>
            </a:r>
            <a:r>
              <a:rPr lang="ru-RU" sz="1800" dirty="0"/>
              <a:t>створенні двовимірного квадратного масиву </a:t>
            </a:r>
            <a:r>
              <a:rPr lang="ru-RU" sz="1800" dirty="0" smtClean="0"/>
              <a:t>можна </a:t>
            </a:r>
            <a:r>
              <a:rPr lang="ru-RU" sz="1800" dirty="0"/>
              <a:t>зробити його </a:t>
            </a:r>
            <a:r>
              <a:rPr lang="ru-RU" sz="1800" dirty="0" smtClean="0"/>
              <a:t>одиничною діагональною </a:t>
            </a:r>
            <a:r>
              <a:rPr lang="ru-RU" sz="1800" dirty="0"/>
              <a:t>матрицею: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b="1" i="1" dirty="0" smtClean="0"/>
              <a:t>arrange</a:t>
            </a:r>
            <a:r>
              <a:rPr lang="en-US" sz="1800" dirty="0" smtClean="0"/>
              <a:t> -</a:t>
            </a:r>
            <a:r>
              <a:rPr lang="ru-RU" sz="1800" dirty="0" smtClean="0"/>
              <a:t>побудувати </a:t>
            </a:r>
            <a:r>
              <a:rPr lang="ru-RU" sz="1800" dirty="0"/>
              <a:t>масив чисел від </a:t>
            </a:r>
            <a:r>
              <a:rPr lang="ru-RU" sz="1800" b="1" i="1" dirty="0"/>
              <a:t>From</a:t>
            </a:r>
            <a:r>
              <a:rPr lang="ru-RU" sz="1800" dirty="0"/>
              <a:t> (включаючи) до </a:t>
            </a:r>
            <a:r>
              <a:rPr lang="ru-RU" sz="1800" b="1" i="1" dirty="0"/>
              <a:t>To</a:t>
            </a:r>
            <a:r>
              <a:rPr lang="ru-RU" sz="1800" dirty="0"/>
              <a:t> (не включаючи) з кроком </a:t>
            </a:r>
            <a:r>
              <a:rPr lang="ru-RU" sz="1800" b="1" i="1" dirty="0"/>
              <a:t>Step</a:t>
            </a:r>
            <a:r>
              <a:rPr lang="ru-RU" sz="1800" dirty="0"/>
              <a:t>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800" dirty="0" smtClean="0"/>
              <a:t>за </a:t>
            </a:r>
            <a:r>
              <a:rPr lang="ru-RU" sz="1800" dirty="0"/>
              <a:t>замовчуванням </a:t>
            </a:r>
            <a:r>
              <a:rPr lang="ru-RU" sz="1800" b="1" i="1" dirty="0"/>
              <a:t>from = 0</a:t>
            </a:r>
            <a:r>
              <a:rPr lang="ru-RU" sz="1800" dirty="0"/>
              <a:t>, </a:t>
            </a:r>
            <a:r>
              <a:rPr lang="ru-RU" sz="1800" b="1" i="1" dirty="0"/>
              <a:t>step = 1</a:t>
            </a:r>
            <a:r>
              <a:rPr lang="ru-RU" sz="1800" dirty="0"/>
              <a:t>, тому можливий варіант з одним параметром, що інтерпретується як </a:t>
            </a:r>
            <a:r>
              <a:rPr lang="ru-RU" sz="1800" b="1" i="1" dirty="0"/>
              <a:t>To</a:t>
            </a:r>
            <a:r>
              <a:rPr lang="ru-RU" sz="1800" dirty="0"/>
              <a:t>: </a:t>
            </a:r>
            <a:endParaRPr lang="ru-RU" sz="18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800" dirty="0" smtClean="0"/>
              <a:t>або </a:t>
            </a:r>
            <a:r>
              <a:rPr lang="uk-UA" sz="1800" dirty="0"/>
              <a:t>з двома - як </a:t>
            </a:r>
            <a:r>
              <a:rPr lang="en-US" sz="1800" b="1" i="1" dirty="0"/>
              <a:t>From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i="1" dirty="0"/>
              <a:t>To</a:t>
            </a:r>
            <a:r>
              <a:rPr lang="en-US" sz="1800" dirty="0"/>
              <a:t>: </a:t>
            </a:r>
            <a:endParaRPr lang="en-US" sz="1800" b="1" dirty="0" smtClean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28685" y="680325"/>
            <a:ext cx="1253613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eye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999" y="600692"/>
            <a:ext cx="1238250" cy="828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6590" y="1967131"/>
            <a:ext cx="2591415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From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2.5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To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Step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(From, To, Step)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119" y="2389981"/>
            <a:ext cx="3609975" cy="323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28685" y="3599183"/>
            <a:ext cx="1521314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508" y="3633541"/>
            <a:ext cx="1162050" cy="361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28685" y="4766779"/>
            <a:ext cx="1918859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508" y="4861962"/>
            <a:ext cx="15811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095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Сплайни</a:t>
            </a:r>
          </a:p>
          <a:p>
            <a:pPr marL="0" indent="0">
              <a:buNone/>
            </a:pPr>
            <a:r>
              <a:rPr lang="uk-UA" sz="1400" i="1" dirty="0" smtClean="0"/>
              <a:t> </a:t>
            </a:r>
            <a:r>
              <a:rPr lang="uk-UA" sz="1400" i="1" dirty="0"/>
              <a:t>Щоб намалювати плавні криві через точки даних, розробники колись використовували тонкі гнучкі смужки з дерева, твердої гуми, металу або пластику, </a:t>
            </a:r>
            <a:r>
              <a:rPr lang="uk-UA" sz="1400" i="1" dirty="0" smtClean="0"/>
              <a:t>що називались </a:t>
            </a:r>
            <a:r>
              <a:rPr lang="uk-UA" sz="1400" i="1" dirty="0"/>
              <a:t>механічними сплайнами. Щоб використовувати механічний сплайн, штирі поміщалися в </a:t>
            </a:r>
            <a:r>
              <a:rPr lang="uk-UA" sz="1400" i="1" dirty="0" smtClean="0"/>
              <a:t>правильних точках </a:t>
            </a:r>
            <a:r>
              <a:rPr lang="uk-UA" sz="1400" i="1" dirty="0"/>
              <a:t>вздовж кривої в проекті, а потім сплайн згинався так, щоб він стосувався кожного з цих штифтів. Зрозуміло, що при такій конструкції сплайн </a:t>
            </a:r>
            <a:r>
              <a:rPr lang="uk-UA" sz="1400" i="1" dirty="0" smtClean="0"/>
              <a:t>інтерполює </a:t>
            </a:r>
            <a:r>
              <a:rPr lang="uk-UA" sz="1400" i="1" dirty="0"/>
              <a:t>криву на цих </a:t>
            </a:r>
            <a:r>
              <a:rPr lang="uk-UA" sz="1400" i="1" dirty="0" smtClean="0"/>
              <a:t>точках. Точки</a:t>
            </a:r>
            <a:r>
              <a:rPr lang="uk-UA" sz="1400" i="1" dirty="0"/>
              <a:t>, де розташовані штифти, називаються вузлами. </a:t>
            </a:r>
            <a:r>
              <a:rPr lang="uk-UA" sz="1400" i="1" dirty="0" smtClean="0"/>
              <a:t>Це дає змогу змінити </a:t>
            </a:r>
            <a:r>
              <a:rPr lang="uk-UA" sz="1400" i="1" dirty="0"/>
              <a:t>форму кривої, яка визначається сплайном, відрегулювати розташування вузлів</a:t>
            </a:r>
            <a:r>
              <a:rPr lang="uk-UA" sz="1400" i="1" dirty="0" smtClean="0"/>
              <a:t>.</a:t>
            </a:r>
          </a:p>
          <a:p>
            <a:pPr marL="0" indent="0">
              <a:buNone/>
            </a:pPr>
            <a:r>
              <a:rPr lang="uk-UA" sz="1600" b="1" dirty="0" smtClean="0"/>
              <a:t>Одновимірний згладжуючий </a:t>
            </a:r>
            <a:r>
              <a:rPr lang="uk-UA" sz="1600" b="1" dirty="0"/>
              <a:t>сплайн </a:t>
            </a:r>
            <a:r>
              <a:rPr lang="uk-UA" sz="1600" dirty="0"/>
              <a:t>відповідає заданому набору точок даних. Клас </a:t>
            </a:r>
            <a:r>
              <a:rPr lang="uk-UA" sz="1600" b="1" i="1" dirty="0"/>
              <a:t>UnivariateSpline</a:t>
            </a:r>
            <a:r>
              <a:rPr lang="uk-UA" sz="1600" dirty="0"/>
              <a:t> в </a:t>
            </a:r>
            <a:r>
              <a:rPr lang="uk-UA" sz="1600" b="1" i="1" dirty="0"/>
              <a:t>scipy.interpolate</a:t>
            </a:r>
            <a:r>
              <a:rPr lang="uk-UA" sz="1600" dirty="0"/>
              <a:t> - це зручний метод для створення функції на основі класу фіксованих точок даних </a:t>
            </a:r>
            <a:r>
              <a:rPr lang="uk-UA" sz="1600" dirty="0" smtClean="0"/>
              <a:t>– </a:t>
            </a:r>
          </a:p>
          <a:p>
            <a:pPr marL="0" indent="0">
              <a:buNone/>
            </a:pPr>
            <a:r>
              <a:rPr lang="uk-UA" sz="1600" b="1" i="1" dirty="0" smtClean="0"/>
              <a:t>scipy.interpolate.UnivariateSpline </a:t>
            </a:r>
            <a:r>
              <a:rPr lang="uk-UA" sz="1600" b="1" i="1" dirty="0"/>
              <a:t>(x, y, w = None, bbox = [None, None], k = 3, s). = Ні, ext = 0, check_finite = False</a:t>
            </a:r>
            <a:r>
              <a:rPr lang="uk-UA" sz="1600" b="1" i="1" dirty="0" smtClean="0"/>
              <a:t>)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Детальніше про параметри одновимірного сплайна можна прочитати за </a:t>
            </a:r>
            <a:r>
              <a:rPr lang="uk-UA" sz="1600" dirty="0" smtClean="0">
                <a:hlinkClick r:id="rId2"/>
              </a:rPr>
              <a:t>посиланням</a:t>
            </a:r>
            <a:r>
              <a:rPr lang="uk-UA" sz="1600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346" y="3074314"/>
            <a:ext cx="4676775" cy="353377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3074314"/>
            <a:ext cx="6984604" cy="332398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matplotlib.pyplot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scipy.interpolate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UnivariateSpline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exp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(-x**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* np.random.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randn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ms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#червоні точки - початкові дані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Використовуємо значення за замовчуванням для параметра зглажування.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spl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UnivariateSpline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(x, y)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xs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(xs,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spl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(xs),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lw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#зелений графік - не дуже вдалий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Вручну змінюємо величину згладжування.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spl.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set_smoothing_factor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(xs,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spl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(xs),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lw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#синій графік - вже краще</a:t>
            </a:r>
            <a:b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plt.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6974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26748"/>
            <a:ext cx="11986788" cy="6572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Лінійна алгебра в SciPy </a:t>
            </a:r>
            <a:r>
              <a:rPr lang="uk-UA" sz="1800" b="1" dirty="0"/>
              <a:t>- Linalg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600" dirty="0" smtClean="0"/>
              <a:t>SciPy побудований </a:t>
            </a:r>
            <a:r>
              <a:rPr lang="uk-UA" sz="1600" dirty="0"/>
              <a:t>з використанням оптимізованих бібліотек ATLAS LAPACK і BLAS. </a:t>
            </a:r>
            <a:r>
              <a:rPr lang="uk-UA" sz="1600" dirty="0" smtClean="0"/>
              <a:t>Це відкриває </a:t>
            </a:r>
            <a:r>
              <a:rPr lang="uk-UA" sz="1600" dirty="0"/>
              <a:t>дуже швидкі можливості </a:t>
            </a:r>
            <a:r>
              <a:rPr lang="uk-UA" sz="1600" dirty="0" smtClean="0"/>
              <a:t>для розрахунків лінійної </a:t>
            </a:r>
            <a:r>
              <a:rPr lang="uk-UA" sz="1600" dirty="0"/>
              <a:t>алгебри. Всі ці процедури лінійної алгебри очікують об'єкт, який може бути перетворений в двовимірний масив. Результатом цих підпрограм також є двовимірний масив. </a:t>
            </a:r>
            <a:endParaRPr lang="uk-UA" sz="1600" dirty="0" smtClean="0"/>
          </a:p>
          <a:p>
            <a:pPr marL="0" indent="0" algn="ctr">
              <a:buNone/>
            </a:pPr>
            <a:r>
              <a:rPr lang="uk-UA" sz="1600" b="1" dirty="0" smtClean="0"/>
              <a:t>SciPy.linalg </a:t>
            </a:r>
            <a:r>
              <a:rPr lang="uk-UA" sz="1600" b="1" dirty="0"/>
              <a:t>проти NumPy.linalg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b="1" i="1" dirty="0" smtClean="0"/>
              <a:t>Scipy.linalg</a:t>
            </a:r>
            <a:r>
              <a:rPr lang="uk-UA" sz="1600" dirty="0" smtClean="0"/>
              <a:t> </a:t>
            </a:r>
            <a:r>
              <a:rPr lang="uk-UA" sz="1600" dirty="0"/>
              <a:t>містить всі функції, які є в </a:t>
            </a:r>
            <a:r>
              <a:rPr lang="uk-UA" sz="1600" b="1" i="1" dirty="0"/>
              <a:t>numpy.linalg</a:t>
            </a:r>
            <a:r>
              <a:rPr lang="uk-UA" sz="1600" dirty="0"/>
              <a:t>. Крім того, scipy.linalg також має деякі інші розширені функції, яких немає в numpy.linalg. Інша перевага використання scipy.linalg перед numpy.linalg полягає в тому, що він завжди компілюється з підтримкою </a:t>
            </a:r>
            <a:r>
              <a:rPr lang="uk-UA" sz="1600" dirty="0" smtClean="0"/>
              <a:t>BLAS/LAPACK</a:t>
            </a:r>
            <a:r>
              <a:rPr lang="uk-UA" sz="1600" dirty="0"/>
              <a:t>, а для NumPy це необов'язково. Тому версія SciPy може </a:t>
            </a:r>
            <a:r>
              <a:rPr lang="uk-UA" sz="1600" dirty="0" smtClean="0"/>
              <a:t>працювати </a:t>
            </a:r>
            <a:r>
              <a:rPr lang="uk-UA" sz="1600" dirty="0"/>
              <a:t>швидше в залежності від того, як було встановлено NumPy</a:t>
            </a:r>
            <a:r>
              <a:rPr lang="uk-UA" sz="1600" dirty="0" smtClean="0"/>
              <a:t>.</a:t>
            </a:r>
          </a:p>
          <a:p>
            <a:pPr marL="0" indent="0" algn="ctr">
              <a:buNone/>
            </a:pPr>
            <a:r>
              <a:rPr lang="uk-UA" sz="1600" b="1" dirty="0" smtClean="0"/>
              <a:t>Лінійні рівняння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r>
              <a:rPr lang="uk-UA" sz="1600" dirty="0"/>
              <a:t>Функція </a:t>
            </a:r>
            <a:r>
              <a:rPr lang="uk-UA" sz="1600" b="1" i="1" dirty="0"/>
              <a:t>scipy.linalg.solve</a:t>
            </a:r>
            <a:r>
              <a:rPr lang="uk-UA" sz="1600" dirty="0"/>
              <a:t> вирішує лінійне рівняння </a:t>
            </a:r>
            <a:r>
              <a:rPr lang="uk-UA" sz="1600" dirty="0" smtClean="0"/>
              <a:t>a*x </a:t>
            </a:r>
            <a:r>
              <a:rPr lang="uk-UA" sz="1600" dirty="0"/>
              <a:t>+ </a:t>
            </a:r>
            <a:r>
              <a:rPr lang="uk-UA" sz="1600" dirty="0" smtClean="0"/>
              <a:t>b*y </a:t>
            </a:r>
            <a:r>
              <a:rPr lang="uk-UA" sz="1600" dirty="0"/>
              <a:t>= Z для невідомих значень x, y.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Приклад рішення системи рівняннь.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   x + 2y + 3z = 4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 2x + 1y - 2z = 3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 </a:t>
            </a:r>
            <a:r>
              <a:rPr lang="en-US" sz="1600" dirty="0" smtClean="0"/>
              <a:t>3x + 2y - 1z = 9 </a:t>
            </a:r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98" y="5289630"/>
            <a:ext cx="1981200" cy="5429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26398" y="617634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Виконаємо перевірку, помножимо матрицю коефіцієнтів на отриманий стовпець рішень. Даний </a:t>
            </a:r>
            <a:r>
              <a:rPr lang="ru-RU" sz="1400" i="1" dirty="0" smtClean="0"/>
              <a:t>добуток </a:t>
            </a:r>
            <a:r>
              <a:rPr lang="ru-RU" sz="1400" i="1" dirty="0"/>
              <a:t>має виявитися </a:t>
            </a:r>
            <a:r>
              <a:rPr lang="ru-RU" sz="1400" i="1" dirty="0" smtClean="0"/>
              <a:t>рівним стовпчику b</a:t>
            </a:r>
            <a:r>
              <a:rPr lang="ru-RU" sz="1400" i="1" dirty="0"/>
              <a:t>: </a:t>
            </a:r>
            <a:endParaRPr lang="uk-UA" sz="14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4237350"/>
            <a:ext cx="2015295" cy="2462213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scipy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linalg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[[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 = linalg.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solve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b)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(x)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(a, x))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443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Зверніть увагу, </a:t>
            </a:r>
            <a:r>
              <a:rPr lang="ru-RU" sz="1600" dirty="0" smtClean="0"/>
              <a:t>як </a:t>
            </a:r>
            <a:r>
              <a:rPr lang="ru-RU" sz="1600" dirty="0"/>
              <a:t>розміри масиву передавалися в якості одного параметра (кортеж розмірів). Другим параметром в </a:t>
            </a:r>
            <a:r>
              <a:rPr lang="ru-RU" sz="1600" dirty="0" smtClean="0"/>
              <a:t>можна </a:t>
            </a:r>
            <a:r>
              <a:rPr lang="ru-RU" sz="1600" dirty="0"/>
              <a:t>вказати бажаний тип елементів масиву: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Використовуючи метод </a:t>
            </a:r>
            <a:r>
              <a:rPr lang="ru-RU" sz="1600" b="1" i="1" dirty="0"/>
              <a:t>astype</a:t>
            </a:r>
            <a:r>
              <a:rPr lang="ru-RU" sz="1600" dirty="0"/>
              <a:t>, можна привести масив до іншого типу. </a:t>
            </a:r>
            <a:r>
              <a:rPr lang="ru-RU" sz="1600" dirty="0" smtClean="0"/>
              <a:t>В якості параметру вказується </a:t>
            </a:r>
            <a:r>
              <a:rPr lang="ru-RU" sz="1600" dirty="0"/>
              <a:t>бажаний тип: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Всі доступні типи можна знайти в словнику </a:t>
            </a:r>
            <a:r>
              <a:rPr lang="ru-RU" sz="1600" b="1" i="1" dirty="0"/>
              <a:t>sctypes</a:t>
            </a:r>
            <a:r>
              <a:rPr lang="ru-RU" sz="1600" dirty="0"/>
              <a:t>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71604" y="819856"/>
            <a:ext cx="2513830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zeros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'int'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'complex'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950" y="594891"/>
            <a:ext cx="1418185" cy="11790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71604" y="2274824"/>
            <a:ext cx="1670394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ones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astype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'str'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481" y="2274824"/>
            <a:ext cx="1485900" cy="800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71604" y="3832820"/>
            <a:ext cx="2462534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k, v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np.sctypes.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(k, v)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430" y="3832820"/>
            <a:ext cx="9107786" cy="13252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153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800" b="1" dirty="0"/>
              <a:t>Доступ до елементів, зрізи </a:t>
            </a:r>
            <a:endParaRPr lang="ru-RU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Доступ </a:t>
            </a:r>
            <a:r>
              <a:rPr lang="ru-RU" sz="1600" dirty="0"/>
              <a:t>до елементів масиву здійснюється по цілочисельним індексами</a:t>
            </a:r>
            <a:r>
              <a:rPr lang="ru-RU" sz="1600" dirty="0" smtClean="0"/>
              <a:t>, що починаються з </a:t>
            </a:r>
            <a:r>
              <a:rPr lang="ru-RU" sz="1600" dirty="0"/>
              <a:t>0: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Якщо уявити багатовимірний масив як систему вкладених одновимірних масивів (лінійний масив, елементи якого можуть бути лінійними масивами), стає очевидною можливість отримувати доступ до </a:t>
            </a:r>
            <a:r>
              <a:rPr lang="uk-UA" sz="1600" dirty="0" smtClean="0"/>
              <a:t>підмасивів </a:t>
            </a:r>
            <a:r>
              <a:rPr lang="uk-UA" sz="1600" dirty="0"/>
              <a:t>з використанням неповного набору індексів: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З урахуванням </a:t>
            </a:r>
            <a:r>
              <a:rPr lang="ru-RU" sz="1600" dirty="0" smtClean="0"/>
              <a:t>цього приклад </a:t>
            </a:r>
            <a:r>
              <a:rPr lang="ru-RU" sz="1600" dirty="0"/>
              <a:t>доступу до одного елементу: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При використанні неповного набору індексів, відсутні індекси неявно замінюються списком всіх можливих індексів уздовж відповідної осі. Зробити це явно можна, поставивши </a:t>
            </a:r>
            <a:r>
              <a:rPr lang="uk-UA" sz="1600" dirty="0" smtClean="0"/>
              <a:t>«</a:t>
            </a:r>
            <a:r>
              <a:rPr lang="uk-UA" sz="2000" b="1" i="1" dirty="0" smtClean="0"/>
              <a:t>:</a:t>
            </a:r>
            <a:r>
              <a:rPr lang="uk-UA" sz="1600" dirty="0" smtClean="0"/>
              <a:t>».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Попередній приклад </a:t>
            </a:r>
            <a:r>
              <a:rPr lang="uk-UA" sz="1600" dirty="0"/>
              <a:t>з одним індексом можна переписати в наступному вигляді: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695" y="1156831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570" y="1256516"/>
            <a:ext cx="323850" cy="323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17695" y="2692027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803" y="2767899"/>
            <a:ext cx="819150" cy="371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17695" y="3765887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570" y="3848409"/>
            <a:ext cx="323850" cy="323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17695" y="5344613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:])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845" y="5344613"/>
            <a:ext cx="819150" cy="371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5238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«Пропустити» індекс можна </a:t>
            </a:r>
            <a:r>
              <a:rPr lang="uk-UA" sz="1600" dirty="0" smtClean="0"/>
              <a:t>вздовж </a:t>
            </a:r>
            <a:r>
              <a:rPr lang="uk-UA" sz="1600" dirty="0"/>
              <a:t>будь-якої осі або </a:t>
            </a:r>
            <a:r>
              <a:rPr lang="uk-UA" sz="1600" dirty="0" smtClean="0"/>
              <a:t>вісей. Якщо </a:t>
            </a:r>
            <a:r>
              <a:rPr lang="uk-UA" sz="1600" dirty="0"/>
              <a:t>за «</a:t>
            </a:r>
            <a:r>
              <a:rPr lang="uk-UA" sz="1600" dirty="0" smtClean="0"/>
              <a:t>пропущено</a:t>
            </a:r>
            <a:r>
              <a:rPr lang="uk-UA" sz="1600" dirty="0"/>
              <a:t>ю</a:t>
            </a:r>
            <a:r>
              <a:rPr lang="uk-UA" sz="1600" dirty="0" smtClean="0"/>
              <a:t>» </a:t>
            </a:r>
            <a:r>
              <a:rPr lang="uk-UA" sz="1600" dirty="0"/>
              <a:t>віссю підуть осі з індексацією, то «</a:t>
            </a:r>
            <a:r>
              <a:rPr lang="uk-UA" sz="1800" b="1" i="1" dirty="0"/>
              <a:t>:</a:t>
            </a:r>
            <a:r>
              <a:rPr lang="uk-UA" sz="1600" dirty="0"/>
              <a:t>» обов'язково: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Індекси можуть приймати негативні цілі значення. В цьому випадку відлік ведеться від кінця масиву: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Можна використовувати не поодинокі індекси, а списки індексів уздовж кожної осі</a:t>
            </a:r>
            <a:r>
              <a:rPr lang="ru-RU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Або діапазони індексів у вигляді «</a:t>
            </a:r>
            <a:r>
              <a:rPr lang="en-US" sz="1600" b="1" i="1" dirty="0"/>
              <a:t>From: To: Step</a:t>
            </a:r>
            <a:r>
              <a:rPr lang="en-US" sz="1600" dirty="0"/>
              <a:t>». </a:t>
            </a:r>
            <a:r>
              <a:rPr lang="uk-UA" sz="1600" dirty="0"/>
              <a:t>Така конструкція називається зрізом. Вибираються всі елементи за списком індексів починаючи з індексу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включно, до індексу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не вмикаючи з кроком </a:t>
            </a:r>
            <a:r>
              <a:rPr lang="en-US" sz="1600" b="1" i="1" dirty="0"/>
              <a:t>Step</a:t>
            </a:r>
            <a:r>
              <a:rPr lang="en-US" sz="1600" dirty="0"/>
              <a:t>: </a:t>
            </a:r>
            <a:r>
              <a:rPr lang="ru-RU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Крок індексу має значення за замовчуванням 1 і може бути пропущений: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3909" y="777570"/>
            <a:ext cx="2763642" cy="523220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573" y="777570"/>
            <a:ext cx="523875" cy="3333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95817" y="1776148"/>
            <a:ext cx="1521314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887" y="1874262"/>
            <a:ext cx="1152525" cy="495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190123" y="2997334"/>
            <a:ext cx="1625766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314" y="3100210"/>
            <a:ext cx="1066800" cy="514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90123" y="4421440"/>
            <a:ext cx="1521314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689" y="4474513"/>
            <a:ext cx="1162050" cy="561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95817" y="5773833"/>
            <a:ext cx="1521314" cy="738664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689" y="5878333"/>
            <a:ext cx="1104900" cy="495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232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Значення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теж мають дефолтні значення: 0 і розмір масиву по осі індексації відповідно: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Якщо </a:t>
            </a:r>
            <a:r>
              <a:rPr lang="uk-UA" sz="1600" dirty="0"/>
              <a:t>ви хочете використовувати </a:t>
            </a:r>
            <a:r>
              <a:rPr lang="en-US" sz="1600" b="1" i="1" dirty="0"/>
              <a:t>From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b="1" i="1" dirty="0"/>
              <a:t>To</a:t>
            </a:r>
            <a:r>
              <a:rPr lang="en-US" sz="1600" dirty="0"/>
              <a:t> </a:t>
            </a:r>
            <a:r>
              <a:rPr lang="uk-UA" sz="1600" dirty="0"/>
              <a:t>за замовчуванням (всі індекси по даній осі</a:t>
            </a:r>
            <a:r>
              <a:rPr lang="uk-UA" sz="1600" dirty="0" smtClean="0"/>
              <a:t>), </a:t>
            </a:r>
            <a:r>
              <a:rPr lang="uk-UA" sz="1600" dirty="0"/>
              <a:t>а крок відмінний від 1, то вам необхідно використовувати дві пари двокрапок, щоб інтерпретатор зміг ідентифікувати єдиний параметр як </a:t>
            </a:r>
            <a:r>
              <a:rPr lang="en-US" sz="1600" b="1" i="1" dirty="0"/>
              <a:t>Step</a:t>
            </a:r>
            <a:r>
              <a:rPr lang="en-US" sz="1600" dirty="0"/>
              <a:t>. </a:t>
            </a:r>
            <a:r>
              <a:rPr lang="uk-UA" sz="1600" dirty="0"/>
              <a:t>Наступний код «розгортає» масив вздовж другої </a:t>
            </a:r>
            <a:r>
              <a:rPr lang="uk-UA" sz="1600" dirty="0" smtClean="0"/>
              <a:t>осі (горизонтальна), </a:t>
            </a:r>
            <a:r>
              <a:rPr lang="uk-UA" sz="1600" dirty="0"/>
              <a:t>а вздовж першої </a:t>
            </a:r>
            <a:r>
              <a:rPr lang="uk-UA" sz="1600" dirty="0" smtClean="0"/>
              <a:t>(вертикальна) не </a:t>
            </a:r>
            <a:r>
              <a:rPr lang="uk-UA" sz="1600" dirty="0"/>
              <a:t>змінює: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А </a:t>
            </a:r>
            <a:r>
              <a:rPr lang="uk-UA" sz="1600" dirty="0"/>
              <a:t>тепер виконаємо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Як бачите, через B ми змінили дані в A. Ось чому в реальних задачах </a:t>
            </a:r>
            <a:r>
              <a:rPr lang="ru-RU" sz="1600" b="1" dirty="0"/>
              <a:t>важливо використовувати копії</a:t>
            </a:r>
            <a:r>
              <a:rPr lang="ru-RU" sz="1600" dirty="0"/>
              <a:t>. Приклад вище мав би виглядати так: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62960" y="505359"/>
            <a:ext cx="1521314" cy="1384995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(A[-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693" y="701812"/>
            <a:ext cx="1171575" cy="1057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62960" y="2602481"/>
            <a:ext cx="2763642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"A"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268" y="2602481"/>
            <a:ext cx="1038225" cy="1085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62960" y="3894105"/>
            <a:ext cx="2763642" cy="1169551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(A)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636" y="3906591"/>
            <a:ext cx="942975" cy="1133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62960" y="5660681"/>
            <a:ext cx="2763642" cy="954107"/>
          </a:xfrm>
          <a:prstGeom prst="rect">
            <a:avLst/>
          </a:prstGeom>
          <a:solidFill>
            <a:srgbClr val="F2F3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 = np.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([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 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B = A.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()[:, ::-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"A"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A)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B)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060" y="5660681"/>
            <a:ext cx="1000125" cy="10191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886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4639</Words>
  <Application>Microsoft Office PowerPoint</Application>
  <PresentationFormat>Widescreen</PresentationFormat>
  <Paragraphs>648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JetBrains Mono</vt:lpstr>
      <vt:lpstr>Office Theme</vt:lpstr>
      <vt:lpstr> ЛЕКЦІЯ 14  NumPy і SciPy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SciPy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189</cp:revision>
  <dcterms:created xsi:type="dcterms:W3CDTF">2020-12-19T15:10:55Z</dcterms:created>
  <dcterms:modified xsi:type="dcterms:W3CDTF">2021-12-02T20:47:04Z</dcterms:modified>
</cp:coreProperties>
</file>