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6" r:id="rId3"/>
    <p:sldId id="267" r:id="rId4"/>
    <p:sldId id="269" r:id="rId5"/>
    <p:sldId id="271" r:id="rId6"/>
    <p:sldId id="290" r:id="rId7"/>
    <p:sldId id="270" r:id="rId8"/>
    <p:sldId id="268" r:id="rId9"/>
    <p:sldId id="273" r:id="rId10"/>
    <p:sldId id="276" r:id="rId11"/>
    <p:sldId id="292" r:id="rId12"/>
    <p:sldId id="285" r:id="rId13"/>
    <p:sldId id="294" r:id="rId14"/>
    <p:sldId id="277" r:id="rId15"/>
    <p:sldId id="286" r:id="rId16"/>
    <p:sldId id="278" r:id="rId17"/>
    <p:sldId id="284" r:id="rId18"/>
    <p:sldId id="283" r:id="rId19"/>
    <p:sldId id="287" r:id="rId20"/>
    <p:sldId id="280" r:id="rId21"/>
    <p:sldId id="288" r:id="rId22"/>
    <p:sldId id="279" r:id="rId23"/>
    <p:sldId id="295" r:id="rId24"/>
    <p:sldId id="282" r:id="rId25"/>
    <p:sldId id="296" r:id="rId2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ий слайд">
    <p:spTree>
      <p:nvGrpSpPr>
        <p:cNvPr id="1" name=""/>
        <p:cNvGrpSpPr/>
        <p:nvPr/>
      </p:nvGrpSpPr>
      <p:grpSpPr>
        <a:xfrm>
          <a:off x="0" y="0"/>
          <a:ext cx="0" cy="0"/>
          <a:chOff x="0" y="0"/>
          <a:chExt cx="0" cy="0"/>
        </a:xfrm>
      </p:grpSpPr>
      <p:sp>
        <p:nvSpPr>
          <p:cNvPr id="7" name="Пряма сполучна ліні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Заголовок 28"/>
          <p:cNvSpPr>
            <a:spLocks noGrp="1"/>
          </p:cNvSpPr>
          <p:nvPr>
            <p:ph type="ctrTitle"/>
          </p:nvPr>
        </p:nvSpPr>
        <p:spPr>
          <a:xfrm>
            <a:off x="381000" y="4853411"/>
            <a:ext cx="8458200" cy="1222375"/>
          </a:xfrm>
        </p:spPr>
        <p:txBody>
          <a:bodyPr anchor="t"/>
          <a:lstStyle/>
          <a:p>
            <a:r>
              <a:rPr kumimoji="0" lang="uk-UA" smtClean="0"/>
              <a:t>Зразок заголовка</a:t>
            </a:r>
            <a:endParaRPr kumimoji="0" lang="en-US"/>
          </a:p>
        </p:txBody>
      </p:sp>
      <p:sp>
        <p:nvSpPr>
          <p:cNvPr id="9" name="Пі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uk-UA" smtClean="0"/>
              <a:t>Зразок підзаголовка</a:t>
            </a:r>
            <a:endParaRPr kumimoji="0" lang="en-US"/>
          </a:p>
        </p:txBody>
      </p:sp>
      <p:sp>
        <p:nvSpPr>
          <p:cNvPr id="16" name="Місце для дати 15"/>
          <p:cNvSpPr>
            <a:spLocks noGrp="1"/>
          </p:cNvSpPr>
          <p:nvPr>
            <p:ph type="dt" sz="half" idx="10"/>
          </p:nvPr>
        </p:nvSpPr>
        <p:spPr/>
        <p:txBody>
          <a:bodyPr/>
          <a:lstStyle/>
          <a:p>
            <a:fld id="{03A2D7A6-9A22-4D8B-B194-E3BDFF288DFE}" type="datetimeFigureOut">
              <a:rPr lang="ru-RU" smtClean="0"/>
              <a:pPr/>
              <a:t>18.04.2025</a:t>
            </a:fld>
            <a:endParaRPr lang="ru-RU"/>
          </a:p>
        </p:txBody>
      </p:sp>
      <p:sp>
        <p:nvSpPr>
          <p:cNvPr id="2" name="Місце для нижнього колонтитула 1"/>
          <p:cNvSpPr>
            <a:spLocks noGrp="1"/>
          </p:cNvSpPr>
          <p:nvPr>
            <p:ph type="ftr" sz="quarter" idx="11"/>
          </p:nvPr>
        </p:nvSpPr>
        <p:spPr/>
        <p:txBody>
          <a:bodyPr/>
          <a:lstStyle/>
          <a:p>
            <a:endParaRPr lang="ru-RU"/>
          </a:p>
        </p:txBody>
      </p:sp>
      <p:sp>
        <p:nvSpPr>
          <p:cNvPr id="15" name="Місце для номера слайда 14"/>
          <p:cNvSpPr>
            <a:spLocks noGrp="1"/>
          </p:cNvSpPr>
          <p:nvPr>
            <p:ph type="sldNum" sz="quarter" idx="12"/>
          </p:nvPr>
        </p:nvSpPr>
        <p:spPr>
          <a:xfrm>
            <a:off x="8229600" y="6473952"/>
            <a:ext cx="758952" cy="246888"/>
          </a:xfrm>
        </p:spPr>
        <p:txBody>
          <a:bodyPr/>
          <a:lstStyle/>
          <a:p>
            <a:fld id="{6F7558F8-0B46-496C-A5A6-3FE6E98311C5}"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uk-UA" smtClean="0"/>
              <a:t>Зразок заголовка</a:t>
            </a:r>
            <a:endParaRPr kumimoji="0" lang="en-US"/>
          </a:p>
        </p:txBody>
      </p:sp>
      <p:sp>
        <p:nvSpPr>
          <p:cNvPr id="3" name="Місце для вертикального тексту 2"/>
          <p:cNvSpPr>
            <a:spLocks noGrp="1"/>
          </p:cNvSpPr>
          <p:nvPr>
            <p:ph type="body" orient="vert" idx="1"/>
          </p:nvPr>
        </p:nvSpPr>
        <p:spPr/>
        <p:txBody>
          <a:bodyPr vert="eaVert"/>
          <a:lstStyle/>
          <a:p>
            <a:pPr lvl="0" eaLnBrk="1" latinLnBrk="0" hangingPunct="1"/>
            <a:r>
              <a:rPr lang="uk-UA" smtClean="0"/>
              <a:t>Зразок тексту</a:t>
            </a:r>
          </a:p>
          <a:p>
            <a:pPr lvl="1" eaLnBrk="1" latinLnBrk="0" hangingPunct="1"/>
            <a:r>
              <a:rPr lang="uk-UA" smtClean="0"/>
              <a:t>Другий рівень</a:t>
            </a:r>
          </a:p>
          <a:p>
            <a:pPr lvl="2" eaLnBrk="1" latinLnBrk="0" hangingPunct="1"/>
            <a:r>
              <a:rPr lang="uk-UA" smtClean="0"/>
              <a:t>Третій рівень</a:t>
            </a:r>
          </a:p>
          <a:p>
            <a:pPr lvl="3" eaLnBrk="1" latinLnBrk="0" hangingPunct="1"/>
            <a:r>
              <a:rPr lang="uk-UA" smtClean="0"/>
              <a:t>Четвертий рівень</a:t>
            </a:r>
          </a:p>
          <a:p>
            <a:pPr lvl="4" eaLnBrk="1" latinLnBrk="0" hangingPunct="1"/>
            <a:r>
              <a:rPr lang="uk-UA" smtClean="0"/>
              <a:t>П'ятий рівень</a:t>
            </a:r>
            <a:endParaRPr kumimoji="0" lang="en-US"/>
          </a:p>
        </p:txBody>
      </p:sp>
      <p:sp>
        <p:nvSpPr>
          <p:cNvPr id="4" name="Місце для дати 3"/>
          <p:cNvSpPr>
            <a:spLocks noGrp="1"/>
          </p:cNvSpPr>
          <p:nvPr>
            <p:ph type="dt" sz="half" idx="10"/>
          </p:nvPr>
        </p:nvSpPr>
        <p:spPr/>
        <p:txBody>
          <a:bodyPr/>
          <a:lstStyle/>
          <a:p>
            <a:fld id="{03A2D7A6-9A22-4D8B-B194-E3BDFF288DFE}" type="datetimeFigureOut">
              <a:rPr lang="ru-RU" smtClean="0"/>
              <a:pPr/>
              <a:t>18.04.2025</a:t>
            </a:fld>
            <a:endParaRPr lang="ru-RU"/>
          </a:p>
        </p:txBody>
      </p:sp>
      <p:sp>
        <p:nvSpPr>
          <p:cNvPr id="5" name="Місце для нижнього колонтитула 4"/>
          <p:cNvSpPr>
            <a:spLocks noGrp="1"/>
          </p:cNvSpPr>
          <p:nvPr>
            <p:ph type="ftr" sz="quarter" idx="11"/>
          </p:nvPr>
        </p:nvSpPr>
        <p:spPr/>
        <p:txBody>
          <a:bodyPr/>
          <a:lstStyle/>
          <a:p>
            <a:endParaRPr lang="ru-RU"/>
          </a:p>
        </p:txBody>
      </p:sp>
      <p:sp>
        <p:nvSpPr>
          <p:cNvPr id="6" name="Місце для номера слайда 5"/>
          <p:cNvSpPr>
            <a:spLocks noGrp="1"/>
          </p:cNvSpPr>
          <p:nvPr>
            <p:ph type="sldNum" sz="quarter" idx="12"/>
          </p:nvPr>
        </p:nvSpPr>
        <p:spPr/>
        <p:txBody>
          <a:bodyPr/>
          <a:lstStyle/>
          <a:p>
            <a:fld id="{6F7558F8-0B46-496C-A5A6-3FE6E98311C5}"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6858000" y="549276"/>
            <a:ext cx="1828800" cy="5851525"/>
          </a:xfrm>
        </p:spPr>
        <p:txBody>
          <a:bodyPr vert="eaVert"/>
          <a:lstStyle/>
          <a:p>
            <a:r>
              <a:rPr kumimoji="0" lang="uk-UA" smtClean="0"/>
              <a:t>Зразок заголовка</a:t>
            </a:r>
            <a:endParaRPr kumimoji="0" lang="en-US"/>
          </a:p>
        </p:txBody>
      </p:sp>
      <p:sp>
        <p:nvSpPr>
          <p:cNvPr id="3" name="Місце для вертикального тексту 2"/>
          <p:cNvSpPr>
            <a:spLocks noGrp="1"/>
          </p:cNvSpPr>
          <p:nvPr>
            <p:ph type="body" orient="vert" idx="1"/>
          </p:nvPr>
        </p:nvSpPr>
        <p:spPr>
          <a:xfrm>
            <a:off x="457200" y="549276"/>
            <a:ext cx="6248400" cy="5851525"/>
          </a:xfrm>
        </p:spPr>
        <p:txBody>
          <a:bodyPr vert="eaVert"/>
          <a:lstStyle/>
          <a:p>
            <a:pPr lvl="0" eaLnBrk="1" latinLnBrk="0" hangingPunct="1"/>
            <a:r>
              <a:rPr lang="uk-UA" smtClean="0"/>
              <a:t>Зразок тексту</a:t>
            </a:r>
          </a:p>
          <a:p>
            <a:pPr lvl="1" eaLnBrk="1" latinLnBrk="0" hangingPunct="1"/>
            <a:r>
              <a:rPr lang="uk-UA" smtClean="0"/>
              <a:t>Другий рівень</a:t>
            </a:r>
          </a:p>
          <a:p>
            <a:pPr lvl="2" eaLnBrk="1" latinLnBrk="0" hangingPunct="1"/>
            <a:r>
              <a:rPr lang="uk-UA" smtClean="0"/>
              <a:t>Третій рівень</a:t>
            </a:r>
          </a:p>
          <a:p>
            <a:pPr lvl="3" eaLnBrk="1" latinLnBrk="0" hangingPunct="1"/>
            <a:r>
              <a:rPr lang="uk-UA" smtClean="0"/>
              <a:t>Четвертий рівень</a:t>
            </a:r>
          </a:p>
          <a:p>
            <a:pPr lvl="4" eaLnBrk="1" latinLnBrk="0" hangingPunct="1"/>
            <a:r>
              <a:rPr lang="uk-UA" smtClean="0"/>
              <a:t>П'ятий рівень</a:t>
            </a:r>
            <a:endParaRPr kumimoji="0" lang="en-US"/>
          </a:p>
        </p:txBody>
      </p:sp>
      <p:sp>
        <p:nvSpPr>
          <p:cNvPr id="4" name="Місце для дати 3"/>
          <p:cNvSpPr>
            <a:spLocks noGrp="1"/>
          </p:cNvSpPr>
          <p:nvPr>
            <p:ph type="dt" sz="half" idx="10"/>
          </p:nvPr>
        </p:nvSpPr>
        <p:spPr/>
        <p:txBody>
          <a:bodyPr/>
          <a:lstStyle/>
          <a:p>
            <a:fld id="{03A2D7A6-9A22-4D8B-B194-E3BDFF288DFE}" type="datetimeFigureOut">
              <a:rPr lang="ru-RU" smtClean="0"/>
              <a:pPr/>
              <a:t>18.04.2025</a:t>
            </a:fld>
            <a:endParaRPr lang="ru-RU"/>
          </a:p>
        </p:txBody>
      </p:sp>
      <p:sp>
        <p:nvSpPr>
          <p:cNvPr id="5" name="Місце для нижнього колонтитула 4"/>
          <p:cNvSpPr>
            <a:spLocks noGrp="1"/>
          </p:cNvSpPr>
          <p:nvPr>
            <p:ph type="ftr" sz="quarter" idx="11"/>
          </p:nvPr>
        </p:nvSpPr>
        <p:spPr/>
        <p:txBody>
          <a:bodyPr/>
          <a:lstStyle/>
          <a:p>
            <a:endParaRPr lang="ru-RU"/>
          </a:p>
        </p:txBody>
      </p:sp>
      <p:sp>
        <p:nvSpPr>
          <p:cNvPr id="6" name="Місце для номера слайда 5"/>
          <p:cNvSpPr>
            <a:spLocks noGrp="1"/>
          </p:cNvSpPr>
          <p:nvPr>
            <p:ph type="sldNum" sz="quarter" idx="12"/>
          </p:nvPr>
        </p:nvSpPr>
        <p:spPr/>
        <p:txBody>
          <a:bodyPr/>
          <a:lstStyle/>
          <a:p>
            <a:fld id="{6F7558F8-0B46-496C-A5A6-3FE6E98311C5}"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uk-UA" smtClean="0"/>
              <a:t>Зразок заголовка</a:t>
            </a:r>
            <a:endParaRPr kumimoji="0" lang="en-US"/>
          </a:p>
        </p:txBody>
      </p:sp>
      <p:sp>
        <p:nvSpPr>
          <p:cNvPr id="27" name="Місце для вмісту 26"/>
          <p:cNvSpPr>
            <a:spLocks noGrp="1"/>
          </p:cNvSpPr>
          <p:nvPr>
            <p:ph idx="1"/>
          </p:nvPr>
        </p:nvSpPr>
        <p:spPr/>
        <p:txBody>
          <a:bodyPr/>
          <a:lstStyle/>
          <a:p>
            <a:pPr lvl="0" eaLnBrk="1" latinLnBrk="0" hangingPunct="1"/>
            <a:r>
              <a:rPr lang="uk-UA" smtClean="0"/>
              <a:t>Зразок тексту</a:t>
            </a:r>
          </a:p>
          <a:p>
            <a:pPr lvl="1" eaLnBrk="1" latinLnBrk="0" hangingPunct="1"/>
            <a:r>
              <a:rPr lang="uk-UA" smtClean="0"/>
              <a:t>Другий рівень</a:t>
            </a:r>
          </a:p>
          <a:p>
            <a:pPr lvl="2" eaLnBrk="1" latinLnBrk="0" hangingPunct="1"/>
            <a:r>
              <a:rPr lang="uk-UA" smtClean="0"/>
              <a:t>Третій рівень</a:t>
            </a:r>
          </a:p>
          <a:p>
            <a:pPr lvl="3" eaLnBrk="1" latinLnBrk="0" hangingPunct="1"/>
            <a:r>
              <a:rPr lang="uk-UA" smtClean="0"/>
              <a:t>Четвертий рівень</a:t>
            </a:r>
          </a:p>
          <a:p>
            <a:pPr lvl="4" eaLnBrk="1" latinLnBrk="0" hangingPunct="1"/>
            <a:r>
              <a:rPr lang="uk-UA" smtClean="0"/>
              <a:t>П'ятий рівень</a:t>
            </a:r>
            <a:endParaRPr kumimoji="0" lang="en-US"/>
          </a:p>
        </p:txBody>
      </p:sp>
      <p:sp>
        <p:nvSpPr>
          <p:cNvPr id="25" name="Місце для дати 24"/>
          <p:cNvSpPr>
            <a:spLocks noGrp="1"/>
          </p:cNvSpPr>
          <p:nvPr>
            <p:ph type="dt" sz="half" idx="10"/>
          </p:nvPr>
        </p:nvSpPr>
        <p:spPr/>
        <p:txBody>
          <a:bodyPr/>
          <a:lstStyle/>
          <a:p>
            <a:fld id="{03A2D7A6-9A22-4D8B-B194-E3BDFF288DFE}" type="datetimeFigureOut">
              <a:rPr lang="ru-RU" smtClean="0"/>
              <a:pPr/>
              <a:t>18.04.2025</a:t>
            </a:fld>
            <a:endParaRPr lang="ru-RU"/>
          </a:p>
        </p:txBody>
      </p:sp>
      <p:sp>
        <p:nvSpPr>
          <p:cNvPr id="19" name="Місце для нижнього колонтитула 18"/>
          <p:cNvSpPr>
            <a:spLocks noGrp="1"/>
          </p:cNvSpPr>
          <p:nvPr>
            <p:ph type="ftr" sz="quarter" idx="11"/>
          </p:nvPr>
        </p:nvSpPr>
        <p:spPr>
          <a:xfrm>
            <a:off x="3581400" y="76200"/>
            <a:ext cx="2895600" cy="288925"/>
          </a:xfrm>
        </p:spPr>
        <p:txBody>
          <a:bodyPr/>
          <a:lstStyle/>
          <a:p>
            <a:endParaRPr lang="ru-RU"/>
          </a:p>
        </p:txBody>
      </p:sp>
      <p:sp>
        <p:nvSpPr>
          <p:cNvPr id="16" name="Місце для номера слайда 15"/>
          <p:cNvSpPr>
            <a:spLocks noGrp="1"/>
          </p:cNvSpPr>
          <p:nvPr>
            <p:ph type="sldNum" sz="quarter" idx="12"/>
          </p:nvPr>
        </p:nvSpPr>
        <p:spPr>
          <a:xfrm>
            <a:off x="8229600" y="6473952"/>
            <a:ext cx="758952" cy="246888"/>
          </a:xfrm>
        </p:spPr>
        <p:txBody>
          <a:bodyPr/>
          <a:lstStyle/>
          <a:p>
            <a:fld id="{6F7558F8-0B46-496C-A5A6-3FE6E98311C5}"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озділу">
    <p:bg>
      <p:bgRef idx="1003">
        <a:schemeClr val="bg2"/>
      </p:bgRef>
    </p:bg>
    <p:spTree>
      <p:nvGrpSpPr>
        <p:cNvPr id="1" name=""/>
        <p:cNvGrpSpPr/>
        <p:nvPr/>
      </p:nvGrpSpPr>
      <p:grpSpPr>
        <a:xfrm>
          <a:off x="0" y="0"/>
          <a:ext cx="0" cy="0"/>
          <a:chOff x="0" y="0"/>
          <a:chExt cx="0" cy="0"/>
        </a:xfrm>
      </p:grpSpPr>
      <p:sp>
        <p:nvSpPr>
          <p:cNvPr id="7" name="Пряма сполучна ліні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Місце для тексту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uk-UA" smtClean="0"/>
              <a:t>Зразок тексту</a:t>
            </a:r>
          </a:p>
        </p:txBody>
      </p:sp>
      <p:sp>
        <p:nvSpPr>
          <p:cNvPr id="19" name="Місце для дати 18"/>
          <p:cNvSpPr>
            <a:spLocks noGrp="1"/>
          </p:cNvSpPr>
          <p:nvPr>
            <p:ph type="dt" sz="half" idx="10"/>
          </p:nvPr>
        </p:nvSpPr>
        <p:spPr/>
        <p:txBody>
          <a:bodyPr/>
          <a:lstStyle/>
          <a:p>
            <a:fld id="{03A2D7A6-9A22-4D8B-B194-E3BDFF288DFE}" type="datetimeFigureOut">
              <a:rPr lang="ru-RU" smtClean="0"/>
              <a:pPr/>
              <a:t>18.04.2025</a:t>
            </a:fld>
            <a:endParaRPr lang="ru-RU"/>
          </a:p>
        </p:txBody>
      </p:sp>
      <p:sp>
        <p:nvSpPr>
          <p:cNvPr id="11" name="Місце для нижнього колонтитула 10"/>
          <p:cNvSpPr>
            <a:spLocks noGrp="1"/>
          </p:cNvSpPr>
          <p:nvPr>
            <p:ph type="ftr" sz="quarter" idx="11"/>
          </p:nvPr>
        </p:nvSpPr>
        <p:spPr/>
        <p:txBody>
          <a:bodyPr/>
          <a:lstStyle/>
          <a:p>
            <a:endParaRPr lang="ru-RU"/>
          </a:p>
        </p:txBody>
      </p:sp>
      <p:sp>
        <p:nvSpPr>
          <p:cNvPr id="16" name="Місце для номера слайда 15"/>
          <p:cNvSpPr>
            <a:spLocks noGrp="1"/>
          </p:cNvSpPr>
          <p:nvPr>
            <p:ph type="sldNum" sz="quarter" idx="12"/>
          </p:nvPr>
        </p:nvSpPr>
        <p:spPr/>
        <p:txBody>
          <a:bodyPr/>
          <a:lstStyle/>
          <a:p>
            <a:fld id="{6F7558F8-0B46-496C-A5A6-3FE6E98311C5}" type="slidenum">
              <a:rPr lang="ru-RU" smtClean="0"/>
              <a:pPr/>
              <a:t>‹#›</a:t>
            </a:fld>
            <a:endParaRPr lang="ru-RU"/>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kumimoji="0" lang="uk-UA" smtClean="0"/>
              <a:t>Зразок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kumimoji="0" lang="uk-UA" smtClean="0"/>
              <a:t>Зразок заголовка</a:t>
            </a:r>
            <a:endParaRPr kumimoji="0" lang="en-US"/>
          </a:p>
        </p:txBody>
      </p:sp>
      <p:sp>
        <p:nvSpPr>
          <p:cNvPr id="14" name="Місце для вмісту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uk-UA" smtClean="0"/>
              <a:t>Зразок тексту</a:t>
            </a:r>
          </a:p>
          <a:p>
            <a:pPr lvl="1" eaLnBrk="1" latinLnBrk="0" hangingPunct="1"/>
            <a:r>
              <a:rPr lang="uk-UA" smtClean="0"/>
              <a:t>Другий рівень</a:t>
            </a:r>
          </a:p>
          <a:p>
            <a:pPr lvl="2" eaLnBrk="1" latinLnBrk="0" hangingPunct="1"/>
            <a:r>
              <a:rPr lang="uk-UA" smtClean="0"/>
              <a:t>Третій рівень</a:t>
            </a:r>
          </a:p>
          <a:p>
            <a:pPr lvl="3" eaLnBrk="1" latinLnBrk="0" hangingPunct="1"/>
            <a:r>
              <a:rPr lang="uk-UA" smtClean="0"/>
              <a:t>Четвертий рівень</a:t>
            </a:r>
          </a:p>
          <a:p>
            <a:pPr lvl="4" eaLnBrk="1" latinLnBrk="0" hangingPunct="1"/>
            <a:r>
              <a:rPr lang="uk-UA" smtClean="0"/>
              <a:t>П'ятий рівень</a:t>
            </a:r>
            <a:endParaRPr kumimoji="0" lang="en-US"/>
          </a:p>
        </p:txBody>
      </p:sp>
      <p:sp>
        <p:nvSpPr>
          <p:cNvPr id="13" name="Місце для вмісту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uk-UA" smtClean="0"/>
              <a:t>Зразок тексту</a:t>
            </a:r>
          </a:p>
          <a:p>
            <a:pPr lvl="1" eaLnBrk="1" latinLnBrk="0" hangingPunct="1"/>
            <a:r>
              <a:rPr lang="uk-UA" smtClean="0"/>
              <a:t>Другий рівень</a:t>
            </a:r>
          </a:p>
          <a:p>
            <a:pPr lvl="2" eaLnBrk="1" latinLnBrk="0" hangingPunct="1"/>
            <a:r>
              <a:rPr lang="uk-UA" smtClean="0"/>
              <a:t>Третій рівень</a:t>
            </a:r>
          </a:p>
          <a:p>
            <a:pPr lvl="3" eaLnBrk="1" latinLnBrk="0" hangingPunct="1"/>
            <a:r>
              <a:rPr lang="uk-UA" smtClean="0"/>
              <a:t>Четвертий рівень</a:t>
            </a:r>
          </a:p>
          <a:p>
            <a:pPr lvl="4" eaLnBrk="1" latinLnBrk="0" hangingPunct="1"/>
            <a:r>
              <a:rPr lang="uk-UA" smtClean="0"/>
              <a:t>П'ятий рівень</a:t>
            </a:r>
            <a:endParaRPr kumimoji="0" lang="en-US"/>
          </a:p>
        </p:txBody>
      </p:sp>
      <p:sp>
        <p:nvSpPr>
          <p:cNvPr id="21" name="Місце для дати 20"/>
          <p:cNvSpPr>
            <a:spLocks noGrp="1"/>
          </p:cNvSpPr>
          <p:nvPr>
            <p:ph type="dt" sz="half" idx="10"/>
          </p:nvPr>
        </p:nvSpPr>
        <p:spPr/>
        <p:txBody>
          <a:bodyPr/>
          <a:lstStyle/>
          <a:p>
            <a:fld id="{03A2D7A6-9A22-4D8B-B194-E3BDFF288DFE}" type="datetimeFigureOut">
              <a:rPr lang="ru-RU" smtClean="0"/>
              <a:pPr/>
              <a:t>18.04.2025</a:t>
            </a:fld>
            <a:endParaRPr lang="ru-RU"/>
          </a:p>
        </p:txBody>
      </p:sp>
      <p:sp>
        <p:nvSpPr>
          <p:cNvPr id="10" name="Місце для нижнього колонтитула 9"/>
          <p:cNvSpPr>
            <a:spLocks noGrp="1"/>
          </p:cNvSpPr>
          <p:nvPr>
            <p:ph type="ftr" sz="quarter" idx="11"/>
          </p:nvPr>
        </p:nvSpPr>
        <p:spPr/>
        <p:txBody>
          <a:bodyPr/>
          <a:lstStyle/>
          <a:p>
            <a:endParaRPr lang="ru-RU"/>
          </a:p>
        </p:txBody>
      </p:sp>
      <p:sp>
        <p:nvSpPr>
          <p:cNvPr id="31" name="Місце для номера слайда 30"/>
          <p:cNvSpPr>
            <a:spLocks noGrp="1"/>
          </p:cNvSpPr>
          <p:nvPr>
            <p:ph type="sldNum" sz="quarter" idx="12"/>
          </p:nvPr>
        </p:nvSpPr>
        <p:spPr/>
        <p:txBody>
          <a:bodyPr/>
          <a:lstStyle/>
          <a:p>
            <a:fld id="{6F7558F8-0B46-496C-A5A6-3FE6E98311C5}"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Порівняння">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304800" y="5410200"/>
            <a:ext cx="8610600" cy="882650"/>
          </a:xfrm>
        </p:spPr>
        <p:txBody>
          <a:bodyPr anchor="ctr"/>
          <a:lstStyle>
            <a:lvl1pPr>
              <a:defRPr/>
            </a:lvl1pPr>
          </a:lstStyle>
          <a:p>
            <a:r>
              <a:rPr kumimoji="0" lang="uk-UA" smtClean="0"/>
              <a:t>Зразок заголовка</a:t>
            </a:r>
            <a:endParaRPr kumimoji="0" lang="en-US"/>
          </a:p>
        </p:txBody>
      </p:sp>
      <p:sp>
        <p:nvSpPr>
          <p:cNvPr id="13" name="Місце для тексту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uk-UA" smtClean="0"/>
              <a:t>Зразок тексту</a:t>
            </a:r>
          </a:p>
        </p:txBody>
      </p:sp>
      <p:sp>
        <p:nvSpPr>
          <p:cNvPr id="25" name="Місце для тексту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uk-UA" smtClean="0"/>
              <a:t>Зразок тексту</a:t>
            </a:r>
          </a:p>
        </p:txBody>
      </p:sp>
      <p:sp>
        <p:nvSpPr>
          <p:cNvPr id="4" name="Місце для вмісту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uk-UA" smtClean="0"/>
              <a:t>Зразок тексту</a:t>
            </a:r>
          </a:p>
          <a:p>
            <a:pPr lvl="1" eaLnBrk="1" latinLnBrk="0" hangingPunct="1"/>
            <a:r>
              <a:rPr lang="uk-UA" smtClean="0"/>
              <a:t>Другий рівень</a:t>
            </a:r>
          </a:p>
          <a:p>
            <a:pPr lvl="2" eaLnBrk="1" latinLnBrk="0" hangingPunct="1"/>
            <a:r>
              <a:rPr lang="uk-UA" smtClean="0"/>
              <a:t>Третій рівень</a:t>
            </a:r>
          </a:p>
          <a:p>
            <a:pPr lvl="3" eaLnBrk="1" latinLnBrk="0" hangingPunct="1"/>
            <a:r>
              <a:rPr lang="uk-UA" smtClean="0"/>
              <a:t>Четвертий рівень</a:t>
            </a:r>
          </a:p>
          <a:p>
            <a:pPr lvl="4" eaLnBrk="1" latinLnBrk="0" hangingPunct="1"/>
            <a:r>
              <a:rPr lang="uk-UA" smtClean="0"/>
              <a:t>П'ятий рівень</a:t>
            </a:r>
            <a:endParaRPr kumimoji="0" lang="en-US"/>
          </a:p>
        </p:txBody>
      </p:sp>
      <p:sp>
        <p:nvSpPr>
          <p:cNvPr id="28" name="Місце для вмісту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uk-UA" smtClean="0"/>
              <a:t>Зразок тексту</a:t>
            </a:r>
          </a:p>
          <a:p>
            <a:pPr lvl="1" eaLnBrk="1" latinLnBrk="0" hangingPunct="1"/>
            <a:r>
              <a:rPr lang="uk-UA" smtClean="0"/>
              <a:t>Другий рівень</a:t>
            </a:r>
          </a:p>
          <a:p>
            <a:pPr lvl="2" eaLnBrk="1" latinLnBrk="0" hangingPunct="1"/>
            <a:r>
              <a:rPr lang="uk-UA" smtClean="0"/>
              <a:t>Третій рівень</a:t>
            </a:r>
          </a:p>
          <a:p>
            <a:pPr lvl="3" eaLnBrk="1" latinLnBrk="0" hangingPunct="1"/>
            <a:r>
              <a:rPr lang="uk-UA" smtClean="0"/>
              <a:t>Четвертий рівень</a:t>
            </a:r>
          </a:p>
          <a:p>
            <a:pPr lvl="4" eaLnBrk="1" latinLnBrk="0" hangingPunct="1"/>
            <a:r>
              <a:rPr lang="uk-UA" smtClean="0"/>
              <a:t>П'ятий рівень</a:t>
            </a:r>
            <a:endParaRPr kumimoji="0" lang="en-US"/>
          </a:p>
        </p:txBody>
      </p:sp>
      <p:sp>
        <p:nvSpPr>
          <p:cNvPr id="10" name="Місце для дати 9"/>
          <p:cNvSpPr>
            <a:spLocks noGrp="1"/>
          </p:cNvSpPr>
          <p:nvPr>
            <p:ph type="dt" sz="half" idx="10"/>
          </p:nvPr>
        </p:nvSpPr>
        <p:spPr/>
        <p:txBody>
          <a:bodyPr/>
          <a:lstStyle/>
          <a:p>
            <a:fld id="{03A2D7A6-9A22-4D8B-B194-E3BDFF288DFE}" type="datetimeFigureOut">
              <a:rPr lang="ru-RU" smtClean="0"/>
              <a:pPr/>
              <a:t>18.04.2025</a:t>
            </a:fld>
            <a:endParaRPr lang="ru-RU"/>
          </a:p>
        </p:txBody>
      </p:sp>
      <p:sp>
        <p:nvSpPr>
          <p:cNvPr id="6" name="Місце для нижнього колонтитула 5"/>
          <p:cNvSpPr>
            <a:spLocks noGrp="1"/>
          </p:cNvSpPr>
          <p:nvPr>
            <p:ph type="ftr" sz="quarter" idx="11"/>
          </p:nvPr>
        </p:nvSpPr>
        <p:spPr/>
        <p:txBody>
          <a:bodyPr/>
          <a:lstStyle/>
          <a:p>
            <a:endParaRPr lang="ru-RU"/>
          </a:p>
        </p:txBody>
      </p:sp>
      <p:sp>
        <p:nvSpPr>
          <p:cNvPr id="7" name="Місце для номера слайда 6"/>
          <p:cNvSpPr>
            <a:spLocks noGrp="1"/>
          </p:cNvSpPr>
          <p:nvPr>
            <p:ph type="sldNum" sz="quarter" idx="12"/>
          </p:nvPr>
        </p:nvSpPr>
        <p:spPr>
          <a:xfrm>
            <a:off x="8229600" y="6477000"/>
            <a:ext cx="762000" cy="246888"/>
          </a:xfrm>
        </p:spPr>
        <p:txBody>
          <a:bodyPr/>
          <a:lstStyle/>
          <a:p>
            <a:fld id="{6F7558F8-0B46-496C-A5A6-3FE6E98311C5}" type="slidenum">
              <a:rPr lang="ru-RU" smtClean="0"/>
              <a:pPr/>
              <a:t>‹#›</a:t>
            </a:fld>
            <a:endParaRPr lang="ru-RU"/>
          </a:p>
        </p:txBody>
      </p:sp>
      <p:sp>
        <p:nvSpPr>
          <p:cNvPr id="11" name="Пряма сполучна ліні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kumimoji="0" lang="uk-UA" smtClean="0"/>
              <a:t>Зразок заголовка</a:t>
            </a:r>
            <a:endParaRPr kumimoji="0" lang="en-US"/>
          </a:p>
        </p:txBody>
      </p:sp>
      <p:sp>
        <p:nvSpPr>
          <p:cNvPr id="12" name="Місце для дати 11"/>
          <p:cNvSpPr>
            <a:spLocks noGrp="1"/>
          </p:cNvSpPr>
          <p:nvPr>
            <p:ph type="dt" sz="half" idx="10"/>
          </p:nvPr>
        </p:nvSpPr>
        <p:spPr/>
        <p:txBody>
          <a:bodyPr/>
          <a:lstStyle/>
          <a:p>
            <a:fld id="{03A2D7A6-9A22-4D8B-B194-E3BDFF288DFE}" type="datetimeFigureOut">
              <a:rPr lang="ru-RU" smtClean="0"/>
              <a:pPr/>
              <a:t>18.04.2025</a:t>
            </a:fld>
            <a:endParaRPr lang="ru-RU"/>
          </a:p>
        </p:txBody>
      </p:sp>
      <p:sp>
        <p:nvSpPr>
          <p:cNvPr id="21" name="Місце для нижнього колонтитула 20"/>
          <p:cNvSpPr>
            <a:spLocks noGrp="1"/>
          </p:cNvSpPr>
          <p:nvPr>
            <p:ph type="ftr" sz="quarter" idx="11"/>
          </p:nvPr>
        </p:nvSpPr>
        <p:spPr/>
        <p:txBody>
          <a:bodyPr/>
          <a:lstStyle/>
          <a:p>
            <a:endParaRPr lang="ru-RU"/>
          </a:p>
        </p:txBody>
      </p:sp>
      <p:sp>
        <p:nvSpPr>
          <p:cNvPr id="6" name="Місце для номера слайда 5"/>
          <p:cNvSpPr>
            <a:spLocks noGrp="1"/>
          </p:cNvSpPr>
          <p:nvPr>
            <p:ph type="sldNum" sz="quarter" idx="12"/>
          </p:nvPr>
        </p:nvSpPr>
        <p:spPr/>
        <p:txBody>
          <a:bodyPr/>
          <a:lstStyle/>
          <a:p>
            <a:fld id="{6F7558F8-0B46-496C-A5A6-3FE6E98311C5}"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ий слайд">
    <p:spTree>
      <p:nvGrpSpPr>
        <p:cNvPr id="1" name=""/>
        <p:cNvGrpSpPr/>
        <p:nvPr/>
      </p:nvGrpSpPr>
      <p:grpSpPr>
        <a:xfrm>
          <a:off x="0" y="0"/>
          <a:ext cx="0" cy="0"/>
          <a:chOff x="0" y="0"/>
          <a:chExt cx="0" cy="0"/>
        </a:xfrm>
      </p:grpSpPr>
      <p:sp>
        <p:nvSpPr>
          <p:cNvPr id="3" name="Місце для дати 2"/>
          <p:cNvSpPr>
            <a:spLocks noGrp="1"/>
          </p:cNvSpPr>
          <p:nvPr>
            <p:ph type="dt" sz="half" idx="10"/>
          </p:nvPr>
        </p:nvSpPr>
        <p:spPr/>
        <p:txBody>
          <a:bodyPr/>
          <a:lstStyle/>
          <a:p>
            <a:fld id="{03A2D7A6-9A22-4D8B-B194-E3BDFF288DFE}" type="datetimeFigureOut">
              <a:rPr lang="ru-RU" smtClean="0"/>
              <a:pPr/>
              <a:t>18.04.2025</a:t>
            </a:fld>
            <a:endParaRPr lang="ru-RU"/>
          </a:p>
        </p:txBody>
      </p:sp>
      <p:sp>
        <p:nvSpPr>
          <p:cNvPr id="24" name="Місце для нижнього колонтитула 23"/>
          <p:cNvSpPr>
            <a:spLocks noGrp="1"/>
          </p:cNvSpPr>
          <p:nvPr>
            <p:ph type="ftr" sz="quarter" idx="11"/>
          </p:nvPr>
        </p:nvSpPr>
        <p:spPr/>
        <p:txBody>
          <a:bodyPr/>
          <a:lstStyle/>
          <a:p>
            <a:endParaRPr lang="ru-RU"/>
          </a:p>
        </p:txBody>
      </p:sp>
      <p:sp>
        <p:nvSpPr>
          <p:cNvPr id="7" name="Місце для номера слайда 6"/>
          <p:cNvSpPr>
            <a:spLocks noGrp="1"/>
          </p:cNvSpPr>
          <p:nvPr>
            <p:ph type="sldNum" sz="quarter" idx="12"/>
          </p:nvPr>
        </p:nvSpPr>
        <p:spPr/>
        <p:txBody>
          <a:bodyPr/>
          <a:lstStyle/>
          <a:p>
            <a:fld id="{6F7558F8-0B46-496C-A5A6-3FE6E98311C5}"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Вміст із підписом">
    <p:spTree>
      <p:nvGrpSpPr>
        <p:cNvPr id="1" name=""/>
        <p:cNvGrpSpPr/>
        <p:nvPr/>
      </p:nvGrpSpPr>
      <p:grpSpPr>
        <a:xfrm>
          <a:off x="0" y="0"/>
          <a:ext cx="0" cy="0"/>
          <a:chOff x="0" y="0"/>
          <a:chExt cx="0" cy="0"/>
        </a:xfrm>
      </p:grpSpPr>
      <p:sp>
        <p:nvSpPr>
          <p:cNvPr id="8" name="Пряма сполучна ліні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title"/>
          </p:nvPr>
        </p:nvSpPr>
        <p:spPr>
          <a:xfrm>
            <a:off x="457200" y="5486400"/>
            <a:ext cx="8458200" cy="520700"/>
          </a:xfrm>
        </p:spPr>
        <p:txBody>
          <a:bodyPr anchor="ctr"/>
          <a:lstStyle>
            <a:lvl1pPr algn="l">
              <a:buNone/>
              <a:defRPr sz="2000" b="1"/>
            </a:lvl1pPr>
          </a:lstStyle>
          <a:p>
            <a:r>
              <a:rPr kumimoji="0" lang="uk-UA" smtClean="0"/>
              <a:t>Зразок заголовка</a:t>
            </a:r>
            <a:endParaRPr kumimoji="0" lang="en-US"/>
          </a:p>
        </p:txBody>
      </p:sp>
      <p:sp>
        <p:nvSpPr>
          <p:cNvPr id="26" name="Місце для тексту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uk-UA" smtClean="0"/>
              <a:t>Зразок тексту</a:t>
            </a:r>
          </a:p>
        </p:txBody>
      </p:sp>
      <p:sp>
        <p:nvSpPr>
          <p:cNvPr id="14" name="Місце для вмісту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uk-UA" smtClean="0"/>
              <a:t>Зразок тексту</a:t>
            </a:r>
          </a:p>
          <a:p>
            <a:pPr lvl="1" eaLnBrk="1" latinLnBrk="0" hangingPunct="1"/>
            <a:r>
              <a:rPr lang="uk-UA" smtClean="0"/>
              <a:t>Другий рівень</a:t>
            </a:r>
          </a:p>
          <a:p>
            <a:pPr lvl="2" eaLnBrk="1" latinLnBrk="0" hangingPunct="1"/>
            <a:r>
              <a:rPr lang="uk-UA" smtClean="0"/>
              <a:t>Третій рівень</a:t>
            </a:r>
          </a:p>
          <a:p>
            <a:pPr lvl="3" eaLnBrk="1" latinLnBrk="0" hangingPunct="1"/>
            <a:r>
              <a:rPr lang="uk-UA" smtClean="0"/>
              <a:t>Четвертий рівень</a:t>
            </a:r>
          </a:p>
          <a:p>
            <a:pPr lvl="4" eaLnBrk="1" latinLnBrk="0" hangingPunct="1"/>
            <a:r>
              <a:rPr lang="uk-UA" smtClean="0"/>
              <a:t>П'ятий рівень</a:t>
            </a:r>
            <a:endParaRPr kumimoji="0" lang="en-US"/>
          </a:p>
        </p:txBody>
      </p:sp>
      <p:sp>
        <p:nvSpPr>
          <p:cNvPr id="25" name="Місце для дати 24"/>
          <p:cNvSpPr>
            <a:spLocks noGrp="1"/>
          </p:cNvSpPr>
          <p:nvPr>
            <p:ph type="dt" sz="half" idx="10"/>
          </p:nvPr>
        </p:nvSpPr>
        <p:spPr/>
        <p:txBody>
          <a:bodyPr/>
          <a:lstStyle/>
          <a:p>
            <a:fld id="{03A2D7A6-9A22-4D8B-B194-E3BDFF288DFE}" type="datetimeFigureOut">
              <a:rPr lang="ru-RU" smtClean="0"/>
              <a:pPr/>
              <a:t>18.04.2025</a:t>
            </a:fld>
            <a:endParaRPr lang="ru-RU"/>
          </a:p>
        </p:txBody>
      </p:sp>
      <p:sp>
        <p:nvSpPr>
          <p:cNvPr id="29" name="Місце для нижнього колонтитула 28"/>
          <p:cNvSpPr>
            <a:spLocks noGrp="1"/>
          </p:cNvSpPr>
          <p:nvPr>
            <p:ph type="ftr" sz="quarter" idx="11"/>
          </p:nvPr>
        </p:nvSpPr>
        <p:spPr/>
        <p:txBody>
          <a:bodyPr/>
          <a:lstStyle/>
          <a:p>
            <a:endParaRPr lang="ru-RU"/>
          </a:p>
        </p:txBody>
      </p:sp>
      <p:sp>
        <p:nvSpPr>
          <p:cNvPr id="7" name="Місце для номера слайда 6"/>
          <p:cNvSpPr>
            <a:spLocks noGrp="1"/>
          </p:cNvSpPr>
          <p:nvPr>
            <p:ph type="sldNum" sz="quarter" idx="12"/>
          </p:nvPr>
        </p:nvSpPr>
        <p:spPr/>
        <p:txBody>
          <a:bodyPr/>
          <a:lstStyle/>
          <a:p>
            <a:fld id="{6F7558F8-0B46-496C-A5A6-3FE6E98311C5}"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Зображення з підписом">
    <p:spTree>
      <p:nvGrpSpPr>
        <p:cNvPr id="1" name=""/>
        <p:cNvGrpSpPr/>
        <p:nvPr/>
      </p:nvGrpSpPr>
      <p:grpSpPr>
        <a:xfrm>
          <a:off x="0" y="0"/>
          <a:ext cx="0" cy="0"/>
          <a:chOff x="0" y="0"/>
          <a:chExt cx="0" cy="0"/>
        </a:xfrm>
      </p:grpSpPr>
      <p:sp>
        <p:nvSpPr>
          <p:cNvPr id="13" name="Місце для зображення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uk-UA" smtClean="0"/>
              <a:t>Клацніть піктограму, щоб додати зображення</a:t>
            </a:r>
            <a:endParaRPr kumimoji="0" lang="en-US" dirty="0"/>
          </a:p>
        </p:txBody>
      </p:sp>
      <p:sp>
        <p:nvSpPr>
          <p:cNvPr id="7" name="Місце для дати 6"/>
          <p:cNvSpPr>
            <a:spLocks noGrp="1"/>
          </p:cNvSpPr>
          <p:nvPr>
            <p:ph type="dt" sz="half" idx="10"/>
          </p:nvPr>
        </p:nvSpPr>
        <p:spPr/>
        <p:txBody>
          <a:bodyPr/>
          <a:lstStyle/>
          <a:p>
            <a:fld id="{03A2D7A6-9A22-4D8B-B194-E3BDFF288DFE}" type="datetimeFigureOut">
              <a:rPr lang="ru-RU" smtClean="0"/>
              <a:pPr/>
              <a:t>18.04.2025</a:t>
            </a:fld>
            <a:endParaRPr lang="ru-RU"/>
          </a:p>
        </p:txBody>
      </p:sp>
      <p:sp>
        <p:nvSpPr>
          <p:cNvPr id="5" name="Місце для нижнього колонтитула 4"/>
          <p:cNvSpPr>
            <a:spLocks noGrp="1"/>
          </p:cNvSpPr>
          <p:nvPr>
            <p:ph type="ftr" sz="quarter" idx="11"/>
          </p:nvPr>
        </p:nvSpPr>
        <p:spPr/>
        <p:txBody>
          <a:bodyPr/>
          <a:lstStyle/>
          <a:p>
            <a:endParaRPr lang="ru-RU"/>
          </a:p>
        </p:txBody>
      </p:sp>
      <p:sp>
        <p:nvSpPr>
          <p:cNvPr id="31" name="Місце для номера слайда 30"/>
          <p:cNvSpPr>
            <a:spLocks noGrp="1"/>
          </p:cNvSpPr>
          <p:nvPr>
            <p:ph type="sldNum" sz="quarter" idx="12"/>
          </p:nvPr>
        </p:nvSpPr>
        <p:spPr/>
        <p:txBody>
          <a:bodyPr/>
          <a:lstStyle/>
          <a:p>
            <a:fld id="{6F7558F8-0B46-496C-A5A6-3FE6E98311C5}" type="slidenum">
              <a:rPr lang="ru-RU" smtClean="0"/>
              <a:pPr/>
              <a:t>‹#›</a:t>
            </a:fld>
            <a:endParaRPr lang="ru-RU"/>
          </a:p>
        </p:txBody>
      </p:sp>
      <p:sp>
        <p:nvSpPr>
          <p:cNvPr id="17" name="Заголовок 16"/>
          <p:cNvSpPr>
            <a:spLocks noGrp="1"/>
          </p:cNvSpPr>
          <p:nvPr>
            <p:ph type="title"/>
          </p:nvPr>
        </p:nvSpPr>
        <p:spPr>
          <a:xfrm>
            <a:off x="381000" y="4993760"/>
            <a:ext cx="5867400" cy="522288"/>
          </a:xfrm>
        </p:spPr>
        <p:txBody>
          <a:bodyPr anchor="ctr"/>
          <a:lstStyle>
            <a:lvl1pPr algn="l">
              <a:buNone/>
              <a:defRPr sz="2000" b="1"/>
            </a:lvl1pPr>
          </a:lstStyle>
          <a:p>
            <a:r>
              <a:rPr kumimoji="0" lang="uk-UA" smtClean="0"/>
              <a:t>Зразок заголовка</a:t>
            </a:r>
            <a:endParaRPr kumimoji="0" lang="en-US"/>
          </a:p>
        </p:txBody>
      </p:sp>
      <p:sp>
        <p:nvSpPr>
          <p:cNvPr id="26" name="Місце для тексту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uk-UA" smtClean="0"/>
              <a:t>Зразок тексту</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 сполучна ліні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Місце для тексту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uk-UA" smtClean="0"/>
              <a:t>Зразок тексту</a:t>
            </a:r>
          </a:p>
          <a:p>
            <a:pPr lvl="1" eaLnBrk="1" latinLnBrk="0" hangingPunct="1"/>
            <a:r>
              <a:rPr kumimoji="0" lang="uk-UA" smtClean="0"/>
              <a:t>Другий рівень</a:t>
            </a:r>
          </a:p>
          <a:p>
            <a:pPr lvl="2" eaLnBrk="1" latinLnBrk="0" hangingPunct="1"/>
            <a:r>
              <a:rPr kumimoji="0" lang="uk-UA" smtClean="0"/>
              <a:t>Третій рівень</a:t>
            </a:r>
          </a:p>
          <a:p>
            <a:pPr lvl="3" eaLnBrk="1" latinLnBrk="0" hangingPunct="1"/>
            <a:r>
              <a:rPr kumimoji="0" lang="uk-UA" smtClean="0"/>
              <a:t>Четвертий рівень</a:t>
            </a:r>
          </a:p>
          <a:p>
            <a:pPr lvl="4" eaLnBrk="1" latinLnBrk="0" hangingPunct="1"/>
            <a:r>
              <a:rPr kumimoji="0" lang="uk-UA" smtClean="0"/>
              <a:t>П'ятий рівень</a:t>
            </a:r>
            <a:endParaRPr kumimoji="0" lang="en-US"/>
          </a:p>
        </p:txBody>
      </p:sp>
      <p:sp>
        <p:nvSpPr>
          <p:cNvPr id="11" name="Місце для дати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03A2D7A6-9A22-4D8B-B194-E3BDFF288DFE}" type="datetimeFigureOut">
              <a:rPr lang="ru-RU" smtClean="0"/>
              <a:pPr/>
              <a:t>18.04.2025</a:t>
            </a:fld>
            <a:endParaRPr lang="ru-RU"/>
          </a:p>
        </p:txBody>
      </p:sp>
      <p:sp>
        <p:nvSpPr>
          <p:cNvPr id="28" name="Місце для нижнього колонтитула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ru-RU"/>
          </a:p>
        </p:txBody>
      </p:sp>
      <p:sp>
        <p:nvSpPr>
          <p:cNvPr id="5" name="Місце для номера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6F7558F8-0B46-496C-A5A6-3FE6E98311C5}" type="slidenum">
              <a:rPr lang="ru-RU" smtClean="0"/>
              <a:pPr/>
              <a:t>‹#›</a:t>
            </a:fld>
            <a:endParaRPr lang="ru-RU"/>
          </a:p>
        </p:txBody>
      </p:sp>
      <p:sp>
        <p:nvSpPr>
          <p:cNvPr id="10" name="Місце для заголовка 9"/>
          <p:cNvSpPr>
            <a:spLocks noGrp="1"/>
          </p:cNvSpPr>
          <p:nvPr>
            <p:ph type="title"/>
          </p:nvPr>
        </p:nvSpPr>
        <p:spPr>
          <a:xfrm>
            <a:off x="304800" y="457200"/>
            <a:ext cx="8686800" cy="838200"/>
          </a:xfrm>
          <a:prstGeom prst="rect">
            <a:avLst/>
          </a:prstGeom>
        </p:spPr>
        <p:txBody>
          <a:bodyPr vert="horz" anchor="ctr">
            <a:normAutofit/>
          </a:bodyPr>
          <a:lstStyle/>
          <a:p>
            <a:r>
              <a:rPr kumimoji="0" lang="uk-UA" smtClean="0"/>
              <a:t>Зразок заголовка</a:t>
            </a:r>
            <a:endParaRPr kumimoji="0" lang="en-US"/>
          </a:p>
        </p:txBody>
      </p:sp>
      <p:sp>
        <p:nvSpPr>
          <p:cNvPr id="9" name="Пряма сполучна ліні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а сполучна ліні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4312" y="271462"/>
            <a:ext cx="8715375" cy="6315075"/>
          </a:xfrm>
          <a:prstGeom prst="rect">
            <a:avLst/>
          </a:prstGeom>
        </p:spPr>
      </p:pic>
      <p:sp>
        <p:nvSpPr>
          <p:cNvPr id="2" name="Прямоугольник 1"/>
          <p:cNvSpPr/>
          <p:nvPr/>
        </p:nvSpPr>
        <p:spPr>
          <a:xfrm>
            <a:off x="539552" y="548680"/>
            <a:ext cx="8136904" cy="3330592"/>
          </a:xfrm>
          <a:prstGeom prst="rect">
            <a:avLst/>
          </a:prstGeom>
        </p:spPr>
        <p:txBody>
          <a:bodyPr wrap="square">
            <a:spAutoFit/>
          </a:bodyPr>
          <a:lstStyle/>
          <a:p>
            <a:pPr algn="ctr">
              <a:lnSpc>
                <a:spcPct val="107000"/>
              </a:lnSpc>
              <a:spcAft>
                <a:spcPts val="0"/>
              </a:spcAft>
              <a:tabLst>
                <a:tab pos="180340" algn="l"/>
              </a:tabLst>
            </a:pPr>
            <a:r>
              <a:rPr lang="uk-UA" sz="3200" b="1" dirty="0">
                <a:latin typeface="Times New Roman" panose="02020603050405020304" pitchFamily="18" charset="0"/>
                <a:ea typeface="Calibri" panose="020F0502020204030204" pitchFamily="34" charset="0"/>
                <a:cs typeface="Times New Roman" panose="02020603050405020304" pitchFamily="18" charset="0"/>
              </a:rPr>
              <a:t>Лекція 8. </a:t>
            </a:r>
            <a:endParaRPr lang="ru-RU" sz="2800" dirty="0">
              <a:latin typeface="Calibri" panose="020F0502020204030204" pitchFamily="34" charset="0"/>
              <a:ea typeface="Calibri" panose="020F0502020204030204" pitchFamily="34" charset="0"/>
              <a:cs typeface="Times New Roman" panose="02020603050405020304" pitchFamily="18" charset="0"/>
            </a:endParaRPr>
          </a:p>
          <a:p>
            <a:pPr marL="457200" algn="ctr">
              <a:lnSpc>
                <a:spcPct val="107000"/>
              </a:lnSpc>
              <a:spcAft>
                <a:spcPts val="800"/>
              </a:spcAft>
            </a:pPr>
            <a:r>
              <a:rPr lang="uk-UA" sz="3200" b="1" dirty="0">
                <a:latin typeface="Times New Roman" panose="02020603050405020304" pitchFamily="18" charset="0"/>
                <a:ea typeface="Calibri" panose="020F0502020204030204" pitchFamily="34" charset="0"/>
                <a:cs typeface="Times New Roman" panose="02020603050405020304" pitchFamily="18" charset="0"/>
              </a:rPr>
              <a:t>Види та методи психологічного впливу.</a:t>
            </a:r>
            <a:endParaRPr lang="ru-RU" sz="2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uk-UA" sz="3200" dirty="0">
                <a:latin typeface="Times New Roman" panose="02020603050405020304" pitchFamily="18" charset="0"/>
                <a:ea typeface="Calibri" panose="020F0502020204030204" pitchFamily="34" charset="0"/>
                <a:cs typeface="Times New Roman" panose="02020603050405020304" pitchFamily="18" charset="0"/>
              </a:rPr>
              <a:t>1. Психологічний вплив як феномен.</a:t>
            </a:r>
            <a:endParaRPr lang="ru-RU" sz="2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uk-UA" sz="3200" dirty="0">
                <a:latin typeface="Times New Roman" panose="02020603050405020304" pitchFamily="18" charset="0"/>
                <a:ea typeface="Calibri" panose="020F0502020204030204" pitchFamily="34" charset="0"/>
                <a:cs typeface="Times New Roman" panose="02020603050405020304" pitchFamily="18" charset="0"/>
              </a:rPr>
              <a:t>2. Види психологічного впливу.</a:t>
            </a:r>
            <a:endParaRPr lang="ru-RU" sz="2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uk-UA" sz="3200" dirty="0">
                <a:latin typeface="Times New Roman" panose="02020603050405020304" pitchFamily="18" charset="0"/>
                <a:ea typeface="Calibri" panose="020F0502020204030204" pitchFamily="34" charset="0"/>
                <a:cs typeface="Times New Roman" panose="02020603050405020304" pitchFamily="18" charset="0"/>
              </a:rPr>
              <a:t>3. Методи психологічного впливу</a:t>
            </a:r>
            <a:endParaRPr lang="ru-RU" sz="28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uk-UA" sz="3200" dirty="0">
                <a:latin typeface="Times New Roman" panose="02020603050405020304" pitchFamily="18" charset="0"/>
                <a:ea typeface="Calibri" panose="020F0502020204030204" pitchFamily="34" charset="0"/>
                <a:cs typeface="Times New Roman" panose="02020603050405020304" pitchFamily="18" charset="0"/>
              </a:rPr>
              <a:t>4. Прийоми впливу</a:t>
            </a:r>
            <a:endParaRPr lang="ru-RU"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170096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4312" y="271462"/>
            <a:ext cx="8715375" cy="6315075"/>
          </a:xfrm>
          <a:prstGeom prst="rect">
            <a:avLst/>
          </a:prstGeom>
        </p:spPr>
      </p:pic>
      <p:sp>
        <p:nvSpPr>
          <p:cNvPr id="2" name="Прямоугольник 1"/>
          <p:cNvSpPr/>
          <p:nvPr/>
        </p:nvSpPr>
        <p:spPr>
          <a:xfrm>
            <a:off x="467544" y="404664"/>
            <a:ext cx="8208912" cy="4524315"/>
          </a:xfrm>
          <a:prstGeom prst="rect">
            <a:avLst/>
          </a:prstGeom>
        </p:spPr>
        <p:txBody>
          <a:bodyPr wrap="square">
            <a:spAutoFit/>
          </a:bodyPr>
          <a:lstStyle/>
          <a:p>
            <a:pPr indent="457200" algn="ctr">
              <a:spcAft>
                <a:spcPts val="0"/>
              </a:spcAft>
            </a:pPr>
            <a:r>
              <a:rPr lang="uk-UA" b="1" dirty="0" smtClean="0">
                <a:latin typeface="Times New Roman" panose="02020603050405020304" pitchFamily="18" charset="0"/>
                <a:ea typeface="Calibri" panose="020F0502020204030204" pitchFamily="34" charset="0"/>
                <a:cs typeface="Times New Roman" panose="02020603050405020304" pitchFamily="18" charset="0"/>
              </a:rPr>
              <a:t>Засоби </a:t>
            </a:r>
            <a:r>
              <a:rPr lang="uk-UA" b="1" dirty="0">
                <a:latin typeface="Times New Roman" panose="02020603050405020304" pitchFamily="18" charset="0"/>
                <a:ea typeface="Calibri" panose="020F0502020204030204" pitchFamily="34" charset="0"/>
                <a:cs typeface="Times New Roman" panose="02020603050405020304" pitchFamily="18" charset="0"/>
              </a:rPr>
              <a:t>психологічного </a:t>
            </a:r>
            <a:r>
              <a:rPr lang="uk-UA" b="1" dirty="0" smtClean="0">
                <a:latin typeface="Times New Roman" panose="02020603050405020304" pitchFamily="18" charset="0"/>
                <a:ea typeface="Calibri" panose="020F0502020204030204" pitchFamily="34" charset="0"/>
                <a:cs typeface="Times New Roman" panose="02020603050405020304" pitchFamily="18" charset="0"/>
              </a:rPr>
              <a:t>впливу:</a:t>
            </a:r>
            <a:endParaRPr lang="ru-RU" b="1" dirty="0">
              <a:latin typeface="Times New Roman" panose="02020603050405020304" pitchFamily="18" charset="0"/>
              <a:ea typeface="Calibri" panose="020F0502020204030204" pitchFamily="34" charset="0"/>
              <a:cs typeface="Times New Roman" panose="02020603050405020304" pitchFamily="18" charset="0"/>
            </a:endParaRPr>
          </a:p>
          <a:p>
            <a:pPr indent="457200"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 </a:t>
            </a:r>
            <a:r>
              <a:rPr lang="uk-UA" i="1" u="sng" dirty="0">
                <a:latin typeface="Times New Roman" panose="02020603050405020304" pitchFamily="18" charset="0"/>
                <a:ea typeface="Calibri" panose="020F0502020204030204" pitchFamily="34" charset="0"/>
                <a:cs typeface="Times New Roman" panose="02020603050405020304" pitchFamily="18" charset="0"/>
              </a:rPr>
              <a:t>Вербальна інформація</a:t>
            </a:r>
            <a:r>
              <a:rPr lang="uk-UA" dirty="0">
                <a:latin typeface="Times New Roman" panose="02020603050405020304" pitchFamily="18" charset="0"/>
                <a:ea typeface="Calibri" panose="020F0502020204030204" pitchFamily="34" charset="0"/>
                <a:cs typeface="Times New Roman" panose="02020603050405020304" pitchFamily="18" charset="0"/>
              </a:rPr>
              <a:t>, але слід враховувати, що значення і сенс слова можуть розрізнятися у сприйнятті різних людей і мають різний вплив (тут впливають рівень самооцінки, широта досвіду, інтелектуальні здібності, особливості характеру і типу особистості).</a:t>
            </a:r>
            <a:endParaRPr lang="ru-RU" dirty="0">
              <a:latin typeface="Times New Roman" panose="02020603050405020304" pitchFamily="18" charset="0"/>
              <a:ea typeface="Calibri" panose="020F0502020204030204" pitchFamily="34" charset="0"/>
              <a:cs typeface="Times New Roman" panose="02020603050405020304" pitchFamily="18" charset="0"/>
            </a:endParaRPr>
          </a:p>
          <a:p>
            <a:pPr indent="457200"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 </a:t>
            </a:r>
            <a:r>
              <a:rPr lang="uk-UA" i="1" u="sng" dirty="0">
                <a:latin typeface="Times New Roman" panose="02020603050405020304" pitchFamily="18" charset="0"/>
                <a:ea typeface="Calibri" panose="020F0502020204030204" pitchFamily="34" charset="0"/>
                <a:cs typeface="Times New Roman" panose="02020603050405020304" pitchFamily="18" charset="0"/>
              </a:rPr>
              <a:t>Невербальна інформація</a:t>
            </a:r>
            <a:r>
              <a:rPr lang="uk-UA" i="1" dirty="0">
                <a:latin typeface="Times New Roman" panose="02020603050405020304" pitchFamily="18" charset="0"/>
                <a:ea typeface="Calibri" panose="020F0502020204030204" pitchFamily="34" charset="0"/>
                <a:cs typeface="Times New Roman" panose="02020603050405020304" pitchFamily="18" charset="0"/>
              </a:rPr>
              <a:t> </a:t>
            </a:r>
            <a:r>
              <a:rPr lang="uk-UA" dirty="0">
                <a:latin typeface="Times New Roman" panose="02020603050405020304" pitchFamily="18" charset="0"/>
                <a:ea typeface="Calibri" panose="020F0502020204030204" pitchFamily="34" charset="0"/>
                <a:cs typeface="Times New Roman" panose="02020603050405020304" pitchFamily="18" charset="0"/>
              </a:rPr>
              <a:t>(інтонація, міміка, жести, пози набувають знаковий характер і впливають на настрій, поведінку, ступінь довіри співрозмовника).</a:t>
            </a:r>
            <a:endParaRPr lang="ru-RU" dirty="0">
              <a:latin typeface="Times New Roman" panose="02020603050405020304" pitchFamily="18" charset="0"/>
              <a:ea typeface="Calibri" panose="020F0502020204030204" pitchFamily="34" charset="0"/>
              <a:cs typeface="Times New Roman" panose="02020603050405020304" pitchFamily="18" charset="0"/>
            </a:endParaRPr>
          </a:p>
          <a:p>
            <a:pPr indent="457200"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 </a:t>
            </a:r>
            <a:r>
              <a:rPr lang="uk-UA" i="1" u="sng" dirty="0">
                <a:latin typeface="Times New Roman" panose="02020603050405020304" pitchFamily="18" charset="0"/>
                <a:ea typeface="Calibri" panose="020F0502020204030204" pitchFamily="34" charset="0"/>
                <a:cs typeface="Times New Roman" panose="02020603050405020304" pitchFamily="18" charset="0"/>
              </a:rPr>
              <a:t>Залучення</a:t>
            </a:r>
            <a:r>
              <a:rPr lang="uk-UA" dirty="0">
                <a:latin typeface="Times New Roman" panose="02020603050405020304" pitchFamily="18" charset="0"/>
                <a:ea typeface="Calibri" panose="020F0502020204030204" pitchFamily="34" charset="0"/>
                <a:cs typeface="Times New Roman" panose="02020603050405020304" pitchFamily="18" charset="0"/>
              </a:rPr>
              <a:t> людини </a:t>
            </a:r>
            <a:r>
              <a:rPr lang="uk-UA" i="1" u="sng" dirty="0">
                <a:latin typeface="Times New Roman" panose="02020603050405020304" pitchFamily="18" charset="0"/>
                <a:ea typeface="Calibri" panose="020F0502020204030204" pitchFamily="34" charset="0"/>
                <a:cs typeface="Times New Roman" panose="02020603050405020304" pitchFamily="18" charset="0"/>
              </a:rPr>
              <a:t>в спеціально організовану діяльність</a:t>
            </a:r>
            <a:r>
              <a:rPr lang="uk-UA" dirty="0">
                <a:latin typeface="Times New Roman" panose="02020603050405020304" pitchFamily="18" charset="0"/>
                <a:ea typeface="Calibri" panose="020F0502020204030204" pitchFamily="34" charset="0"/>
                <a:cs typeface="Times New Roman" panose="02020603050405020304" pitchFamily="18" charset="0"/>
              </a:rPr>
              <a:t>, оскільки в її рамках вона займає певний статус і тим самим закріплює певний тип поведінки (так, зміна статусу у взаємодії призводить до зміни поведінки. Переживання, пов'язані з реалізацією певної діяльності, здатні змінити людину, її стан і поведінку).</a:t>
            </a:r>
            <a:endParaRPr lang="ru-RU" dirty="0">
              <a:latin typeface="Times New Roman" panose="02020603050405020304" pitchFamily="18" charset="0"/>
              <a:ea typeface="Calibri" panose="020F0502020204030204" pitchFamily="34" charset="0"/>
              <a:cs typeface="Times New Roman" panose="02020603050405020304" pitchFamily="18" charset="0"/>
            </a:endParaRPr>
          </a:p>
          <a:p>
            <a:pPr indent="457200"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 </a:t>
            </a:r>
            <a:r>
              <a:rPr lang="uk-UA" i="1" u="sng" dirty="0">
                <a:latin typeface="Times New Roman" panose="02020603050405020304" pitchFamily="18" charset="0"/>
                <a:ea typeface="Calibri" panose="020F0502020204030204" pitchFamily="34" charset="0"/>
                <a:cs typeface="Times New Roman" panose="02020603050405020304" pitchFamily="18" charset="0"/>
              </a:rPr>
              <a:t>Регулювання ступеня та рівня задоволення потреби</a:t>
            </a:r>
            <a:r>
              <a:rPr lang="uk-UA" i="1" dirty="0">
                <a:latin typeface="Times New Roman" panose="02020603050405020304" pitchFamily="18" charset="0"/>
                <a:ea typeface="Calibri" panose="020F0502020204030204" pitchFamily="34" charset="0"/>
                <a:cs typeface="Times New Roman" panose="02020603050405020304" pitchFamily="18" charset="0"/>
              </a:rPr>
              <a:t> </a:t>
            </a:r>
            <a:r>
              <a:rPr lang="uk-UA" dirty="0">
                <a:latin typeface="Times New Roman" panose="02020603050405020304" pitchFamily="18" charset="0"/>
                <a:ea typeface="Calibri" panose="020F0502020204030204" pitchFamily="34" charset="0"/>
                <a:cs typeface="Times New Roman" panose="02020603050405020304" pitchFamily="18" charset="0"/>
              </a:rPr>
              <a:t>(якщо людина визнає право за іншою людиною або групою регулювати рівень задоволення своєї потреби, тоді зміни відбудуться, якщо не визнає, то впливу не буде).</a:t>
            </a:r>
            <a:endParaRPr lang="ru-RU"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712345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4312" y="271462"/>
            <a:ext cx="8715375" cy="6315075"/>
          </a:xfrm>
          <a:prstGeom prst="rect">
            <a:avLst/>
          </a:prstGeom>
        </p:spPr>
      </p:pic>
      <p:sp>
        <p:nvSpPr>
          <p:cNvPr id="2" name="Прямоугольник 1"/>
          <p:cNvSpPr/>
          <p:nvPr/>
        </p:nvSpPr>
        <p:spPr>
          <a:xfrm>
            <a:off x="467544" y="404664"/>
            <a:ext cx="8208912" cy="2677656"/>
          </a:xfrm>
          <a:prstGeom prst="rect">
            <a:avLst/>
          </a:prstGeom>
        </p:spPr>
        <p:txBody>
          <a:bodyPr wrap="square">
            <a:spAutoFit/>
          </a:bodyPr>
          <a:lstStyle/>
          <a:p>
            <a:pPr indent="457200" algn="just">
              <a:spcAft>
                <a:spcPts val="0"/>
              </a:spcAft>
            </a:pPr>
            <a:r>
              <a:rPr lang="uk-UA" sz="2400" b="1" i="1" dirty="0">
                <a:latin typeface="Times New Roman" panose="02020603050405020304" pitchFamily="18" charset="0"/>
                <a:ea typeface="Calibri" panose="020F0502020204030204" pitchFamily="34" charset="0"/>
                <a:cs typeface="Times New Roman" panose="02020603050405020304" pitchFamily="18" charset="0"/>
              </a:rPr>
              <a:t>3. Методи психологічного впливу</a:t>
            </a:r>
            <a:endParaRPr lang="ru-RU" sz="2000" dirty="0">
              <a:latin typeface="Times New Roman" panose="02020603050405020304" pitchFamily="18" charset="0"/>
              <a:ea typeface="Calibri" panose="020F0502020204030204" pitchFamily="34" charset="0"/>
              <a:cs typeface="Times New Roman" panose="02020603050405020304" pitchFamily="18" charset="0"/>
            </a:endParaRPr>
          </a:p>
          <a:p>
            <a:pPr indent="457200" algn="just">
              <a:spcAft>
                <a:spcPts val="0"/>
              </a:spcAft>
            </a:pPr>
            <a:r>
              <a:rPr lang="uk-UA" sz="2400" dirty="0">
                <a:latin typeface="Times New Roman" panose="02020603050405020304" pitchFamily="18" charset="0"/>
                <a:ea typeface="Calibri" panose="020F0502020204030204" pitchFamily="34" charset="0"/>
                <a:cs typeface="Times New Roman" panose="02020603050405020304" pitchFamily="18" charset="0"/>
              </a:rPr>
              <a:t>У найбільш загальному вигляді методами психологічного впливу слід вважати: </a:t>
            </a:r>
            <a:endParaRPr lang="ru-RU" sz="20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457200" algn="just">
              <a:spcAft>
                <a:spcPts val="0"/>
              </a:spcAft>
              <a:buFont typeface="Wingdings 2" panose="05020102010507070707" pitchFamily="18" charset="2"/>
              <a:buChar char=""/>
              <a:tabLst>
                <a:tab pos="457200" algn="l"/>
              </a:tabLst>
            </a:pPr>
            <a:r>
              <a:rPr lang="uk-UA" sz="2400" dirty="0">
                <a:latin typeface="Times New Roman" panose="02020603050405020304" pitchFamily="18" charset="0"/>
                <a:ea typeface="Calibri" panose="020F0502020204030204" pitchFamily="34" charset="0"/>
                <a:cs typeface="Times New Roman" panose="02020603050405020304" pitchFamily="18" charset="0"/>
              </a:rPr>
              <a:t>переконання,</a:t>
            </a:r>
            <a:endParaRPr lang="ru-RU" sz="20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457200" algn="just">
              <a:spcAft>
                <a:spcPts val="0"/>
              </a:spcAft>
              <a:buFont typeface="Wingdings 2" panose="05020102010507070707" pitchFamily="18" charset="2"/>
              <a:buChar char=""/>
              <a:tabLst>
                <a:tab pos="457200" algn="l"/>
              </a:tabLst>
            </a:pPr>
            <a:r>
              <a:rPr lang="uk-UA" sz="2400" dirty="0">
                <a:latin typeface="Times New Roman" panose="02020603050405020304" pitchFamily="18" charset="0"/>
                <a:ea typeface="Calibri" panose="020F0502020204030204" pitchFamily="34" charset="0"/>
                <a:cs typeface="Times New Roman" panose="02020603050405020304" pitchFamily="18" charset="0"/>
              </a:rPr>
              <a:t>навіювання,</a:t>
            </a:r>
            <a:endParaRPr lang="ru-RU" sz="20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457200" algn="just">
              <a:spcAft>
                <a:spcPts val="0"/>
              </a:spcAft>
              <a:buFont typeface="Wingdings 2" panose="05020102010507070707" pitchFamily="18" charset="2"/>
              <a:buChar char=""/>
              <a:tabLst>
                <a:tab pos="457200" algn="l"/>
              </a:tabLst>
            </a:pPr>
            <a:r>
              <a:rPr lang="uk-UA" sz="2400" dirty="0">
                <a:latin typeface="Times New Roman" panose="02020603050405020304" pitchFamily="18" charset="0"/>
                <a:ea typeface="Calibri" panose="020F0502020204030204" pitchFamily="34" charset="0"/>
                <a:cs typeface="Times New Roman" panose="02020603050405020304" pitchFamily="18" charset="0"/>
              </a:rPr>
              <a:t>зараження,</a:t>
            </a:r>
            <a:endParaRPr lang="ru-RU" sz="20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457200" algn="just">
              <a:spcAft>
                <a:spcPts val="0"/>
              </a:spcAft>
              <a:buFont typeface="Wingdings 2" panose="05020102010507070707" pitchFamily="18" charset="2"/>
              <a:buChar char=""/>
              <a:tabLst>
                <a:tab pos="457200" algn="l"/>
              </a:tabLst>
            </a:pPr>
            <a:r>
              <a:rPr lang="uk-UA" sz="2400" dirty="0">
                <a:latin typeface="Times New Roman" panose="02020603050405020304" pitchFamily="18" charset="0"/>
                <a:ea typeface="Calibri" panose="020F0502020204030204" pitchFamily="34" charset="0"/>
                <a:cs typeface="Times New Roman" panose="02020603050405020304" pitchFamily="18" charset="0"/>
              </a:rPr>
              <a:t>наслідування. </a:t>
            </a:r>
            <a:endParaRPr lang="ru-RU" sz="20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527892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4312" y="271462"/>
            <a:ext cx="8715375" cy="6315075"/>
          </a:xfrm>
          <a:prstGeom prst="rect">
            <a:avLst/>
          </a:prstGeom>
        </p:spPr>
      </p:pic>
      <p:sp>
        <p:nvSpPr>
          <p:cNvPr id="2" name="Прямоугольник 1"/>
          <p:cNvSpPr/>
          <p:nvPr/>
        </p:nvSpPr>
        <p:spPr>
          <a:xfrm>
            <a:off x="467544" y="476672"/>
            <a:ext cx="8136903" cy="3648691"/>
          </a:xfrm>
          <a:prstGeom prst="rect">
            <a:avLst/>
          </a:prstGeom>
        </p:spPr>
        <p:txBody>
          <a:bodyPr wrap="square">
            <a:spAutoFit/>
          </a:bodyPr>
          <a:lstStyle/>
          <a:p>
            <a:pPr algn="ctr">
              <a:lnSpc>
                <a:spcPct val="107000"/>
              </a:lnSpc>
              <a:spcAft>
                <a:spcPts val="0"/>
              </a:spcAft>
            </a:pPr>
            <a:r>
              <a:rPr lang="uk-UA" sz="2000" b="1" dirty="0">
                <a:latin typeface="Times New Roman" panose="02020603050405020304" pitchFamily="18" charset="0"/>
                <a:ea typeface="Calibri" panose="020F0502020204030204" pitchFamily="34" charset="0"/>
                <a:cs typeface="Times New Roman" panose="02020603050405020304" pitchFamily="18" charset="0"/>
              </a:rPr>
              <a:t>Переконання</a:t>
            </a:r>
            <a:endParaRPr lang="ru-RU" sz="1600" b="1"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Wingdings 2" panose="05020102010507070707" pitchFamily="18" charset="2"/>
              <a:buChar char=""/>
              <a:tabLst>
                <a:tab pos="457200" algn="l"/>
              </a:tabLst>
            </a:pPr>
            <a:r>
              <a:rPr lang="uk-UA" dirty="0">
                <a:latin typeface="Times New Roman" panose="02020603050405020304" pitchFamily="18" charset="0"/>
                <a:ea typeface="Calibri" panose="020F0502020204030204" pitchFamily="34" charset="0"/>
                <a:cs typeface="Times New Roman" panose="02020603050405020304" pitchFamily="18" charset="0"/>
              </a:rPr>
              <a:t>здійснюється в словесній формі та ґрунтується на логіці, а вплив на відчуття та емоції мають тут другорядне значення. Активними є обидві сторони, тобто процес переконання являє собою явну або приховану дискусію, метою якої є досягнення єдності поглядів.</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Wingdings 2" panose="05020102010507070707" pitchFamily="18" charset="2"/>
              <a:buChar char=""/>
              <a:tabLst>
                <a:tab pos="457200" algn="l"/>
              </a:tabLst>
            </a:pPr>
            <a:r>
              <a:rPr lang="uk-UA" dirty="0">
                <a:latin typeface="Times New Roman" panose="02020603050405020304" pitchFamily="18" charset="0"/>
                <a:ea typeface="Calibri" panose="020F0502020204030204" pitchFamily="34" charset="0"/>
                <a:cs typeface="Times New Roman" panose="02020603050405020304" pitchFamily="18" charset="0"/>
              </a:rPr>
              <a:t>Найбільш ефективним слід вважати звернення типу: «Мені хотілося б з вами обговорити питання ..., моє бачення тут таке .....». Якщо викладаються декілька варіантів вирішення проблеми, то найбільш ефективний із них слід пропонувати останнім. Процес переконання бажано здійснювати таким чином, щоб людина «сама» дійшла необхідного висновку та сформулювала його як свою особисту думку.</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 </a:t>
            </a:r>
            <a:endParaRPr lang="ru-RU"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72587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4312" y="271462"/>
            <a:ext cx="8715375" cy="6315075"/>
          </a:xfrm>
          <a:prstGeom prst="rect">
            <a:avLst/>
          </a:prstGeom>
        </p:spPr>
      </p:pic>
      <p:sp>
        <p:nvSpPr>
          <p:cNvPr id="2" name="Прямоугольник 1"/>
          <p:cNvSpPr/>
          <p:nvPr/>
        </p:nvSpPr>
        <p:spPr>
          <a:xfrm>
            <a:off x="467544" y="476672"/>
            <a:ext cx="8136903" cy="4537781"/>
          </a:xfrm>
          <a:prstGeom prst="rect">
            <a:avLst/>
          </a:prstGeom>
        </p:spPr>
        <p:txBody>
          <a:bodyPr wrap="square">
            <a:spAutoFit/>
          </a:bodyPr>
          <a:lstStyle/>
          <a:p>
            <a:pPr algn="just">
              <a:lnSpc>
                <a:spcPct val="107000"/>
              </a:lnSpc>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 </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indent="457200" algn="just">
              <a:spcAft>
                <a:spcPts val="0"/>
              </a:spcAft>
            </a:pPr>
            <a:r>
              <a:rPr lang="uk-UA" dirty="0" smtClean="0">
                <a:latin typeface="Times New Roman" panose="02020603050405020304" pitchFamily="18" charset="0"/>
                <a:ea typeface="Calibri" panose="020F0502020204030204" pitchFamily="34" charset="0"/>
                <a:cs typeface="Times New Roman" panose="02020603050405020304" pitchFamily="18" charset="0"/>
              </a:rPr>
              <a:t>У </a:t>
            </a:r>
            <a:r>
              <a:rPr lang="uk-UA" dirty="0">
                <a:latin typeface="Times New Roman" panose="02020603050405020304" pitchFamily="18" charset="0"/>
                <a:ea typeface="Calibri" panose="020F0502020204030204" pitchFamily="34" charset="0"/>
                <a:cs typeface="Times New Roman" panose="02020603050405020304" pitchFamily="18" charset="0"/>
              </a:rPr>
              <a:t>процесі переконання можна використовувати ряд «</a:t>
            </a:r>
            <a:r>
              <a:rPr lang="uk-UA" dirty="0" err="1">
                <a:latin typeface="Times New Roman" panose="02020603050405020304" pitchFamily="18" charset="0"/>
                <a:ea typeface="Calibri" panose="020F0502020204030204" pitchFamily="34" charset="0"/>
                <a:cs typeface="Times New Roman" panose="02020603050405020304" pitchFamily="18" charset="0"/>
              </a:rPr>
              <a:t>акцентуючих</a:t>
            </a:r>
            <a:r>
              <a:rPr lang="uk-UA" dirty="0">
                <a:latin typeface="Times New Roman" panose="02020603050405020304" pitchFamily="18" charset="0"/>
                <a:ea typeface="Calibri" panose="020F0502020204030204" pitchFamily="34" charset="0"/>
                <a:cs typeface="Times New Roman" panose="02020603050405020304" pitchFamily="18" charset="0"/>
              </a:rPr>
              <a:t>» прийомів-аргументів:</a:t>
            </a:r>
            <a:endParaRPr lang="ru-RU" sz="16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457200" algn="just">
              <a:spcAft>
                <a:spcPts val="0"/>
              </a:spcAft>
              <a:buFont typeface="Wingdings 2" panose="05020102010507070707" pitchFamily="18" charset="2"/>
              <a:buChar char=""/>
            </a:pPr>
            <a:r>
              <a:rPr lang="uk-UA" b="1" i="1" dirty="0">
                <a:latin typeface="Times New Roman" panose="02020603050405020304" pitchFamily="18" charset="0"/>
                <a:ea typeface="Calibri" panose="020F0502020204030204" pitchFamily="34" charset="0"/>
                <a:cs typeface="Times New Roman" panose="02020603050405020304" pitchFamily="18" charset="0"/>
              </a:rPr>
              <a:t>апеляція до традицій </a:t>
            </a:r>
            <a:r>
              <a:rPr lang="uk-UA" dirty="0">
                <a:latin typeface="Times New Roman" panose="02020603050405020304" pitchFamily="18" charset="0"/>
                <a:ea typeface="Calibri" panose="020F0502020204030204" pitchFamily="34" charset="0"/>
                <a:cs typeface="Times New Roman" panose="02020603050405020304" pitchFamily="18" charset="0"/>
              </a:rPr>
              <a:t>– посилання на традицію, яка існує в мікросередовищі, знайому й об’єкту переконання. Наприклад: «Як вам відомо, у нас є традиція – на завершення дня ...»;</a:t>
            </a:r>
            <a:endParaRPr lang="ru-RU" sz="16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457200" algn="just">
              <a:spcAft>
                <a:spcPts val="0"/>
              </a:spcAft>
              <a:buFont typeface="Wingdings 2" panose="05020102010507070707" pitchFamily="18" charset="2"/>
              <a:buChar char=""/>
            </a:pPr>
            <a:r>
              <a:rPr lang="uk-UA" b="1" i="1" dirty="0">
                <a:latin typeface="Times New Roman" panose="02020603050405020304" pitchFamily="18" charset="0"/>
                <a:ea typeface="Calibri" panose="020F0502020204030204" pitchFamily="34" charset="0"/>
                <a:cs typeface="Times New Roman" panose="02020603050405020304" pitchFamily="18" charset="0"/>
              </a:rPr>
              <a:t>апеляція до більшості</a:t>
            </a:r>
            <a:r>
              <a:rPr lang="uk-UA" dirty="0">
                <a:latin typeface="Times New Roman" panose="02020603050405020304" pitchFamily="18" charset="0"/>
                <a:ea typeface="Calibri" panose="020F0502020204030204" pitchFamily="34" charset="0"/>
                <a:cs typeface="Times New Roman" panose="02020603050405020304" pitchFamily="18" charset="0"/>
              </a:rPr>
              <a:t>, яка базується на ствердженні чогось на основі думки більшості: «Більшість сусідів вважають...»;</a:t>
            </a:r>
            <a:endParaRPr lang="ru-RU" sz="16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457200" algn="just">
              <a:spcAft>
                <a:spcPts val="0"/>
              </a:spcAft>
              <a:buFont typeface="Wingdings 2" panose="05020102010507070707" pitchFamily="18" charset="2"/>
              <a:buChar char=""/>
            </a:pPr>
            <a:r>
              <a:rPr lang="uk-UA" b="1" i="1" dirty="0">
                <a:latin typeface="Times New Roman" panose="02020603050405020304" pitchFamily="18" charset="0"/>
                <a:ea typeface="Calibri" panose="020F0502020204030204" pitchFamily="34" charset="0"/>
                <a:cs typeface="Times New Roman" panose="02020603050405020304" pitchFamily="18" charset="0"/>
              </a:rPr>
              <a:t>апеляція до авторитетної особи </a:t>
            </a:r>
            <a:r>
              <a:rPr lang="uk-UA" dirty="0">
                <a:latin typeface="Times New Roman" panose="02020603050405020304" pitchFamily="18" charset="0"/>
                <a:ea typeface="Calibri" panose="020F0502020204030204" pitchFamily="34" charset="0"/>
                <a:cs typeface="Times New Roman" panose="02020603050405020304" pitchFamily="18" charset="0"/>
              </a:rPr>
              <a:t>– наприклад, «на думку вашого </a:t>
            </a:r>
            <a:r>
              <a:rPr lang="uk-UA" dirty="0" smtClean="0">
                <a:latin typeface="Times New Roman" panose="02020603050405020304" pitchFamily="18" charset="0"/>
                <a:ea typeface="Calibri" panose="020F0502020204030204" pitchFamily="34" charset="0"/>
                <a:cs typeface="Times New Roman" panose="02020603050405020304" pitchFamily="18" charset="0"/>
              </a:rPr>
              <a:t>брата...»;</a:t>
            </a:r>
            <a:endParaRPr lang="ru-RU" sz="16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457200" algn="just">
              <a:spcAft>
                <a:spcPts val="0"/>
              </a:spcAft>
              <a:buFont typeface="Wingdings 2" panose="05020102010507070707" pitchFamily="18" charset="2"/>
              <a:buChar char=""/>
            </a:pPr>
            <a:r>
              <a:rPr lang="uk-UA" b="1" i="1" dirty="0">
                <a:latin typeface="Times New Roman" panose="02020603050405020304" pitchFamily="18" charset="0"/>
                <a:ea typeface="Calibri" panose="020F0502020204030204" pitchFamily="34" charset="0"/>
                <a:cs typeface="Times New Roman" panose="02020603050405020304" pitchFamily="18" charset="0"/>
              </a:rPr>
              <a:t>апеляція до особи, яку переконують </a:t>
            </a:r>
            <a:r>
              <a:rPr lang="uk-UA" dirty="0">
                <a:latin typeface="Times New Roman" panose="02020603050405020304" pitchFamily="18" charset="0"/>
                <a:ea typeface="Calibri" panose="020F0502020204030204" pitchFamily="34" charset="0"/>
                <a:cs typeface="Times New Roman" panose="02020603050405020304" pitchFamily="18" charset="0"/>
              </a:rPr>
              <a:t>– демонструє повагу до співрозмовника та схиляє його до певної думки: «Ви маєте у цьому питанні великий досвід, як ви оцінюєте такий варіант...»;</a:t>
            </a:r>
            <a:endParaRPr lang="ru-RU" sz="16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457200" algn="just">
              <a:spcAft>
                <a:spcPts val="0"/>
              </a:spcAft>
              <a:buFont typeface="Wingdings 2" panose="05020102010507070707" pitchFamily="18" charset="2"/>
              <a:buChar char=""/>
            </a:pPr>
            <a:r>
              <a:rPr lang="uk-UA" b="1" i="1" dirty="0">
                <a:latin typeface="Times New Roman" panose="02020603050405020304" pitchFamily="18" charset="0"/>
                <a:ea typeface="Calibri" panose="020F0502020204030204" pitchFamily="34" charset="0"/>
                <a:cs typeface="Times New Roman" panose="02020603050405020304" pitchFamily="18" charset="0"/>
              </a:rPr>
              <a:t>апеляція до свого авторитету </a:t>
            </a:r>
            <a:r>
              <a:rPr lang="uk-UA" dirty="0">
                <a:latin typeface="Times New Roman" panose="02020603050405020304" pitchFamily="18" charset="0"/>
                <a:ea typeface="Calibri" panose="020F0502020204030204" pitchFamily="34" charset="0"/>
                <a:cs typeface="Times New Roman" panose="02020603050405020304" pitchFamily="18" charset="0"/>
              </a:rPr>
              <a:t>– менш ефективна, але іноді має гарний ефект: «У мене вже є певний досвід вирішення подібних питань, тому я пропоную...».</a:t>
            </a:r>
            <a:endParaRPr lang="ru-RU" sz="16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2186768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4312" y="271462"/>
            <a:ext cx="8715375" cy="6315075"/>
          </a:xfrm>
          <a:prstGeom prst="rect">
            <a:avLst/>
          </a:prstGeom>
        </p:spPr>
      </p:pic>
      <p:sp>
        <p:nvSpPr>
          <p:cNvPr id="2" name="Прямоугольник 1"/>
          <p:cNvSpPr/>
          <p:nvPr/>
        </p:nvSpPr>
        <p:spPr>
          <a:xfrm>
            <a:off x="467544" y="548680"/>
            <a:ext cx="8136904" cy="4011226"/>
          </a:xfrm>
          <a:prstGeom prst="rect">
            <a:avLst/>
          </a:prstGeom>
        </p:spPr>
        <p:txBody>
          <a:bodyPr wrap="square">
            <a:spAutoFit/>
          </a:bodyPr>
          <a:lstStyle/>
          <a:p>
            <a:pPr indent="180340" algn="ctr">
              <a:lnSpc>
                <a:spcPct val="107000"/>
              </a:lnSpc>
              <a:spcAft>
                <a:spcPts val="0"/>
              </a:spcAft>
            </a:pPr>
            <a:r>
              <a:rPr lang="uk-UA" sz="2000" b="1" dirty="0" smtClean="0">
                <a:latin typeface="Times New Roman" panose="02020603050405020304" pitchFamily="18" charset="0"/>
                <a:ea typeface="Calibri" panose="020F0502020204030204" pitchFamily="34" charset="0"/>
                <a:cs typeface="Times New Roman" panose="02020603050405020304" pitchFamily="18" charset="0"/>
              </a:rPr>
              <a:t>Правила ефективного переконання:</a:t>
            </a:r>
            <a:endParaRPr lang="ru-RU" b="1" dirty="0">
              <a:latin typeface="Times New Roman" panose="02020603050405020304" pitchFamily="18" charset="0"/>
              <a:ea typeface="Calibri" panose="020F0502020204030204" pitchFamily="34" charset="0"/>
              <a:cs typeface="Times New Roman" panose="02020603050405020304" pitchFamily="18" charset="0"/>
            </a:endParaRPr>
          </a:p>
          <a:p>
            <a:pPr indent="180340" algn="just">
              <a:lnSpc>
                <a:spcPct val="107000"/>
              </a:lnSpc>
              <a:spcAft>
                <a:spcPts val="0"/>
              </a:spcAft>
            </a:pPr>
            <a:r>
              <a:rPr lang="uk-UA" sz="2000" dirty="0" smtClean="0">
                <a:latin typeface="Times New Roman" panose="02020603050405020304" pitchFamily="18" charset="0"/>
                <a:ea typeface="Calibri" panose="020F0502020204030204" pitchFamily="34" charset="0"/>
                <a:cs typeface="Times New Roman" panose="02020603050405020304" pitchFamily="18" charset="0"/>
              </a:rPr>
              <a:t>1. Вірити </a:t>
            </a:r>
            <a:r>
              <a:rPr lang="uk-UA" sz="2000" dirty="0">
                <a:latin typeface="Times New Roman" panose="02020603050405020304" pitchFamily="18" charset="0"/>
                <a:ea typeface="Calibri" panose="020F0502020204030204" pitchFamily="34" charset="0"/>
                <a:cs typeface="Times New Roman" panose="02020603050405020304" pitchFamily="18" charset="0"/>
              </a:rPr>
              <a:t>в істинність того, у чому переконуєш інших, інакше фальш легко </a:t>
            </a:r>
            <a:r>
              <a:rPr lang="uk-UA" sz="2000" dirty="0" err="1">
                <a:latin typeface="Times New Roman" panose="02020603050405020304" pitchFamily="18" charset="0"/>
                <a:ea typeface="Calibri" panose="020F0502020204030204" pitchFamily="34" charset="0"/>
                <a:cs typeface="Times New Roman" panose="02020603050405020304" pitchFamily="18" charset="0"/>
              </a:rPr>
              <a:t>вловлюється</a:t>
            </a:r>
            <a:r>
              <a:rPr lang="uk-UA" sz="2000" dirty="0">
                <a:latin typeface="Times New Roman" panose="02020603050405020304" pitchFamily="18" charset="0"/>
                <a:ea typeface="Calibri" panose="020F0502020204030204" pitchFamily="34" charset="0"/>
                <a:cs typeface="Times New Roman" panose="02020603050405020304" pitchFamily="18" charset="0"/>
              </a:rPr>
              <a:t> співрозмовником за невербальними ознаками (інтонація голосу, виразу обличчя, жестикуляція).</a:t>
            </a:r>
            <a:endParaRPr lang="ru-RU" dirty="0">
              <a:latin typeface="Times New Roman" panose="02020603050405020304" pitchFamily="18" charset="0"/>
              <a:ea typeface="Calibri" panose="020F0502020204030204" pitchFamily="34" charset="0"/>
              <a:cs typeface="Times New Roman" panose="02020603050405020304" pitchFamily="18" charset="0"/>
            </a:endParaRPr>
          </a:p>
          <a:p>
            <a:pPr indent="180340" algn="just">
              <a:lnSpc>
                <a:spcPct val="107000"/>
              </a:lnSpc>
              <a:spcAft>
                <a:spcPts val="0"/>
              </a:spcAft>
            </a:pPr>
            <a:r>
              <a:rPr lang="uk-UA" sz="2000" dirty="0" smtClean="0">
                <a:latin typeface="Times New Roman" panose="02020603050405020304" pitchFamily="18" charset="0"/>
                <a:ea typeface="Calibri" panose="020F0502020204030204" pitchFamily="34" charset="0"/>
                <a:cs typeface="Times New Roman" panose="02020603050405020304" pitchFamily="18" charset="0"/>
              </a:rPr>
              <a:t>2. Повно </a:t>
            </a:r>
            <a:r>
              <a:rPr lang="uk-UA" sz="2000" dirty="0">
                <a:latin typeface="Times New Roman" panose="02020603050405020304" pitchFamily="18" charset="0"/>
                <a:ea typeface="Calibri" panose="020F0502020204030204" pitchFamily="34" charset="0"/>
                <a:cs typeface="Times New Roman" panose="02020603050405020304" pitchFamily="18" charset="0"/>
              </a:rPr>
              <a:t>розкрити усі сторони питання, що обговорюється.</a:t>
            </a:r>
            <a:endParaRPr lang="ru-RU" dirty="0">
              <a:latin typeface="Times New Roman" panose="02020603050405020304" pitchFamily="18" charset="0"/>
              <a:ea typeface="Calibri" panose="020F0502020204030204" pitchFamily="34" charset="0"/>
              <a:cs typeface="Times New Roman" panose="02020603050405020304" pitchFamily="18" charset="0"/>
            </a:endParaRPr>
          </a:p>
          <a:p>
            <a:pPr indent="180340" algn="just">
              <a:lnSpc>
                <a:spcPct val="107000"/>
              </a:lnSpc>
              <a:spcAft>
                <a:spcPts val="0"/>
              </a:spcAft>
            </a:pPr>
            <a:r>
              <a:rPr lang="uk-UA" sz="2000" dirty="0" smtClean="0">
                <a:latin typeface="Times New Roman" panose="02020603050405020304" pitchFamily="18" charset="0"/>
                <a:ea typeface="Calibri" panose="020F0502020204030204" pitchFamily="34" charset="0"/>
                <a:cs typeface="Times New Roman" panose="02020603050405020304" pitchFamily="18" charset="0"/>
              </a:rPr>
              <a:t>3. Врахувати </a:t>
            </a:r>
            <a:r>
              <a:rPr lang="uk-UA" sz="2000" dirty="0">
                <a:latin typeface="Times New Roman" panose="02020603050405020304" pitchFamily="18" charset="0"/>
                <a:ea typeface="Calibri" panose="020F0502020204030204" pitchFamily="34" charset="0"/>
                <a:cs typeface="Times New Roman" panose="02020603050405020304" pitchFamily="18" charset="0"/>
              </a:rPr>
              <a:t>індивідуальні особливості тих, кого переконують: їх віку, статі, рівня розвитку тощо.</a:t>
            </a:r>
            <a:endParaRPr lang="ru-RU" dirty="0">
              <a:latin typeface="Times New Roman" panose="02020603050405020304" pitchFamily="18" charset="0"/>
              <a:ea typeface="Calibri" panose="020F0502020204030204" pitchFamily="34" charset="0"/>
              <a:cs typeface="Times New Roman" panose="02020603050405020304" pitchFamily="18" charset="0"/>
            </a:endParaRPr>
          </a:p>
          <a:p>
            <a:pPr indent="180340" algn="just">
              <a:lnSpc>
                <a:spcPct val="107000"/>
              </a:lnSpc>
              <a:spcAft>
                <a:spcPts val="0"/>
              </a:spcAft>
            </a:pPr>
            <a:r>
              <a:rPr lang="uk-UA" sz="2000" dirty="0" smtClean="0">
                <a:latin typeface="Times New Roman" panose="02020603050405020304" pitchFamily="18" charset="0"/>
                <a:ea typeface="Calibri" panose="020F0502020204030204" pitchFamily="34" charset="0"/>
                <a:cs typeface="Times New Roman" panose="02020603050405020304" pitchFamily="18" charset="0"/>
              </a:rPr>
              <a:t>4. Бути </a:t>
            </a:r>
            <a:r>
              <a:rPr lang="uk-UA" sz="2000" dirty="0">
                <a:latin typeface="Times New Roman" panose="02020603050405020304" pitchFamily="18" charset="0"/>
                <a:ea typeface="Calibri" panose="020F0502020204030204" pitchFamily="34" charset="0"/>
                <a:cs typeface="Times New Roman" panose="02020603050405020304" pitchFamily="18" charset="0"/>
              </a:rPr>
              <a:t>максимально логічним та доказовим; переконає лише той, хто має «залізну» логіку.</a:t>
            </a:r>
            <a:endParaRPr lang="ru-RU" dirty="0">
              <a:latin typeface="Times New Roman" panose="02020603050405020304" pitchFamily="18" charset="0"/>
              <a:ea typeface="Calibri" panose="020F0502020204030204" pitchFamily="34" charset="0"/>
              <a:cs typeface="Times New Roman" panose="02020603050405020304" pitchFamily="18" charset="0"/>
            </a:endParaRPr>
          </a:p>
          <a:p>
            <a:pPr indent="180340" algn="just">
              <a:lnSpc>
                <a:spcPct val="107000"/>
              </a:lnSpc>
              <a:spcAft>
                <a:spcPts val="0"/>
              </a:spcAft>
            </a:pPr>
            <a:r>
              <a:rPr lang="uk-UA" sz="2000" dirty="0" smtClean="0">
                <a:latin typeface="Times New Roman" panose="02020603050405020304" pitchFamily="18" charset="0"/>
                <a:ea typeface="Calibri" panose="020F0502020204030204" pitchFamily="34" charset="0"/>
                <a:cs typeface="Times New Roman" panose="02020603050405020304" pitchFamily="18" charset="0"/>
              </a:rPr>
              <a:t>5. Використовувати </a:t>
            </a:r>
            <a:r>
              <a:rPr lang="uk-UA" sz="2000" dirty="0">
                <a:latin typeface="Times New Roman" panose="02020603050405020304" pitchFamily="18" charset="0"/>
                <a:ea typeface="Calibri" panose="020F0502020204030204" pitchFamily="34" charset="0"/>
                <a:cs typeface="Times New Roman" panose="02020603050405020304" pitchFamily="18" charset="0"/>
              </a:rPr>
              <a:t>як загальні положення, так і конкретні (краще – добре знайомі) факти та приклади. </a:t>
            </a:r>
            <a:endParaRPr lang="ru-RU" dirty="0">
              <a:latin typeface="Times New Roman" panose="02020603050405020304" pitchFamily="18" charset="0"/>
              <a:ea typeface="Calibri" panose="020F0502020204030204" pitchFamily="34" charset="0"/>
              <a:cs typeface="Times New Roman" panose="02020603050405020304" pitchFamily="18" charset="0"/>
            </a:endParaRPr>
          </a:p>
          <a:p>
            <a:pPr indent="180340" algn="just">
              <a:lnSpc>
                <a:spcPct val="107000"/>
              </a:lnSpc>
              <a:spcAft>
                <a:spcPts val="0"/>
              </a:spcAft>
            </a:pPr>
            <a:r>
              <a:rPr lang="uk-UA" sz="2000" dirty="0" smtClean="0">
                <a:latin typeface="Times New Roman" panose="02020603050405020304" pitchFamily="18" charset="0"/>
                <a:ea typeface="Calibri" panose="020F0502020204030204" pitchFamily="34" charset="0"/>
                <a:cs typeface="Times New Roman" panose="02020603050405020304" pitchFamily="18" charset="0"/>
              </a:rPr>
              <a:t>6. Бути </a:t>
            </a:r>
            <a:r>
              <a:rPr lang="uk-UA" sz="2000" dirty="0">
                <a:latin typeface="Times New Roman" panose="02020603050405020304" pitchFamily="18" charset="0"/>
                <a:ea typeface="Calibri" panose="020F0502020204030204" pitchFamily="34" charset="0"/>
                <a:cs typeface="Times New Roman" panose="02020603050405020304" pitchFamily="18" charset="0"/>
              </a:rPr>
              <a:t>емоційним та таким, що пробуджує співпереживання.</a:t>
            </a:r>
            <a:endParaRPr lang="ru-RU"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7115924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4312" y="271462"/>
            <a:ext cx="8715375" cy="6315075"/>
          </a:xfrm>
          <a:prstGeom prst="rect">
            <a:avLst/>
          </a:prstGeom>
        </p:spPr>
      </p:pic>
      <p:sp>
        <p:nvSpPr>
          <p:cNvPr id="2" name="Прямоугольник 1"/>
          <p:cNvSpPr/>
          <p:nvPr/>
        </p:nvSpPr>
        <p:spPr>
          <a:xfrm>
            <a:off x="467544" y="476672"/>
            <a:ext cx="8172907" cy="5361083"/>
          </a:xfrm>
          <a:prstGeom prst="rect">
            <a:avLst/>
          </a:prstGeom>
        </p:spPr>
        <p:txBody>
          <a:bodyPr wrap="square">
            <a:spAutoFit/>
          </a:bodyPr>
          <a:lstStyle/>
          <a:p>
            <a:pPr algn="ctr">
              <a:lnSpc>
                <a:spcPct val="107000"/>
              </a:lnSpc>
              <a:spcAft>
                <a:spcPts val="0"/>
              </a:spcAft>
            </a:pPr>
            <a:r>
              <a:rPr lang="uk-UA" i="1" dirty="0">
                <a:latin typeface="Times New Roman" panose="02020603050405020304" pitchFamily="18" charset="0"/>
                <a:ea typeface="Calibri" panose="020F0502020204030204" pitchFamily="34" charset="0"/>
                <a:cs typeface="Times New Roman" panose="02020603050405020304" pitchFamily="18" charset="0"/>
              </a:rPr>
              <a:t>Процес починається з сприйняття і оцінки джерела інформації</a:t>
            </a:r>
            <a:r>
              <a:rPr lang="uk-UA" i="1" dirty="0" smtClean="0">
                <a:latin typeface="Times New Roman" panose="02020603050405020304" pitchFamily="18" charset="0"/>
                <a:ea typeface="Calibri" panose="020F0502020204030204" pitchFamily="34" charset="0"/>
                <a:cs typeface="Times New Roman" panose="02020603050405020304" pitchFamily="18" charset="0"/>
              </a:rPr>
              <a:t>:</a:t>
            </a:r>
          </a:p>
          <a:p>
            <a:pPr algn="ctr">
              <a:lnSpc>
                <a:spcPct val="107000"/>
              </a:lnSpc>
              <a:spcAft>
                <a:spcPts val="0"/>
              </a:spcAft>
            </a:pPr>
            <a:endParaRPr lang="ru-RU" sz="1600" i="1"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 </a:t>
            </a:r>
            <a:r>
              <a:rPr lang="uk-UA" b="1" dirty="0">
                <a:latin typeface="Times New Roman" panose="02020603050405020304" pitchFamily="18" charset="0"/>
                <a:ea typeface="Calibri" panose="020F0502020204030204" pitchFamily="34" charset="0"/>
                <a:cs typeface="Times New Roman" panose="02020603050405020304" pitchFamily="18" charset="0"/>
              </a:rPr>
              <a:t>Слухач порівнює </a:t>
            </a:r>
            <a:r>
              <a:rPr lang="uk-UA" dirty="0">
                <a:latin typeface="Times New Roman" panose="02020603050405020304" pitchFamily="18" charset="0"/>
                <a:ea typeface="Calibri" panose="020F0502020204030204" pitchFamily="34" charset="0"/>
                <a:cs typeface="Times New Roman" panose="02020603050405020304" pitchFamily="18" charset="0"/>
              </a:rPr>
              <a:t>отриману </a:t>
            </a:r>
            <a:r>
              <a:rPr lang="uk-UA" b="1" dirty="0">
                <a:latin typeface="Times New Roman" panose="02020603050405020304" pitchFamily="18" charset="0"/>
                <a:ea typeface="Calibri" panose="020F0502020204030204" pitchFamily="34" charset="0"/>
                <a:cs typeface="Times New Roman" panose="02020603050405020304" pitchFamily="18" charset="0"/>
              </a:rPr>
              <a:t>інформацію</a:t>
            </a:r>
            <a:r>
              <a:rPr lang="uk-UA" dirty="0">
                <a:latin typeface="Times New Roman" panose="02020603050405020304" pitchFamily="18" charset="0"/>
                <a:ea typeface="Calibri" panose="020F0502020204030204" pitchFamily="34" charset="0"/>
                <a:cs typeface="Times New Roman" panose="02020603050405020304" pitchFamily="18" charset="0"/>
              </a:rPr>
              <a:t> з наявною у нього, і в результаті створюється уявлення про те, як оратор її підносить, звідки він черпає; якщо людині здається, що оратор говорить неправду, приховує факти, допускає помилки, то довіра до нього різко падає.</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 Створюється загальне </a:t>
            </a:r>
            <a:r>
              <a:rPr lang="uk-UA" b="1" dirty="0">
                <a:latin typeface="Times New Roman" panose="02020603050405020304" pitchFamily="18" charset="0"/>
                <a:ea typeface="Calibri" panose="020F0502020204030204" pitchFamily="34" charset="0"/>
                <a:cs typeface="Times New Roman" panose="02020603050405020304" pitchFamily="18" charset="0"/>
              </a:rPr>
              <a:t>уявлення про авторитетність </a:t>
            </a:r>
            <a:r>
              <a:rPr lang="uk-UA" dirty="0">
                <a:latin typeface="Times New Roman" panose="02020603050405020304" pitchFamily="18" charset="0"/>
                <a:ea typeface="Calibri" panose="020F0502020204030204" pitchFamily="34" charset="0"/>
                <a:cs typeface="Times New Roman" panose="02020603050405020304" pitchFamily="18" charset="0"/>
              </a:rPr>
              <a:t>переконуючого, але, якщо оратор припускається </a:t>
            </a:r>
            <a:r>
              <a:rPr lang="uk-UA" dirty="0" smtClean="0">
                <a:latin typeface="Times New Roman" panose="02020603050405020304" pitchFamily="18" charset="0"/>
                <a:ea typeface="Calibri" panose="020F0502020204030204" pitchFamily="34" charset="0"/>
                <a:cs typeface="Times New Roman" panose="02020603050405020304" pitchFamily="18" charset="0"/>
              </a:rPr>
              <a:t>логічних помилок, </a:t>
            </a:r>
            <a:r>
              <a:rPr lang="uk-UA" dirty="0">
                <a:latin typeface="Times New Roman" panose="02020603050405020304" pitchFamily="18" charset="0"/>
                <a:ea typeface="Calibri" panose="020F0502020204030204" pitchFamily="34" charset="0"/>
                <a:cs typeface="Times New Roman" panose="02020603050405020304" pitchFamily="18" charset="0"/>
              </a:rPr>
              <a:t>ні офіційний </a:t>
            </a:r>
            <a:r>
              <a:rPr lang="uk-UA" dirty="0" smtClean="0">
                <a:latin typeface="Times New Roman" panose="02020603050405020304" pitchFamily="18" charset="0"/>
                <a:ea typeface="Calibri" panose="020F0502020204030204" pitchFamily="34" charset="0"/>
                <a:cs typeface="Times New Roman" panose="02020603050405020304" pitchFamily="18" charset="0"/>
              </a:rPr>
              <a:t>статус, </a:t>
            </a:r>
            <a:r>
              <a:rPr lang="uk-UA" dirty="0">
                <a:latin typeface="Times New Roman" panose="02020603050405020304" pitchFamily="18" charset="0"/>
                <a:ea typeface="Calibri" panose="020F0502020204030204" pitchFamily="34" charset="0"/>
                <a:cs typeface="Times New Roman" panose="02020603050405020304" pitchFamily="18" charset="0"/>
              </a:rPr>
              <a:t>ні авторитет йому не допоможуть.</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 Порівнюються </a:t>
            </a:r>
            <a:r>
              <a:rPr lang="uk-UA" b="1" dirty="0">
                <a:latin typeface="Times New Roman" panose="02020603050405020304" pitchFamily="18" charset="0"/>
                <a:ea typeface="Calibri" panose="020F0502020204030204" pitchFamily="34" charset="0"/>
                <a:cs typeface="Times New Roman" panose="02020603050405020304" pitchFamily="18" charset="0"/>
              </a:rPr>
              <a:t>установки оратора і слухача</a:t>
            </a:r>
            <a:r>
              <a:rPr lang="uk-UA" dirty="0">
                <a:latin typeface="Times New Roman" panose="02020603050405020304" pitchFamily="18" charset="0"/>
                <a:ea typeface="Calibri" panose="020F0502020204030204" pitchFamily="34" charset="0"/>
                <a:cs typeface="Times New Roman" panose="02020603050405020304" pitchFamily="18" charset="0"/>
              </a:rPr>
              <a:t>: якщо дистанція між ними велика, то переконання може бути неефективним. У цьому випадку найкращою стратегією переконання є наступна: спочатку суб’єкт переконання повідомляє про елементи схожості з поглядами тих, що переконує, так встановлюється краще розуміння і створюється передумова для переконання. Може бути застосована й інша стратегія, коли спочатку повідомляють про істотне розходження в установках, але тоді той, що переконує повинен впевнено і доказово спростувати чужі погляди (це зробити нелегко).</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356594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4312" y="271462"/>
            <a:ext cx="8715375" cy="6315075"/>
          </a:xfrm>
          <a:prstGeom prst="rect">
            <a:avLst/>
          </a:prstGeom>
        </p:spPr>
      </p:pic>
      <p:sp>
        <p:nvSpPr>
          <p:cNvPr id="2" name="Прямоугольник 1"/>
          <p:cNvSpPr/>
          <p:nvPr/>
        </p:nvSpPr>
        <p:spPr>
          <a:xfrm>
            <a:off x="467544" y="476672"/>
            <a:ext cx="8280920" cy="4576637"/>
          </a:xfrm>
          <a:prstGeom prst="rect">
            <a:avLst/>
          </a:prstGeom>
        </p:spPr>
        <p:txBody>
          <a:bodyPr wrap="square">
            <a:spAutoFit/>
          </a:bodyPr>
          <a:lstStyle/>
          <a:p>
            <a:pPr algn="ctr">
              <a:lnSpc>
                <a:spcPct val="107000"/>
              </a:lnSpc>
              <a:spcAft>
                <a:spcPts val="0"/>
              </a:spcAft>
            </a:pPr>
            <a:r>
              <a:rPr lang="uk-UA" sz="2000" b="1" dirty="0">
                <a:latin typeface="Times New Roman" panose="02020603050405020304" pitchFamily="18" charset="0"/>
                <a:ea typeface="Calibri" panose="020F0502020204030204" pitchFamily="34" charset="0"/>
                <a:cs typeface="Times New Roman" panose="02020603050405020304" pitchFamily="18" charset="0"/>
              </a:rPr>
              <a:t>Навіювання</a:t>
            </a:r>
            <a:endParaRPr lang="ru-RU" b="1" dirty="0">
              <a:latin typeface="Times New Roman" panose="02020603050405020304" pitchFamily="18" charset="0"/>
              <a:ea typeface="Calibri" panose="020F0502020204030204" pitchFamily="34" charset="0"/>
              <a:cs typeface="Times New Roman" panose="02020603050405020304" pitchFamily="18" charset="0"/>
            </a:endParaRPr>
          </a:p>
          <a:p>
            <a:pPr indent="457200"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На відміну від переконання, при навіюванні активною є одна із сторін, інша – повинна якомога менш критично сприймати те, що говориться. Навіювання є бездоказовим та не аргументованим, тому велике значення тут має особистість особи, що його здійснює (авторитет, престижність). Навіювання впливає шляхом безпосереднього психічного стану, що прищеплюється; інакше кажучи, ідеї, відчуття та сприйняття, що не потребують ніяких доказів та логіки </a:t>
            </a:r>
            <a:r>
              <a:rPr lang="uk-UA" dirty="0" smtClean="0">
                <a:latin typeface="Times New Roman" panose="02020603050405020304" pitchFamily="18" charset="0"/>
                <a:ea typeface="Calibri" panose="020F0502020204030204" pitchFamily="34" charset="0"/>
                <a:cs typeface="Times New Roman" panose="02020603050405020304" pitchFamily="18" charset="0"/>
              </a:rPr>
              <a:t>взагалі.</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indent="457200" algn="just">
              <a:spcAft>
                <a:spcPts val="0"/>
              </a:spcAft>
            </a:pPr>
            <a:endParaRPr lang="uk-UA" dirty="0" smtClean="0">
              <a:latin typeface="Times New Roman" panose="02020603050405020304" pitchFamily="18" charset="0"/>
              <a:ea typeface="Calibri" panose="020F0502020204030204" pitchFamily="34" charset="0"/>
              <a:cs typeface="Times New Roman" panose="02020603050405020304" pitchFamily="18" charset="0"/>
            </a:endParaRPr>
          </a:p>
          <a:p>
            <a:pPr indent="457200" algn="just">
              <a:spcAft>
                <a:spcPts val="0"/>
              </a:spcAft>
            </a:pPr>
            <a:r>
              <a:rPr lang="uk-UA" dirty="0" smtClean="0">
                <a:latin typeface="Times New Roman" panose="02020603050405020304" pitchFamily="18" charset="0"/>
                <a:ea typeface="Calibri" panose="020F0502020204030204" pitchFamily="34" charset="0"/>
                <a:cs typeface="Times New Roman" panose="02020603050405020304" pitchFamily="18" charset="0"/>
              </a:rPr>
              <a:t>Навіювання </a:t>
            </a:r>
            <a:r>
              <a:rPr lang="uk-UA" dirty="0">
                <a:latin typeface="Times New Roman" panose="02020603050405020304" pitchFamily="18" charset="0"/>
                <a:ea typeface="Calibri" panose="020F0502020204030204" pitchFamily="34" charset="0"/>
                <a:cs typeface="Times New Roman" panose="02020603050405020304" pitchFamily="18" charset="0"/>
              </a:rPr>
              <a:t>здійснюється в категоричній словесній формі, причому велике значення тут має дефіцит часу та психічний стан того, хто є об’єктом впливу: якщо особа збуджена та терміново шукає вихід з важкого становища, вона у цю мить легко піддається навіюванню та готова хапатися за першу-ліпшу пораду. Навіювання має широке застосування в психотерапії, тому у людей іноді існує помилкове уявлення, що ним може займатися лише особа, обдарована особливими якостями. Це не так, оскільки його ефективність найбільшим чином залежить від рівня інтелектуального та емоційно-вольового розвитку.</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1370257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4312" y="271462"/>
            <a:ext cx="8715375" cy="6315075"/>
          </a:xfrm>
          <a:prstGeom prst="rect">
            <a:avLst/>
          </a:prstGeom>
        </p:spPr>
      </p:pic>
      <p:sp>
        <p:nvSpPr>
          <p:cNvPr id="2" name="Прямоугольник 1"/>
          <p:cNvSpPr/>
          <p:nvPr/>
        </p:nvSpPr>
        <p:spPr>
          <a:xfrm>
            <a:off x="467543" y="470614"/>
            <a:ext cx="8208912" cy="2901115"/>
          </a:xfrm>
          <a:prstGeom prst="rect">
            <a:avLst/>
          </a:prstGeom>
        </p:spPr>
        <p:txBody>
          <a:bodyPr wrap="square" anchor="ctr">
            <a:spAutoFit/>
          </a:bodyPr>
          <a:lstStyle/>
          <a:p>
            <a:pPr algn="ctr">
              <a:lnSpc>
                <a:spcPct val="107000"/>
              </a:lnSpc>
              <a:spcAft>
                <a:spcPts val="0"/>
              </a:spcAft>
            </a:pPr>
            <a:r>
              <a:rPr lang="uk-UA" sz="2000" b="1" dirty="0" smtClean="0">
                <a:latin typeface="Times New Roman" panose="02020603050405020304" pitchFamily="18" charset="0"/>
                <a:ea typeface="Calibri" panose="020F0502020204030204" pitchFamily="34" charset="0"/>
                <a:cs typeface="Times New Roman" panose="02020603050405020304" pitchFamily="18" charset="0"/>
              </a:rPr>
              <a:t>Зараження</a:t>
            </a:r>
          </a:p>
          <a:p>
            <a:pPr algn="ctr">
              <a:lnSpc>
                <a:spcPct val="107000"/>
              </a:lnSpc>
              <a:spcAft>
                <a:spcPts val="0"/>
              </a:spcAft>
            </a:pPr>
            <a:endParaRPr lang="ru-RU" sz="1600" b="1" dirty="0">
              <a:latin typeface="Calibri" panose="020F0502020204030204" pitchFamily="34" charset="0"/>
              <a:ea typeface="Calibri" panose="020F0502020204030204" pitchFamily="34" charset="0"/>
              <a:cs typeface="Times New Roman" panose="02020603050405020304" pitchFamily="18" charset="0"/>
            </a:endParaRPr>
          </a:p>
          <a:p>
            <a:pPr indent="457200"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Масовий спосіб інтеграції групової діяльності виникає у значного скупчення людей - на стадіонах, у концертних залах, на карнавалах, мітингах і т. д. Одним з його ознак є стихійність.</a:t>
            </a:r>
            <a:endParaRPr lang="ru-RU" sz="1600" dirty="0">
              <a:latin typeface="Times New Roman" panose="02020603050405020304" pitchFamily="18" charset="0"/>
              <a:ea typeface="Calibri" panose="020F0502020204030204" pitchFamily="34" charset="0"/>
              <a:cs typeface="Times New Roman" panose="02020603050405020304" pitchFamily="18" charset="0"/>
            </a:endParaRPr>
          </a:p>
          <a:p>
            <a:pPr indent="457200"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Зараження - психологічний вплив на особистість у процесі спілкування і взаємодії, який передає певні настрої, спонуки не через свідомість та інтелект, а через емоційну сферу. Це вплив, заснований на несвідомій схильності людей (особливо у складі групи) до емоційного впливу в умовах безпосереднього контакту.</a:t>
            </a:r>
            <a:endParaRPr lang="ru-RU" sz="16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3311968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4312" y="271462"/>
            <a:ext cx="8715375" cy="6315075"/>
          </a:xfrm>
          <a:prstGeom prst="rect">
            <a:avLst/>
          </a:prstGeom>
        </p:spPr>
      </p:pic>
      <p:sp>
        <p:nvSpPr>
          <p:cNvPr id="2" name="Прямоугольник 1"/>
          <p:cNvSpPr/>
          <p:nvPr/>
        </p:nvSpPr>
        <p:spPr>
          <a:xfrm>
            <a:off x="539551" y="419200"/>
            <a:ext cx="8064896" cy="5407634"/>
          </a:xfrm>
          <a:prstGeom prst="rect">
            <a:avLst/>
          </a:prstGeom>
        </p:spPr>
        <p:txBody>
          <a:bodyPr wrap="square">
            <a:spAutoFit/>
          </a:bodyPr>
          <a:lstStyle/>
          <a:p>
            <a:pPr algn="ctr">
              <a:lnSpc>
                <a:spcPct val="107000"/>
              </a:lnSpc>
              <a:spcAft>
                <a:spcPts val="0"/>
              </a:spcAft>
            </a:pPr>
            <a:r>
              <a:rPr lang="uk-UA" sz="2000" b="1" dirty="0">
                <a:latin typeface="Times New Roman" panose="02020603050405020304" pitchFamily="18" charset="0"/>
                <a:ea typeface="Calibri" panose="020F0502020204030204" pitchFamily="34" charset="0"/>
                <a:cs typeface="Times New Roman" panose="02020603050405020304" pitchFamily="18" charset="0"/>
              </a:rPr>
              <a:t>Наслідування</a:t>
            </a:r>
            <a:endParaRPr lang="ru-RU" sz="1600" b="1" dirty="0">
              <a:latin typeface="Calibri" panose="020F0502020204030204" pitchFamily="34" charset="0"/>
              <a:ea typeface="Calibri" panose="020F0502020204030204" pitchFamily="34" charset="0"/>
              <a:cs typeface="Times New Roman" panose="02020603050405020304" pitchFamily="18" charset="0"/>
            </a:endParaRPr>
          </a:p>
          <a:p>
            <a:pPr indent="457200"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Найпоширеніша форма поведінки людини в міжособистісній взаємодії. Це спосіб засвоєння традицій суспільства, механізм свідомого або несвідомого відтворення досвіду дій і вчинків іншої людини (суб'єкта психологічного впливу), зокрема його рухів, манер, дій, поведінки і т. д. </a:t>
            </a:r>
            <a:endParaRPr lang="uk-UA" dirty="0" smtClean="0">
              <a:latin typeface="Times New Roman" panose="02020603050405020304" pitchFamily="18" charset="0"/>
              <a:ea typeface="Calibri" panose="020F0502020204030204" pitchFamily="34" charset="0"/>
              <a:cs typeface="Times New Roman" panose="02020603050405020304" pitchFamily="18" charset="0"/>
            </a:endParaRPr>
          </a:p>
          <a:p>
            <a:pPr indent="457200" algn="just">
              <a:spcAft>
                <a:spcPts val="0"/>
              </a:spcAft>
            </a:pP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indent="457200" algn="just">
              <a:spcAft>
                <a:spcPts val="0"/>
              </a:spcAft>
            </a:pPr>
            <a:r>
              <a:rPr lang="uk-UA" dirty="0" smtClean="0">
                <a:latin typeface="Times New Roman" panose="02020603050405020304" pitchFamily="18" charset="0"/>
                <a:ea typeface="Calibri" panose="020F0502020204030204" pitchFamily="34" charset="0"/>
                <a:cs typeface="Times New Roman" panose="02020603050405020304" pitchFamily="18" charset="0"/>
              </a:rPr>
              <a:t>Це </a:t>
            </a:r>
            <a:r>
              <a:rPr lang="uk-UA" dirty="0">
                <a:latin typeface="Times New Roman" panose="02020603050405020304" pitchFamily="18" charset="0"/>
                <a:ea typeface="Calibri" panose="020F0502020204030204" pitchFamily="34" charset="0"/>
                <a:cs typeface="Times New Roman" panose="02020603050405020304" pitchFamily="18" charset="0"/>
              </a:rPr>
              <a:t>процес орієнтації на певний приклад, взірець, повторення і відтворення однією людиною дій, вчинків, жестів, манер, інтонацій іншої людини, копіювання рис її характеру та стилю життя. </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indent="457200" algn="just">
              <a:spcAft>
                <a:spcPts val="0"/>
              </a:spcAft>
            </a:pPr>
            <a:endParaRPr lang="uk-UA" dirty="0" smtClean="0">
              <a:latin typeface="Times New Roman" panose="02020603050405020304" pitchFamily="18" charset="0"/>
              <a:ea typeface="Calibri" panose="020F0502020204030204" pitchFamily="34" charset="0"/>
              <a:cs typeface="Times New Roman" panose="02020603050405020304" pitchFamily="18" charset="0"/>
            </a:endParaRPr>
          </a:p>
          <a:p>
            <a:pPr indent="457200" algn="just">
              <a:spcAft>
                <a:spcPts val="0"/>
              </a:spcAft>
            </a:pPr>
            <a:r>
              <a:rPr lang="uk-UA" dirty="0" smtClean="0">
                <a:latin typeface="Times New Roman" panose="02020603050405020304" pitchFamily="18" charset="0"/>
                <a:ea typeface="Calibri" panose="020F0502020204030204" pitchFamily="34" charset="0"/>
                <a:cs typeface="Times New Roman" panose="02020603050405020304" pitchFamily="18" charset="0"/>
              </a:rPr>
              <a:t>Саме </a:t>
            </a:r>
            <a:r>
              <a:rPr lang="uk-UA" dirty="0">
                <a:latin typeface="Times New Roman" panose="02020603050405020304" pitchFamily="18" charset="0"/>
                <a:ea typeface="Calibri" panose="020F0502020204030204" pitchFamily="34" charset="0"/>
                <a:cs typeface="Times New Roman" panose="02020603050405020304" pitchFamily="18" charset="0"/>
              </a:rPr>
              <a:t>через наслідування здійснюється </a:t>
            </a:r>
            <a:r>
              <a:rPr lang="uk-UA" b="1" dirty="0">
                <a:latin typeface="Times New Roman" panose="02020603050405020304" pitchFamily="18" charset="0"/>
                <a:ea typeface="Calibri" panose="020F0502020204030204" pitchFamily="34" charset="0"/>
                <a:cs typeface="Times New Roman" panose="02020603050405020304" pitchFamily="18" charset="0"/>
              </a:rPr>
              <a:t>процес соціалізації </a:t>
            </a:r>
            <a:r>
              <a:rPr lang="uk-UA" dirty="0">
                <a:latin typeface="Times New Roman" panose="02020603050405020304" pitchFamily="18" charset="0"/>
                <a:ea typeface="Calibri" panose="020F0502020204030204" pitchFamily="34" charset="0"/>
                <a:cs typeface="Times New Roman" panose="02020603050405020304" pitchFamily="18" charset="0"/>
              </a:rPr>
              <a:t>особистості, реалізуючись за допомогою навчання і виховання. Особливе значення воно має у розвитку дитини. Тому більшість науково-прикладних досліджень з цієї проблематики здійснюється в дитячій, віковій і педагогічній психології. </a:t>
            </a:r>
            <a:endParaRPr lang="uk-UA" dirty="0" smtClean="0">
              <a:latin typeface="Times New Roman" panose="02020603050405020304" pitchFamily="18" charset="0"/>
              <a:ea typeface="Calibri" panose="020F0502020204030204" pitchFamily="34" charset="0"/>
              <a:cs typeface="Times New Roman" panose="02020603050405020304" pitchFamily="18" charset="0"/>
            </a:endParaRPr>
          </a:p>
          <a:p>
            <a:pPr indent="457200" algn="just">
              <a:spcAft>
                <a:spcPts val="0"/>
              </a:spcAft>
            </a:pPr>
            <a:r>
              <a:rPr lang="uk-UA" dirty="0" smtClean="0">
                <a:latin typeface="Times New Roman" panose="02020603050405020304" pitchFamily="18" charset="0"/>
                <a:ea typeface="Calibri" panose="020F0502020204030204" pitchFamily="34" charset="0"/>
                <a:cs typeface="Times New Roman" panose="02020603050405020304" pitchFamily="18" charset="0"/>
              </a:rPr>
              <a:t>У </a:t>
            </a:r>
            <a:r>
              <a:rPr lang="uk-UA" dirty="0">
                <a:latin typeface="Times New Roman" panose="02020603050405020304" pitchFamily="18" charset="0"/>
                <a:ea typeface="Calibri" panose="020F0502020204030204" pitchFamily="34" charset="0"/>
                <a:cs typeface="Times New Roman" panose="02020603050405020304" pitchFamily="18" charset="0"/>
              </a:rPr>
              <a:t>дорослої людини наслідування є побічним способом освоєння навколишнього світу, його психологічні механізми складніші, ніж у дитини і підлітка, так як спрацьовує критичність особистості. Наслідування в дорослому віці є елементом навчання певним видам професійної діяльності (спорт, мистецтво).</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0000523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4312" y="271462"/>
            <a:ext cx="8715375" cy="6315075"/>
          </a:xfrm>
          <a:prstGeom prst="rect">
            <a:avLst/>
          </a:prstGeom>
        </p:spPr>
      </p:pic>
      <p:sp>
        <p:nvSpPr>
          <p:cNvPr id="2" name="Прямоугольник 1"/>
          <p:cNvSpPr/>
          <p:nvPr/>
        </p:nvSpPr>
        <p:spPr>
          <a:xfrm>
            <a:off x="467544" y="548680"/>
            <a:ext cx="8064896" cy="2710614"/>
          </a:xfrm>
          <a:prstGeom prst="rect">
            <a:avLst/>
          </a:prstGeom>
        </p:spPr>
        <p:txBody>
          <a:bodyPr wrap="square">
            <a:spAutoFit/>
          </a:bodyPr>
          <a:lstStyle/>
          <a:p>
            <a:pPr algn="ctr">
              <a:lnSpc>
                <a:spcPct val="107000"/>
              </a:lnSpc>
              <a:spcAft>
                <a:spcPts val="0"/>
              </a:spcAft>
            </a:pPr>
            <a:r>
              <a:rPr lang="uk-UA" sz="2000" b="1" dirty="0">
                <a:latin typeface="Times New Roman" panose="02020603050405020304" pitchFamily="18" charset="0"/>
                <a:ea typeface="Calibri" panose="020F0502020204030204" pitchFamily="34" charset="0"/>
                <a:cs typeface="Times New Roman" panose="02020603050405020304" pitchFamily="18" charset="0"/>
              </a:rPr>
              <a:t>Умови наслідування:</a:t>
            </a:r>
            <a:endParaRPr lang="ru-RU" b="1"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Wingdings 2" panose="05020102010507070707" pitchFamily="18" charset="2"/>
              <a:buChar char=""/>
            </a:pPr>
            <a:r>
              <a:rPr lang="uk-UA" sz="2000" dirty="0">
                <a:latin typeface="Times New Roman" panose="02020603050405020304" pitchFamily="18" charset="0"/>
                <a:ea typeface="Calibri" panose="020F0502020204030204" pitchFamily="34" charset="0"/>
                <a:cs typeface="Times New Roman" panose="02020603050405020304" pitchFamily="18" charset="0"/>
              </a:rPr>
              <a:t>наявність позитивного емоційного ставлення, захоплення або поваги до цієї людини - об’єкта наслідування;</a:t>
            </a:r>
            <a:endParaRPr lang="ru-RU"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Wingdings 2" panose="05020102010507070707" pitchFamily="18" charset="2"/>
              <a:buChar char=""/>
            </a:pPr>
            <a:r>
              <a:rPr lang="uk-UA" sz="2000" dirty="0">
                <a:latin typeface="Times New Roman" panose="02020603050405020304" pitchFamily="18" charset="0"/>
                <a:ea typeface="Calibri" panose="020F0502020204030204" pitchFamily="34" charset="0"/>
                <a:cs typeface="Times New Roman" panose="02020603050405020304" pitchFamily="18" charset="0"/>
              </a:rPr>
              <a:t>менша досвідченість людини порівняно з об'єктом наслідування;</a:t>
            </a:r>
            <a:endParaRPr lang="ru-RU"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Wingdings 2" panose="05020102010507070707" pitchFamily="18" charset="2"/>
              <a:buChar char=""/>
            </a:pPr>
            <a:r>
              <a:rPr lang="uk-UA" sz="2000" dirty="0">
                <a:latin typeface="Times New Roman" panose="02020603050405020304" pitchFamily="18" charset="0"/>
                <a:ea typeface="Calibri" panose="020F0502020204030204" pitchFamily="34" charset="0"/>
                <a:cs typeface="Times New Roman" panose="02020603050405020304" pitchFamily="18" charset="0"/>
              </a:rPr>
              <a:t>ясність, виразність, привабливість зразка;</a:t>
            </a:r>
            <a:endParaRPr lang="ru-RU"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Wingdings 2" panose="05020102010507070707" pitchFamily="18" charset="2"/>
              <a:buChar char=""/>
            </a:pPr>
            <a:r>
              <a:rPr lang="uk-UA" sz="2000" dirty="0">
                <a:latin typeface="Times New Roman" panose="02020603050405020304" pitchFamily="18" charset="0"/>
                <a:ea typeface="Calibri" panose="020F0502020204030204" pitchFamily="34" charset="0"/>
                <a:cs typeface="Times New Roman" panose="02020603050405020304" pitchFamily="18" charset="0"/>
              </a:rPr>
              <a:t>доступність зразка, хоча б частково;</a:t>
            </a:r>
            <a:endParaRPr lang="ru-RU"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Wingdings 2" panose="05020102010507070707" pitchFamily="18" charset="2"/>
              <a:buChar char=""/>
            </a:pPr>
            <a:r>
              <a:rPr lang="uk-UA" sz="2000" dirty="0">
                <a:latin typeface="Times New Roman" panose="02020603050405020304" pitchFamily="18" charset="0"/>
                <a:ea typeface="Calibri" panose="020F0502020204030204" pitchFamily="34" charset="0"/>
                <a:cs typeface="Times New Roman" panose="02020603050405020304" pitchFamily="18" charset="0"/>
              </a:rPr>
              <a:t>свідома спрямованість бажань і волі людини на об'єкт наслідування (хочеться бути таким же).</a:t>
            </a:r>
            <a:endParaRPr lang="ru-RU"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282983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4312" y="271462"/>
            <a:ext cx="8715375" cy="6315075"/>
          </a:xfrm>
          <a:prstGeom prst="rect">
            <a:avLst/>
          </a:prstGeom>
        </p:spPr>
      </p:pic>
      <p:sp>
        <p:nvSpPr>
          <p:cNvPr id="2" name="Прямоугольник 1"/>
          <p:cNvSpPr/>
          <p:nvPr/>
        </p:nvSpPr>
        <p:spPr>
          <a:xfrm>
            <a:off x="395536" y="476672"/>
            <a:ext cx="8208912" cy="2308324"/>
          </a:xfrm>
          <a:prstGeom prst="rect">
            <a:avLst/>
          </a:prstGeom>
        </p:spPr>
        <p:txBody>
          <a:bodyPr wrap="square">
            <a:spAutoFit/>
          </a:bodyPr>
          <a:lstStyle/>
          <a:p>
            <a:pPr indent="457200" algn="just">
              <a:spcAft>
                <a:spcPts val="0"/>
              </a:spcAft>
            </a:pPr>
            <a:r>
              <a:rPr lang="uk-UA" b="1" i="1" dirty="0">
                <a:latin typeface="Times New Roman" panose="02020603050405020304" pitchFamily="18" charset="0"/>
                <a:ea typeface="Calibri" panose="020F0502020204030204" pitchFamily="34" charset="0"/>
                <a:cs typeface="Times New Roman" panose="02020603050405020304" pitchFamily="18" charset="0"/>
              </a:rPr>
              <a:t>1. Психологічний вплив як феномен.</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indent="457200" algn="just">
              <a:spcAft>
                <a:spcPts val="0"/>
              </a:spcAft>
            </a:pPr>
            <a:r>
              <a:rPr lang="uk-UA" b="1" dirty="0">
                <a:latin typeface="Times New Roman" panose="02020603050405020304" pitchFamily="18" charset="0"/>
                <a:ea typeface="Calibri" panose="020F0502020204030204" pitchFamily="34" charset="0"/>
                <a:cs typeface="Times New Roman" panose="02020603050405020304" pitchFamily="18" charset="0"/>
              </a:rPr>
              <a:t>Психологічний вплив</a:t>
            </a:r>
            <a:r>
              <a:rPr lang="uk-UA" dirty="0">
                <a:latin typeface="Times New Roman" panose="02020603050405020304" pitchFamily="18" charset="0"/>
                <a:ea typeface="Calibri" panose="020F0502020204030204" pitchFamily="34" charset="0"/>
                <a:cs typeface="Times New Roman" panose="02020603050405020304" pitchFamily="18" charset="0"/>
              </a:rPr>
              <a:t> – активна цілеспрямована діяльність, метою якої є отримання необхідної інформації або зміна психіки чи поведінки об’єкта (окремої людини чи групи людей). </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indent="457200" algn="just">
              <a:spcAft>
                <a:spcPts val="0"/>
              </a:spcAft>
            </a:pPr>
            <a:endParaRPr lang="uk-UA" b="1" dirty="0" smtClean="0">
              <a:latin typeface="Times New Roman" panose="02020603050405020304" pitchFamily="18" charset="0"/>
              <a:ea typeface="Calibri" panose="020F0502020204030204" pitchFamily="34" charset="0"/>
              <a:cs typeface="Times New Roman" panose="02020603050405020304" pitchFamily="18" charset="0"/>
            </a:endParaRPr>
          </a:p>
          <a:p>
            <a:pPr indent="457200" algn="just">
              <a:spcAft>
                <a:spcPts val="0"/>
              </a:spcAft>
            </a:pPr>
            <a:r>
              <a:rPr lang="uk-UA" b="1" dirty="0" smtClean="0">
                <a:latin typeface="Times New Roman" panose="02020603050405020304" pitchFamily="18" charset="0"/>
                <a:ea typeface="Calibri" panose="020F0502020204030204" pitchFamily="34" charset="0"/>
                <a:cs typeface="Times New Roman" panose="02020603050405020304" pitchFamily="18" charset="0"/>
              </a:rPr>
              <a:t>Механізм </a:t>
            </a:r>
            <a:r>
              <a:rPr lang="uk-UA" b="1" dirty="0">
                <a:latin typeface="Times New Roman" panose="02020603050405020304" pitchFamily="18" charset="0"/>
                <a:ea typeface="Calibri" panose="020F0502020204030204" pitchFamily="34" charset="0"/>
                <a:cs typeface="Times New Roman" panose="02020603050405020304" pitchFamily="18" charset="0"/>
              </a:rPr>
              <a:t>психологічного впливу</a:t>
            </a:r>
            <a:r>
              <a:rPr lang="uk-UA" dirty="0">
                <a:latin typeface="Times New Roman" panose="02020603050405020304" pitchFamily="18" charset="0"/>
                <a:ea typeface="Calibri" panose="020F0502020204030204" pitchFamily="34" charset="0"/>
                <a:cs typeface="Times New Roman" panose="02020603050405020304" pitchFamily="18" charset="0"/>
              </a:rPr>
              <a:t> - процедура вибору того чи іншого методу і варіанту поведінки та процес проходження стимулу, що впливає, від суб’єкта до об’єкта і зворотного зв’язку між ними. </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Picture 2" descr="Що таке 25-й кадр і чи реально з його допомогою впливати на людей"/>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67744" y="3573016"/>
            <a:ext cx="4905127" cy="28022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984131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4312" y="271462"/>
            <a:ext cx="8715375" cy="6315075"/>
          </a:xfrm>
          <a:prstGeom prst="rect">
            <a:avLst/>
          </a:prstGeom>
        </p:spPr>
      </p:pic>
      <p:sp>
        <p:nvSpPr>
          <p:cNvPr id="2" name="Прямоугольник 1"/>
          <p:cNvSpPr/>
          <p:nvPr/>
        </p:nvSpPr>
        <p:spPr>
          <a:xfrm>
            <a:off x="323528" y="476672"/>
            <a:ext cx="8352928" cy="5653855"/>
          </a:xfrm>
          <a:prstGeom prst="rect">
            <a:avLst/>
          </a:prstGeom>
        </p:spPr>
        <p:txBody>
          <a:bodyPr wrap="square">
            <a:spAutoFit/>
          </a:bodyPr>
          <a:lstStyle/>
          <a:p>
            <a:pPr algn="ctr">
              <a:lnSpc>
                <a:spcPct val="107000"/>
              </a:lnSpc>
              <a:spcAft>
                <a:spcPts val="0"/>
              </a:spcAft>
            </a:pPr>
            <a:r>
              <a:rPr lang="uk-UA" sz="2000" b="1" dirty="0">
                <a:latin typeface="Times New Roman" panose="02020603050405020304" pitchFamily="18" charset="0"/>
                <a:ea typeface="Calibri" panose="020F0502020204030204" pitchFamily="34" charset="0"/>
                <a:cs typeface="Times New Roman" panose="02020603050405020304" pitchFamily="18" charset="0"/>
              </a:rPr>
              <a:t>Мода</a:t>
            </a:r>
            <a:endParaRPr lang="ru-RU" b="1" dirty="0">
              <a:latin typeface="Calibri" panose="020F0502020204030204" pitchFamily="34" charset="0"/>
              <a:ea typeface="Calibri" panose="020F0502020204030204" pitchFamily="34" charset="0"/>
              <a:cs typeface="Times New Roman" panose="02020603050405020304" pitchFamily="18" charset="0"/>
            </a:endParaRPr>
          </a:p>
          <a:p>
            <a:pPr indent="457200" algn="just">
              <a:spcAft>
                <a:spcPts val="0"/>
              </a:spcAft>
            </a:pPr>
            <a:r>
              <a:rPr lang="uk-UA" sz="2000" dirty="0" smtClean="0">
                <a:latin typeface="Times New Roman" panose="02020603050405020304" pitchFamily="18" charset="0"/>
                <a:ea typeface="Calibri" panose="020F0502020204030204" pitchFamily="34" charset="0"/>
                <a:cs typeface="Times New Roman" panose="02020603050405020304" pitchFamily="18" charset="0"/>
              </a:rPr>
              <a:t>це </a:t>
            </a:r>
            <a:r>
              <a:rPr lang="uk-UA" sz="2000" dirty="0">
                <a:latin typeface="Times New Roman" panose="02020603050405020304" pitchFamily="18" charset="0"/>
                <a:ea typeface="Calibri" panose="020F0502020204030204" pitchFamily="34" charset="0"/>
                <a:cs typeface="Times New Roman" panose="02020603050405020304" pitchFamily="18" charset="0"/>
              </a:rPr>
              <a:t>форма стандартизованої масової поведінки людей, що виникає стихійно під впливом настроїв, смаків, захоплень, які домінують у суспільстві. </a:t>
            </a:r>
            <a:endParaRPr lang="uk-UA" sz="2000" dirty="0" smtClean="0">
              <a:latin typeface="Times New Roman" panose="02020603050405020304" pitchFamily="18" charset="0"/>
              <a:ea typeface="Calibri" panose="020F0502020204030204" pitchFamily="34" charset="0"/>
              <a:cs typeface="Times New Roman" panose="02020603050405020304" pitchFamily="18" charset="0"/>
            </a:endParaRPr>
          </a:p>
          <a:p>
            <a:pPr indent="457200" algn="just">
              <a:spcAft>
                <a:spcPts val="0"/>
              </a:spcAft>
            </a:pPr>
            <a:endParaRPr lang="uk-UA" sz="2000" dirty="0" smtClean="0">
              <a:latin typeface="Times New Roman" panose="02020603050405020304" pitchFamily="18" charset="0"/>
              <a:ea typeface="Calibri" panose="020F0502020204030204" pitchFamily="34" charset="0"/>
              <a:cs typeface="Times New Roman" panose="02020603050405020304" pitchFamily="18" charset="0"/>
            </a:endParaRPr>
          </a:p>
          <a:p>
            <a:pPr indent="457200" algn="just">
              <a:spcAft>
                <a:spcPts val="0"/>
              </a:spcAft>
            </a:pPr>
            <a:r>
              <a:rPr lang="uk-UA" sz="2000" dirty="0" smtClean="0">
                <a:latin typeface="Times New Roman" panose="02020603050405020304" pitchFamily="18" charset="0"/>
                <a:ea typeface="Calibri" panose="020F0502020204030204" pitchFamily="34" charset="0"/>
                <a:cs typeface="Times New Roman" panose="02020603050405020304" pitchFamily="18" charset="0"/>
              </a:rPr>
              <a:t>Мода </a:t>
            </a:r>
            <a:r>
              <a:rPr lang="uk-UA" sz="2000" dirty="0">
                <a:latin typeface="Times New Roman" panose="02020603050405020304" pitchFamily="18" charset="0"/>
                <a:ea typeface="Calibri" panose="020F0502020204030204" pitchFamily="34" charset="0"/>
                <a:cs typeface="Times New Roman" panose="02020603050405020304" pitchFamily="18" charset="0"/>
              </a:rPr>
              <a:t>об'єднує багато суперечливих тенденцій і механізмів соціально-психологічного спілкування: ідентифікацію та негативізм, уніфікацію і персоналізацію, успадкування та протиставлення. До її особливостей відноситься те, що вона проявляється у всіх сферах суспільного життя, економіці, політиці, мистецтві, побуті, спорті і т. д.</a:t>
            </a:r>
            <a:endParaRPr lang="ru-RU" dirty="0">
              <a:latin typeface="Calibri" panose="020F0502020204030204" pitchFamily="34" charset="0"/>
              <a:ea typeface="Calibri" panose="020F0502020204030204" pitchFamily="34" charset="0"/>
              <a:cs typeface="Times New Roman" panose="02020603050405020304" pitchFamily="18" charset="0"/>
            </a:endParaRPr>
          </a:p>
          <a:p>
            <a:pPr indent="457200" algn="just">
              <a:spcAft>
                <a:spcPts val="0"/>
              </a:spcAft>
            </a:pPr>
            <a:r>
              <a:rPr lang="uk-UA" sz="2000" dirty="0">
                <a:latin typeface="Times New Roman" panose="02020603050405020304" pitchFamily="18" charset="0"/>
                <a:ea typeface="Calibri" panose="020F0502020204030204" pitchFamily="34" charset="0"/>
                <a:cs typeface="Times New Roman" panose="02020603050405020304" pitchFamily="18" charset="0"/>
              </a:rPr>
              <a:t>Мода дуже тісно пов'язана зі смаками та звичаями людей. З першими її зближують мінливість і рухливість з іншими - повторюваність і стійкість.</a:t>
            </a:r>
            <a:endParaRPr lang="ru-RU" dirty="0">
              <a:latin typeface="Calibri" panose="020F0502020204030204" pitchFamily="34" charset="0"/>
              <a:ea typeface="Calibri" panose="020F0502020204030204" pitchFamily="34" charset="0"/>
              <a:cs typeface="Times New Roman" panose="02020603050405020304" pitchFamily="18" charset="0"/>
            </a:endParaRPr>
          </a:p>
          <a:p>
            <a:pPr indent="457200" algn="just">
              <a:spcAft>
                <a:spcPts val="0"/>
              </a:spcAft>
            </a:pPr>
            <a:r>
              <a:rPr lang="uk-UA" sz="2000" dirty="0">
                <a:latin typeface="Times New Roman" panose="02020603050405020304" pitchFamily="18" charset="0"/>
                <a:ea typeface="Calibri" panose="020F0502020204030204" pitchFamily="34" charset="0"/>
                <a:cs typeface="Times New Roman" panose="02020603050405020304" pitchFamily="18" charset="0"/>
              </a:rPr>
              <a:t>Для моди характерна динамічність, постійне прагнення до швидкоплинності, новизни і одночасно вона консервативна. Щось заперечуючи, відкидаючи старе, мода разом з тим претендує на роль зразка, еталона. Іншими словами, мода - це часткова, зовнішня зміна культурних форм поведінки і переваг людини.</a:t>
            </a:r>
            <a:endParaRPr lang="ru-RU"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5446260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4312" y="271462"/>
            <a:ext cx="8715375" cy="6315075"/>
          </a:xfrm>
          <a:prstGeom prst="rect">
            <a:avLst/>
          </a:prstGeom>
        </p:spPr>
      </p:pic>
      <p:sp>
        <p:nvSpPr>
          <p:cNvPr id="2" name="Прямоугольник 1"/>
          <p:cNvSpPr/>
          <p:nvPr/>
        </p:nvSpPr>
        <p:spPr>
          <a:xfrm>
            <a:off x="395536" y="476672"/>
            <a:ext cx="8352926" cy="4543680"/>
          </a:xfrm>
          <a:prstGeom prst="rect">
            <a:avLst/>
          </a:prstGeom>
        </p:spPr>
        <p:txBody>
          <a:bodyPr wrap="square">
            <a:spAutoFit/>
          </a:bodyPr>
          <a:lstStyle/>
          <a:p>
            <a:pPr algn="ctr">
              <a:lnSpc>
                <a:spcPct val="107000"/>
              </a:lnSpc>
              <a:spcAft>
                <a:spcPts val="0"/>
              </a:spcAft>
            </a:pPr>
            <a:r>
              <a:rPr lang="uk-UA" b="1" dirty="0">
                <a:latin typeface="Times New Roman" panose="02020603050405020304" pitchFamily="18" charset="0"/>
                <a:ea typeface="Calibri" panose="020F0502020204030204" pitchFamily="34" charset="0"/>
                <a:cs typeface="Times New Roman" panose="02020603050405020304" pitchFamily="18" charset="0"/>
              </a:rPr>
              <a:t>Чутки</a:t>
            </a:r>
            <a:endParaRPr lang="ru-RU" sz="1600" b="1" dirty="0">
              <a:latin typeface="Calibri" panose="020F0502020204030204" pitchFamily="34" charset="0"/>
              <a:ea typeface="Calibri" panose="020F0502020204030204" pitchFamily="34" charset="0"/>
              <a:cs typeface="Times New Roman" panose="02020603050405020304" pitchFamily="18" charset="0"/>
            </a:endParaRPr>
          </a:p>
          <a:p>
            <a:pPr indent="457200" algn="just">
              <a:spcAft>
                <a:spcPts val="0"/>
              </a:spcAft>
            </a:pPr>
            <a:r>
              <a:rPr lang="uk-UA" dirty="0" smtClean="0">
                <a:latin typeface="Times New Roman" panose="02020603050405020304" pitchFamily="18" charset="0"/>
                <a:ea typeface="Calibri" panose="020F0502020204030204" pitchFamily="34" charset="0"/>
                <a:cs typeface="Times New Roman" panose="02020603050405020304" pitchFamily="18" charset="0"/>
              </a:rPr>
              <a:t>Чутка </a:t>
            </a:r>
            <a:r>
              <a:rPr lang="uk-UA" dirty="0">
                <a:latin typeface="Times New Roman" panose="02020603050405020304" pitchFamily="18" charset="0"/>
                <a:ea typeface="Calibri" panose="020F0502020204030204" pitchFamily="34" charset="0"/>
                <a:cs typeface="Times New Roman" panose="02020603050405020304" pitchFamily="18" charset="0"/>
              </a:rPr>
              <a:t>- це повідомлення, що надходить від однієї або більше осіб, про нічим не підтверджені події. Як правило, вони стосуються важливих для певної соціальної групи чи людини явищ, зачіпають актуальні для них потреби та інтереси. Очікування отримати задоволення потреби в інформації, є головним мотивом сприймання і відтворення почутого (чутки</a:t>
            </a:r>
            <a:r>
              <a:rPr lang="uk-UA" dirty="0" smtClean="0">
                <a:latin typeface="Times New Roman" panose="02020603050405020304" pitchFamily="18" charset="0"/>
                <a:ea typeface="Calibri" panose="020F0502020204030204" pitchFamily="34" charset="0"/>
                <a:cs typeface="Times New Roman" panose="02020603050405020304" pitchFamily="18" charset="0"/>
              </a:rPr>
              <a:t>).</a:t>
            </a:r>
          </a:p>
          <a:p>
            <a:pPr indent="457200" algn="just">
              <a:spcAft>
                <a:spcPts val="0"/>
              </a:spcAft>
            </a:pPr>
            <a:endParaRPr lang="uk-UA" dirty="0" smtClean="0">
              <a:latin typeface="Times New Roman" panose="02020603050405020304" pitchFamily="18" charset="0"/>
              <a:ea typeface="Calibri" panose="020F0502020204030204" pitchFamily="34" charset="0"/>
              <a:cs typeface="Times New Roman" panose="02020603050405020304" pitchFamily="18" charset="0"/>
            </a:endParaRPr>
          </a:p>
          <a:p>
            <a:pPr indent="457200" algn="just">
              <a:spcAft>
                <a:spcPts val="0"/>
              </a:spcAft>
            </a:pPr>
            <a:r>
              <a:rPr lang="uk-UA" dirty="0" smtClean="0">
                <a:solidFill>
                  <a:srgbClr val="202122"/>
                </a:solidFill>
                <a:latin typeface="Times New Roman" panose="02020603050405020304" pitchFamily="18" charset="0"/>
                <a:cs typeface="Times New Roman" panose="02020603050405020304" pitchFamily="18" charset="0"/>
              </a:rPr>
              <a:t>За </a:t>
            </a:r>
            <a:r>
              <a:rPr lang="uk-UA" b="1" i="1" dirty="0" smtClean="0">
                <a:solidFill>
                  <a:srgbClr val="202122"/>
                </a:solidFill>
                <a:latin typeface="Times New Roman" panose="02020603050405020304" pitchFamily="18" charset="0"/>
                <a:cs typeface="Times New Roman" panose="02020603050405020304" pitchFamily="18" charset="0"/>
              </a:rPr>
              <a:t>походженням</a:t>
            </a:r>
            <a:r>
              <a:rPr lang="uk-UA" dirty="0" smtClean="0">
                <a:solidFill>
                  <a:srgbClr val="202122"/>
                </a:solidFill>
                <a:latin typeface="Times New Roman" panose="02020603050405020304" pitchFamily="18" charset="0"/>
                <a:cs typeface="Times New Roman" panose="02020603050405020304" pitchFamily="18" charset="0"/>
              </a:rPr>
              <a:t> чутки можуть бути </a:t>
            </a:r>
          </a:p>
          <a:p>
            <a:pPr marL="285750" indent="-285750" algn="just">
              <a:spcAft>
                <a:spcPts val="0"/>
              </a:spcAft>
              <a:buFont typeface="Arial" panose="020B0604020202020204" pitchFamily="34" charset="0"/>
              <a:buChar char="•"/>
            </a:pPr>
            <a:r>
              <a:rPr lang="uk-UA" b="1" dirty="0" smtClean="0">
                <a:solidFill>
                  <a:srgbClr val="202122"/>
                </a:solidFill>
                <a:latin typeface="Times New Roman" panose="02020603050405020304" pitchFamily="18" charset="0"/>
                <a:cs typeface="Times New Roman" panose="02020603050405020304" pitchFamily="18" charset="0"/>
              </a:rPr>
              <a:t>спонтанні</a:t>
            </a:r>
            <a:r>
              <a:rPr lang="uk-UA" dirty="0" smtClean="0">
                <a:solidFill>
                  <a:srgbClr val="202122"/>
                </a:solidFill>
                <a:latin typeface="Times New Roman" panose="02020603050405020304" pitchFamily="18" charset="0"/>
                <a:cs typeface="Times New Roman" panose="02020603050405020304" pitchFamily="18" charset="0"/>
              </a:rPr>
              <a:t> (що виникають стихійно); </a:t>
            </a:r>
          </a:p>
          <a:p>
            <a:pPr marL="285750" indent="-285750" algn="just">
              <a:spcAft>
                <a:spcPts val="0"/>
              </a:spcAft>
              <a:buFont typeface="Arial" panose="020B0604020202020204" pitchFamily="34" charset="0"/>
              <a:buChar char="•"/>
            </a:pPr>
            <a:r>
              <a:rPr lang="uk-UA" b="1" dirty="0" smtClean="0">
                <a:solidFill>
                  <a:srgbClr val="202122"/>
                </a:solidFill>
                <a:latin typeface="Times New Roman" panose="02020603050405020304" pitchFamily="18" charset="0"/>
                <a:cs typeface="Times New Roman" panose="02020603050405020304" pitchFamily="18" charset="0"/>
              </a:rPr>
              <a:t>навмисне сфабриковані</a:t>
            </a:r>
            <a:r>
              <a:rPr lang="uk-UA" dirty="0" smtClean="0">
                <a:solidFill>
                  <a:srgbClr val="202122"/>
                </a:solidFill>
                <a:latin typeface="Times New Roman" panose="02020603050405020304" pitchFamily="18" charset="0"/>
                <a:cs typeface="Times New Roman" panose="02020603050405020304" pitchFamily="18" charset="0"/>
              </a:rPr>
              <a:t> (що поширюються цілеспрямовано). </a:t>
            </a:r>
          </a:p>
          <a:p>
            <a:pPr indent="457200" algn="just">
              <a:spcAft>
                <a:spcPts val="0"/>
              </a:spcAft>
            </a:pPr>
            <a:endParaRPr lang="uk-UA" dirty="0">
              <a:solidFill>
                <a:srgbClr val="202122"/>
              </a:solidFill>
              <a:latin typeface="Times New Roman" panose="02020603050405020304" pitchFamily="18" charset="0"/>
              <a:cs typeface="Times New Roman" panose="02020603050405020304" pitchFamily="18" charset="0"/>
            </a:endParaRPr>
          </a:p>
          <a:p>
            <a:pPr indent="457200" algn="just">
              <a:spcAft>
                <a:spcPts val="0"/>
              </a:spcAft>
            </a:pPr>
            <a:r>
              <a:rPr lang="uk-UA" dirty="0" smtClean="0">
                <a:solidFill>
                  <a:srgbClr val="202122"/>
                </a:solidFill>
                <a:latin typeface="Times New Roman" panose="02020603050405020304" pitchFamily="18" charset="0"/>
                <a:cs typeface="Times New Roman" panose="02020603050405020304" pitchFamily="18" charset="0"/>
              </a:rPr>
              <a:t>Можливі і проміжні варіанти, коли спонтанна чутка знаходить зацікавлених ревних розповсюджувачів, які «прикрашують» її згідно зі своїми інтересами; або навпаки, коли чутка запущена </a:t>
            </a:r>
            <a:r>
              <a:rPr lang="uk-UA" dirty="0" smtClean="0">
                <a:solidFill>
                  <a:srgbClr val="202122"/>
                </a:solidFill>
                <a:latin typeface="Times New Roman" panose="02020603050405020304" pitchFamily="18" charset="0"/>
                <a:cs typeface="Times New Roman" panose="02020603050405020304" pitchFamily="18" charset="0"/>
              </a:rPr>
              <a:t>цілеспрямовано, </a:t>
            </a:r>
            <a:r>
              <a:rPr lang="uk-UA" dirty="0" smtClean="0">
                <a:solidFill>
                  <a:srgbClr val="202122"/>
                </a:solidFill>
                <a:latin typeface="Times New Roman" panose="02020603050405020304" pitchFamily="18" charset="0"/>
                <a:cs typeface="Times New Roman" panose="02020603050405020304" pitchFamily="18" charset="0"/>
              </a:rPr>
              <a:t>потрапивши в стихійно діючі соціально-психологічні механізми, багаторазово ними посилюється чи перекручується.</a:t>
            </a:r>
            <a:endParaRPr lang="uk-UA"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0823370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4312" y="271462"/>
            <a:ext cx="8715375" cy="6315075"/>
          </a:xfrm>
          <a:prstGeom prst="rect">
            <a:avLst/>
          </a:prstGeom>
        </p:spPr>
      </p:pic>
      <p:sp>
        <p:nvSpPr>
          <p:cNvPr id="2" name="Прямоугольник 1"/>
          <p:cNvSpPr/>
          <p:nvPr/>
        </p:nvSpPr>
        <p:spPr>
          <a:xfrm>
            <a:off x="467544" y="548681"/>
            <a:ext cx="8208912" cy="3945054"/>
          </a:xfrm>
          <a:prstGeom prst="rect">
            <a:avLst/>
          </a:prstGeom>
        </p:spPr>
        <p:txBody>
          <a:bodyPr wrap="square">
            <a:spAutoFit/>
          </a:bodyPr>
          <a:lstStyle/>
          <a:p>
            <a:pPr indent="457200" algn="just">
              <a:spcAft>
                <a:spcPts val="0"/>
              </a:spcAft>
            </a:pPr>
            <a:r>
              <a:rPr lang="uk-UA" b="1" i="1" dirty="0">
                <a:latin typeface="Times New Roman" panose="02020603050405020304" pitchFamily="18" charset="0"/>
                <a:ea typeface="Calibri" panose="020F0502020204030204" pitchFamily="34" charset="0"/>
                <a:cs typeface="Times New Roman" panose="02020603050405020304" pitchFamily="18" charset="0"/>
              </a:rPr>
              <a:t>4. Прийоми впливу</a:t>
            </a:r>
            <a:endParaRPr lang="ru-RU" sz="1600" dirty="0">
              <a:latin typeface="Times New Roman" panose="02020603050405020304" pitchFamily="18" charset="0"/>
              <a:ea typeface="Calibri" panose="020F0502020204030204" pitchFamily="34" charset="0"/>
              <a:cs typeface="Times New Roman" panose="02020603050405020304" pitchFamily="18" charset="0"/>
            </a:endParaRPr>
          </a:p>
          <a:p>
            <a:pPr indent="457200"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 Прийом «</a:t>
            </a:r>
            <a:r>
              <a:rPr lang="uk-UA" b="1" dirty="0">
                <a:latin typeface="Times New Roman" panose="02020603050405020304" pitchFamily="18" charset="0"/>
                <a:ea typeface="Calibri" panose="020F0502020204030204" pitchFamily="34" charset="0"/>
                <a:cs typeface="Times New Roman" panose="02020603050405020304" pitchFamily="18" charset="0"/>
              </a:rPr>
              <a:t>перехід</a:t>
            </a:r>
            <a:r>
              <a:rPr lang="uk-UA" dirty="0">
                <a:latin typeface="Times New Roman" panose="02020603050405020304" pitchFamily="18" charset="0"/>
                <a:ea typeface="Calibri" panose="020F0502020204030204" pitchFamily="34" charset="0"/>
                <a:cs typeface="Times New Roman" panose="02020603050405020304" pitchFamily="18" charset="0"/>
              </a:rPr>
              <a:t>» – організовуйте свою мову так, щоб вона була як можна більш плавною, без запинок і різких поштовхів. Відмовтесь від телеграфного стилю, нехай ваші слова течуть вільно і м’яко. Завдяки «переходу» людина переводиться з її наявного стану в стан підвищеної сугестивності (навіюваності). Цей процес здійснюється за допомогою перехідних слів: “якщо”, “коли”, “якщо... то”, “і” тощо.</a:t>
            </a:r>
            <a:endParaRPr lang="ru-RU" sz="1600" dirty="0">
              <a:latin typeface="Times New Roman" panose="02020603050405020304" pitchFamily="18" charset="0"/>
              <a:ea typeface="Calibri" panose="020F0502020204030204" pitchFamily="34" charset="0"/>
              <a:cs typeface="Times New Roman" panose="02020603050405020304" pitchFamily="18" charset="0"/>
            </a:endParaRPr>
          </a:p>
          <a:p>
            <a:pPr indent="457200"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 Прийом «</a:t>
            </a:r>
            <a:r>
              <a:rPr lang="uk-UA" b="1" dirty="0">
                <a:latin typeface="Times New Roman" panose="02020603050405020304" pitchFamily="18" charset="0"/>
                <a:ea typeface="Calibri" panose="020F0502020204030204" pitchFamily="34" charset="0"/>
                <a:cs typeface="Times New Roman" panose="02020603050405020304" pitchFamily="18" charset="0"/>
              </a:rPr>
              <a:t>звертання до внутрішнього голосу</a:t>
            </a:r>
            <a:r>
              <a:rPr lang="uk-UA" dirty="0">
                <a:latin typeface="Times New Roman" panose="02020603050405020304" pitchFamily="18" charset="0"/>
                <a:ea typeface="Calibri" panose="020F0502020204030204" pitchFamily="34" charset="0"/>
                <a:cs typeface="Times New Roman" panose="02020603050405020304" pitchFamily="18" charset="0"/>
              </a:rPr>
              <a:t>» – застосовується для зняття надмірної напруженості співрозмовника. Наприклад, працівник ОВС може сказати приблизно так: «Я цілком усвідомлюю деякий ступінь вашої настороженості й елементи сумніву, тому що подібна реакція є цілком логічною в даних умовах. Але мені здається, що ми б могли знайти певний взаємовигідний інтерес і пошукати спільні точки зору».</a:t>
            </a:r>
            <a:endParaRPr lang="ru-RU" sz="16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6982512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4312" y="271462"/>
            <a:ext cx="8715375" cy="6315075"/>
          </a:xfrm>
          <a:prstGeom prst="rect">
            <a:avLst/>
          </a:prstGeom>
        </p:spPr>
      </p:pic>
      <p:sp>
        <p:nvSpPr>
          <p:cNvPr id="2" name="Прямоугольник 1"/>
          <p:cNvSpPr/>
          <p:nvPr/>
        </p:nvSpPr>
        <p:spPr>
          <a:xfrm>
            <a:off x="467544" y="548681"/>
            <a:ext cx="8208912" cy="4493538"/>
          </a:xfrm>
          <a:prstGeom prst="rect">
            <a:avLst/>
          </a:prstGeom>
        </p:spPr>
        <p:txBody>
          <a:bodyPr wrap="square">
            <a:spAutoFit/>
          </a:bodyPr>
          <a:lstStyle/>
          <a:p>
            <a:pPr indent="457200" algn="just">
              <a:spcAft>
                <a:spcPts val="0"/>
              </a:spcAft>
            </a:pPr>
            <a:r>
              <a:rPr lang="uk-UA" dirty="0" smtClean="0">
                <a:latin typeface="Times New Roman" panose="02020603050405020304" pitchFamily="18" charset="0"/>
                <a:ea typeface="Calibri" panose="020F0502020204030204" pitchFamily="34" charset="0"/>
                <a:cs typeface="Times New Roman" panose="02020603050405020304" pitchFamily="18" charset="0"/>
              </a:rPr>
              <a:t>3</a:t>
            </a:r>
            <a:r>
              <a:rPr lang="uk-UA" dirty="0">
                <a:latin typeface="Times New Roman" panose="02020603050405020304" pitchFamily="18" charset="0"/>
                <a:ea typeface="Calibri" panose="020F0502020204030204" pitchFamily="34" charset="0"/>
                <a:cs typeface="Times New Roman" panose="02020603050405020304" pitchFamily="18" charset="0"/>
              </a:rPr>
              <a:t>. «</a:t>
            </a:r>
            <a:r>
              <a:rPr lang="uk-UA" b="1" dirty="0">
                <a:latin typeface="Times New Roman" panose="02020603050405020304" pitchFamily="18" charset="0"/>
                <a:ea typeface="Calibri" panose="020F0502020204030204" pitchFamily="34" charset="0"/>
                <a:cs typeface="Times New Roman" panose="02020603050405020304" pitchFamily="18" charset="0"/>
              </a:rPr>
              <a:t>Трюїзм</a:t>
            </a:r>
            <a:r>
              <a:rPr lang="uk-UA" dirty="0">
                <a:latin typeface="Times New Roman" panose="02020603050405020304" pitchFamily="18" charset="0"/>
                <a:ea typeface="Calibri" panose="020F0502020204030204" pitchFamily="34" charset="0"/>
                <a:cs typeface="Times New Roman" panose="02020603050405020304" pitchFamily="18" charset="0"/>
              </a:rPr>
              <a:t>» (загальне твердження, банальність). Прикладом трюїзму є наступні твердження: «Всі люди здатні відчувати», «Зимою, як правило, буває холодно». У практиці комунікацій </a:t>
            </a:r>
            <a:r>
              <a:rPr lang="uk-UA" dirty="0" err="1">
                <a:latin typeface="Times New Roman" panose="02020603050405020304" pitchFamily="18" charset="0"/>
                <a:ea typeface="Calibri" panose="020F0502020204030204" pitchFamily="34" charset="0"/>
                <a:cs typeface="Times New Roman" panose="02020603050405020304" pitchFamily="18" charset="0"/>
              </a:rPr>
              <a:t>трюїзми</a:t>
            </a:r>
            <a:r>
              <a:rPr lang="uk-UA" dirty="0">
                <a:latin typeface="Times New Roman" panose="02020603050405020304" pitchFamily="18" charset="0"/>
                <a:ea typeface="Calibri" panose="020F0502020204030204" pitchFamily="34" charset="0"/>
                <a:cs typeface="Times New Roman" panose="02020603050405020304" pitchFamily="18" charset="0"/>
              </a:rPr>
              <a:t> використовуються як засіб переходу від конкретного явища до узагальнення. Наприклад, в ситуації неочікуваної появи під час розмови якоїсь людини, можлива фраза: «такі всі люди, тому що в кожному з нас жива людська природа». З трюїзмом не можна не погодитися – у цьому його сила</a:t>
            </a:r>
            <a:r>
              <a:rPr lang="uk-UA" dirty="0" smtClean="0">
                <a:latin typeface="Times New Roman" panose="02020603050405020304" pitchFamily="18" charset="0"/>
                <a:ea typeface="Calibri" panose="020F0502020204030204" pitchFamily="34" charset="0"/>
                <a:cs typeface="Times New Roman" panose="02020603050405020304" pitchFamily="18" charset="0"/>
              </a:rPr>
              <a:t>.</a:t>
            </a:r>
          </a:p>
          <a:p>
            <a:pPr indent="457200" algn="just">
              <a:spcAft>
                <a:spcPts val="0"/>
              </a:spcAft>
            </a:pPr>
            <a:endParaRPr lang="ru-RU" sz="1600" dirty="0">
              <a:latin typeface="Times New Roman" panose="02020603050405020304" pitchFamily="18" charset="0"/>
              <a:ea typeface="Calibri" panose="020F0502020204030204" pitchFamily="34" charset="0"/>
              <a:cs typeface="Times New Roman" panose="02020603050405020304" pitchFamily="18" charset="0"/>
            </a:endParaRPr>
          </a:p>
          <a:p>
            <a:pPr indent="457200"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 «</a:t>
            </a:r>
            <a:r>
              <a:rPr lang="uk-UA" b="1" dirty="0">
                <a:latin typeface="Times New Roman" panose="02020603050405020304" pitchFamily="18" charset="0"/>
                <a:ea typeface="Calibri" panose="020F0502020204030204" pitchFamily="34" charset="0"/>
                <a:cs typeface="Times New Roman" panose="02020603050405020304" pitchFamily="18" charset="0"/>
              </a:rPr>
              <a:t>Переформування</a:t>
            </a:r>
            <a:r>
              <a:rPr lang="uk-UA" dirty="0">
                <a:latin typeface="Times New Roman" panose="02020603050405020304" pitchFamily="18" charset="0"/>
                <a:ea typeface="Calibri" panose="020F0502020204030204" pitchFamily="34" charset="0"/>
                <a:cs typeface="Times New Roman" panose="02020603050405020304" pitchFamily="18" charset="0"/>
              </a:rPr>
              <a:t>» – дозволяє в лічені секунди змінити оцінку ситуації на прямо протилежну. Для кращого розуміння цього прийому порівняйте два вислови: «День – це лише світлий проміжок між двома темними ночами»; «Ніч – це лише темний проміжок між двома світлими днями». Якщо чомусь не був досягнутий запланований результат, можна оцінити ситуацію вкрай негативно, а можна усвідомлювати її як можливість для накопичення сил для здійснення більш важливих справ або зайвий привід для того, щоб у чомусь удосконалити себе.</a:t>
            </a:r>
            <a:endParaRPr lang="ru-RU" sz="16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0540583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4312" y="271462"/>
            <a:ext cx="8715375" cy="6315075"/>
          </a:xfrm>
          <a:prstGeom prst="rect">
            <a:avLst/>
          </a:prstGeom>
        </p:spPr>
      </p:pic>
      <p:sp>
        <p:nvSpPr>
          <p:cNvPr id="2" name="Прямоугольник 1"/>
          <p:cNvSpPr/>
          <p:nvPr/>
        </p:nvSpPr>
        <p:spPr>
          <a:xfrm>
            <a:off x="467544" y="548681"/>
            <a:ext cx="8208912" cy="3416320"/>
          </a:xfrm>
          <a:prstGeom prst="rect">
            <a:avLst/>
          </a:prstGeom>
        </p:spPr>
        <p:txBody>
          <a:bodyPr wrap="square">
            <a:spAutoFit/>
          </a:bodyPr>
          <a:lstStyle/>
          <a:p>
            <a:pPr indent="457200"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5. «</a:t>
            </a:r>
            <a:r>
              <a:rPr lang="uk-UA" b="1" dirty="0">
                <a:latin typeface="Times New Roman" panose="02020603050405020304" pitchFamily="18" charset="0"/>
                <a:ea typeface="Calibri" panose="020F0502020204030204" pitchFamily="34" charset="0"/>
                <a:cs typeface="Times New Roman" panose="02020603050405020304" pitchFamily="18" charset="0"/>
              </a:rPr>
              <a:t>Вибір без вибору</a:t>
            </a:r>
            <a:r>
              <a:rPr lang="uk-UA" dirty="0">
                <a:latin typeface="Times New Roman" panose="02020603050405020304" pitchFamily="18" charset="0"/>
                <a:ea typeface="Calibri" panose="020F0502020204030204" pitchFamily="34" charset="0"/>
                <a:cs typeface="Times New Roman" panose="02020603050405020304" pitchFamily="18" charset="0"/>
              </a:rPr>
              <a:t>» – інтуїтивно цей прийом часто застосовується у спілкуванні з дітьми таким чином: «Ти підеш спати прямо зараз або коли збереш іграшки?». У спілкуванні дорослих він може являти собою один із варіантів як жорсткого, так і м’якого стилю – в залежності від контексту й інтонаційного ладу. «Ми зустрінемося на вашій чи на моїй території?», тобто формулювання не припускає, що зустріч не відбудеться.</a:t>
            </a:r>
            <a:endParaRPr lang="ru-RU" sz="1600" dirty="0">
              <a:latin typeface="Times New Roman" panose="02020603050405020304" pitchFamily="18" charset="0"/>
              <a:ea typeface="Calibri" panose="020F0502020204030204" pitchFamily="34" charset="0"/>
              <a:cs typeface="Times New Roman" panose="02020603050405020304" pitchFamily="18" charset="0"/>
            </a:endParaRPr>
          </a:p>
          <a:p>
            <a:pPr indent="457200"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6. «</a:t>
            </a:r>
            <a:r>
              <a:rPr lang="uk-UA" b="1" dirty="0">
                <a:latin typeface="Times New Roman" panose="02020603050405020304" pitchFamily="18" charset="0"/>
                <a:ea typeface="Calibri" panose="020F0502020204030204" pitchFamily="34" charset="0"/>
                <a:cs typeface="Times New Roman" panose="02020603050405020304" pitchFamily="18" charset="0"/>
              </a:rPr>
              <a:t>Припущення</a:t>
            </a:r>
            <a:r>
              <a:rPr lang="uk-UA" dirty="0">
                <a:latin typeface="Times New Roman" panose="02020603050405020304" pitchFamily="18" charset="0"/>
                <a:ea typeface="Calibri" panose="020F0502020204030204" pitchFamily="34" charset="0"/>
                <a:cs typeface="Times New Roman" panose="02020603050405020304" pitchFamily="18" charset="0"/>
              </a:rPr>
              <a:t>» – прийом близький до попереднього, оскільки диктує не лише найближчі, але й наступні дії. Його можна описати формулою: «Перед тим, як </a:t>
            </a:r>
            <a:r>
              <a:rPr lang="uk-UA" dirty="0" smtClean="0">
                <a:latin typeface="Times New Roman" panose="02020603050405020304" pitchFamily="18" charset="0"/>
                <a:ea typeface="Calibri" panose="020F0502020204030204" pitchFamily="34" charset="0"/>
                <a:cs typeface="Times New Roman" panose="02020603050405020304" pitchFamily="18" charset="0"/>
              </a:rPr>
              <a:t>А, </a:t>
            </a:r>
            <a:r>
              <a:rPr lang="uk-UA" dirty="0">
                <a:latin typeface="Times New Roman" panose="02020603050405020304" pitchFamily="18" charset="0"/>
                <a:ea typeface="Calibri" panose="020F0502020204030204" pitchFamily="34" charset="0"/>
                <a:cs typeface="Times New Roman" panose="02020603050405020304" pitchFamily="18" charset="0"/>
              </a:rPr>
              <a:t>зробіть </a:t>
            </a:r>
            <a:r>
              <a:rPr lang="uk-UA" dirty="0" smtClean="0">
                <a:latin typeface="Times New Roman" panose="02020603050405020304" pitchFamily="18" charset="0"/>
                <a:ea typeface="Calibri" panose="020F0502020204030204" pitchFamily="34" charset="0"/>
                <a:cs typeface="Times New Roman" panose="02020603050405020304" pitchFamily="18" charset="0"/>
              </a:rPr>
              <a:t>Б», </a:t>
            </a:r>
            <a:r>
              <a:rPr lang="uk-UA" dirty="0">
                <a:latin typeface="Times New Roman" panose="02020603050405020304" pitchFamily="18" charset="0"/>
                <a:ea typeface="Calibri" panose="020F0502020204030204" pitchFamily="34" charset="0"/>
                <a:cs typeface="Times New Roman" panose="02020603050405020304" pitchFamily="18" charset="0"/>
              </a:rPr>
              <a:t>наприклад, «Перед тим, як ви поїдете до ..., зустріньтеся з ...».</a:t>
            </a:r>
            <a:endParaRPr lang="ru-RU" sz="1600" dirty="0">
              <a:latin typeface="Times New Roman" panose="02020603050405020304" pitchFamily="18" charset="0"/>
              <a:ea typeface="Calibri" panose="020F0502020204030204" pitchFamily="34" charset="0"/>
              <a:cs typeface="Times New Roman" panose="02020603050405020304" pitchFamily="18" charset="0"/>
            </a:endParaRPr>
          </a:p>
          <a:p>
            <a:pPr indent="457200"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7. «</a:t>
            </a:r>
            <a:r>
              <a:rPr lang="uk-UA" b="1" dirty="0">
                <a:latin typeface="Times New Roman" panose="02020603050405020304" pitchFamily="18" charset="0"/>
                <a:ea typeface="Calibri" panose="020F0502020204030204" pitchFamily="34" charset="0"/>
                <a:cs typeface="Times New Roman" panose="02020603050405020304" pitchFamily="18" charset="0"/>
              </a:rPr>
              <a:t>Право вибору</a:t>
            </a:r>
            <a:r>
              <a:rPr lang="uk-UA" dirty="0">
                <a:latin typeface="Times New Roman" panose="02020603050405020304" pitchFamily="18" charset="0"/>
                <a:ea typeface="Calibri" panose="020F0502020204030204" pitchFamily="34" charset="0"/>
                <a:cs typeface="Times New Roman" panose="02020603050405020304" pitchFamily="18" charset="0"/>
              </a:rPr>
              <a:t>» – маскування дійсних намірів ілюзією свободи вибору: «Ви можете зробити це самостійно або взяти у помічники А., але я знаю, що самі ви зробите це краще</a:t>
            </a:r>
            <a:r>
              <a:rPr lang="uk-UA" dirty="0" smtClean="0">
                <a:latin typeface="Times New Roman" panose="02020603050405020304" pitchFamily="18" charset="0"/>
                <a:ea typeface="Calibri" panose="020F0502020204030204" pitchFamily="34" charset="0"/>
                <a:cs typeface="Times New Roman" panose="02020603050405020304" pitchFamily="18" charset="0"/>
              </a:rPr>
              <a:t>».</a:t>
            </a:r>
            <a:endParaRPr lang="ru-RU" sz="16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9842343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4312" y="271462"/>
            <a:ext cx="8715375" cy="6315075"/>
          </a:xfrm>
          <a:prstGeom prst="rect">
            <a:avLst/>
          </a:prstGeom>
        </p:spPr>
      </p:pic>
      <p:sp>
        <p:nvSpPr>
          <p:cNvPr id="2" name="Прямоугольник 1"/>
          <p:cNvSpPr/>
          <p:nvPr/>
        </p:nvSpPr>
        <p:spPr>
          <a:xfrm>
            <a:off x="467544" y="548681"/>
            <a:ext cx="8208912" cy="3939540"/>
          </a:xfrm>
          <a:prstGeom prst="rect">
            <a:avLst/>
          </a:prstGeom>
        </p:spPr>
        <p:txBody>
          <a:bodyPr wrap="square">
            <a:spAutoFit/>
          </a:bodyPr>
          <a:lstStyle/>
          <a:p>
            <a:pPr indent="457200" algn="just">
              <a:spcAft>
                <a:spcPts val="0"/>
              </a:spcAft>
            </a:pPr>
            <a:r>
              <a:rPr lang="uk-UA" dirty="0" smtClean="0">
                <a:latin typeface="Times New Roman" panose="02020603050405020304" pitchFamily="18" charset="0"/>
                <a:ea typeface="Calibri" panose="020F0502020204030204" pitchFamily="34" charset="0"/>
                <a:cs typeface="Times New Roman" panose="02020603050405020304" pitchFamily="18" charset="0"/>
              </a:rPr>
              <a:t>8</a:t>
            </a:r>
            <a:r>
              <a:rPr lang="uk-UA" dirty="0">
                <a:latin typeface="Times New Roman" panose="02020603050405020304" pitchFamily="18" charset="0"/>
                <a:ea typeface="Calibri" panose="020F0502020204030204" pitchFamily="34" charset="0"/>
                <a:cs typeface="Times New Roman" panose="02020603050405020304" pitchFamily="18" charset="0"/>
              </a:rPr>
              <a:t>. </a:t>
            </a:r>
            <a:r>
              <a:rPr lang="uk-UA" dirty="0" smtClean="0">
                <a:latin typeface="Times New Roman" panose="02020603050405020304" pitchFamily="18" charset="0"/>
                <a:ea typeface="Calibri" panose="020F0502020204030204" pitchFamily="34" charset="0"/>
                <a:cs typeface="Times New Roman" panose="02020603050405020304" pitchFamily="18" charset="0"/>
              </a:rPr>
              <a:t>«</a:t>
            </a:r>
            <a:r>
              <a:rPr lang="uk-UA" b="1" dirty="0" smtClean="0">
                <a:latin typeface="Times New Roman" panose="02020603050405020304" pitchFamily="18" charset="0"/>
                <a:ea typeface="Calibri" panose="020F0502020204030204" pitchFamily="34" charset="0"/>
                <a:cs typeface="Times New Roman" panose="02020603050405020304" pitchFamily="18" charset="0"/>
              </a:rPr>
              <a:t>Запитання-ярлики</a:t>
            </a:r>
            <a:r>
              <a:rPr lang="uk-UA" dirty="0" smtClean="0">
                <a:latin typeface="Times New Roman" panose="02020603050405020304" pitchFamily="18" charset="0"/>
                <a:ea typeface="Calibri" panose="020F0502020204030204" pitchFamily="34" charset="0"/>
                <a:cs typeface="Times New Roman" panose="02020603050405020304" pitchFamily="18" charset="0"/>
              </a:rPr>
              <a:t>» («Чи </a:t>
            </a:r>
            <a:r>
              <a:rPr lang="uk-UA" dirty="0">
                <a:latin typeface="Times New Roman" panose="02020603050405020304" pitchFamily="18" charset="0"/>
                <a:ea typeface="Calibri" panose="020F0502020204030204" pitchFamily="34" charset="0"/>
                <a:cs typeface="Times New Roman" panose="02020603050405020304" pitchFamily="18" charset="0"/>
              </a:rPr>
              <a:t>не правда</a:t>
            </a:r>
            <a:r>
              <a:rPr lang="uk-UA" dirty="0" smtClean="0">
                <a:latin typeface="Times New Roman" panose="02020603050405020304" pitchFamily="18" charset="0"/>
                <a:ea typeface="Calibri" panose="020F0502020204030204" pitchFamily="34" charset="0"/>
                <a:cs typeface="Times New Roman" panose="02020603050405020304" pitchFamily="18" charset="0"/>
              </a:rPr>
              <a:t>?», «Чи </a:t>
            </a:r>
            <a:r>
              <a:rPr lang="uk-UA" dirty="0">
                <a:latin typeface="Times New Roman" panose="02020603050405020304" pitchFamily="18" charset="0"/>
                <a:ea typeface="Calibri" panose="020F0502020204030204" pitchFamily="34" charset="0"/>
                <a:cs typeface="Times New Roman" panose="02020603050405020304" pitchFamily="18" charset="0"/>
              </a:rPr>
              <a:t>не так</a:t>
            </a:r>
            <a:r>
              <a:rPr lang="uk-UA" dirty="0" smtClean="0">
                <a:latin typeface="Times New Roman" panose="02020603050405020304" pitchFamily="18" charset="0"/>
                <a:ea typeface="Calibri" panose="020F0502020204030204" pitchFamily="34" charset="0"/>
                <a:cs typeface="Times New Roman" panose="02020603050405020304" pitchFamily="18" charset="0"/>
              </a:rPr>
              <a:t>?») </a:t>
            </a:r>
            <a:r>
              <a:rPr lang="uk-UA" dirty="0">
                <a:latin typeface="Times New Roman" panose="02020603050405020304" pitchFamily="18" charset="0"/>
                <a:ea typeface="Calibri" panose="020F0502020204030204" pitchFamily="34" charset="0"/>
                <a:cs typeface="Times New Roman" panose="02020603050405020304" pitchFamily="18" charset="0"/>
              </a:rPr>
              <a:t>– роблять вашу мову більш переконливою, а по суті своїй м’якою і делікатною формою прикривають ствердження, що не припускають заперечень. Вони здійснюють на свідомість такий вплив, що остання знижує пильність критичного сприйняття. Щоб ефект був сильнішим, на початку </a:t>
            </a:r>
            <a:r>
              <a:rPr lang="uk-UA" dirty="0" err="1">
                <a:latin typeface="Times New Roman" panose="02020603050405020304" pitchFamily="18" charset="0"/>
                <a:ea typeface="Calibri" panose="020F0502020204030204" pitchFamily="34" charset="0"/>
                <a:cs typeface="Times New Roman" panose="02020603050405020304" pitchFamily="18" charset="0"/>
              </a:rPr>
              <a:t>ставте</a:t>
            </a:r>
            <a:r>
              <a:rPr lang="uk-UA" dirty="0">
                <a:latin typeface="Times New Roman" panose="02020603050405020304" pitchFamily="18" charset="0"/>
                <a:ea typeface="Calibri" panose="020F0502020204030204" pitchFamily="34" charset="0"/>
                <a:cs typeface="Times New Roman" panose="02020603050405020304" pitchFamily="18" charset="0"/>
              </a:rPr>
              <a:t> питання-ярлики поруч із </a:t>
            </a:r>
            <a:r>
              <a:rPr lang="uk-UA" dirty="0" err="1">
                <a:latin typeface="Times New Roman" panose="02020603050405020304" pitchFamily="18" charset="0"/>
                <a:ea typeface="Calibri" panose="020F0502020204030204" pitchFamily="34" charset="0"/>
                <a:cs typeface="Times New Roman" panose="02020603050405020304" pitchFamily="18" charset="0"/>
              </a:rPr>
              <a:t>трюїзмами</a:t>
            </a:r>
            <a:r>
              <a:rPr lang="uk-UA" dirty="0">
                <a:latin typeface="Times New Roman" panose="02020603050405020304" pitchFamily="18" charset="0"/>
                <a:ea typeface="Calibri" panose="020F0502020204030204" pitchFamily="34" charset="0"/>
                <a:cs typeface="Times New Roman" panose="02020603050405020304" pitchFamily="18" charset="0"/>
              </a:rPr>
              <a:t> – висловленнями, із якими не можна не погодитися. Поступово, коли ви перейдете до пропозицій, що можуть викликати суперечну реакцію, свідомість (у силу своєї інерційності) вашого співрозмовника погодиться із ними. </a:t>
            </a:r>
            <a:endParaRPr lang="uk-UA" dirty="0" smtClean="0">
              <a:latin typeface="Times New Roman" panose="02020603050405020304" pitchFamily="18" charset="0"/>
              <a:ea typeface="Calibri" panose="020F0502020204030204" pitchFamily="34" charset="0"/>
              <a:cs typeface="Times New Roman" panose="02020603050405020304" pitchFamily="18" charset="0"/>
            </a:endParaRPr>
          </a:p>
          <a:p>
            <a:pPr indent="457200" algn="just">
              <a:spcAft>
                <a:spcPts val="0"/>
              </a:spcAft>
            </a:pPr>
            <a:endParaRPr lang="ru-RU" sz="1600" dirty="0">
              <a:latin typeface="Times New Roman" panose="02020603050405020304" pitchFamily="18" charset="0"/>
              <a:ea typeface="Calibri" panose="020F0502020204030204" pitchFamily="34" charset="0"/>
              <a:cs typeface="Times New Roman" panose="02020603050405020304" pitchFamily="18" charset="0"/>
            </a:endParaRPr>
          </a:p>
          <a:p>
            <a:pPr indent="457200"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9. </a:t>
            </a:r>
            <a:r>
              <a:rPr lang="uk-UA" dirty="0" smtClean="0">
                <a:latin typeface="Times New Roman" panose="02020603050405020304" pitchFamily="18" charset="0"/>
                <a:ea typeface="Calibri" panose="020F0502020204030204" pitchFamily="34" charset="0"/>
                <a:cs typeface="Times New Roman" panose="02020603050405020304" pitchFamily="18" charset="0"/>
              </a:rPr>
              <a:t>«</a:t>
            </a:r>
            <a:r>
              <a:rPr lang="uk-UA" b="1" dirty="0" smtClean="0">
                <a:latin typeface="Times New Roman" panose="02020603050405020304" pitchFamily="18" charset="0"/>
                <a:ea typeface="Calibri" panose="020F0502020204030204" pitchFamily="34" charset="0"/>
                <a:cs typeface="Times New Roman" panose="02020603050405020304" pitchFamily="18" charset="0"/>
              </a:rPr>
              <a:t>Номіналізація</a:t>
            </a:r>
            <a:r>
              <a:rPr lang="uk-UA" dirty="0" smtClean="0">
                <a:latin typeface="Times New Roman" panose="02020603050405020304" pitchFamily="18" charset="0"/>
                <a:ea typeface="Calibri" panose="020F0502020204030204" pitchFamily="34" charset="0"/>
                <a:cs typeface="Times New Roman" panose="02020603050405020304" pitchFamily="18" charset="0"/>
              </a:rPr>
              <a:t>» </a:t>
            </a:r>
            <a:r>
              <a:rPr lang="uk-UA" dirty="0">
                <a:latin typeface="Times New Roman" panose="02020603050405020304" pitchFamily="18" charset="0"/>
                <a:ea typeface="Calibri" panose="020F0502020204030204" pitchFamily="34" charset="0"/>
                <a:cs typeface="Times New Roman" panose="02020603050405020304" pitchFamily="18" charset="0"/>
              </a:rPr>
              <a:t>– узагальнене позначення, вільне від конкретного змісту, яке являє трансформацію дієслова в іменник. Наприклад, можна сказати: “Ви зрозумієте...”, а можна переформулювати: “Ви знайдете розуміння”. Номіналізація виглядає осмислено, але насправді нічого не означає. Однак, якщо ви хочете, щоб чиясь підсвідомість виконала ту або іншу дію, – використовуйте її.</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924867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4312" y="271462"/>
            <a:ext cx="8715375" cy="6315075"/>
          </a:xfrm>
          <a:prstGeom prst="rect">
            <a:avLst/>
          </a:prstGeom>
        </p:spPr>
      </p:pic>
      <p:sp>
        <p:nvSpPr>
          <p:cNvPr id="2" name="Прямоугольник 1"/>
          <p:cNvSpPr/>
          <p:nvPr/>
        </p:nvSpPr>
        <p:spPr>
          <a:xfrm>
            <a:off x="539552" y="548680"/>
            <a:ext cx="8064896" cy="5361468"/>
          </a:xfrm>
          <a:prstGeom prst="rect">
            <a:avLst/>
          </a:prstGeom>
        </p:spPr>
        <p:txBody>
          <a:bodyPr wrap="square">
            <a:spAutoFit/>
          </a:bodyPr>
          <a:lstStyle/>
          <a:p>
            <a:pPr algn="ctr">
              <a:lnSpc>
                <a:spcPct val="107000"/>
              </a:lnSpc>
              <a:spcAft>
                <a:spcPts val="0"/>
              </a:spcAft>
            </a:pPr>
            <a:r>
              <a:rPr lang="uk-UA" sz="2000" i="1" u="sng" dirty="0">
                <a:latin typeface="Times New Roman" panose="02020603050405020304" pitchFamily="18" charset="0"/>
                <a:ea typeface="Calibri" panose="020F0502020204030204" pitchFamily="34" charset="0"/>
                <a:cs typeface="Times New Roman" panose="02020603050405020304" pitchFamily="18" charset="0"/>
              </a:rPr>
              <a:t>Структура механізму ПВ</a:t>
            </a:r>
            <a:endParaRPr lang="ru-RU" i="1" u="sng"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mj-lt"/>
              <a:buAutoNum type="arabicParenR"/>
            </a:pPr>
            <a:r>
              <a:rPr lang="uk-UA" sz="2000" b="1" dirty="0">
                <a:latin typeface="Times New Roman" panose="02020603050405020304" pitchFamily="18" charset="0"/>
                <a:ea typeface="Calibri" panose="020F0502020204030204" pitchFamily="34" charset="0"/>
                <a:cs typeface="Times New Roman" panose="02020603050405020304" pitchFamily="18" charset="0"/>
              </a:rPr>
              <a:t>особливості особистості </a:t>
            </a:r>
            <a:r>
              <a:rPr lang="uk-UA" sz="2000" b="1" dirty="0" smtClean="0">
                <a:latin typeface="Times New Roman" panose="02020603050405020304" pitchFamily="18" charset="0"/>
                <a:ea typeface="Calibri" panose="020F0502020204030204" pitchFamily="34" charset="0"/>
                <a:cs typeface="Times New Roman" panose="02020603050405020304" pitchFamily="18" charset="0"/>
              </a:rPr>
              <a:t>комунікатора</a:t>
            </a:r>
            <a:endParaRPr lang="ru-RU" b="1"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Wingdings 2" panose="05020102010507070707" pitchFamily="18" charset="2"/>
              <a:buChar char=""/>
            </a:pPr>
            <a:r>
              <a:rPr lang="uk-UA" sz="2000" dirty="0">
                <a:latin typeface="Times New Roman" panose="02020603050405020304" pitchFamily="18" charset="0"/>
                <a:ea typeface="Calibri" panose="020F0502020204030204" pitchFamily="34" charset="0"/>
                <a:cs typeface="Times New Roman" panose="02020603050405020304" pitchFamily="18" charset="0"/>
              </a:rPr>
              <a:t> достатня розвиненість пізнавальної, емоційної та вольової сфери; </a:t>
            </a:r>
            <a:endParaRPr lang="ru-RU"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Wingdings 2" panose="05020102010507070707" pitchFamily="18" charset="2"/>
              <a:buChar char=""/>
            </a:pPr>
            <a:r>
              <a:rPr lang="uk-UA" sz="2000" dirty="0">
                <a:latin typeface="Times New Roman" panose="02020603050405020304" pitchFamily="18" charset="0"/>
                <a:ea typeface="Calibri" panose="020F0502020204030204" pitchFamily="34" charset="0"/>
                <a:cs typeface="Times New Roman" panose="02020603050405020304" pitchFamily="18" charset="0"/>
              </a:rPr>
              <a:t>здатність діагностувати індивідуальні особливості та емоційний стан партнера по спілкуванню;</a:t>
            </a:r>
            <a:endParaRPr lang="ru-RU"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Wingdings 2" panose="05020102010507070707" pitchFamily="18" charset="2"/>
              <a:buChar char=""/>
            </a:pPr>
            <a:r>
              <a:rPr lang="uk-UA" sz="2000" dirty="0">
                <a:latin typeface="Times New Roman" panose="02020603050405020304" pitchFamily="18" charset="0"/>
                <a:ea typeface="Calibri" panose="020F0502020204030204" pitchFamily="34" charset="0"/>
                <a:cs typeface="Times New Roman" panose="02020603050405020304" pitchFamily="18" charset="0"/>
              </a:rPr>
              <a:t> знання і вміння вибирати необхідний метод впливу та </a:t>
            </a:r>
            <a:r>
              <a:rPr lang="uk-UA" sz="2000" dirty="0" err="1">
                <a:latin typeface="Times New Roman" panose="02020603050405020304" pitchFamily="18" charset="0"/>
                <a:ea typeface="Calibri" panose="020F0502020204030204" pitchFamily="34" charset="0"/>
                <a:cs typeface="Times New Roman" panose="02020603050405020304" pitchFamily="18" charset="0"/>
              </a:rPr>
              <a:t>грамотно</a:t>
            </a:r>
            <a:r>
              <a:rPr lang="uk-UA" sz="2000" dirty="0">
                <a:latin typeface="Times New Roman" panose="02020603050405020304" pitchFamily="18" charset="0"/>
                <a:ea typeface="Calibri" panose="020F0502020204030204" pitchFamily="34" charset="0"/>
                <a:cs typeface="Times New Roman" panose="02020603050405020304" pitchFamily="18" charset="0"/>
              </a:rPr>
              <a:t> його застосовувати;</a:t>
            </a:r>
            <a:endParaRPr lang="ru-RU" dirty="0">
              <a:latin typeface="Calibri" panose="020F0502020204030204" pitchFamily="34" charset="0"/>
              <a:ea typeface="Calibri" panose="020F0502020204030204" pitchFamily="34" charset="0"/>
              <a:cs typeface="Times New Roman" panose="02020603050405020304" pitchFamily="18" charset="0"/>
            </a:endParaRPr>
          </a:p>
          <a:p>
            <a:pPr indent="90170" algn="just">
              <a:lnSpc>
                <a:spcPct val="107000"/>
              </a:lnSpc>
              <a:spcAft>
                <a:spcPts val="0"/>
              </a:spcAft>
            </a:pPr>
            <a:r>
              <a:rPr lang="uk-UA" sz="2000" dirty="0">
                <a:latin typeface="Times New Roman" panose="02020603050405020304" pitchFamily="18" charset="0"/>
                <a:ea typeface="Calibri" panose="020F0502020204030204" pitchFamily="34" charset="0"/>
                <a:cs typeface="Times New Roman" panose="02020603050405020304" pitchFamily="18" charset="0"/>
              </a:rPr>
              <a:t> </a:t>
            </a:r>
            <a:endParaRPr lang="ru-RU"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mj-lt"/>
              <a:buAutoNum type="arabicParenR" startAt="2"/>
            </a:pPr>
            <a:r>
              <a:rPr lang="uk-UA" sz="2000" b="1" dirty="0">
                <a:latin typeface="Times New Roman" panose="02020603050405020304" pitchFamily="18" charset="0"/>
                <a:ea typeface="Calibri" panose="020F0502020204030204" pitchFamily="34" charset="0"/>
                <a:cs typeface="Times New Roman" panose="02020603050405020304" pitchFamily="18" charset="0"/>
              </a:rPr>
              <a:t>специфіка об’єкта впливу як конкретної соціальної одиниці – </a:t>
            </a:r>
            <a:endParaRPr lang="ru-RU" b="1"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Wingdings 2" panose="05020102010507070707" pitchFamily="18" charset="2"/>
              <a:buChar char=""/>
            </a:pPr>
            <a:r>
              <a:rPr lang="uk-UA" sz="2000" dirty="0">
                <a:latin typeface="Times New Roman" panose="02020603050405020304" pitchFamily="18" charset="0"/>
                <a:ea typeface="Calibri" panose="020F0502020204030204" pitchFamily="34" charset="0"/>
                <a:cs typeface="Times New Roman" panose="02020603050405020304" pitchFamily="18" charset="0"/>
              </a:rPr>
              <a:t>особливості мотивації, </a:t>
            </a:r>
            <a:endParaRPr lang="ru-RU"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Wingdings 2" panose="05020102010507070707" pitchFamily="18" charset="2"/>
              <a:buChar char=""/>
            </a:pPr>
            <a:r>
              <a:rPr lang="uk-UA" sz="2000" dirty="0">
                <a:latin typeface="Times New Roman" panose="02020603050405020304" pitchFamily="18" charset="0"/>
                <a:ea typeface="Calibri" panose="020F0502020204030204" pitchFamily="34" charset="0"/>
                <a:cs typeface="Times New Roman" panose="02020603050405020304" pitchFamily="18" charset="0"/>
              </a:rPr>
              <a:t>наявність </a:t>
            </a:r>
            <a:r>
              <a:rPr lang="uk-UA" sz="2000" dirty="0" err="1">
                <a:latin typeface="Times New Roman" panose="02020603050405020304" pitchFamily="18" charset="0"/>
                <a:ea typeface="Calibri" panose="020F0502020204030204" pitchFamily="34" charset="0"/>
                <a:cs typeface="Times New Roman" panose="02020603050405020304" pitchFamily="18" charset="0"/>
              </a:rPr>
              <a:t>інтелектуально</a:t>
            </a:r>
            <a:r>
              <a:rPr lang="uk-UA" sz="2000" dirty="0">
                <a:latin typeface="Times New Roman" panose="02020603050405020304" pitchFamily="18" charset="0"/>
                <a:ea typeface="Calibri" panose="020F0502020204030204" pitchFamily="34" charset="0"/>
                <a:cs typeface="Times New Roman" panose="02020603050405020304" pitchFamily="18" charset="0"/>
              </a:rPr>
              <a:t>-пізнавальних передумов для здійснення своїх прагнень, </a:t>
            </a:r>
            <a:endParaRPr lang="ru-RU"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Wingdings 2" panose="05020102010507070707" pitchFamily="18" charset="2"/>
              <a:buChar char=""/>
            </a:pPr>
            <a:r>
              <a:rPr lang="uk-UA" sz="2000" dirty="0">
                <a:latin typeface="Times New Roman" panose="02020603050405020304" pitchFamily="18" charset="0"/>
                <a:ea typeface="Calibri" panose="020F0502020204030204" pitchFamily="34" charset="0"/>
                <a:cs typeface="Times New Roman" panose="02020603050405020304" pitchFamily="18" charset="0"/>
              </a:rPr>
              <a:t>емоційно-вольові якості, </a:t>
            </a:r>
            <a:endParaRPr lang="ru-RU"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Wingdings 2" panose="05020102010507070707" pitchFamily="18" charset="2"/>
              <a:buChar char=""/>
            </a:pPr>
            <a:r>
              <a:rPr lang="uk-UA" sz="2000" dirty="0">
                <a:latin typeface="Times New Roman" panose="02020603050405020304" pitchFamily="18" charset="0"/>
                <a:ea typeface="Calibri" panose="020F0502020204030204" pitchFamily="34" charset="0"/>
                <a:cs typeface="Times New Roman" panose="02020603050405020304" pitchFamily="18" charset="0"/>
              </a:rPr>
              <a:t>з</a:t>
            </a:r>
            <a:r>
              <a:rPr lang="uk-UA" sz="2000" dirty="0" smtClean="0">
                <a:latin typeface="Times New Roman" panose="02020603050405020304" pitchFamily="18" charset="0"/>
                <a:ea typeface="Calibri" panose="020F0502020204030204" pitchFamily="34" charset="0"/>
                <a:cs typeface="Times New Roman" panose="02020603050405020304" pitchFamily="18" charset="0"/>
              </a:rPr>
              <a:t>нання,</a:t>
            </a:r>
            <a:endParaRPr lang="ru-RU"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Wingdings 2" panose="05020102010507070707" pitchFamily="18" charset="2"/>
              <a:buChar char=""/>
            </a:pPr>
            <a:r>
              <a:rPr lang="uk-UA" sz="2000" dirty="0">
                <a:latin typeface="Times New Roman" panose="02020603050405020304" pitchFamily="18" charset="0"/>
                <a:ea typeface="Calibri" panose="020F0502020204030204" pitchFamily="34" charset="0"/>
                <a:cs typeface="Times New Roman" panose="02020603050405020304" pitchFamily="18" charset="0"/>
              </a:rPr>
              <a:t>використання сталих стереотипів поведінки;</a:t>
            </a:r>
            <a:endParaRPr lang="ru-RU" dirty="0">
              <a:latin typeface="Calibri" panose="020F0502020204030204" pitchFamily="34" charset="0"/>
              <a:ea typeface="Calibri" panose="020F0502020204030204" pitchFamily="34" charset="0"/>
              <a:cs typeface="Times New Roman" panose="02020603050405020304" pitchFamily="18" charset="0"/>
            </a:endParaRPr>
          </a:p>
          <a:p>
            <a:pPr indent="90170" algn="just">
              <a:lnSpc>
                <a:spcPct val="107000"/>
              </a:lnSpc>
              <a:spcAft>
                <a:spcPts val="0"/>
              </a:spcAft>
            </a:pPr>
            <a:r>
              <a:rPr lang="uk-UA" sz="2000" dirty="0">
                <a:latin typeface="Times New Roman" panose="02020603050405020304" pitchFamily="18" charset="0"/>
                <a:ea typeface="Calibri" panose="020F0502020204030204" pitchFamily="34" charset="0"/>
                <a:cs typeface="Times New Roman" panose="02020603050405020304" pitchFamily="18" charset="0"/>
              </a:rPr>
              <a:t> </a:t>
            </a:r>
            <a:endParaRPr lang="ru-RU"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623598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4312" y="271462"/>
            <a:ext cx="8715375" cy="6315075"/>
          </a:xfrm>
          <a:prstGeom prst="rect">
            <a:avLst/>
          </a:prstGeom>
        </p:spPr>
      </p:pic>
      <p:sp>
        <p:nvSpPr>
          <p:cNvPr id="2" name="Прямоугольник 1"/>
          <p:cNvSpPr/>
          <p:nvPr/>
        </p:nvSpPr>
        <p:spPr>
          <a:xfrm>
            <a:off x="467544" y="548680"/>
            <a:ext cx="8136904" cy="1393330"/>
          </a:xfrm>
          <a:prstGeom prst="rect">
            <a:avLst/>
          </a:prstGeom>
        </p:spPr>
        <p:txBody>
          <a:bodyPr wrap="square">
            <a:spAutoFit/>
          </a:bodyPr>
          <a:lstStyle/>
          <a:p>
            <a:pPr indent="90170" algn="just">
              <a:lnSpc>
                <a:spcPct val="107000"/>
              </a:lnSpc>
              <a:spcAft>
                <a:spcPts val="0"/>
              </a:spcAft>
            </a:pPr>
            <a:r>
              <a:rPr lang="uk-UA" sz="2000" dirty="0">
                <a:latin typeface="Times New Roman" panose="02020603050405020304" pitchFamily="18" charset="0"/>
                <a:ea typeface="Calibri" panose="020F0502020204030204" pitchFamily="34" charset="0"/>
                <a:cs typeface="Times New Roman" panose="02020603050405020304" pitchFamily="18" charset="0"/>
              </a:rPr>
              <a:t>3) особливості каналу проходження стимулів від суб’єкта до об’єкта та реалізації обраного методу – вміння розпізнавати та впливати на психологічні  бар’єри </a:t>
            </a:r>
            <a:r>
              <a:rPr lang="uk-UA" sz="2000" dirty="0" smtClean="0">
                <a:latin typeface="Times New Roman" panose="02020603050405020304" pitchFamily="18" charset="0"/>
                <a:ea typeface="Calibri" panose="020F0502020204030204" pitchFamily="34" charset="0"/>
                <a:cs typeface="Times New Roman" panose="02020603050405020304" pitchFamily="18" charset="0"/>
              </a:rPr>
              <a:t>(«фільтри»), </a:t>
            </a:r>
            <a:r>
              <a:rPr lang="uk-UA" sz="2000" dirty="0">
                <a:latin typeface="Times New Roman" panose="02020603050405020304" pitchFamily="18" charset="0"/>
                <a:ea typeface="Calibri" panose="020F0502020204030204" pitchFamily="34" charset="0"/>
                <a:cs typeface="Times New Roman" panose="02020603050405020304" pitchFamily="18" charset="0"/>
              </a:rPr>
              <a:t>що виникають в процесі психологічного впливу.</a:t>
            </a:r>
            <a:endParaRPr lang="ru-RU" sz="2000" dirty="0">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1028" name="Picture 4" descr="https://svitppt.com.ua/images/2/1791/960/img1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49261" y="2144996"/>
            <a:ext cx="5645476" cy="42341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827621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4312" y="271462"/>
            <a:ext cx="8715375" cy="6315075"/>
          </a:xfrm>
          <a:prstGeom prst="rect">
            <a:avLst/>
          </a:prstGeom>
        </p:spPr>
      </p:pic>
      <p:sp>
        <p:nvSpPr>
          <p:cNvPr id="2" name="Прямоугольник 1"/>
          <p:cNvSpPr/>
          <p:nvPr/>
        </p:nvSpPr>
        <p:spPr>
          <a:xfrm>
            <a:off x="467544" y="476672"/>
            <a:ext cx="8136904" cy="5015860"/>
          </a:xfrm>
          <a:prstGeom prst="rect">
            <a:avLst/>
          </a:prstGeom>
        </p:spPr>
        <p:txBody>
          <a:bodyPr wrap="square">
            <a:spAutoFit/>
          </a:bodyPr>
          <a:lstStyle/>
          <a:p>
            <a:pPr algn="ctr">
              <a:lnSpc>
                <a:spcPct val="107000"/>
              </a:lnSpc>
              <a:spcAft>
                <a:spcPts val="0"/>
              </a:spcAft>
            </a:pPr>
            <a:r>
              <a:rPr lang="uk-UA" sz="2000" i="1" u="sng" dirty="0">
                <a:latin typeface="Times New Roman" panose="02020603050405020304" pitchFamily="18" charset="0"/>
                <a:ea typeface="Calibri" panose="020F0502020204030204" pitchFamily="34" charset="0"/>
                <a:cs typeface="Times New Roman" panose="02020603050405020304" pitchFamily="18" charset="0"/>
              </a:rPr>
              <a:t>Психологічні бар’єри:</a:t>
            </a:r>
            <a:endParaRPr lang="ru-RU"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Wingdings 2" panose="05020102010507070707" pitchFamily="18" charset="2"/>
              <a:buChar char=""/>
            </a:pPr>
            <a:r>
              <a:rPr lang="uk-UA" sz="2000" b="1" i="1" dirty="0">
                <a:latin typeface="Times New Roman" panose="02020603050405020304" pitchFamily="18" charset="0"/>
                <a:ea typeface="Calibri" panose="020F0502020204030204" pitchFamily="34" charset="0"/>
                <a:cs typeface="Times New Roman" panose="02020603050405020304" pitchFamily="18" charset="0"/>
              </a:rPr>
              <a:t>мотиваційний</a:t>
            </a:r>
            <a:r>
              <a:rPr lang="uk-UA" sz="2000" dirty="0">
                <a:latin typeface="Times New Roman" panose="02020603050405020304" pitchFamily="18" charset="0"/>
                <a:ea typeface="Calibri" panose="020F0502020204030204" pitchFamily="34" charset="0"/>
                <a:cs typeface="Times New Roman" panose="02020603050405020304" pitchFamily="18" charset="0"/>
              </a:rPr>
              <a:t> – небажання чи незацікавленість у спілкуванні внаслідок упередженості, страху осуду чи помсти з боку певних осіб (родичів, співучасників злочину тощо), небажання розголосу події чи інтимних сторін життя;</a:t>
            </a:r>
            <a:endParaRPr lang="ru-RU"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Wingdings 2" panose="05020102010507070707" pitchFamily="18" charset="2"/>
              <a:buChar char=""/>
            </a:pPr>
            <a:r>
              <a:rPr lang="uk-UA" sz="2000" b="1" i="1" dirty="0">
                <a:latin typeface="Times New Roman" panose="02020603050405020304" pitchFamily="18" charset="0"/>
                <a:ea typeface="Calibri" panose="020F0502020204030204" pitchFamily="34" charset="0"/>
                <a:cs typeface="Times New Roman" panose="02020603050405020304" pitchFamily="18" charset="0"/>
              </a:rPr>
              <a:t>інтелектуальний</a:t>
            </a:r>
            <a:r>
              <a:rPr lang="uk-UA" sz="2000" dirty="0">
                <a:latin typeface="Times New Roman" panose="02020603050405020304" pitchFamily="18" charset="0"/>
                <a:ea typeface="Calibri" panose="020F0502020204030204" pitchFamily="34" charset="0"/>
                <a:cs typeface="Times New Roman" panose="02020603050405020304" pitchFamily="18" charset="0"/>
              </a:rPr>
              <a:t> – помилкове сприймання особливостей особистості партнера по спілкуванню (темпераменту, характеру, освіченості та ін.) та різна «мова спілкування», розбіжності в розумінні одних і тих самих обставин через різний рівень освіченості, обізнаності в питанні;</a:t>
            </a:r>
            <a:endParaRPr lang="ru-RU"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Wingdings 2" panose="05020102010507070707" pitchFamily="18" charset="2"/>
              <a:buChar char=""/>
            </a:pPr>
            <a:r>
              <a:rPr lang="uk-UA" sz="2000" b="1" i="1" dirty="0" smtClean="0">
                <a:latin typeface="Times New Roman" panose="02020603050405020304" pitchFamily="18" charset="0"/>
                <a:ea typeface="Calibri" panose="020F0502020204030204" pitchFamily="34" charset="0"/>
                <a:cs typeface="Times New Roman" panose="02020603050405020304" pitchFamily="18" charset="0"/>
              </a:rPr>
              <a:t>емоційний</a:t>
            </a:r>
            <a:r>
              <a:rPr lang="uk-UA" sz="2000" dirty="0" smtClean="0">
                <a:latin typeface="Times New Roman" panose="02020603050405020304" pitchFamily="18" charset="0"/>
                <a:ea typeface="Calibri" panose="020F0502020204030204" pitchFamily="34" charset="0"/>
                <a:cs typeface="Times New Roman" panose="02020603050405020304" pitchFamily="18" charset="0"/>
              </a:rPr>
              <a:t> </a:t>
            </a:r>
            <a:r>
              <a:rPr lang="uk-UA" sz="2000" dirty="0">
                <a:latin typeface="Times New Roman" panose="02020603050405020304" pitchFamily="18" charset="0"/>
                <a:ea typeface="Calibri" panose="020F0502020204030204" pitchFamily="34" charset="0"/>
                <a:cs typeface="Times New Roman" panose="02020603050405020304" pitchFamily="18" charset="0"/>
              </a:rPr>
              <a:t>– негативне ставлення до конкретного працівника чи </a:t>
            </a:r>
            <a:r>
              <a:rPr lang="uk-UA" sz="2000" dirty="0" smtClean="0">
                <a:latin typeface="Times New Roman" panose="02020603050405020304" pitchFamily="18" charset="0"/>
                <a:ea typeface="Calibri" panose="020F0502020204030204" pitchFamily="34" charset="0"/>
                <a:cs typeface="Times New Roman" panose="02020603050405020304" pitchFamily="18" charset="0"/>
              </a:rPr>
              <a:t>організації</a:t>
            </a:r>
            <a:r>
              <a:rPr lang="uk-UA" sz="2000" dirty="0" smtClean="0">
                <a:latin typeface="Times New Roman" panose="02020603050405020304" pitchFamily="18" charset="0"/>
                <a:ea typeface="Calibri" panose="020F0502020204030204" pitchFamily="34" charset="0"/>
                <a:cs typeface="Times New Roman" panose="02020603050405020304" pitchFamily="18" charset="0"/>
              </a:rPr>
              <a:t> </a:t>
            </a:r>
            <a:r>
              <a:rPr lang="uk-UA" sz="2000" dirty="0">
                <a:latin typeface="Times New Roman" panose="02020603050405020304" pitchFamily="18" charset="0"/>
                <a:ea typeface="Calibri" panose="020F0502020204030204" pitchFamily="34" charset="0"/>
                <a:cs typeface="Times New Roman" panose="02020603050405020304" pitchFamily="18" charset="0"/>
              </a:rPr>
              <a:t>в цілому,  недовіра, агресивність;</a:t>
            </a:r>
            <a:endParaRPr lang="ru-RU"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Wingdings 2" panose="05020102010507070707" pitchFamily="18" charset="2"/>
              <a:buChar char=""/>
            </a:pPr>
            <a:r>
              <a:rPr lang="uk-UA" sz="2000" b="1" i="1" dirty="0" smtClean="0">
                <a:latin typeface="Times New Roman" panose="02020603050405020304" pitchFamily="18" charset="0"/>
                <a:ea typeface="Calibri" panose="020F0502020204030204" pitchFamily="34" charset="0"/>
                <a:cs typeface="Times New Roman" panose="02020603050405020304" pitchFamily="18" charset="0"/>
              </a:rPr>
              <a:t>вольовий</a:t>
            </a:r>
            <a:r>
              <a:rPr lang="uk-UA" sz="2000" dirty="0" smtClean="0">
                <a:latin typeface="Times New Roman" panose="02020603050405020304" pitchFamily="18" charset="0"/>
                <a:ea typeface="Calibri" panose="020F0502020204030204" pitchFamily="34" charset="0"/>
                <a:cs typeface="Times New Roman" panose="02020603050405020304" pitchFamily="18" charset="0"/>
              </a:rPr>
              <a:t> </a:t>
            </a:r>
            <a:r>
              <a:rPr lang="uk-UA" sz="2000" dirty="0">
                <a:latin typeface="Times New Roman" panose="02020603050405020304" pitchFamily="18" charset="0"/>
                <a:ea typeface="Calibri" panose="020F0502020204030204" pitchFamily="34" charset="0"/>
                <a:cs typeface="Times New Roman" panose="02020603050405020304" pitchFamily="18" charset="0"/>
              </a:rPr>
              <a:t>– небажання чи неможливість подолання своїх поведінкових установок і стереотипів, небажання підкорятись чужій волі чи неможливість відмовитися від вже раніше обіцяного.</a:t>
            </a:r>
            <a:endParaRPr lang="ru-RU"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188556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4312" y="271462"/>
            <a:ext cx="8715375" cy="6315075"/>
          </a:xfrm>
          <a:prstGeom prst="rect">
            <a:avLst/>
          </a:prstGeom>
        </p:spPr>
      </p:pic>
      <p:sp>
        <p:nvSpPr>
          <p:cNvPr id="2" name="Прямоугольник 1"/>
          <p:cNvSpPr/>
          <p:nvPr/>
        </p:nvSpPr>
        <p:spPr>
          <a:xfrm>
            <a:off x="467544" y="476672"/>
            <a:ext cx="8172907" cy="5361468"/>
          </a:xfrm>
          <a:prstGeom prst="rect">
            <a:avLst/>
          </a:prstGeom>
        </p:spPr>
        <p:txBody>
          <a:bodyPr wrap="square">
            <a:spAutoFit/>
          </a:bodyPr>
          <a:lstStyle/>
          <a:p>
            <a:pPr algn="ctr">
              <a:lnSpc>
                <a:spcPct val="107000"/>
              </a:lnSpc>
              <a:spcAft>
                <a:spcPts val="0"/>
              </a:spcAft>
            </a:pPr>
            <a:r>
              <a:rPr lang="uk-UA" sz="2000" b="1" i="1" u="sng" dirty="0" smtClean="0">
                <a:latin typeface="Times New Roman" panose="02020603050405020304" pitchFamily="18" charset="0"/>
                <a:ea typeface="Calibri" panose="020F0502020204030204" pitchFamily="34" charset="0"/>
                <a:cs typeface="Times New Roman" panose="02020603050405020304" pitchFamily="18" charset="0"/>
              </a:rPr>
              <a:t>Принципи здійснення </a:t>
            </a:r>
            <a:r>
              <a:rPr lang="uk-UA" sz="2000" b="1" i="1" u="sng" dirty="0">
                <a:latin typeface="Times New Roman" panose="02020603050405020304" pitchFamily="18" charset="0"/>
                <a:ea typeface="Calibri" panose="020F0502020204030204" pitchFamily="34" charset="0"/>
                <a:cs typeface="Times New Roman" panose="02020603050405020304" pitchFamily="18" charset="0"/>
              </a:rPr>
              <a:t>контактної </a:t>
            </a:r>
            <a:r>
              <a:rPr lang="uk-UA" sz="2000" b="1" i="1" u="sng" dirty="0" smtClean="0">
                <a:latin typeface="Times New Roman" panose="02020603050405020304" pitchFamily="18" charset="0"/>
                <a:ea typeface="Calibri" panose="020F0502020204030204" pitchFamily="34" charset="0"/>
                <a:cs typeface="Times New Roman" panose="02020603050405020304" pitchFamily="18" charset="0"/>
              </a:rPr>
              <a:t>взаємодії:</a:t>
            </a:r>
            <a:endParaRPr lang="ru-RU" b="1" i="1" u="sng" dirty="0">
              <a:latin typeface="Calibri" panose="020F0502020204030204" pitchFamily="34" charset="0"/>
              <a:ea typeface="Calibri" panose="020F0502020204030204" pitchFamily="34" charset="0"/>
              <a:cs typeface="Times New Roman" panose="02020603050405020304" pitchFamily="18" charset="0"/>
            </a:endParaRPr>
          </a:p>
          <a:p>
            <a:pPr indent="270510" algn="just">
              <a:lnSpc>
                <a:spcPct val="107000"/>
              </a:lnSpc>
              <a:spcAft>
                <a:spcPts val="0"/>
              </a:spcAft>
            </a:pPr>
            <a:r>
              <a:rPr lang="uk-UA" sz="2000" dirty="0">
                <a:latin typeface="Times New Roman" panose="02020603050405020304" pitchFamily="18" charset="0"/>
                <a:ea typeface="Calibri" panose="020F0502020204030204" pitchFamily="34" charset="0"/>
                <a:cs typeface="Times New Roman" panose="02020603050405020304" pitchFamily="18" charset="0"/>
              </a:rPr>
              <a:t>1.	Необхідно забезпечити </a:t>
            </a:r>
            <a:r>
              <a:rPr lang="uk-UA" sz="2000" b="1" i="1" dirty="0">
                <a:latin typeface="Times New Roman" panose="02020603050405020304" pitchFamily="18" charset="0"/>
                <a:ea typeface="Calibri" panose="020F0502020204030204" pitchFamily="34" charset="0"/>
                <a:cs typeface="Times New Roman" panose="02020603050405020304" pitchFamily="18" charset="0"/>
              </a:rPr>
              <a:t>психічну активність особи</a:t>
            </a:r>
            <a:r>
              <a:rPr lang="uk-UA" sz="2000" dirty="0">
                <a:latin typeface="Times New Roman" panose="02020603050405020304" pitchFamily="18" charset="0"/>
                <a:ea typeface="Calibri" panose="020F0502020204030204" pitchFamily="34" charset="0"/>
                <a:cs typeface="Times New Roman" panose="02020603050405020304" pitchFamily="18" charset="0"/>
              </a:rPr>
              <a:t>, на яку він спрямований. Вплив тільки в тому випадку буде результативним, якщо він активно сприймається, спонукає активну психічну діяльність.</a:t>
            </a:r>
            <a:endParaRPr lang="ru-RU" dirty="0">
              <a:latin typeface="Calibri" panose="020F0502020204030204" pitchFamily="34" charset="0"/>
              <a:ea typeface="Calibri" panose="020F0502020204030204" pitchFamily="34" charset="0"/>
              <a:cs typeface="Times New Roman" panose="02020603050405020304" pitchFamily="18" charset="0"/>
            </a:endParaRPr>
          </a:p>
          <a:p>
            <a:pPr indent="270510" algn="just">
              <a:lnSpc>
                <a:spcPct val="107000"/>
              </a:lnSpc>
              <a:spcAft>
                <a:spcPts val="0"/>
              </a:spcAft>
            </a:pPr>
            <a:r>
              <a:rPr lang="uk-UA" sz="2000" dirty="0">
                <a:latin typeface="Times New Roman" panose="02020603050405020304" pitchFamily="18" charset="0"/>
                <a:ea typeface="Calibri" panose="020F0502020204030204" pitchFamily="34" charset="0"/>
                <a:cs typeface="Times New Roman" panose="02020603050405020304" pitchFamily="18" charset="0"/>
              </a:rPr>
              <a:t>2. Вплив повинен здійснюватися з урахуванням конкретних особливостей особистості. </a:t>
            </a:r>
            <a:endParaRPr lang="uk-UA" sz="2000" dirty="0" smtClean="0">
              <a:latin typeface="Times New Roman" panose="02020603050405020304" pitchFamily="18" charset="0"/>
              <a:ea typeface="Calibri" panose="020F0502020204030204" pitchFamily="34" charset="0"/>
              <a:cs typeface="Times New Roman" panose="02020603050405020304" pitchFamily="18" charset="0"/>
            </a:endParaRPr>
          </a:p>
          <a:p>
            <a:pPr indent="270510" algn="just">
              <a:lnSpc>
                <a:spcPct val="107000"/>
              </a:lnSpc>
              <a:spcAft>
                <a:spcPts val="0"/>
              </a:spcAft>
            </a:pPr>
            <a:r>
              <a:rPr lang="uk-UA" sz="2000" dirty="0" smtClean="0">
                <a:latin typeface="Times New Roman" panose="02020603050405020304" pitchFamily="18" charset="0"/>
                <a:ea typeface="Calibri" panose="020F0502020204030204" pitchFamily="34" charset="0"/>
                <a:cs typeface="Times New Roman" panose="02020603050405020304" pitchFamily="18" charset="0"/>
              </a:rPr>
              <a:t>3. Вплив </a:t>
            </a:r>
            <a:r>
              <a:rPr lang="uk-UA" sz="2000" dirty="0">
                <a:latin typeface="Times New Roman" panose="02020603050405020304" pitchFamily="18" charset="0"/>
                <a:ea typeface="Calibri" panose="020F0502020204030204" pitchFamily="34" charset="0"/>
                <a:cs typeface="Times New Roman" panose="02020603050405020304" pitchFamily="18" charset="0"/>
              </a:rPr>
              <a:t>повинний здійснюватися </a:t>
            </a:r>
            <a:r>
              <a:rPr lang="uk-UA" sz="2000" b="1" i="1" dirty="0">
                <a:latin typeface="Times New Roman" panose="02020603050405020304" pitchFamily="18" charset="0"/>
                <a:ea typeface="Calibri" panose="020F0502020204030204" pitchFamily="34" charset="0"/>
                <a:cs typeface="Times New Roman" panose="02020603050405020304" pitchFamily="18" charset="0"/>
              </a:rPr>
              <a:t>з урахуванням сукупності конкретних фактів, обставин</a:t>
            </a:r>
            <a:r>
              <a:rPr lang="uk-UA" sz="2000" dirty="0">
                <a:latin typeface="Times New Roman" panose="02020603050405020304" pitchFamily="18" charset="0"/>
                <a:ea typeface="Calibri" panose="020F0502020204030204" pitchFamily="34" charset="0"/>
                <a:cs typeface="Times New Roman" panose="02020603050405020304" pitchFamily="18" charset="0"/>
              </a:rPr>
              <a:t>, що служать базою для виникнення певної спрямованості розумових процесів у особи, на яку впливають.</a:t>
            </a:r>
            <a:endParaRPr lang="ru-RU" dirty="0">
              <a:latin typeface="Calibri" panose="020F0502020204030204" pitchFamily="34" charset="0"/>
              <a:ea typeface="Calibri" panose="020F0502020204030204" pitchFamily="34" charset="0"/>
              <a:cs typeface="Times New Roman" panose="02020603050405020304" pitchFamily="18" charset="0"/>
            </a:endParaRPr>
          </a:p>
          <a:p>
            <a:pPr indent="180340" algn="just">
              <a:lnSpc>
                <a:spcPct val="107000"/>
              </a:lnSpc>
              <a:spcAft>
                <a:spcPts val="0"/>
              </a:spcAft>
            </a:pPr>
            <a:r>
              <a:rPr lang="uk-UA" sz="2000" dirty="0">
                <a:latin typeface="Times New Roman" panose="02020603050405020304" pitchFamily="18" charset="0"/>
                <a:ea typeface="Calibri" panose="020F0502020204030204" pitchFamily="34" charset="0"/>
                <a:cs typeface="Times New Roman" panose="02020603050405020304" pitchFamily="18" charset="0"/>
              </a:rPr>
              <a:t>4.	Для здійснення впливу необхідно знати </a:t>
            </a:r>
            <a:r>
              <a:rPr lang="uk-UA" sz="2000" b="1" i="1" dirty="0">
                <a:latin typeface="Times New Roman" panose="02020603050405020304" pitchFamily="18" charset="0"/>
                <a:ea typeface="Calibri" panose="020F0502020204030204" pitchFamily="34" charset="0"/>
                <a:cs typeface="Times New Roman" panose="02020603050405020304" pitchFamily="18" charset="0"/>
              </a:rPr>
              <a:t>загальні закономірності психіки людини</a:t>
            </a:r>
            <a:r>
              <a:rPr lang="uk-UA" sz="2000" dirty="0">
                <a:latin typeface="Times New Roman" panose="02020603050405020304" pitchFamily="18" charset="0"/>
                <a:ea typeface="Calibri" panose="020F0502020204030204" pitchFamily="34" charset="0"/>
                <a:cs typeface="Times New Roman" panose="02020603050405020304" pitchFamily="18" charset="0"/>
              </a:rPr>
              <a:t>, загальні закономірності засвоєння нею інформації, особливостей її сприйняття в процесі спілкування, чинників, що впливають на активізацію процесу засвоєння інформації та хід мислення, впливи емоційних процесів на розумові при реалізації впливу. </a:t>
            </a:r>
            <a:endParaRPr lang="ru-RU" dirty="0">
              <a:latin typeface="Calibri" panose="020F0502020204030204" pitchFamily="34" charset="0"/>
              <a:ea typeface="Calibri" panose="020F0502020204030204" pitchFamily="34" charset="0"/>
              <a:cs typeface="Times New Roman" panose="02020603050405020304" pitchFamily="18" charset="0"/>
            </a:endParaRPr>
          </a:p>
          <a:p>
            <a:pPr indent="180340" algn="just">
              <a:lnSpc>
                <a:spcPct val="107000"/>
              </a:lnSpc>
              <a:spcAft>
                <a:spcPts val="0"/>
              </a:spcAft>
            </a:pPr>
            <a:r>
              <a:rPr lang="uk-UA" sz="2000" dirty="0">
                <a:latin typeface="Times New Roman" panose="02020603050405020304" pitchFamily="18" charset="0"/>
                <a:ea typeface="Calibri" panose="020F0502020204030204" pitchFamily="34" charset="0"/>
                <a:cs typeface="Times New Roman" panose="02020603050405020304" pitchFamily="18" charset="0"/>
              </a:rPr>
              <a:t>5.	При плануванні впливу повинна бути виявлена і врахована вся </a:t>
            </a:r>
            <a:r>
              <a:rPr lang="uk-UA" sz="2000" b="1" i="1" dirty="0">
                <a:latin typeface="Times New Roman" panose="02020603050405020304" pitchFamily="18" charset="0"/>
                <a:ea typeface="Calibri" panose="020F0502020204030204" pitchFamily="34" charset="0"/>
                <a:cs typeface="Times New Roman" panose="02020603050405020304" pitchFamily="18" charset="0"/>
              </a:rPr>
              <a:t>структура впливу </a:t>
            </a:r>
            <a:r>
              <a:rPr lang="uk-UA" sz="2000" dirty="0">
                <a:latin typeface="Times New Roman" panose="02020603050405020304" pitchFamily="18" charset="0"/>
                <a:ea typeface="Calibri" panose="020F0502020204030204" pitchFamily="34" charset="0"/>
                <a:cs typeface="Times New Roman" panose="02020603050405020304" pitchFamily="18" charset="0"/>
              </a:rPr>
              <a:t>на дану особистість.</a:t>
            </a:r>
            <a:endParaRPr lang="ru-RU"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019626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4312" y="271462"/>
            <a:ext cx="8715375" cy="6315075"/>
          </a:xfrm>
          <a:prstGeom prst="rect">
            <a:avLst/>
          </a:prstGeom>
        </p:spPr>
      </p:pic>
      <p:sp>
        <p:nvSpPr>
          <p:cNvPr id="2" name="Прямоугольник 1"/>
          <p:cNvSpPr/>
          <p:nvPr/>
        </p:nvSpPr>
        <p:spPr>
          <a:xfrm>
            <a:off x="467544" y="476672"/>
            <a:ext cx="8208912" cy="4401205"/>
          </a:xfrm>
          <a:prstGeom prst="rect">
            <a:avLst/>
          </a:prstGeom>
        </p:spPr>
        <p:txBody>
          <a:bodyPr wrap="square">
            <a:spAutoFit/>
          </a:bodyPr>
          <a:lstStyle/>
          <a:p>
            <a:pPr indent="180340" algn="just">
              <a:spcAft>
                <a:spcPts val="0"/>
              </a:spcAft>
            </a:pPr>
            <a:r>
              <a:rPr lang="uk-UA" sz="2000" dirty="0" smtClean="0">
                <a:latin typeface="Times New Roman" panose="02020603050405020304" pitchFamily="18" charset="0"/>
                <a:ea typeface="Calibri" panose="020F0502020204030204" pitchFamily="34" charset="0"/>
                <a:cs typeface="Times New Roman" panose="02020603050405020304" pitchFamily="18" charset="0"/>
              </a:rPr>
              <a:t>6. Позитивне </a:t>
            </a:r>
            <a:r>
              <a:rPr lang="uk-UA" sz="2000" dirty="0">
                <a:latin typeface="Times New Roman" panose="02020603050405020304" pitchFamily="18" charset="0"/>
                <a:ea typeface="Calibri" panose="020F0502020204030204" pitchFamily="34" charset="0"/>
                <a:cs typeface="Times New Roman" panose="02020603050405020304" pitchFamily="18" charset="0"/>
              </a:rPr>
              <a:t>сприйняття впливу обов’язково повинно </a:t>
            </a:r>
            <a:r>
              <a:rPr lang="uk-UA" sz="2000" b="1" i="1" dirty="0">
                <a:latin typeface="Times New Roman" panose="02020603050405020304" pitchFamily="18" charset="0"/>
                <a:ea typeface="Calibri" panose="020F0502020204030204" pitchFamily="34" charset="0"/>
                <a:cs typeface="Times New Roman" panose="02020603050405020304" pitchFamily="18" charset="0"/>
              </a:rPr>
              <a:t>стимулюватися</a:t>
            </a:r>
            <a:r>
              <a:rPr lang="uk-UA" sz="2000" dirty="0">
                <a:latin typeface="Times New Roman" panose="02020603050405020304" pitchFamily="18" charset="0"/>
                <a:ea typeface="Calibri" panose="020F0502020204030204" pitchFamily="34" charset="0"/>
                <a:cs typeface="Times New Roman" panose="02020603050405020304" pitchFamily="18" charset="0"/>
              </a:rPr>
              <a:t>. </a:t>
            </a:r>
            <a:endParaRPr lang="ru-RU" dirty="0">
              <a:latin typeface="Times New Roman" panose="02020603050405020304" pitchFamily="18" charset="0"/>
              <a:ea typeface="Calibri" panose="020F0502020204030204" pitchFamily="34" charset="0"/>
              <a:cs typeface="Times New Roman" panose="02020603050405020304" pitchFamily="18" charset="0"/>
            </a:endParaRPr>
          </a:p>
          <a:p>
            <a:pPr indent="180340" algn="just">
              <a:spcAft>
                <a:spcPts val="0"/>
              </a:spcAft>
            </a:pPr>
            <a:r>
              <a:rPr lang="uk-UA" sz="2000" dirty="0" smtClean="0">
                <a:latin typeface="Times New Roman" panose="02020603050405020304" pitchFamily="18" charset="0"/>
                <a:ea typeface="Calibri" panose="020F0502020204030204" pitchFamily="34" charset="0"/>
                <a:cs typeface="Times New Roman" panose="02020603050405020304" pitchFamily="18" charset="0"/>
              </a:rPr>
              <a:t>7. Процес </a:t>
            </a:r>
            <a:r>
              <a:rPr lang="uk-UA" sz="2000" dirty="0">
                <a:latin typeface="Times New Roman" panose="02020603050405020304" pitchFamily="18" charset="0"/>
                <a:ea typeface="Calibri" panose="020F0502020204030204" pitchFamily="34" charset="0"/>
                <a:cs typeface="Times New Roman" panose="02020603050405020304" pitchFamily="18" charset="0"/>
              </a:rPr>
              <a:t>впливу, його елементи, зворотна реакція особи, на яку впливають, повинні заздалегідь </a:t>
            </a:r>
            <a:r>
              <a:rPr lang="uk-UA" sz="2000" b="1" i="1" dirty="0">
                <a:latin typeface="Times New Roman" panose="02020603050405020304" pitchFamily="18" charset="0"/>
                <a:ea typeface="Calibri" panose="020F0502020204030204" pitchFamily="34" charset="0"/>
                <a:cs typeface="Times New Roman" panose="02020603050405020304" pitchFamily="18" charset="0"/>
              </a:rPr>
              <a:t>плануватися і прогнозуватися</a:t>
            </a:r>
            <a:r>
              <a:rPr lang="uk-UA" sz="2000" dirty="0">
                <a:latin typeface="Times New Roman" panose="02020603050405020304" pitchFamily="18" charset="0"/>
                <a:ea typeface="Calibri" panose="020F0502020204030204" pitchFamily="34" charset="0"/>
                <a:cs typeface="Times New Roman" panose="02020603050405020304" pitchFamily="18" charset="0"/>
              </a:rPr>
              <a:t>.</a:t>
            </a:r>
            <a:endParaRPr lang="ru-RU" dirty="0">
              <a:latin typeface="Times New Roman" panose="02020603050405020304" pitchFamily="18" charset="0"/>
              <a:ea typeface="Calibri" panose="020F0502020204030204" pitchFamily="34" charset="0"/>
              <a:cs typeface="Times New Roman" panose="02020603050405020304" pitchFamily="18" charset="0"/>
            </a:endParaRPr>
          </a:p>
          <a:p>
            <a:pPr indent="180340" algn="just">
              <a:spcAft>
                <a:spcPts val="0"/>
              </a:spcAft>
            </a:pPr>
            <a:r>
              <a:rPr lang="uk-UA" sz="2000" dirty="0" smtClean="0">
                <a:latin typeface="Times New Roman" panose="02020603050405020304" pitchFamily="18" charset="0"/>
                <a:ea typeface="Calibri" panose="020F0502020204030204" pitchFamily="34" charset="0"/>
                <a:cs typeface="Times New Roman" panose="02020603050405020304" pitchFamily="18" charset="0"/>
              </a:rPr>
              <a:t>8. Вплив </a:t>
            </a:r>
            <a:r>
              <a:rPr lang="uk-UA" sz="2000" dirty="0">
                <a:latin typeface="Times New Roman" panose="02020603050405020304" pitchFamily="18" charset="0"/>
                <a:ea typeface="Calibri" panose="020F0502020204030204" pitchFamily="34" charset="0"/>
                <a:cs typeface="Times New Roman" panose="02020603050405020304" pitchFamily="18" charset="0"/>
              </a:rPr>
              <a:t>у всіх випадках </a:t>
            </a:r>
            <a:r>
              <a:rPr lang="uk-UA" sz="2000" b="1" i="1" dirty="0">
                <a:latin typeface="Times New Roman" panose="02020603050405020304" pitchFamily="18" charset="0"/>
                <a:ea typeface="Calibri" panose="020F0502020204030204" pitchFamily="34" charset="0"/>
                <a:cs typeface="Times New Roman" panose="02020603050405020304" pitchFamily="18" charset="0"/>
              </a:rPr>
              <a:t>не повинен порушувати права особи</a:t>
            </a:r>
            <a:r>
              <a:rPr lang="uk-UA" sz="2000" dirty="0">
                <a:latin typeface="Times New Roman" panose="02020603050405020304" pitchFamily="18" charset="0"/>
                <a:ea typeface="Calibri" panose="020F0502020204030204" pitchFamily="34" charset="0"/>
                <a:cs typeface="Times New Roman" panose="02020603050405020304" pitchFamily="18" charset="0"/>
              </a:rPr>
              <a:t>, на яку впливають.</a:t>
            </a:r>
            <a:endParaRPr lang="ru-RU" dirty="0">
              <a:latin typeface="Times New Roman" panose="02020603050405020304" pitchFamily="18" charset="0"/>
              <a:ea typeface="Calibri" panose="020F0502020204030204" pitchFamily="34" charset="0"/>
              <a:cs typeface="Times New Roman" panose="02020603050405020304" pitchFamily="18" charset="0"/>
            </a:endParaRPr>
          </a:p>
          <a:p>
            <a:pPr indent="180340" algn="just">
              <a:spcAft>
                <a:spcPts val="0"/>
              </a:spcAft>
            </a:pPr>
            <a:r>
              <a:rPr lang="uk-UA" sz="2000" dirty="0" smtClean="0">
                <a:latin typeface="Times New Roman" panose="02020603050405020304" pitchFamily="18" charset="0"/>
                <a:ea typeface="Calibri" panose="020F0502020204030204" pitchFamily="34" charset="0"/>
                <a:cs typeface="Times New Roman" panose="02020603050405020304" pitchFamily="18" charset="0"/>
              </a:rPr>
              <a:t>9. При </a:t>
            </a:r>
            <a:r>
              <a:rPr lang="uk-UA" sz="2000" dirty="0">
                <a:latin typeface="Times New Roman" panose="02020603050405020304" pitchFamily="18" charset="0"/>
                <a:ea typeface="Calibri" panose="020F0502020204030204" pitchFamily="34" charset="0"/>
                <a:cs typeface="Times New Roman" panose="02020603050405020304" pitchFamily="18" charset="0"/>
              </a:rPr>
              <a:t>впливі обов’язково враховуються ті </a:t>
            </a:r>
            <a:r>
              <a:rPr lang="uk-UA" sz="2000" b="1" i="1" dirty="0">
                <a:latin typeface="Times New Roman" panose="02020603050405020304" pitchFamily="18" charset="0"/>
                <a:ea typeface="Calibri" panose="020F0502020204030204" pitchFamily="34" charset="0"/>
                <a:cs typeface="Times New Roman" panose="02020603050405020304" pitchFamily="18" charset="0"/>
              </a:rPr>
              <a:t>зовнішні умови</a:t>
            </a:r>
            <a:r>
              <a:rPr lang="uk-UA" sz="2000" dirty="0">
                <a:latin typeface="Times New Roman" panose="02020603050405020304" pitchFamily="18" charset="0"/>
                <a:ea typeface="Calibri" panose="020F0502020204030204" pitchFamily="34" charset="0"/>
                <a:cs typeface="Times New Roman" panose="02020603050405020304" pitchFamily="18" charset="0"/>
              </a:rPr>
              <a:t>, в яких він здійснюється. Зовнішні умови повинні допомагати досягненню цілей впливу. Необхідно в усіх випадках знати, передбачати ті умови, що здатні забезпечити результативність застосування психологічних методів впливу.</a:t>
            </a:r>
            <a:endParaRPr lang="ru-RU" dirty="0">
              <a:latin typeface="Times New Roman" panose="02020603050405020304" pitchFamily="18" charset="0"/>
              <a:ea typeface="Calibri" panose="020F0502020204030204" pitchFamily="34" charset="0"/>
              <a:cs typeface="Times New Roman" panose="02020603050405020304" pitchFamily="18" charset="0"/>
            </a:endParaRPr>
          </a:p>
          <a:p>
            <a:pPr indent="180340" algn="just">
              <a:spcAft>
                <a:spcPts val="0"/>
              </a:spcAft>
            </a:pPr>
            <a:r>
              <a:rPr lang="uk-UA" sz="2000" dirty="0" smtClean="0">
                <a:latin typeface="Times New Roman" panose="02020603050405020304" pitchFamily="18" charset="0"/>
                <a:ea typeface="Calibri" panose="020F0502020204030204" pitchFamily="34" charset="0"/>
                <a:cs typeface="Times New Roman" panose="02020603050405020304" pitchFamily="18" charset="0"/>
              </a:rPr>
              <a:t>10. Вплив </a:t>
            </a:r>
            <a:r>
              <a:rPr lang="uk-UA" sz="2000" dirty="0">
                <a:latin typeface="Times New Roman" panose="02020603050405020304" pitchFamily="18" charset="0"/>
                <a:ea typeface="Calibri" panose="020F0502020204030204" pitchFamily="34" charset="0"/>
                <a:cs typeface="Times New Roman" panose="02020603050405020304" pitchFamily="18" charset="0"/>
              </a:rPr>
              <a:t>завжди повинний бути </a:t>
            </a:r>
            <a:r>
              <a:rPr lang="uk-UA" sz="2000" b="1" i="1" dirty="0">
                <a:latin typeface="Times New Roman" panose="02020603050405020304" pitchFamily="18" charset="0"/>
                <a:ea typeface="Calibri" panose="020F0502020204030204" pitchFamily="34" charset="0"/>
                <a:cs typeface="Times New Roman" panose="02020603050405020304" pitchFamily="18" charset="0"/>
              </a:rPr>
              <a:t>комбінованим</a:t>
            </a:r>
            <a:r>
              <a:rPr lang="uk-UA" sz="2000" dirty="0">
                <a:latin typeface="Times New Roman" panose="02020603050405020304" pitchFamily="18" charset="0"/>
                <a:ea typeface="Calibri" panose="020F0502020204030204" pitchFamily="34" charset="0"/>
                <a:cs typeface="Times New Roman" panose="02020603050405020304" pitchFamily="18" charset="0"/>
              </a:rPr>
              <a:t>, реалізовуватися з урахуванням можливих змін, формування певного стану особи, на яку він спрямований. </a:t>
            </a:r>
            <a:endParaRPr lang="ru-RU"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293360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4312" y="271462"/>
            <a:ext cx="8715375" cy="6315075"/>
          </a:xfrm>
          <a:prstGeom prst="rect">
            <a:avLst/>
          </a:prstGeom>
        </p:spPr>
      </p:pic>
      <p:sp>
        <p:nvSpPr>
          <p:cNvPr id="2" name="Прямоугольник 1"/>
          <p:cNvSpPr/>
          <p:nvPr/>
        </p:nvSpPr>
        <p:spPr>
          <a:xfrm>
            <a:off x="503547" y="476672"/>
            <a:ext cx="8136904" cy="6004977"/>
          </a:xfrm>
          <a:prstGeom prst="rect">
            <a:avLst/>
          </a:prstGeom>
        </p:spPr>
        <p:txBody>
          <a:bodyPr wrap="square">
            <a:spAutoFit/>
          </a:bodyPr>
          <a:lstStyle/>
          <a:p>
            <a:pPr algn="just">
              <a:lnSpc>
                <a:spcPct val="107000"/>
              </a:lnSpc>
              <a:spcAft>
                <a:spcPts val="0"/>
              </a:spcAft>
            </a:pPr>
            <a:r>
              <a:rPr lang="uk-UA" b="1" i="1" dirty="0">
                <a:latin typeface="Times New Roman" panose="02020603050405020304" pitchFamily="18" charset="0"/>
                <a:ea typeface="Calibri" panose="020F0502020204030204" pitchFamily="34" charset="0"/>
                <a:cs typeface="Times New Roman" panose="02020603050405020304" pitchFamily="18" charset="0"/>
              </a:rPr>
              <a:t>2. Види психологічного впливу.</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indent="180340" algn="just">
              <a:lnSpc>
                <a:spcPct val="107000"/>
              </a:lnSpc>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 </a:t>
            </a:r>
            <a:r>
              <a:rPr lang="uk-UA" b="1" dirty="0">
                <a:latin typeface="Times New Roman" panose="02020603050405020304" pitchFamily="18" charset="0"/>
                <a:ea typeface="Calibri" panose="020F0502020204030204" pitchFamily="34" charset="0"/>
                <a:cs typeface="Times New Roman" panose="02020603050405020304" pitchFamily="18" charset="0"/>
              </a:rPr>
              <a:t>Інформаційно-психологічний вплив </a:t>
            </a:r>
            <a:r>
              <a:rPr lang="uk-UA" dirty="0">
                <a:latin typeface="Times New Roman" panose="02020603050405020304" pitchFamily="18" charset="0"/>
                <a:ea typeface="Calibri" panose="020F0502020204030204" pitchFamily="34" charset="0"/>
                <a:cs typeface="Times New Roman" panose="02020603050405020304" pitchFamily="18" charset="0"/>
              </a:rPr>
              <a:t>(часто його називають інформаційно-пропагандистським, ідеологічним) являє собою вплив словом, інформацією. Його основна мета - формування в людей певних ідеологічних (соціальних) ідей, поглядів, уявлень, переконань, при цьому він одночасно викликає у них позитивні або негативні емоції, почуття і навіть бурхливі </a:t>
            </a:r>
            <a:r>
              <a:rPr lang="uk-UA" dirty="0" err="1">
                <a:latin typeface="Times New Roman" panose="02020603050405020304" pitchFamily="18" charset="0"/>
                <a:ea typeface="Calibri" panose="020F0502020204030204" pitchFamily="34" charset="0"/>
                <a:cs typeface="Times New Roman" panose="02020603050405020304" pitchFamily="18" charset="0"/>
              </a:rPr>
              <a:t>масовидні</a:t>
            </a:r>
            <a:r>
              <a:rPr lang="uk-UA" dirty="0">
                <a:latin typeface="Times New Roman" panose="02020603050405020304" pitchFamily="18" charset="0"/>
                <a:ea typeface="Calibri" panose="020F0502020204030204" pitchFamily="34" charset="0"/>
                <a:cs typeface="Times New Roman" panose="02020603050405020304" pitchFamily="18" charset="0"/>
              </a:rPr>
              <a:t> реакції.</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indent="180340" algn="just">
              <a:lnSpc>
                <a:spcPct val="107000"/>
              </a:lnSpc>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 </a:t>
            </a:r>
            <a:r>
              <a:rPr lang="uk-UA" b="1" dirty="0">
                <a:latin typeface="Times New Roman" panose="02020603050405020304" pitchFamily="18" charset="0"/>
                <a:ea typeface="Calibri" panose="020F0502020204030204" pitchFamily="34" charset="0"/>
                <a:cs typeface="Times New Roman" panose="02020603050405020304" pitchFamily="18" charset="0"/>
              </a:rPr>
              <a:t>Психогенний</a:t>
            </a:r>
            <a:r>
              <a:rPr lang="uk-UA" dirty="0">
                <a:latin typeface="Times New Roman" panose="02020603050405020304" pitchFamily="18" charset="0"/>
                <a:ea typeface="Calibri" panose="020F0502020204030204" pitchFamily="34" charset="0"/>
                <a:cs typeface="Times New Roman" panose="02020603050405020304" pitchFamily="18" charset="0"/>
              </a:rPr>
              <a:t> вплив є наслідком:</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Wingdings 2" panose="05020102010507070707" pitchFamily="18" charset="2"/>
              <a:buChar char=""/>
              <a:tabLst>
                <a:tab pos="457200" algn="l"/>
              </a:tabLst>
            </a:pPr>
            <a:r>
              <a:rPr lang="uk-UA" dirty="0">
                <a:latin typeface="Times New Roman" panose="02020603050405020304" pitchFamily="18" charset="0"/>
                <a:ea typeface="Calibri" panose="020F0502020204030204" pitchFamily="34" charset="0"/>
                <a:cs typeface="Times New Roman" panose="02020603050405020304" pitchFamily="18" charset="0"/>
              </a:rPr>
              <a:t>фізичного впливу на мозок індивіда, в результаті якого спостерігається порушення нормальної нервово-психічної діяльності (наприклад, людина отримує травму головного мозку, в результаті якої втрачає можливість раціонально мислити, пропадає пам'ять тощо; або вона піддається впливу таких факторів, як звук, освітлення, температура та ін., які через певні фізіологічні реакції змінюють його психіки);</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Wingdings 2" panose="05020102010507070707" pitchFamily="18" charset="2"/>
              <a:buChar char=""/>
              <a:tabLst>
                <a:tab pos="457200" algn="l"/>
              </a:tabLst>
            </a:pPr>
            <a:r>
              <a:rPr lang="uk-UA" dirty="0">
                <a:latin typeface="Times New Roman" panose="02020603050405020304" pitchFamily="18" charset="0"/>
                <a:ea typeface="Calibri" panose="020F0502020204030204" pitchFamily="34" charset="0"/>
                <a:cs typeface="Times New Roman" panose="02020603050405020304" pitchFamily="18" charset="0"/>
              </a:rPr>
              <a:t>шокового впливу навколишніх умов або якихось подій (наприклад, картин масових руйнувань, численних жертв і т. д.) на свідомість людини, в результаті чого вона виявляється не в змозі раціонально діяти, переживає афект або депресію, впадає в паніку і т. п.</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indent="180340" algn="just">
              <a:lnSpc>
                <a:spcPct val="107000"/>
              </a:lnSpc>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Чим менше підготовлена особа до </a:t>
            </a:r>
            <a:r>
              <a:rPr lang="uk-UA" dirty="0" err="1">
                <a:latin typeface="Times New Roman" panose="02020603050405020304" pitchFamily="18" charset="0"/>
                <a:ea typeface="Calibri" panose="020F0502020204030204" pitchFamily="34" charset="0"/>
                <a:cs typeface="Times New Roman" panose="02020603050405020304" pitchFamily="18" charset="0"/>
              </a:rPr>
              <a:t>психотравмуючих</a:t>
            </a:r>
            <a:r>
              <a:rPr lang="uk-UA" dirty="0">
                <a:latin typeface="Times New Roman" panose="02020603050405020304" pitchFamily="18" charset="0"/>
                <a:ea typeface="Calibri" panose="020F0502020204030204" pitchFamily="34" charset="0"/>
                <a:cs typeface="Times New Roman" panose="02020603050405020304" pitchFamily="18" charset="0"/>
              </a:rPr>
              <a:t> впливів навколишньої дійсності та її фізичних впливів, тим більш різко виражені її психічні травми, які отримали назву </a:t>
            </a:r>
            <a:r>
              <a:rPr lang="uk-UA" i="1" dirty="0">
                <a:latin typeface="Times New Roman" panose="02020603050405020304" pitchFamily="18" charset="0"/>
                <a:ea typeface="Calibri" panose="020F0502020204030204" pitchFamily="34" charset="0"/>
                <a:cs typeface="Times New Roman" panose="02020603050405020304" pitchFamily="18" charset="0"/>
              </a:rPr>
              <a:t>психогенних втрат</a:t>
            </a:r>
            <a:r>
              <a:rPr lang="uk-UA" dirty="0">
                <a:latin typeface="Times New Roman" panose="02020603050405020304" pitchFamily="18" charset="0"/>
                <a:ea typeface="Calibri" panose="020F0502020204030204" pitchFamily="34" charset="0"/>
                <a:cs typeface="Times New Roman" panose="02020603050405020304" pitchFamily="18" charset="0"/>
              </a:rPr>
              <a:t>.</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771758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4312" y="271462"/>
            <a:ext cx="8715375" cy="6315075"/>
          </a:xfrm>
          <a:prstGeom prst="rect">
            <a:avLst/>
          </a:prstGeom>
        </p:spPr>
      </p:pic>
      <p:sp>
        <p:nvSpPr>
          <p:cNvPr id="2" name="Прямоугольник 1"/>
          <p:cNvSpPr/>
          <p:nvPr/>
        </p:nvSpPr>
        <p:spPr>
          <a:xfrm>
            <a:off x="539552" y="548680"/>
            <a:ext cx="8064896" cy="3634072"/>
          </a:xfrm>
          <a:prstGeom prst="rect">
            <a:avLst/>
          </a:prstGeom>
        </p:spPr>
        <p:txBody>
          <a:bodyPr wrap="square">
            <a:spAutoFit/>
          </a:bodyPr>
          <a:lstStyle/>
          <a:p>
            <a:pPr indent="180340" algn="just">
              <a:lnSpc>
                <a:spcPct val="107000"/>
              </a:lnSpc>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 </a:t>
            </a:r>
            <a:r>
              <a:rPr lang="uk-UA" b="1" dirty="0">
                <a:latin typeface="Times New Roman" panose="02020603050405020304" pitchFamily="18" charset="0"/>
                <a:ea typeface="Calibri" panose="020F0502020204030204" pitchFamily="34" charset="0"/>
                <a:cs typeface="Times New Roman" panose="02020603050405020304" pitchFamily="18" charset="0"/>
              </a:rPr>
              <a:t>Психоаналітичний (</a:t>
            </a:r>
            <a:r>
              <a:rPr lang="uk-UA" b="1" dirty="0" err="1">
                <a:latin typeface="Times New Roman" panose="02020603050405020304" pitchFamily="18" charset="0"/>
                <a:ea typeface="Calibri" panose="020F0502020204030204" pitchFamily="34" charset="0"/>
                <a:cs typeface="Times New Roman" panose="02020603050405020304" pitchFamily="18" charset="0"/>
              </a:rPr>
              <a:t>психокорекційний</a:t>
            </a:r>
            <a:r>
              <a:rPr lang="uk-UA" b="1" dirty="0">
                <a:latin typeface="Times New Roman" panose="02020603050405020304" pitchFamily="18" charset="0"/>
                <a:ea typeface="Calibri" panose="020F0502020204030204" pitchFamily="34" charset="0"/>
                <a:cs typeface="Times New Roman" panose="02020603050405020304" pitchFamily="18" charset="0"/>
              </a:rPr>
              <a:t>) вплив </a:t>
            </a:r>
            <a:r>
              <a:rPr lang="uk-UA" dirty="0">
                <a:latin typeface="Times New Roman" panose="02020603050405020304" pitchFamily="18" charset="0"/>
                <a:ea typeface="Calibri" panose="020F0502020204030204" pitchFamily="34" charset="0"/>
                <a:cs typeface="Times New Roman" panose="02020603050405020304" pitchFamily="18" charset="0"/>
              </a:rPr>
              <a:t>- це вплив на підсвідомість людини терапевтичними засобами, особливо у стані гіпнозу або глибокого сну.</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indent="180340" algn="just">
              <a:lnSpc>
                <a:spcPct val="107000"/>
              </a:lnSpc>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 </a:t>
            </a:r>
            <a:r>
              <a:rPr lang="uk-UA" b="1" dirty="0">
                <a:latin typeface="Times New Roman" panose="02020603050405020304" pitchFamily="18" charset="0"/>
                <a:ea typeface="Calibri" panose="020F0502020204030204" pitchFamily="34" charset="0"/>
                <a:cs typeface="Times New Roman" panose="02020603050405020304" pitchFamily="18" charset="0"/>
              </a:rPr>
              <a:t>Нейролінгвістичний</a:t>
            </a:r>
            <a:r>
              <a:rPr lang="uk-UA" dirty="0">
                <a:latin typeface="Times New Roman" panose="02020603050405020304" pitchFamily="18" charset="0"/>
                <a:ea typeface="Calibri" panose="020F0502020204030204" pitchFamily="34" charset="0"/>
                <a:cs typeface="Times New Roman" panose="02020603050405020304" pitchFamily="18" charset="0"/>
              </a:rPr>
              <a:t> вплив (нейролінгвістичне програмування) - вид психологічного впливу, що змінює мотивацію людей за рахунок внесення в їх свідомість спеціальних лінгвістичних програм. Можна складати тексти повідомлень у засобах масової інформації таким чином і в такій формі (зміст), що вони викликають певні реакції психіки та поведінки людей.</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indent="180340" algn="just">
              <a:lnSpc>
                <a:spcPct val="107000"/>
              </a:lnSpc>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5. </a:t>
            </a:r>
            <a:r>
              <a:rPr lang="uk-UA" b="1" dirty="0" err="1">
                <a:latin typeface="Times New Roman" panose="02020603050405020304" pitchFamily="18" charset="0"/>
                <a:ea typeface="Calibri" panose="020F0502020204030204" pitchFamily="34" charset="0"/>
                <a:cs typeface="Times New Roman" panose="02020603050405020304" pitchFamily="18" charset="0"/>
              </a:rPr>
              <a:t>Психотронний</a:t>
            </a:r>
            <a:r>
              <a:rPr lang="uk-UA" dirty="0">
                <a:latin typeface="Times New Roman" panose="02020603050405020304" pitchFamily="18" charset="0"/>
                <a:ea typeface="Calibri" panose="020F0502020204030204" pitchFamily="34" charset="0"/>
                <a:cs typeface="Times New Roman" panose="02020603050405020304" pitchFamily="18" charset="0"/>
              </a:rPr>
              <a:t> (парапсихологічний, </a:t>
            </a:r>
            <a:r>
              <a:rPr lang="uk-UA" dirty="0" smtClean="0">
                <a:latin typeface="Times New Roman" panose="02020603050405020304" pitchFamily="18" charset="0"/>
                <a:ea typeface="Calibri" panose="020F0502020204030204" pitchFamily="34" charset="0"/>
                <a:cs typeface="Times New Roman" panose="02020603050405020304" pitchFamily="18" charset="0"/>
              </a:rPr>
              <a:t>екстрасенсорний) </a:t>
            </a:r>
            <a:r>
              <a:rPr lang="uk-UA" dirty="0">
                <a:latin typeface="Times New Roman" panose="02020603050405020304" pitchFamily="18" charset="0"/>
                <a:ea typeface="Calibri" panose="020F0502020204030204" pitchFamily="34" charset="0"/>
                <a:cs typeface="Times New Roman" panose="02020603050405020304" pitchFamily="18" charset="0"/>
              </a:rPr>
              <a:t>вплив - це вплив на інших людей, здійснюване шляхом передачі інформації через </a:t>
            </a:r>
            <a:r>
              <a:rPr lang="uk-UA" dirty="0" err="1">
                <a:latin typeface="Times New Roman" panose="02020603050405020304" pitchFamily="18" charset="0"/>
                <a:ea typeface="Calibri" panose="020F0502020204030204" pitchFamily="34" charset="0"/>
                <a:cs typeface="Times New Roman" panose="02020603050405020304" pitchFamily="18" charset="0"/>
              </a:rPr>
              <a:t>позапочуттєве</a:t>
            </a:r>
            <a:r>
              <a:rPr lang="uk-UA" dirty="0">
                <a:latin typeface="Times New Roman" panose="02020603050405020304" pitchFamily="18" charset="0"/>
                <a:ea typeface="Calibri" panose="020F0502020204030204" pitchFamily="34" charset="0"/>
                <a:cs typeface="Times New Roman" panose="02020603050405020304" pitchFamily="18" charset="0"/>
              </a:rPr>
              <a:t> (неусвідомлюване) сприйняття.</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indent="180340" algn="just">
              <a:lnSpc>
                <a:spcPct val="107000"/>
              </a:lnSpc>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6. </a:t>
            </a:r>
            <a:r>
              <a:rPr lang="uk-UA" b="1" dirty="0">
                <a:latin typeface="Times New Roman" panose="02020603050405020304" pitchFamily="18" charset="0"/>
                <a:ea typeface="Calibri" panose="020F0502020204030204" pitchFamily="34" charset="0"/>
                <a:cs typeface="Times New Roman" panose="02020603050405020304" pitchFamily="18" charset="0"/>
              </a:rPr>
              <a:t>Психотропний</a:t>
            </a:r>
            <a:r>
              <a:rPr lang="uk-UA" dirty="0">
                <a:latin typeface="Times New Roman" panose="02020603050405020304" pitchFamily="18" charset="0"/>
                <a:ea typeface="Calibri" panose="020F0502020204030204" pitchFamily="34" charset="0"/>
                <a:cs typeface="Times New Roman" panose="02020603050405020304" pitchFamily="18" charset="0"/>
              </a:rPr>
              <a:t> вплив - це вплив на психіку людей за допомогою медичних препаратів, хімічних або біологічних речовин.</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8155773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Валка">
  <a:themeElements>
    <a:clrScheme name="Валка">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Валка">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алка">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459</TotalTime>
  <Words>2655</Words>
  <Application>Microsoft Office PowerPoint</Application>
  <PresentationFormat>Экран (4:3)</PresentationFormat>
  <Paragraphs>131</Paragraphs>
  <Slides>25</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25</vt:i4>
      </vt:variant>
    </vt:vector>
  </HeadingPairs>
  <TitlesOfParts>
    <vt:vector size="32" baseType="lpstr">
      <vt:lpstr>Arial</vt:lpstr>
      <vt:lpstr>Calibri</vt:lpstr>
      <vt:lpstr>Franklin Gothic Book</vt:lpstr>
      <vt:lpstr>Franklin Gothic Medium</vt:lpstr>
      <vt:lpstr>Times New Roman</vt:lpstr>
      <vt:lpstr>Wingdings 2</vt:lpstr>
      <vt:lpstr>Валка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«Велика Депресія»  та розвиток США</dc:title>
  <dc:creator>ванга</dc:creator>
  <cp:lastModifiedBy>Пользователь</cp:lastModifiedBy>
  <cp:revision>59</cp:revision>
  <dcterms:created xsi:type="dcterms:W3CDTF">2020-04-26T10:49:07Z</dcterms:created>
  <dcterms:modified xsi:type="dcterms:W3CDTF">2025-04-18T08:37:36Z</dcterms:modified>
</cp:coreProperties>
</file>