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9" r:id="rId5"/>
    <p:sldId id="271" r:id="rId6"/>
    <p:sldId id="290" r:id="rId7"/>
    <p:sldId id="270" r:id="rId8"/>
    <p:sldId id="268" r:id="rId9"/>
    <p:sldId id="273" r:id="rId10"/>
    <p:sldId id="276" r:id="rId11"/>
    <p:sldId id="292" r:id="rId12"/>
    <p:sldId id="285" r:id="rId13"/>
    <p:sldId id="294" r:id="rId14"/>
    <p:sldId id="277" r:id="rId15"/>
    <p:sldId id="286" r:id="rId16"/>
    <p:sldId id="278" r:id="rId17"/>
    <p:sldId id="284" r:id="rId18"/>
    <p:sldId id="283" r:id="rId19"/>
    <p:sldId id="287" r:id="rId20"/>
    <p:sldId id="280" r:id="rId21"/>
    <p:sldId id="288" r:id="rId22"/>
    <p:sldId id="279" r:id="rId23"/>
    <p:sldId id="295" r:id="rId24"/>
    <p:sldId id="282" r:id="rId25"/>
    <p:sldId id="29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16" name="Місце для дати 15"/>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2" name="Місце для нижнього колонтитула 1"/>
          <p:cNvSpPr>
            <a:spLocks noGrp="1"/>
          </p:cNvSpPr>
          <p:nvPr>
            <p:ph type="ftr" sz="quarter" idx="11"/>
          </p:nvPr>
        </p:nvSpPr>
        <p:spPr/>
        <p:txBody>
          <a:bodyPr/>
          <a:lstStyle/>
          <a:p>
            <a:endParaRPr lang="ru-RU"/>
          </a:p>
        </p:txBody>
      </p:sp>
      <p:sp>
        <p:nvSpPr>
          <p:cNvPr id="15" name="Місце для номера слайда 14"/>
          <p:cNvSpPr>
            <a:spLocks noGrp="1"/>
          </p:cNvSpPr>
          <p:nvPr>
            <p:ph type="sldNum" sz="quarter" idx="12"/>
          </p:nvPr>
        </p:nvSpPr>
        <p:spPr>
          <a:xfrm>
            <a:off x="8229600" y="6473952"/>
            <a:ext cx="758952" cy="246888"/>
          </a:xfrm>
        </p:spPr>
        <p:txBody>
          <a:bodyPr/>
          <a:lstStyle/>
          <a:p>
            <a:fld id="{6F7558F8-0B46-496C-A5A6-3FE6E98311C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58000" y="549276"/>
            <a:ext cx="18288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549276"/>
            <a:ext cx="62484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uk-UA" smtClean="0"/>
              <a:t>Зразок заголовка</a:t>
            </a:r>
            <a:endParaRPr kumimoji="0" lang="en-US"/>
          </a:p>
        </p:txBody>
      </p:sp>
      <p:sp>
        <p:nvSpPr>
          <p:cNvPr id="27" name="Місце для вмісту 26"/>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5" name="Місце для дати 24"/>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19" name="Місце для нижнього колонтитула 18"/>
          <p:cNvSpPr>
            <a:spLocks noGrp="1"/>
          </p:cNvSpPr>
          <p:nvPr>
            <p:ph type="ftr" sz="quarter" idx="11"/>
          </p:nvPr>
        </p:nvSpPr>
        <p:spPr>
          <a:xfrm>
            <a:off x="3581400" y="76200"/>
            <a:ext cx="2895600" cy="288925"/>
          </a:xfrm>
        </p:spPr>
        <p:txBody>
          <a:bodyPr/>
          <a:lstStyle/>
          <a:p>
            <a:endParaRPr lang="ru-RU"/>
          </a:p>
        </p:txBody>
      </p:sp>
      <p:sp>
        <p:nvSpPr>
          <p:cNvPr id="16" name="Місце для номера слайда 15"/>
          <p:cNvSpPr>
            <a:spLocks noGrp="1"/>
          </p:cNvSpPr>
          <p:nvPr>
            <p:ph type="sldNum" sz="quarter" idx="12"/>
          </p:nvPr>
        </p:nvSpPr>
        <p:spPr>
          <a:xfrm>
            <a:off x="8229600" y="6473952"/>
            <a:ext cx="758952" cy="246888"/>
          </a:xfrm>
        </p:spPr>
        <p:txBody>
          <a:bodyPr/>
          <a:lstStyle/>
          <a:p>
            <a:fld id="{6F7558F8-0B46-496C-A5A6-3FE6E98311C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3">
        <a:schemeClr val="bg2"/>
      </p:bgRef>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Місце для тексту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19" name="Місце для дати 18"/>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11" name="Місце для нижнього колонтитула 10"/>
          <p:cNvSpPr>
            <a:spLocks noGrp="1"/>
          </p:cNvSpPr>
          <p:nvPr>
            <p:ph type="ftr" sz="quarter" idx="11"/>
          </p:nvPr>
        </p:nvSpPr>
        <p:spPr/>
        <p:txBody>
          <a:bodyPr/>
          <a:lstStyle/>
          <a:p>
            <a:endParaRPr lang="ru-RU"/>
          </a:p>
        </p:txBody>
      </p:sp>
      <p:sp>
        <p:nvSpPr>
          <p:cNvPr id="16" name="Місце для номера слайда 15"/>
          <p:cNvSpPr>
            <a:spLocks noGrp="1"/>
          </p:cNvSpPr>
          <p:nvPr>
            <p:ph type="sldNum" sz="quarter" idx="12"/>
          </p:nvPr>
        </p:nvSpPr>
        <p:spPr/>
        <p:txBody>
          <a:bodyPr/>
          <a:lstStyle/>
          <a:p>
            <a:fld id="{6F7558F8-0B46-496C-A5A6-3FE6E98311C5}"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uk-UA" smtClean="0"/>
              <a:t>Зразок заголовка</a:t>
            </a:r>
            <a:endParaRPr kumimoji="0" lang="en-US"/>
          </a:p>
        </p:txBody>
      </p:sp>
      <p:sp>
        <p:nvSpPr>
          <p:cNvPr id="14" name="Місце для вмісту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1" name="Місце для дати 20"/>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10" name="Місце для нижнього колонтитула 9"/>
          <p:cNvSpPr>
            <a:spLocks noGrp="1"/>
          </p:cNvSpPr>
          <p:nvPr>
            <p:ph type="ftr" sz="quarter" idx="11"/>
          </p:nvPr>
        </p:nvSpPr>
        <p:spPr/>
        <p:txBody>
          <a:bodyPr/>
          <a:lstStyle/>
          <a:p>
            <a:endParaRPr lang="ru-RU"/>
          </a:p>
        </p:txBody>
      </p:sp>
      <p:sp>
        <p:nvSpPr>
          <p:cNvPr id="31" name="Місце для номера слайда 30"/>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25" name="Місце для тексту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вмісту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8" name="Місце для вмісту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0" name="Місце для дати 9"/>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a:xfrm>
            <a:off x="8229600" y="6477000"/>
            <a:ext cx="762000" cy="246888"/>
          </a:xfrm>
        </p:spPr>
        <p:txBody>
          <a:bodyPr/>
          <a:lstStyle/>
          <a:p>
            <a:fld id="{6F7558F8-0B46-496C-A5A6-3FE6E98311C5}" type="slidenum">
              <a:rPr lang="ru-RU" smtClean="0"/>
              <a:pPr/>
              <a:t>‹#›</a:t>
            </a:fld>
            <a:endParaRPr lang="ru-RU"/>
          </a:p>
        </p:txBody>
      </p:sp>
      <p:sp>
        <p:nvSpPr>
          <p:cNvPr id="11" name="Пряма сполучна ліні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uk-UA" smtClean="0"/>
              <a:t>Зразок заголовка</a:t>
            </a:r>
            <a:endParaRPr kumimoji="0" lang="en-US"/>
          </a:p>
        </p:txBody>
      </p:sp>
      <p:sp>
        <p:nvSpPr>
          <p:cNvPr id="12" name="Місце для дати 11"/>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21" name="Місце для нижнього колонтитула 20"/>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24" name="Місце для нижнього колонтитула 23"/>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8" name="Пряма сполучна ліні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uk-UA" smtClean="0"/>
              <a:t>Зразок заголовка</a:t>
            </a:r>
            <a:endParaRPr kumimoji="0" lang="en-US"/>
          </a:p>
        </p:txBody>
      </p:sp>
      <p:sp>
        <p:nvSpPr>
          <p:cNvPr id="26" name="Місце для тексту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14" name="Місце для вмісту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5" name="Місце для дати 24"/>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29" name="Місце для нижнього колонтитула 28"/>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6F7558F8-0B46-496C-A5A6-3FE6E98311C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13" name="Місце для зображення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7" name="Місце для дати 6"/>
          <p:cNvSpPr>
            <a:spLocks noGrp="1"/>
          </p:cNvSpPr>
          <p:nvPr>
            <p:ph type="dt" sz="half" idx="10"/>
          </p:nvPr>
        </p:nvSpPr>
        <p:spPr/>
        <p:txBody>
          <a:bodyPr/>
          <a:lstStyle/>
          <a:p>
            <a:fld id="{03A2D7A6-9A22-4D8B-B194-E3BDFF288DFE}" type="datetimeFigureOut">
              <a:rPr lang="ru-RU" smtClean="0"/>
              <a:pPr/>
              <a:t>18.04.2025</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31" name="Місце для номера слайда 30"/>
          <p:cNvSpPr>
            <a:spLocks noGrp="1"/>
          </p:cNvSpPr>
          <p:nvPr>
            <p:ph type="sldNum" sz="quarter" idx="12"/>
          </p:nvPr>
        </p:nvSpPr>
        <p:spPr/>
        <p:txBody>
          <a:bodyPr/>
          <a:lstStyle/>
          <a:p>
            <a:fld id="{6F7558F8-0B46-496C-A5A6-3FE6E98311C5}"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uk-UA" smtClean="0"/>
              <a:t>Зразок заголовка</a:t>
            </a:r>
            <a:endParaRPr kumimoji="0" lang="en-US"/>
          </a:p>
        </p:txBody>
      </p:sp>
      <p:sp>
        <p:nvSpPr>
          <p:cNvPr id="26" name="Місце для тексту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Місце для тексту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1" name="Місце для дати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A2D7A6-9A22-4D8B-B194-E3BDFF288DFE}" type="datetimeFigureOut">
              <a:rPr lang="ru-RU" smtClean="0"/>
              <a:pPr/>
              <a:t>18.04.2025</a:t>
            </a:fld>
            <a:endParaRPr lang="ru-RU"/>
          </a:p>
        </p:txBody>
      </p:sp>
      <p:sp>
        <p:nvSpPr>
          <p:cNvPr id="28" name="Місце для нижнього колонтитула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Місце для номера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F7558F8-0B46-496C-A5A6-3FE6E98311C5}" type="slidenum">
              <a:rPr lang="ru-RU" smtClean="0"/>
              <a:pPr/>
              <a:t>‹#›</a:t>
            </a:fld>
            <a:endParaRPr lang="ru-RU"/>
          </a:p>
        </p:txBody>
      </p:sp>
      <p:sp>
        <p:nvSpPr>
          <p:cNvPr id="10" name="Місце для заголовка 9"/>
          <p:cNvSpPr>
            <a:spLocks noGrp="1"/>
          </p:cNvSpPr>
          <p:nvPr>
            <p:ph type="title"/>
          </p:nvPr>
        </p:nvSpPr>
        <p:spPr>
          <a:xfrm>
            <a:off x="304800" y="457200"/>
            <a:ext cx="8686800" cy="838200"/>
          </a:xfrm>
          <a:prstGeom prst="rect">
            <a:avLst/>
          </a:prstGeom>
        </p:spPr>
        <p:txBody>
          <a:bodyPr vert="horz" anchor="ctr">
            <a:normAutofit/>
          </a:bodyPr>
          <a:lstStyle/>
          <a:p>
            <a:r>
              <a:rPr kumimoji="0" lang="uk-UA" smtClean="0"/>
              <a:t>Зразок заголовка</a:t>
            </a:r>
            <a:endParaRPr kumimoji="0" lang="en-US"/>
          </a:p>
        </p:txBody>
      </p:sp>
      <p:sp>
        <p:nvSpPr>
          <p:cNvPr id="9" name="Пряма сполучна ліні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 сполучна ліні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539552" y="548680"/>
            <a:ext cx="8136904" cy="3330592"/>
          </a:xfrm>
          <a:prstGeom prst="rect">
            <a:avLst/>
          </a:prstGeom>
        </p:spPr>
        <p:txBody>
          <a:bodyPr wrap="square">
            <a:spAutoFit/>
          </a:bodyPr>
          <a:lstStyle/>
          <a:p>
            <a:pPr algn="ctr">
              <a:lnSpc>
                <a:spcPct val="107000"/>
              </a:lnSpc>
              <a:spcAft>
                <a:spcPts val="0"/>
              </a:spcAft>
              <a:tabLst>
                <a:tab pos="180340" algn="l"/>
              </a:tabLst>
            </a:pPr>
            <a:r>
              <a:rPr lang="uk-UA" sz="3200" b="1" dirty="0">
                <a:latin typeface="Times New Roman" panose="02020603050405020304" pitchFamily="18" charset="0"/>
                <a:ea typeface="Calibri" panose="020F0502020204030204" pitchFamily="34" charset="0"/>
                <a:cs typeface="Times New Roman" panose="02020603050405020304" pitchFamily="18" charset="0"/>
              </a:rPr>
              <a:t>Лекція 8. </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800"/>
              </a:spcAft>
            </a:pPr>
            <a:r>
              <a:rPr lang="uk-UA" sz="3200" b="1" dirty="0">
                <a:latin typeface="Times New Roman" panose="02020603050405020304" pitchFamily="18" charset="0"/>
                <a:ea typeface="Calibri" panose="020F0502020204030204" pitchFamily="34" charset="0"/>
                <a:cs typeface="Times New Roman" panose="02020603050405020304" pitchFamily="18" charset="0"/>
              </a:rPr>
              <a:t>Види та методи психологічного впливу.</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1. Психологічний вплив як феномен.</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2. Види психологічного впливу.</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3. Методи психологічного впливу</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4. Прийоми впливу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7009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04664"/>
            <a:ext cx="8208912" cy="4524315"/>
          </a:xfrm>
          <a:prstGeom prst="rect">
            <a:avLst/>
          </a:prstGeom>
        </p:spPr>
        <p:txBody>
          <a:bodyPr wrap="square">
            <a:spAutoFit/>
          </a:bodyPr>
          <a:lstStyle/>
          <a:p>
            <a:pPr indent="457200" algn="ctr">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Засоби </a:t>
            </a:r>
            <a:r>
              <a:rPr lang="uk-UA" b="1" dirty="0">
                <a:latin typeface="Times New Roman" panose="02020603050405020304" pitchFamily="18" charset="0"/>
                <a:ea typeface="Calibri" panose="020F0502020204030204" pitchFamily="34" charset="0"/>
                <a:cs typeface="Times New Roman" panose="02020603050405020304" pitchFamily="18" charset="0"/>
              </a:rPr>
              <a:t>психологічного </a:t>
            </a:r>
            <a:r>
              <a:rPr lang="uk-UA" b="1" dirty="0" smtClean="0">
                <a:latin typeface="Times New Roman" panose="02020603050405020304" pitchFamily="18" charset="0"/>
                <a:ea typeface="Calibri" panose="020F0502020204030204" pitchFamily="34" charset="0"/>
                <a:cs typeface="Times New Roman" panose="02020603050405020304" pitchFamily="18" charset="0"/>
              </a:rPr>
              <a:t>впливу:</a:t>
            </a:r>
            <a:endParaRPr lang="ru-RU" b="1"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a:t>
            </a:r>
            <a:r>
              <a:rPr lang="uk-UA" i="1" u="sng" dirty="0">
                <a:latin typeface="Times New Roman" panose="02020603050405020304" pitchFamily="18" charset="0"/>
                <a:ea typeface="Calibri" panose="020F0502020204030204" pitchFamily="34" charset="0"/>
                <a:cs typeface="Times New Roman" panose="02020603050405020304" pitchFamily="18" charset="0"/>
              </a:rPr>
              <a:t>Вербальна інформація</a:t>
            </a:r>
            <a:r>
              <a:rPr lang="uk-UA" dirty="0">
                <a:latin typeface="Times New Roman" panose="02020603050405020304" pitchFamily="18" charset="0"/>
                <a:ea typeface="Calibri" panose="020F0502020204030204" pitchFamily="34" charset="0"/>
                <a:cs typeface="Times New Roman" panose="02020603050405020304" pitchFamily="18" charset="0"/>
              </a:rPr>
              <a:t>, але слід враховувати, що значення і сенс слова можуть розрізнятися у сприйнятті різних людей і мають різний вплив (тут впливають рівень самооцінки, широта досвіду, інтелектуальні здібності, особливості характеру і типу особистості).</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a:t>
            </a:r>
            <a:r>
              <a:rPr lang="uk-UA" i="1" u="sng" dirty="0">
                <a:latin typeface="Times New Roman" panose="02020603050405020304" pitchFamily="18" charset="0"/>
                <a:ea typeface="Calibri" panose="020F0502020204030204" pitchFamily="34" charset="0"/>
                <a:cs typeface="Times New Roman" panose="02020603050405020304" pitchFamily="18" charset="0"/>
              </a:rPr>
              <a:t>Невербальна інформація</a:t>
            </a:r>
            <a:r>
              <a:rPr lang="uk-UA" i="1" dirty="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(інтонація, міміка, жести, пози набувають знаковий характер і впливають на настрій, поведінку, ступінь довіри співрозмовника).</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a:t>
            </a:r>
            <a:r>
              <a:rPr lang="uk-UA" i="1" u="sng" dirty="0">
                <a:latin typeface="Times New Roman" panose="02020603050405020304" pitchFamily="18" charset="0"/>
                <a:ea typeface="Calibri" panose="020F0502020204030204" pitchFamily="34" charset="0"/>
                <a:cs typeface="Times New Roman" panose="02020603050405020304" pitchFamily="18" charset="0"/>
              </a:rPr>
              <a:t>Залучення</a:t>
            </a:r>
            <a:r>
              <a:rPr lang="uk-UA" dirty="0">
                <a:latin typeface="Times New Roman" panose="02020603050405020304" pitchFamily="18" charset="0"/>
                <a:ea typeface="Calibri" panose="020F0502020204030204" pitchFamily="34" charset="0"/>
                <a:cs typeface="Times New Roman" panose="02020603050405020304" pitchFamily="18" charset="0"/>
              </a:rPr>
              <a:t> людини </a:t>
            </a:r>
            <a:r>
              <a:rPr lang="uk-UA" i="1" u="sng" dirty="0">
                <a:latin typeface="Times New Roman" panose="02020603050405020304" pitchFamily="18" charset="0"/>
                <a:ea typeface="Calibri" panose="020F0502020204030204" pitchFamily="34" charset="0"/>
                <a:cs typeface="Times New Roman" panose="02020603050405020304" pitchFamily="18" charset="0"/>
              </a:rPr>
              <a:t>в спеціально організовану діяльність</a:t>
            </a:r>
            <a:r>
              <a:rPr lang="uk-UA" dirty="0">
                <a:latin typeface="Times New Roman" panose="02020603050405020304" pitchFamily="18" charset="0"/>
                <a:ea typeface="Calibri" panose="020F0502020204030204" pitchFamily="34" charset="0"/>
                <a:cs typeface="Times New Roman" panose="02020603050405020304" pitchFamily="18" charset="0"/>
              </a:rPr>
              <a:t>, оскільки в її рамках вона займає певний статус і тим самим закріплює певний тип поведінки (так, зміна статусу у взаємодії призводить до зміни поведінки. Переживання, пов'язані з реалізацією певної діяльності, здатні змінити людину, її стан і поведінку).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a:t>
            </a:r>
            <a:r>
              <a:rPr lang="uk-UA" i="1" u="sng" dirty="0">
                <a:latin typeface="Times New Roman" panose="02020603050405020304" pitchFamily="18" charset="0"/>
                <a:ea typeface="Calibri" panose="020F0502020204030204" pitchFamily="34" charset="0"/>
                <a:cs typeface="Times New Roman" panose="02020603050405020304" pitchFamily="18" charset="0"/>
              </a:rPr>
              <a:t>Регулювання ступеня та рівня задоволення потреби</a:t>
            </a:r>
            <a:r>
              <a:rPr lang="uk-UA" i="1" dirty="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(якщо людина визнає право за іншою людиною або групою регулювати рівень задоволення своєї потреби, тоді зміни відбудуться, якщо не визнає, то впливу не буде).</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1234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04664"/>
            <a:ext cx="8208912" cy="2677656"/>
          </a:xfrm>
          <a:prstGeom prst="rect">
            <a:avLst/>
          </a:prstGeom>
        </p:spPr>
        <p:txBody>
          <a:bodyPr wrap="square">
            <a:spAutoFit/>
          </a:bodyPr>
          <a:lstStyle/>
          <a:p>
            <a:pPr indent="457200" algn="just">
              <a:spcAft>
                <a:spcPts val="0"/>
              </a:spcAft>
            </a:pPr>
            <a:r>
              <a:rPr lang="uk-UA" sz="2400" b="1" i="1" dirty="0">
                <a:latin typeface="Times New Roman" panose="02020603050405020304" pitchFamily="18" charset="0"/>
                <a:ea typeface="Calibri" panose="020F0502020204030204" pitchFamily="34" charset="0"/>
                <a:cs typeface="Times New Roman" panose="02020603050405020304" pitchFamily="18" charset="0"/>
              </a:rPr>
              <a:t>3. Методи психологічного впливу</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У найбільш загальному вигляді методами психологічного впливу слід вважати: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tabLst>
                <a:tab pos="457200" algn="l"/>
              </a:tabLst>
            </a:pPr>
            <a:r>
              <a:rPr lang="uk-UA" sz="2400" dirty="0">
                <a:latin typeface="Times New Roman" panose="02020603050405020304" pitchFamily="18" charset="0"/>
                <a:ea typeface="Calibri" panose="020F0502020204030204" pitchFamily="34" charset="0"/>
                <a:cs typeface="Times New Roman" panose="02020603050405020304" pitchFamily="18" charset="0"/>
              </a:rPr>
              <a:t>переконання,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tabLst>
                <a:tab pos="457200" algn="l"/>
              </a:tabLst>
            </a:pPr>
            <a:r>
              <a:rPr lang="uk-UA" sz="2400" dirty="0">
                <a:latin typeface="Times New Roman" panose="02020603050405020304" pitchFamily="18" charset="0"/>
                <a:ea typeface="Calibri" panose="020F0502020204030204" pitchFamily="34" charset="0"/>
                <a:cs typeface="Times New Roman" panose="02020603050405020304" pitchFamily="18" charset="0"/>
              </a:rPr>
              <a:t>навіювання,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tabLst>
                <a:tab pos="457200" algn="l"/>
              </a:tabLst>
            </a:pPr>
            <a:r>
              <a:rPr lang="uk-UA" sz="2400" dirty="0">
                <a:latin typeface="Times New Roman" panose="02020603050405020304" pitchFamily="18" charset="0"/>
                <a:ea typeface="Calibri" panose="020F0502020204030204" pitchFamily="34" charset="0"/>
                <a:cs typeface="Times New Roman" panose="02020603050405020304" pitchFamily="18" charset="0"/>
              </a:rPr>
              <a:t>зараження,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tabLst>
                <a:tab pos="457200" algn="l"/>
              </a:tabLst>
            </a:pPr>
            <a:r>
              <a:rPr lang="uk-UA" sz="2400" dirty="0">
                <a:latin typeface="Times New Roman" panose="02020603050405020304" pitchFamily="18" charset="0"/>
                <a:ea typeface="Calibri" panose="020F0502020204030204" pitchFamily="34" charset="0"/>
                <a:cs typeface="Times New Roman" panose="02020603050405020304" pitchFamily="18" charset="0"/>
              </a:rPr>
              <a:t>наслідування.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2789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136903" cy="3648691"/>
          </a:xfrm>
          <a:prstGeom prst="rect">
            <a:avLst/>
          </a:prstGeom>
        </p:spPr>
        <p:txBody>
          <a:bodyPr wrap="square">
            <a:spAutoFit/>
          </a:bodyPr>
          <a:lstStyle/>
          <a:p>
            <a:pPr algn="ctr">
              <a:lnSpc>
                <a:spcPct val="107000"/>
              </a:lnSpc>
              <a:spcAft>
                <a:spcPts val="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Переконання</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tabLst>
                <a:tab pos="4572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здійснюється в словесній формі та ґрунтується на логіці, а вплив на відчуття та емоції мають тут другорядне значення. Активними є обидві сторони, тобто процес переконання являє собою явну або приховану дискусію, метою якої є досягнення єдності поглядів.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tabLst>
                <a:tab pos="4572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Найбільш ефективним слід вважати звернення типу: «Мені хотілося б з вами обговорити питання ..., моє бачення тут таке .....». Якщо викладаються декілька варіантів вирішення проблеми, то найбільш ефективний із них слід пропонувати останнім. Процес переконання бажано здійснювати таким чином, щоб людина «сама» дійшла необхідного висновку та сформулювала його як свою особисту думку.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258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136903" cy="4537781"/>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У </a:t>
            </a:r>
            <a:r>
              <a:rPr lang="uk-UA" dirty="0">
                <a:latin typeface="Times New Roman" panose="02020603050405020304" pitchFamily="18" charset="0"/>
                <a:ea typeface="Calibri" panose="020F0502020204030204" pitchFamily="34" charset="0"/>
                <a:cs typeface="Times New Roman" panose="02020603050405020304" pitchFamily="18" charset="0"/>
              </a:rPr>
              <a:t>процесі переконання можна використовувати ряд «</a:t>
            </a:r>
            <a:r>
              <a:rPr lang="uk-UA" dirty="0" err="1">
                <a:latin typeface="Times New Roman" panose="02020603050405020304" pitchFamily="18" charset="0"/>
                <a:ea typeface="Calibri" panose="020F0502020204030204" pitchFamily="34" charset="0"/>
                <a:cs typeface="Times New Roman" panose="02020603050405020304" pitchFamily="18" charset="0"/>
              </a:rPr>
              <a:t>акцентуючих</a:t>
            </a:r>
            <a:r>
              <a:rPr lang="uk-UA" dirty="0">
                <a:latin typeface="Times New Roman" panose="02020603050405020304" pitchFamily="18" charset="0"/>
                <a:ea typeface="Calibri" panose="020F0502020204030204" pitchFamily="34" charset="0"/>
                <a:cs typeface="Times New Roman" panose="02020603050405020304" pitchFamily="18" charset="0"/>
              </a:rPr>
              <a:t>» прийомів-аргументів:</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pPr>
            <a:r>
              <a:rPr lang="uk-UA" b="1" i="1" dirty="0">
                <a:latin typeface="Times New Roman" panose="02020603050405020304" pitchFamily="18" charset="0"/>
                <a:ea typeface="Calibri" panose="020F0502020204030204" pitchFamily="34" charset="0"/>
                <a:cs typeface="Times New Roman" panose="02020603050405020304" pitchFamily="18" charset="0"/>
              </a:rPr>
              <a:t>апеляція до традицій </a:t>
            </a:r>
            <a:r>
              <a:rPr lang="uk-UA" dirty="0">
                <a:latin typeface="Times New Roman" panose="02020603050405020304" pitchFamily="18" charset="0"/>
                <a:ea typeface="Calibri" panose="020F0502020204030204" pitchFamily="34" charset="0"/>
                <a:cs typeface="Times New Roman" panose="02020603050405020304" pitchFamily="18" charset="0"/>
              </a:rPr>
              <a:t>– посилання на традицію, яка існує в мікросередовищі, знайому й об’єкту переконання. Наприклад: «Як вам відомо, у нас є традиція – на завершення дня ...»;</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pPr>
            <a:r>
              <a:rPr lang="uk-UA" b="1" i="1" dirty="0">
                <a:latin typeface="Times New Roman" panose="02020603050405020304" pitchFamily="18" charset="0"/>
                <a:ea typeface="Calibri" panose="020F0502020204030204" pitchFamily="34" charset="0"/>
                <a:cs typeface="Times New Roman" panose="02020603050405020304" pitchFamily="18" charset="0"/>
              </a:rPr>
              <a:t>апеляція до більшості</a:t>
            </a:r>
            <a:r>
              <a:rPr lang="uk-UA" dirty="0">
                <a:latin typeface="Times New Roman" panose="02020603050405020304" pitchFamily="18" charset="0"/>
                <a:ea typeface="Calibri" panose="020F0502020204030204" pitchFamily="34" charset="0"/>
                <a:cs typeface="Times New Roman" panose="02020603050405020304" pitchFamily="18" charset="0"/>
              </a:rPr>
              <a:t>, яка базується на ствердженні чогось на основі думки більшості: «Більшість сусідів вважають...»;</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pPr>
            <a:r>
              <a:rPr lang="uk-UA" b="1" i="1" dirty="0">
                <a:latin typeface="Times New Roman" panose="02020603050405020304" pitchFamily="18" charset="0"/>
                <a:ea typeface="Calibri" panose="020F0502020204030204" pitchFamily="34" charset="0"/>
                <a:cs typeface="Times New Roman" panose="02020603050405020304" pitchFamily="18" charset="0"/>
              </a:rPr>
              <a:t>апеляція до авторитетної особи </a:t>
            </a:r>
            <a:r>
              <a:rPr lang="uk-UA" dirty="0">
                <a:latin typeface="Times New Roman" panose="02020603050405020304" pitchFamily="18" charset="0"/>
                <a:ea typeface="Calibri" panose="020F0502020204030204" pitchFamily="34" charset="0"/>
                <a:cs typeface="Times New Roman" panose="02020603050405020304" pitchFamily="18" charset="0"/>
              </a:rPr>
              <a:t>– наприклад, «на думку вашого </a:t>
            </a:r>
            <a:r>
              <a:rPr lang="uk-UA" dirty="0" smtClean="0">
                <a:latin typeface="Times New Roman" panose="02020603050405020304" pitchFamily="18" charset="0"/>
                <a:ea typeface="Calibri" panose="020F0502020204030204" pitchFamily="34" charset="0"/>
                <a:cs typeface="Times New Roman" panose="02020603050405020304" pitchFamily="18" charset="0"/>
              </a:rPr>
              <a:t>брата...»;</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pPr>
            <a:r>
              <a:rPr lang="uk-UA" b="1" i="1" dirty="0">
                <a:latin typeface="Times New Roman" panose="02020603050405020304" pitchFamily="18" charset="0"/>
                <a:ea typeface="Calibri" panose="020F0502020204030204" pitchFamily="34" charset="0"/>
                <a:cs typeface="Times New Roman" panose="02020603050405020304" pitchFamily="18" charset="0"/>
              </a:rPr>
              <a:t>апеляція до особи, яку переконують </a:t>
            </a:r>
            <a:r>
              <a:rPr lang="uk-UA" dirty="0">
                <a:latin typeface="Times New Roman" panose="02020603050405020304" pitchFamily="18" charset="0"/>
                <a:ea typeface="Calibri" panose="020F0502020204030204" pitchFamily="34" charset="0"/>
                <a:cs typeface="Times New Roman" panose="02020603050405020304" pitchFamily="18" charset="0"/>
              </a:rPr>
              <a:t>– демонструє повагу до співрозмовника та схиляє його до певної думки: «Ви маєте у цьому питанні великий досвід, як ви оцінюєте такий варіант...»;</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457200" algn="just">
              <a:spcAft>
                <a:spcPts val="0"/>
              </a:spcAft>
              <a:buFont typeface="Wingdings 2" panose="05020102010507070707" pitchFamily="18" charset="2"/>
              <a:buChar char=""/>
            </a:pPr>
            <a:r>
              <a:rPr lang="uk-UA" b="1" i="1" dirty="0">
                <a:latin typeface="Times New Roman" panose="02020603050405020304" pitchFamily="18" charset="0"/>
                <a:ea typeface="Calibri" panose="020F0502020204030204" pitchFamily="34" charset="0"/>
                <a:cs typeface="Times New Roman" panose="02020603050405020304" pitchFamily="18" charset="0"/>
              </a:rPr>
              <a:t>апеляція до свого авторитету </a:t>
            </a:r>
            <a:r>
              <a:rPr lang="uk-UA" dirty="0">
                <a:latin typeface="Times New Roman" panose="02020603050405020304" pitchFamily="18" charset="0"/>
                <a:ea typeface="Calibri" panose="020F0502020204030204" pitchFamily="34" charset="0"/>
                <a:cs typeface="Times New Roman" panose="02020603050405020304" pitchFamily="18" charset="0"/>
              </a:rPr>
              <a:t>– менш ефективна, але іноді має гарний ефект: «У мене вже є певний досвід вирішення подібних питань, тому я пропоную...».</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1867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0"/>
            <a:ext cx="8136904" cy="4011226"/>
          </a:xfrm>
          <a:prstGeom prst="rect">
            <a:avLst/>
          </a:prstGeom>
        </p:spPr>
        <p:txBody>
          <a:bodyPr wrap="square">
            <a:spAutoFit/>
          </a:bodyPr>
          <a:lstStyle/>
          <a:p>
            <a:pPr indent="180340" algn="ctr">
              <a:lnSpc>
                <a:spcPct val="107000"/>
              </a:lnSpc>
              <a:spcAft>
                <a:spcPts val="0"/>
              </a:spcAft>
            </a:pP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Правила ефективного переконання:</a:t>
            </a:r>
            <a:endParaRPr lang="ru-RU" b="1"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1. Вірити </a:t>
            </a:r>
            <a:r>
              <a:rPr lang="uk-UA" sz="2000" dirty="0">
                <a:latin typeface="Times New Roman" panose="02020603050405020304" pitchFamily="18" charset="0"/>
                <a:ea typeface="Calibri" panose="020F0502020204030204" pitchFamily="34" charset="0"/>
                <a:cs typeface="Times New Roman" panose="02020603050405020304" pitchFamily="18" charset="0"/>
              </a:rPr>
              <a:t>в істинність того, у чому переконуєш інших, інакше фальш легко </a:t>
            </a:r>
            <a:r>
              <a:rPr lang="uk-UA" sz="2000" dirty="0" err="1">
                <a:latin typeface="Times New Roman" panose="02020603050405020304" pitchFamily="18" charset="0"/>
                <a:ea typeface="Calibri" panose="020F0502020204030204" pitchFamily="34" charset="0"/>
                <a:cs typeface="Times New Roman" panose="02020603050405020304" pitchFamily="18" charset="0"/>
              </a:rPr>
              <a:t>вловлюється</a:t>
            </a:r>
            <a:r>
              <a:rPr lang="uk-UA" sz="2000" dirty="0">
                <a:latin typeface="Times New Roman" panose="02020603050405020304" pitchFamily="18" charset="0"/>
                <a:ea typeface="Calibri" panose="020F0502020204030204" pitchFamily="34" charset="0"/>
                <a:cs typeface="Times New Roman" panose="02020603050405020304" pitchFamily="18" charset="0"/>
              </a:rPr>
              <a:t> співрозмовником за невербальними ознаками (інтонація голосу, виразу обличчя, жестикуляція).</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2. Повно </a:t>
            </a:r>
            <a:r>
              <a:rPr lang="uk-UA" sz="2000" dirty="0">
                <a:latin typeface="Times New Roman" panose="02020603050405020304" pitchFamily="18" charset="0"/>
                <a:ea typeface="Calibri" panose="020F0502020204030204" pitchFamily="34" charset="0"/>
                <a:cs typeface="Times New Roman" panose="02020603050405020304" pitchFamily="18" charset="0"/>
              </a:rPr>
              <a:t>розкрити усі сторони питання, що обговорюється.</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3. Врахувати </a:t>
            </a:r>
            <a:r>
              <a:rPr lang="uk-UA" sz="2000" dirty="0">
                <a:latin typeface="Times New Roman" panose="02020603050405020304" pitchFamily="18" charset="0"/>
                <a:ea typeface="Calibri" panose="020F0502020204030204" pitchFamily="34" charset="0"/>
                <a:cs typeface="Times New Roman" panose="02020603050405020304" pitchFamily="18" charset="0"/>
              </a:rPr>
              <a:t>індивідуальні особливості тих, кого переконують: їх віку, статі, рівня розвитку тощо.</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4. Бути </a:t>
            </a:r>
            <a:r>
              <a:rPr lang="uk-UA" sz="2000" dirty="0">
                <a:latin typeface="Times New Roman" panose="02020603050405020304" pitchFamily="18" charset="0"/>
                <a:ea typeface="Calibri" panose="020F0502020204030204" pitchFamily="34" charset="0"/>
                <a:cs typeface="Times New Roman" panose="02020603050405020304" pitchFamily="18" charset="0"/>
              </a:rPr>
              <a:t>максимально логічним та доказовим; переконає лише той, хто має «залізну» логіку.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5. Використовувати </a:t>
            </a:r>
            <a:r>
              <a:rPr lang="uk-UA" sz="2000" dirty="0">
                <a:latin typeface="Times New Roman" panose="02020603050405020304" pitchFamily="18" charset="0"/>
                <a:ea typeface="Calibri" panose="020F0502020204030204" pitchFamily="34" charset="0"/>
                <a:cs typeface="Times New Roman" panose="02020603050405020304" pitchFamily="18" charset="0"/>
              </a:rPr>
              <a:t>як загальні положення, так і конкретні (краще – добре знайомі) факти та приклади.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6. Бути </a:t>
            </a:r>
            <a:r>
              <a:rPr lang="uk-UA" sz="2000" dirty="0">
                <a:latin typeface="Times New Roman" panose="02020603050405020304" pitchFamily="18" charset="0"/>
                <a:ea typeface="Calibri" panose="020F0502020204030204" pitchFamily="34" charset="0"/>
                <a:cs typeface="Times New Roman" panose="02020603050405020304" pitchFamily="18" charset="0"/>
              </a:rPr>
              <a:t>емоційним та таким, що пробуджує співпереживання.</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159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172907" cy="5361083"/>
          </a:xfrm>
          <a:prstGeom prst="rect">
            <a:avLst/>
          </a:prstGeom>
        </p:spPr>
        <p:txBody>
          <a:bodyPr wrap="square">
            <a:spAutoFit/>
          </a:bodyPr>
          <a:lstStyle/>
          <a:p>
            <a:pPr algn="ctr">
              <a:lnSpc>
                <a:spcPct val="107000"/>
              </a:lnSpc>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Процес починається з сприйняття і оцінки джерела інформації</a:t>
            </a:r>
            <a:r>
              <a:rPr lang="uk-UA" i="1"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0"/>
              </a:spcAft>
            </a:pPr>
            <a:endParaRPr lang="ru-RU" sz="1600"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a:t>
            </a:r>
            <a:r>
              <a:rPr lang="uk-UA" b="1" dirty="0">
                <a:latin typeface="Times New Roman" panose="02020603050405020304" pitchFamily="18" charset="0"/>
                <a:ea typeface="Calibri" panose="020F0502020204030204" pitchFamily="34" charset="0"/>
                <a:cs typeface="Times New Roman" panose="02020603050405020304" pitchFamily="18" charset="0"/>
              </a:rPr>
              <a:t>Слухач порівнює </a:t>
            </a:r>
            <a:r>
              <a:rPr lang="uk-UA" dirty="0">
                <a:latin typeface="Times New Roman" panose="02020603050405020304" pitchFamily="18" charset="0"/>
                <a:ea typeface="Calibri" panose="020F0502020204030204" pitchFamily="34" charset="0"/>
                <a:cs typeface="Times New Roman" panose="02020603050405020304" pitchFamily="18" charset="0"/>
              </a:rPr>
              <a:t>отриману </a:t>
            </a:r>
            <a:r>
              <a:rPr lang="uk-UA" b="1" dirty="0">
                <a:latin typeface="Times New Roman" panose="02020603050405020304" pitchFamily="18" charset="0"/>
                <a:ea typeface="Calibri" panose="020F0502020204030204" pitchFamily="34" charset="0"/>
                <a:cs typeface="Times New Roman" panose="02020603050405020304" pitchFamily="18" charset="0"/>
              </a:rPr>
              <a:t>інформацію</a:t>
            </a:r>
            <a:r>
              <a:rPr lang="uk-UA" dirty="0">
                <a:latin typeface="Times New Roman" panose="02020603050405020304" pitchFamily="18" charset="0"/>
                <a:ea typeface="Calibri" panose="020F0502020204030204" pitchFamily="34" charset="0"/>
                <a:cs typeface="Times New Roman" panose="02020603050405020304" pitchFamily="18" charset="0"/>
              </a:rPr>
              <a:t> з наявною у нього, і в результаті створюється уявлення про те, як оратор її підносить, звідки він черпає; якщо людині здається, що оратор говорить неправду, приховує факти, допускає помилки, то довіра до нього різко падає.</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Створюється загальне </a:t>
            </a:r>
            <a:r>
              <a:rPr lang="uk-UA" b="1" dirty="0">
                <a:latin typeface="Times New Roman" panose="02020603050405020304" pitchFamily="18" charset="0"/>
                <a:ea typeface="Calibri" panose="020F0502020204030204" pitchFamily="34" charset="0"/>
                <a:cs typeface="Times New Roman" panose="02020603050405020304" pitchFamily="18" charset="0"/>
              </a:rPr>
              <a:t>уявлення про авторитетність </a:t>
            </a:r>
            <a:r>
              <a:rPr lang="uk-UA" dirty="0">
                <a:latin typeface="Times New Roman" panose="02020603050405020304" pitchFamily="18" charset="0"/>
                <a:ea typeface="Calibri" panose="020F0502020204030204" pitchFamily="34" charset="0"/>
                <a:cs typeface="Times New Roman" panose="02020603050405020304" pitchFamily="18" charset="0"/>
              </a:rPr>
              <a:t>переконуючого, але, якщо оратор припускається </a:t>
            </a:r>
            <a:r>
              <a:rPr lang="uk-UA" dirty="0" smtClean="0">
                <a:latin typeface="Times New Roman" panose="02020603050405020304" pitchFamily="18" charset="0"/>
                <a:ea typeface="Calibri" panose="020F0502020204030204" pitchFamily="34" charset="0"/>
                <a:cs typeface="Times New Roman" panose="02020603050405020304" pitchFamily="18" charset="0"/>
              </a:rPr>
              <a:t>логічних помилок, </a:t>
            </a:r>
            <a:r>
              <a:rPr lang="uk-UA" dirty="0">
                <a:latin typeface="Times New Roman" panose="02020603050405020304" pitchFamily="18" charset="0"/>
                <a:ea typeface="Calibri" panose="020F0502020204030204" pitchFamily="34" charset="0"/>
                <a:cs typeface="Times New Roman" panose="02020603050405020304" pitchFamily="18" charset="0"/>
              </a:rPr>
              <a:t>ні офіційний </a:t>
            </a:r>
            <a:r>
              <a:rPr lang="uk-UA" dirty="0" smtClean="0">
                <a:latin typeface="Times New Roman" panose="02020603050405020304" pitchFamily="18" charset="0"/>
                <a:ea typeface="Calibri" panose="020F0502020204030204" pitchFamily="34" charset="0"/>
                <a:cs typeface="Times New Roman" panose="02020603050405020304" pitchFamily="18" charset="0"/>
              </a:rPr>
              <a:t>статус, </a:t>
            </a:r>
            <a:r>
              <a:rPr lang="uk-UA" dirty="0">
                <a:latin typeface="Times New Roman" panose="02020603050405020304" pitchFamily="18" charset="0"/>
                <a:ea typeface="Calibri" panose="020F0502020204030204" pitchFamily="34" charset="0"/>
                <a:cs typeface="Times New Roman" panose="02020603050405020304" pitchFamily="18" charset="0"/>
              </a:rPr>
              <a:t>ні авторитет йому не допоможуть.</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Порівнюються </a:t>
            </a:r>
            <a:r>
              <a:rPr lang="uk-UA" b="1" dirty="0">
                <a:latin typeface="Times New Roman" panose="02020603050405020304" pitchFamily="18" charset="0"/>
                <a:ea typeface="Calibri" panose="020F0502020204030204" pitchFamily="34" charset="0"/>
                <a:cs typeface="Times New Roman" panose="02020603050405020304" pitchFamily="18" charset="0"/>
              </a:rPr>
              <a:t>установки оратора і слухача</a:t>
            </a:r>
            <a:r>
              <a:rPr lang="uk-UA" dirty="0">
                <a:latin typeface="Times New Roman" panose="02020603050405020304" pitchFamily="18" charset="0"/>
                <a:ea typeface="Calibri" panose="020F0502020204030204" pitchFamily="34" charset="0"/>
                <a:cs typeface="Times New Roman" panose="02020603050405020304" pitchFamily="18" charset="0"/>
              </a:rPr>
              <a:t>: якщо дистанція між ними велика, то переконання може бути неефективним. У цьому випадку найкращою стратегією переконання є наступна: спочатку суб’єкт переконання повідомляє про елементи схожості з поглядами тих, що переконує, так встановлюється краще розуміння і створюється передумова для переконання. Може бути застосована й інша стратегія, коли спочатку повідомляють про істотне розходження в установках, але тоді той, що переконує повинен впевнено і доказово спростувати чужі погляди (це зробити нелегко).</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65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280920" cy="4576637"/>
          </a:xfrm>
          <a:prstGeom prst="rect">
            <a:avLst/>
          </a:prstGeom>
        </p:spPr>
        <p:txBody>
          <a:bodyPr wrap="square">
            <a:spAutoFit/>
          </a:bodyPr>
          <a:lstStyle/>
          <a:p>
            <a:pPr algn="ctr">
              <a:lnSpc>
                <a:spcPct val="107000"/>
              </a:lnSpc>
              <a:spcAft>
                <a:spcPts val="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Навіювання</a:t>
            </a:r>
            <a:endParaRPr lang="ru-RU" b="1"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На відміну від переконання, при навіюванні активною є одна із сторін, інша – повинна якомога менш критично сприймати те, що говориться. Навіювання є бездоказовим та не аргументованим, тому велике значення тут має особистість особи, що його здійснює (авторитет, престижність). Навіювання впливає шляхом безпосереднього психічного стану, що прищеплюється; інакше кажучи, ідеї, відчуття та сприйняття, що не потребують ніяких доказів та логіки </a:t>
            </a:r>
            <a:r>
              <a:rPr lang="uk-UA" dirty="0" smtClean="0">
                <a:latin typeface="Times New Roman" panose="02020603050405020304" pitchFamily="18" charset="0"/>
                <a:ea typeface="Calibri" panose="020F0502020204030204" pitchFamily="34" charset="0"/>
                <a:cs typeface="Times New Roman" panose="02020603050405020304" pitchFamily="18" charset="0"/>
              </a:rPr>
              <a:t>взагалі.</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Навіювання </a:t>
            </a:r>
            <a:r>
              <a:rPr lang="uk-UA" dirty="0">
                <a:latin typeface="Times New Roman" panose="02020603050405020304" pitchFamily="18" charset="0"/>
                <a:ea typeface="Calibri" panose="020F0502020204030204" pitchFamily="34" charset="0"/>
                <a:cs typeface="Times New Roman" panose="02020603050405020304" pitchFamily="18" charset="0"/>
              </a:rPr>
              <a:t>здійснюється в категоричній словесній формі, причому велике значення тут має дефіцит часу та психічний стан того, хто є об’єктом впливу: якщо особа збуджена та терміново шукає вихід з важкого становища, вона у цю мить легко піддається навіюванню та готова хапатися за першу-ліпшу пораду. Навіювання має широке застосування в психотерапії, тому у людей іноді існує помилкове уявлення, що ним може займатися лише особа, обдарована особливими якостями. Це не так, оскільки його ефективність найбільшим чином залежить від рівня інтелектуального та емоційно-вольового розвитку.</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3702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3" y="470614"/>
            <a:ext cx="8208912" cy="2901115"/>
          </a:xfrm>
          <a:prstGeom prst="rect">
            <a:avLst/>
          </a:prstGeom>
        </p:spPr>
        <p:txBody>
          <a:bodyPr wrap="square" anchor="ctr">
            <a:spAutoFit/>
          </a:bodyPr>
          <a:lstStyle/>
          <a:p>
            <a:pPr algn="ctr">
              <a:lnSpc>
                <a:spcPct val="107000"/>
              </a:lnSpc>
              <a:spcAft>
                <a:spcPts val="0"/>
              </a:spcAft>
            </a:pP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Зараження</a:t>
            </a:r>
          </a:p>
          <a:p>
            <a:pPr algn="ctr">
              <a:lnSpc>
                <a:spcPct val="107000"/>
              </a:lnSpc>
              <a:spcAft>
                <a:spcPts val="0"/>
              </a:spcAft>
            </a:pP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Масовий спосіб інтеграції групової діяльності виникає у значного скупчення людей - на стадіонах, у концертних залах, на карнавалах, мітингах і т. д. Одним з його ознак є стихійність.</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Зараження - психологічний вплив на особистість у процесі спілкування і взаємодії, який передає певні настрої, спонуки не через свідомість та інтелект, а через емоційну сферу. Це вплив, заснований на несвідомій схильності людей (особливо у складі групи) до емоційного впливу в умовах безпосереднього контакту.</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3119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539551" y="419200"/>
            <a:ext cx="8064896" cy="5407634"/>
          </a:xfrm>
          <a:prstGeom prst="rect">
            <a:avLst/>
          </a:prstGeom>
        </p:spPr>
        <p:txBody>
          <a:bodyPr wrap="square">
            <a:spAutoFit/>
          </a:bodyPr>
          <a:lstStyle/>
          <a:p>
            <a:pPr algn="ctr">
              <a:lnSpc>
                <a:spcPct val="107000"/>
              </a:lnSpc>
              <a:spcAft>
                <a:spcPts val="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Наслідування</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Найпоширеніша форма поведінки людини в міжособистісній взаємодії. Це спосіб засвоєння традицій суспільства, механізм свідомого або несвідомого відтворення досвіду дій і вчинків іншої людини (суб'єкта психологічного впливу), зокрема його рухів, манер, дій, поведінки і т. д.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Це </a:t>
            </a:r>
            <a:r>
              <a:rPr lang="uk-UA" dirty="0">
                <a:latin typeface="Times New Roman" panose="02020603050405020304" pitchFamily="18" charset="0"/>
                <a:ea typeface="Calibri" panose="020F0502020204030204" pitchFamily="34" charset="0"/>
                <a:cs typeface="Times New Roman" panose="02020603050405020304" pitchFamily="18" charset="0"/>
              </a:rPr>
              <a:t>процес орієнтації на певний приклад, взірець, повторення і відтворення однією людиною дій, вчинків, жестів, манер, інтонацій іншої людини, копіювання рис її характеру та стилю життя.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Саме </a:t>
            </a:r>
            <a:r>
              <a:rPr lang="uk-UA" dirty="0">
                <a:latin typeface="Times New Roman" panose="02020603050405020304" pitchFamily="18" charset="0"/>
                <a:ea typeface="Calibri" panose="020F0502020204030204" pitchFamily="34" charset="0"/>
                <a:cs typeface="Times New Roman" panose="02020603050405020304" pitchFamily="18" charset="0"/>
              </a:rPr>
              <a:t>через наслідування здійснюється </a:t>
            </a:r>
            <a:r>
              <a:rPr lang="uk-UA" b="1" dirty="0">
                <a:latin typeface="Times New Roman" panose="02020603050405020304" pitchFamily="18" charset="0"/>
                <a:ea typeface="Calibri" panose="020F0502020204030204" pitchFamily="34" charset="0"/>
                <a:cs typeface="Times New Roman" panose="02020603050405020304" pitchFamily="18" charset="0"/>
              </a:rPr>
              <a:t>процес соціалізації </a:t>
            </a:r>
            <a:r>
              <a:rPr lang="uk-UA" dirty="0">
                <a:latin typeface="Times New Roman" panose="02020603050405020304" pitchFamily="18" charset="0"/>
                <a:ea typeface="Calibri" panose="020F0502020204030204" pitchFamily="34" charset="0"/>
                <a:cs typeface="Times New Roman" panose="02020603050405020304" pitchFamily="18" charset="0"/>
              </a:rPr>
              <a:t>особистості, реалізуючись за допомогою навчання і виховання. Особливе значення воно має у розвитку дитини. Тому більшість науково-прикладних досліджень з цієї проблематики здійснюється в дитячій, віковій і педагогічній психології.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У </a:t>
            </a:r>
            <a:r>
              <a:rPr lang="uk-UA" dirty="0">
                <a:latin typeface="Times New Roman" panose="02020603050405020304" pitchFamily="18" charset="0"/>
                <a:ea typeface="Calibri" panose="020F0502020204030204" pitchFamily="34" charset="0"/>
                <a:cs typeface="Times New Roman" panose="02020603050405020304" pitchFamily="18" charset="0"/>
              </a:rPr>
              <a:t>дорослої людини наслідування є побічним способом освоєння навколишнього світу, його психологічні механізми складніші, ніж у дитини і підлітка, так як спрацьовує критичність особистості. Наслідування в дорослому віці є елементом навчання певним видам професійної діяльності (спорт, мистецтво).</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005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0"/>
            <a:ext cx="8064896" cy="2710614"/>
          </a:xfrm>
          <a:prstGeom prst="rect">
            <a:avLst/>
          </a:prstGeom>
        </p:spPr>
        <p:txBody>
          <a:bodyPr wrap="square">
            <a:spAutoFit/>
          </a:bodyPr>
          <a:lstStyle/>
          <a:p>
            <a:pPr algn="ctr">
              <a:lnSpc>
                <a:spcPct val="107000"/>
              </a:lnSpc>
              <a:spcAft>
                <a:spcPts val="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Умови наслідування:</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наявність позитивного емоційного ставлення, захоплення або поваги до цієї людини - об’єкта наслідування;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менша досвідченість людини порівняно з об'єктом наслідування;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ясність, виразність, привабливість зразка;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доступність зразка, хоча б частково;</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свідома спрямованість бажань і волі людини на об'єкт наслідування (хочеться бути таким же).</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829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395536" y="476672"/>
            <a:ext cx="8208912" cy="2308324"/>
          </a:xfrm>
          <a:prstGeom prst="rect">
            <a:avLst/>
          </a:prstGeom>
        </p:spPr>
        <p:txBody>
          <a:bodyPr wrap="square">
            <a:spAutoFit/>
          </a:bodyPr>
          <a:lstStyle/>
          <a:p>
            <a:pPr indent="457200" algn="just">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1. Психологічний вплив як феномен.</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Психологічний вплив</a:t>
            </a:r>
            <a:r>
              <a:rPr lang="uk-UA" dirty="0">
                <a:latin typeface="Times New Roman" panose="02020603050405020304" pitchFamily="18" charset="0"/>
                <a:ea typeface="Calibri" panose="020F0502020204030204" pitchFamily="34" charset="0"/>
                <a:cs typeface="Times New Roman" panose="02020603050405020304" pitchFamily="18" charset="0"/>
              </a:rPr>
              <a:t> – активна цілеспрямована діяльність, метою якої є отримання необхідної інформації або зміна психіки чи поведінки об’єкта (окремої людини чи групи людей).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endParaRPr lang="uk-UA" b="1"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Механізм </a:t>
            </a:r>
            <a:r>
              <a:rPr lang="uk-UA" b="1" dirty="0">
                <a:latin typeface="Times New Roman" panose="02020603050405020304" pitchFamily="18" charset="0"/>
                <a:ea typeface="Calibri" panose="020F0502020204030204" pitchFamily="34" charset="0"/>
                <a:cs typeface="Times New Roman" panose="02020603050405020304" pitchFamily="18" charset="0"/>
              </a:rPr>
              <a:t>психологічного впливу</a:t>
            </a:r>
            <a:r>
              <a:rPr lang="uk-UA" dirty="0">
                <a:latin typeface="Times New Roman" panose="02020603050405020304" pitchFamily="18" charset="0"/>
                <a:ea typeface="Calibri" panose="020F0502020204030204" pitchFamily="34" charset="0"/>
                <a:cs typeface="Times New Roman" panose="02020603050405020304" pitchFamily="18" charset="0"/>
              </a:rPr>
              <a:t> - процедура вибору того чи іншого методу і варіанту поведінки та процес проходження стимулу, що впливає, від суб’єкта до об’єкта і зворотного зв’язку між ними.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Що таке 25-й кадр і чи реально з його допомогою впливати на люде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3573016"/>
            <a:ext cx="4905127" cy="2802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841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323528" y="476672"/>
            <a:ext cx="8352928" cy="5653855"/>
          </a:xfrm>
          <a:prstGeom prst="rect">
            <a:avLst/>
          </a:prstGeom>
        </p:spPr>
        <p:txBody>
          <a:bodyPr wrap="square">
            <a:spAutoFit/>
          </a:bodyPr>
          <a:lstStyle/>
          <a:p>
            <a:pPr algn="ctr">
              <a:lnSpc>
                <a:spcPct val="107000"/>
              </a:lnSpc>
              <a:spcAft>
                <a:spcPts val="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Мода</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це </a:t>
            </a:r>
            <a:r>
              <a:rPr lang="uk-UA" sz="2000" dirty="0">
                <a:latin typeface="Times New Roman" panose="02020603050405020304" pitchFamily="18" charset="0"/>
                <a:ea typeface="Calibri" panose="020F0502020204030204" pitchFamily="34" charset="0"/>
                <a:cs typeface="Times New Roman" panose="02020603050405020304" pitchFamily="18" charset="0"/>
              </a:rPr>
              <a:t>форма стандартизованої масової поведінки людей, що виникає стихійно під впливом настроїв, смаків, захоплень, які домінують у суспільстві. </a:t>
            </a:r>
            <a:endParaRPr lang="uk-UA"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endParaRPr lang="uk-UA"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Мода </a:t>
            </a:r>
            <a:r>
              <a:rPr lang="uk-UA" sz="2000" dirty="0">
                <a:latin typeface="Times New Roman" panose="02020603050405020304" pitchFamily="18" charset="0"/>
                <a:ea typeface="Calibri" panose="020F0502020204030204" pitchFamily="34" charset="0"/>
                <a:cs typeface="Times New Roman" panose="02020603050405020304" pitchFamily="18" charset="0"/>
              </a:rPr>
              <a:t>об'єднує багато суперечливих тенденцій і механізмів соціально-психологічного спілкування: ідентифікацію та негативізм, уніфікацію і персоналізацію, успадкування та протиставлення. До її особливостей відноситься те, що вона проявляється у всіх сферах суспільного життя, економіці, політиці, мистецтві, побуті, спорті і т. д.</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Мода дуже тісно пов'язана зі смаками та звичаями людей. З першими її зближують мінливість і рухливість з іншими - повторюваність і стійкість.</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Для моди характерна динамічність, постійне прагнення до швидкоплинності, новизни і одночасно вона консервативна. Щось заперечуючи, відкидаючи старе, мода разом з тим претендує на роль зразка, еталона. Іншими словами, мода - це часткова, зовнішня зміна культурних форм поведінки і переваг людини.</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4462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395536" y="476672"/>
            <a:ext cx="8352926" cy="4543680"/>
          </a:xfrm>
          <a:prstGeom prst="rect">
            <a:avLst/>
          </a:prstGeom>
        </p:spPr>
        <p:txBody>
          <a:bodyPr wrap="square">
            <a:spAutoFit/>
          </a:bodyPr>
          <a:lstStyle/>
          <a:p>
            <a:pPr algn="ctr">
              <a:lnSpc>
                <a:spcPct val="107000"/>
              </a:lnSpc>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Чутки</a:t>
            </a:r>
            <a:endParaRPr lang="ru-RU" sz="1600" b="1"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Чутка </a:t>
            </a:r>
            <a:r>
              <a:rPr lang="uk-UA" dirty="0">
                <a:latin typeface="Times New Roman" panose="02020603050405020304" pitchFamily="18" charset="0"/>
                <a:ea typeface="Calibri" panose="020F0502020204030204" pitchFamily="34" charset="0"/>
                <a:cs typeface="Times New Roman" panose="02020603050405020304" pitchFamily="18" charset="0"/>
              </a:rPr>
              <a:t>- це повідомлення, що надходить від однієї або більше осіб, про нічим не підтверджені події. Як правило, вони стосуються важливих для певної соціальної групи чи людини явищ, зачіпають актуальні для них потреби та інтереси. Очікування отримати задоволення потреби в інформації, є головним мотивом сприймання і відтворення почутого (чутки</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p>
          <a:p>
            <a:pPr indent="457200" algn="just">
              <a:spcAft>
                <a:spcPts val="0"/>
              </a:spcAft>
            </a:pP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smtClean="0">
                <a:solidFill>
                  <a:srgbClr val="202122"/>
                </a:solidFill>
                <a:latin typeface="Times New Roman" panose="02020603050405020304" pitchFamily="18" charset="0"/>
                <a:cs typeface="Times New Roman" panose="02020603050405020304" pitchFamily="18" charset="0"/>
              </a:rPr>
              <a:t>За </a:t>
            </a:r>
            <a:r>
              <a:rPr lang="uk-UA" b="1" i="1" dirty="0" smtClean="0">
                <a:solidFill>
                  <a:srgbClr val="202122"/>
                </a:solidFill>
                <a:latin typeface="Times New Roman" panose="02020603050405020304" pitchFamily="18" charset="0"/>
                <a:cs typeface="Times New Roman" panose="02020603050405020304" pitchFamily="18" charset="0"/>
              </a:rPr>
              <a:t>походженням</a:t>
            </a:r>
            <a:r>
              <a:rPr lang="uk-UA" dirty="0" smtClean="0">
                <a:solidFill>
                  <a:srgbClr val="202122"/>
                </a:solidFill>
                <a:latin typeface="Times New Roman" panose="02020603050405020304" pitchFamily="18" charset="0"/>
                <a:cs typeface="Times New Roman" panose="02020603050405020304" pitchFamily="18" charset="0"/>
              </a:rPr>
              <a:t> чутки можуть бути </a:t>
            </a:r>
          </a:p>
          <a:p>
            <a:pPr marL="285750" indent="-285750" algn="just">
              <a:spcAft>
                <a:spcPts val="0"/>
              </a:spcAft>
              <a:buFont typeface="Arial" panose="020B0604020202020204" pitchFamily="34" charset="0"/>
              <a:buChar char="•"/>
            </a:pPr>
            <a:r>
              <a:rPr lang="uk-UA" b="1" dirty="0" smtClean="0">
                <a:solidFill>
                  <a:srgbClr val="202122"/>
                </a:solidFill>
                <a:latin typeface="Times New Roman" panose="02020603050405020304" pitchFamily="18" charset="0"/>
                <a:cs typeface="Times New Roman" panose="02020603050405020304" pitchFamily="18" charset="0"/>
              </a:rPr>
              <a:t>спонтанні</a:t>
            </a:r>
            <a:r>
              <a:rPr lang="uk-UA" dirty="0" smtClean="0">
                <a:solidFill>
                  <a:srgbClr val="202122"/>
                </a:solidFill>
                <a:latin typeface="Times New Roman" panose="02020603050405020304" pitchFamily="18" charset="0"/>
                <a:cs typeface="Times New Roman" panose="02020603050405020304" pitchFamily="18" charset="0"/>
              </a:rPr>
              <a:t> (що виникають стихійно); </a:t>
            </a:r>
          </a:p>
          <a:p>
            <a:pPr marL="285750" indent="-285750" algn="just">
              <a:spcAft>
                <a:spcPts val="0"/>
              </a:spcAft>
              <a:buFont typeface="Arial" panose="020B0604020202020204" pitchFamily="34" charset="0"/>
              <a:buChar char="•"/>
            </a:pPr>
            <a:r>
              <a:rPr lang="uk-UA" b="1" dirty="0" smtClean="0">
                <a:solidFill>
                  <a:srgbClr val="202122"/>
                </a:solidFill>
                <a:latin typeface="Times New Roman" panose="02020603050405020304" pitchFamily="18" charset="0"/>
                <a:cs typeface="Times New Roman" panose="02020603050405020304" pitchFamily="18" charset="0"/>
              </a:rPr>
              <a:t>навмисне сфабриковані</a:t>
            </a:r>
            <a:r>
              <a:rPr lang="uk-UA" dirty="0" smtClean="0">
                <a:solidFill>
                  <a:srgbClr val="202122"/>
                </a:solidFill>
                <a:latin typeface="Times New Roman" panose="02020603050405020304" pitchFamily="18" charset="0"/>
                <a:cs typeface="Times New Roman" panose="02020603050405020304" pitchFamily="18" charset="0"/>
              </a:rPr>
              <a:t> (що поширюються цілеспрямовано). </a:t>
            </a:r>
          </a:p>
          <a:p>
            <a:pPr indent="457200" algn="just">
              <a:spcAft>
                <a:spcPts val="0"/>
              </a:spcAft>
            </a:pPr>
            <a:endParaRPr lang="uk-UA" dirty="0">
              <a:solidFill>
                <a:srgbClr val="202122"/>
              </a:solidFill>
              <a:latin typeface="Times New Roman" panose="02020603050405020304" pitchFamily="18" charset="0"/>
              <a:cs typeface="Times New Roman" panose="02020603050405020304" pitchFamily="18" charset="0"/>
            </a:endParaRPr>
          </a:p>
          <a:p>
            <a:pPr indent="457200" algn="just">
              <a:spcAft>
                <a:spcPts val="0"/>
              </a:spcAft>
            </a:pPr>
            <a:r>
              <a:rPr lang="uk-UA" dirty="0" smtClean="0">
                <a:solidFill>
                  <a:srgbClr val="202122"/>
                </a:solidFill>
                <a:latin typeface="Times New Roman" panose="02020603050405020304" pitchFamily="18" charset="0"/>
                <a:cs typeface="Times New Roman" panose="02020603050405020304" pitchFamily="18" charset="0"/>
              </a:rPr>
              <a:t>Можливі і проміжні варіанти, коли спонтанна чутка знаходить зацікавлених ревних розповсюджувачів, які «прикрашують» її згідно зі своїми інтересами; або навпаки, коли чутка запущена </a:t>
            </a:r>
            <a:r>
              <a:rPr lang="uk-UA" dirty="0" smtClean="0">
                <a:solidFill>
                  <a:srgbClr val="202122"/>
                </a:solidFill>
                <a:latin typeface="Times New Roman" panose="02020603050405020304" pitchFamily="18" charset="0"/>
                <a:cs typeface="Times New Roman" panose="02020603050405020304" pitchFamily="18" charset="0"/>
              </a:rPr>
              <a:t>цілеспрямовано, </a:t>
            </a:r>
            <a:r>
              <a:rPr lang="uk-UA" dirty="0" smtClean="0">
                <a:solidFill>
                  <a:srgbClr val="202122"/>
                </a:solidFill>
                <a:latin typeface="Times New Roman" panose="02020603050405020304" pitchFamily="18" charset="0"/>
                <a:cs typeface="Times New Roman" panose="02020603050405020304" pitchFamily="18" charset="0"/>
              </a:rPr>
              <a:t>потрапивши в стихійно діючі соціально-психологічні механізми, багаторазово ними посилюється чи перекручується.</a:t>
            </a:r>
            <a:endParaRPr lang="uk-UA"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233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1"/>
            <a:ext cx="8208912" cy="3945054"/>
          </a:xfrm>
          <a:prstGeom prst="rect">
            <a:avLst/>
          </a:prstGeom>
        </p:spPr>
        <p:txBody>
          <a:bodyPr wrap="square">
            <a:spAutoFit/>
          </a:bodyPr>
          <a:lstStyle/>
          <a:p>
            <a:pPr indent="457200" algn="just">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4. Прийоми впливу</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Прийом «</a:t>
            </a:r>
            <a:r>
              <a:rPr lang="uk-UA" b="1" dirty="0">
                <a:latin typeface="Times New Roman" panose="02020603050405020304" pitchFamily="18" charset="0"/>
                <a:ea typeface="Calibri" panose="020F0502020204030204" pitchFamily="34" charset="0"/>
                <a:cs typeface="Times New Roman" panose="02020603050405020304" pitchFamily="18" charset="0"/>
              </a:rPr>
              <a:t>перехід</a:t>
            </a:r>
            <a:r>
              <a:rPr lang="uk-UA" dirty="0">
                <a:latin typeface="Times New Roman" panose="02020603050405020304" pitchFamily="18" charset="0"/>
                <a:ea typeface="Calibri" panose="020F0502020204030204" pitchFamily="34" charset="0"/>
                <a:cs typeface="Times New Roman" panose="02020603050405020304" pitchFamily="18" charset="0"/>
              </a:rPr>
              <a:t>» – організовуйте свою мову так, щоб вона була як можна більш плавною, без запинок і різких поштовхів. Відмовтесь від телеграфного стилю, нехай ваші слова течуть вільно і м’яко. Завдяки «переходу» людина переводиться з її наявного стану в стан підвищеної сугестивності (навіюваності). Цей процес здійснюється за допомогою перехідних слів: “якщо”, “коли”, “якщо... то”, “і” тощо.</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Прийом «</a:t>
            </a:r>
            <a:r>
              <a:rPr lang="uk-UA" b="1" dirty="0">
                <a:latin typeface="Times New Roman" panose="02020603050405020304" pitchFamily="18" charset="0"/>
                <a:ea typeface="Calibri" panose="020F0502020204030204" pitchFamily="34" charset="0"/>
                <a:cs typeface="Times New Roman" panose="02020603050405020304" pitchFamily="18" charset="0"/>
              </a:rPr>
              <a:t>звертання до внутрішнього голосу</a:t>
            </a:r>
            <a:r>
              <a:rPr lang="uk-UA" dirty="0">
                <a:latin typeface="Times New Roman" panose="02020603050405020304" pitchFamily="18" charset="0"/>
                <a:ea typeface="Calibri" panose="020F0502020204030204" pitchFamily="34" charset="0"/>
                <a:cs typeface="Times New Roman" panose="02020603050405020304" pitchFamily="18" charset="0"/>
              </a:rPr>
              <a:t>» – застосовується для зняття надмірної напруженості співрозмовника. Наприклад, працівник ОВС може сказати приблизно так: «Я цілком усвідомлюю деякий ступінь вашої настороженості й елементи сумніву, тому що подібна реакція є цілком логічною в даних умовах. Але мені здається, що ми б могли знайти певний взаємовигідний інтерес і пошукати спільні точки зору».</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9825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1"/>
            <a:ext cx="8208912" cy="4493538"/>
          </a:xfrm>
          <a:prstGeom prst="rect">
            <a:avLst/>
          </a:prstGeom>
        </p:spPr>
        <p:txBody>
          <a:bodyPr wrap="square">
            <a:spAutoFit/>
          </a:bodyPr>
          <a:lstStyle/>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3</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b="1" dirty="0">
                <a:latin typeface="Times New Roman" panose="02020603050405020304" pitchFamily="18" charset="0"/>
                <a:ea typeface="Calibri" panose="020F0502020204030204" pitchFamily="34" charset="0"/>
                <a:cs typeface="Times New Roman" panose="02020603050405020304" pitchFamily="18" charset="0"/>
              </a:rPr>
              <a:t>Трюїзм</a:t>
            </a:r>
            <a:r>
              <a:rPr lang="uk-UA" dirty="0">
                <a:latin typeface="Times New Roman" panose="02020603050405020304" pitchFamily="18" charset="0"/>
                <a:ea typeface="Calibri" panose="020F0502020204030204" pitchFamily="34" charset="0"/>
                <a:cs typeface="Times New Roman" panose="02020603050405020304" pitchFamily="18" charset="0"/>
              </a:rPr>
              <a:t>» (загальне твердження, банальність). Прикладом трюїзму є наступні твердження: «Всі люди здатні відчувати», «Зимою, як правило, буває холодно». У практиці комунікацій </a:t>
            </a:r>
            <a:r>
              <a:rPr lang="uk-UA" dirty="0" err="1">
                <a:latin typeface="Times New Roman" panose="02020603050405020304" pitchFamily="18" charset="0"/>
                <a:ea typeface="Calibri" panose="020F0502020204030204" pitchFamily="34" charset="0"/>
                <a:cs typeface="Times New Roman" panose="02020603050405020304" pitchFamily="18" charset="0"/>
              </a:rPr>
              <a:t>трюїзми</a:t>
            </a:r>
            <a:r>
              <a:rPr lang="uk-UA" dirty="0">
                <a:latin typeface="Times New Roman" panose="02020603050405020304" pitchFamily="18" charset="0"/>
                <a:ea typeface="Calibri" panose="020F0502020204030204" pitchFamily="34" charset="0"/>
                <a:cs typeface="Times New Roman" panose="02020603050405020304" pitchFamily="18" charset="0"/>
              </a:rPr>
              <a:t> використовуються як засіб переходу від конкретного явища до узагальнення. Наприклад, в ситуації неочікуваної появи під час розмови якоїсь людини, можлива фраза: «такі всі люди, тому що в кожному з нас жива людська природа». З трюїзмом не можна не погодитися – у цьому його сила</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p>
          <a:p>
            <a:pPr indent="457200" algn="just">
              <a:spcAft>
                <a:spcPts val="0"/>
              </a:spcAft>
            </a:pP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a:t>
            </a:r>
            <a:r>
              <a:rPr lang="uk-UA" b="1" dirty="0">
                <a:latin typeface="Times New Roman" panose="02020603050405020304" pitchFamily="18" charset="0"/>
                <a:ea typeface="Calibri" panose="020F0502020204030204" pitchFamily="34" charset="0"/>
                <a:cs typeface="Times New Roman" panose="02020603050405020304" pitchFamily="18" charset="0"/>
              </a:rPr>
              <a:t>Переформування</a:t>
            </a:r>
            <a:r>
              <a:rPr lang="uk-UA" dirty="0">
                <a:latin typeface="Times New Roman" panose="02020603050405020304" pitchFamily="18" charset="0"/>
                <a:ea typeface="Calibri" panose="020F0502020204030204" pitchFamily="34" charset="0"/>
                <a:cs typeface="Times New Roman" panose="02020603050405020304" pitchFamily="18" charset="0"/>
              </a:rPr>
              <a:t>» – дозволяє в лічені секунди змінити оцінку ситуації на прямо протилежну. Для кращого розуміння цього прийому порівняйте два вислови: «День – це лише світлий проміжок між двома темними ночами»; «Ніч – це лише темний проміжок між двома світлими днями». Якщо чомусь не був досягнутий запланований результат, можна оцінити ситуацію вкрай негативно, а можна усвідомлювати її як можливість для накопичення сил для здійснення більш важливих справ або зайвий привід для того, щоб у чомусь удосконалити себе.</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5405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1"/>
            <a:ext cx="8208912" cy="3416320"/>
          </a:xfrm>
          <a:prstGeom prst="rect">
            <a:avLst/>
          </a:prstGeom>
        </p:spPr>
        <p:txBody>
          <a:bodyPr wrap="square">
            <a:spAutoFit/>
          </a:bodyPr>
          <a:lstStyle/>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a:t>
            </a:r>
            <a:r>
              <a:rPr lang="uk-UA" b="1" dirty="0">
                <a:latin typeface="Times New Roman" panose="02020603050405020304" pitchFamily="18" charset="0"/>
                <a:ea typeface="Calibri" panose="020F0502020204030204" pitchFamily="34" charset="0"/>
                <a:cs typeface="Times New Roman" panose="02020603050405020304" pitchFamily="18" charset="0"/>
              </a:rPr>
              <a:t>Вибір без вибору</a:t>
            </a:r>
            <a:r>
              <a:rPr lang="uk-UA" dirty="0">
                <a:latin typeface="Times New Roman" panose="02020603050405020304" pitchFamily="18" charset="0"/>
                <a:ea typeface="Calibri" panose="020F0502020204030204" pitchFamily="34" charset="0"/>
                <a:cs typeface="Times New Roman" panose="02020603050405020304" pitchFamily="18" charset="0"/>
              </a:rPr>
              <a:t>» – інтуїтивно цей прийом часто застосовується у спілкуванні з дітьми таким чином: «Ти підеш спати прямо зараз або коли збереш іграшки?». У спілкуванні дорослих він може являти собою один із варіантів як жорсткого, так і м’якого стилю – в залежності від контексту й інтонаційного ладу. «Ми зустрінемося на вашій чи на моїй території?», тобто формулювання не припускає, що зустріч не відбудеться.</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a:t>
            </a:r>
            <a:r>
              <a:rPr lang="uk-UA" b="1" dirty="0">
                <a:latin typeface="Times New Roman" panose="02020603050405020304" pitchFamily="18" charset="0"/>
                <a:ea typeface="Calibri" panose="020F0502020204030204" pitchFamily="34" charset="0"/>
                <a:cs typeface="Times New Roman" panose="02020603050405020304" pitchFamily="18" charset="0"/>
              </a:rPr>
              <a:t>Припущення</a:t>
            </a:r>
            <a:r>
              <a:rPr lang="uk-UA" dirty="0">
                <a:latin typeface="Times New Roman" panose="02020603050405020304" pitchFamily="18" charset="0"/>
                <a:ea typeface="Calibri" panose="020F0502020204030204" pitchFamily="34" charset="0"/>
                <a:cs typeface="Times New Roman" panose="02020603050405020304" pitchFamily="18" charset="0"/>
              </a:rPr>
              <a:t>» – прийом близький до попереднього, оскільки диктує не лише найближчі, але й наступні дії. Його можна описати формулою: «Перед тим, як </a:t>
            </a:r>
            <a:r>
              <a:rPr lang="uk-UA" dirty="0" smtClean="0">
                <a:latin typeface="Times New Roman" panose="02020603050405020304" pitchFamily="18" charset="0"/>
                <a:ea typeface="Calibri" panose="020F0502020204030204" pitchFamily="34" charset="0"/>
                <a:cs typeface="Times New Roman" panose="02020603050405020304" pitchFamily="18" charset="0"/>
              </a:rPr>
              <a:t>А, </a:t>
            </a:r>
            <a:r>
              <a:rPr lang="uk-UA" dirty="0">
                <a:latin typeface="Times New Roman" panose="02020603050405020304" pitchFamily="18" charset="0"/>
                <a:ea typeface="Calibri" panose="020F0502020204030204" pitchFamily="34" charset="0"/>
                <a:cs typeface="Times New Roman" panose="02020603050405020304" pitchFamily="18" charset="0"/>
              </a:rPr>
              <a:t>зробіть </a:t>
            </a:r>
            <a:r>
              <a:rPr lang="uk-UA" dirty="0" smtClean="0">
                <a:latin typeface="Times New Roman" panose="02020603050405020304" pitchFamily="18" charset="0"/>
                <a:ea typeface="Calibri" panose="020F0502020204030204" pitchFamily="34" charset="0"/>
                <a:cs typeface="Times New Roman" panose="02020603050405020304" pitchFamily="18" charset="0"/>
              </a:rPr>
              <a:t>Б», </a:t>
            </a:r>
            <a:r>
              <a:rPr lang="uk-UA" dirty="0">
                <a:latin typeface="Times New Roman" panose="02020603050405020304" pitchFamily="18" charset="0"/>
                <a:ea typeface="Calibri" panose="020F0502020204030204" pitchFamily="34" charset="0"/>
                <a:cs typeface="Times New Roman" panose="02020603050405020304" pitchFamily="18" charset="0"/>
              </a:rPr>
              <a:t>наприклад, «Перед тим, як ви поїдете до ..., зустріньтеся з ...».</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7. «</a:t>
            </a:r>
            <a:r>
              <a:rPr lang="uk-UA" b="1" dirty="0">
                <a:latin typeface="Times New Roman" panose="02020603050405020304" pitchFamily="18" charset="0"/>
                <a:ea typeface="Calibri" panose="020F0502020204030204" pitchFamily="34" charset="0"/>
                <a:cs typeface="Times New Roman" panose="02020603050405020304" pitchFamily="18" charset="0"/>
              </a:rPr>
              <a:t>Право вибору</a:t>
            </a:r>
            <a:r>
              <a:rPr lang="uk-UA" dirty="0">
                <a:latin typeface="Times New Roman" panose="02020603050405020304" pitchFamily="18" charset="0"/>
                <a:ea typeface="Calibri" panose="020F0502020204030204" pitchFamily="34" charset="0"/>
                <a:cs typeface="Times New Roman" panose="02020603050405020304" pitchFamily="18" charset="0"/>
              </a:rPr>
              <a:t>» – маскування дійсних намірів ілюзією свободи вибору: «Ви можете зробити це самостійно або взяти у помічники А., але я знаю, що самі ви зробите це краще</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8423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1"/>
            <a:ext cx="8208912" cy="3939540"/>
          </a:xfrm>
          <a:prstGeom prst="rect">
            <a:avLst/>
          </a:prstGeom>
        </p:spPr>
        <p:txBody>
          <a:bodyPr wrap="square">
            <a:spAutoFit/>
          </a:bodyPr>
          <a:lstStyle/>
          <a:p>
            <a:pPr indent="457200" algn="just">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8</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r>
              <a:rPr lang="uk-UA" b="1" dirty="0" smtClean="0">
                <a:latin typeface="Times New Roman" panose="02020603050405020304" pitchFamily="18" charset="0"/>
                <a:ea typeface="Calibri" panose="020F0502020204030204" pitchFamily="34" charset="0"/>
                <a:cs typeface="Times New Roman" panose="02020603050405020304" pitchFamily="18" charset="0"/>
              </a:rPr>
              <a:t>Запитання-ярлики</a:t>
            </a:r>
            <a:r>
              <a:rPr lang="uk-UA" dirty="0" smtClean="0">
                <a:latin typeface="Times New Roman" panose="02020603050405020304" pitchFamily="18" charset="0"/>
                <a:ea typeface="Calibri" panose="020F0502020204030204" pitchFamily="34" charset="0"/>
                <a:cs typeface="Times New Roman" panose="02020603050405020304" pitchFamily="18" charset="0"/>
              </a:rPr>
              <a:t>» («Чи </a:t>
            </a:r>
            <a:r>
              <a:rPr lang="uk-UA" dirty="0">
                <a:latin typeface="Times New Roman" panose="02020603050405020304" pitchFamily="18" charset="0"/>
                <a:ea typeface="Calibri" panose="020F0502020204030204" pitchFamily="34" charset="0"/>
                <a:cs typeface="Times New Roman" panose="02020603050405020304" pitchFamily="18" charset="0"/>
              </a:rPr>
              <a:t>не правда</a:t>
            </a:r>
            <a:r>
              <a:rPr lang="uk-UA" dirty="0" smtClean="0">
                <a:latin typeface="Times New Roman" panose="02020603050405020304" pitchFamily="18" charset="0"/>
                <a:ea typeface="Calibri" panose="020F0502020204030204" pitchFamily="34" charset="0"/>
                <a:cs typeface="Times New Roman" panose="02020603050405020304" pitchFamily="18" charset="0"/>
              </a:rPr>
              <a:t>?», «Чи </a:t>
            </a:r>
            <a:r>
              <a:rPr lang="uk-UA" dirty="0">
                <a:latin typeface="Times New Roman" panose="02020603050405020304" pitchFamily="18" charset="0"/>
                <a:ea typeface="Calibri" panose="020F0502020204030204" pitchFamily="34" charset="0"/>
                <a:cs typeface="Times New Roman" panose="02020603050405020304" pitchFamily="18" charset="0"/>
              </a:rPr>
              <a:t>не так</a:t>
            </a:r>
            <a:r>
              <a:rPr lang="uk-UA" dirty="0" smtClean="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 роблять вашу мову більш переконливою, а по суті своїй м’якою і делікатною формою прикривають ствердження, що не припускають заперечень. Вони здійснюють на свідомість такий вплив, що остання знижує пильність критичного сприйняття. Щоб ефект був сильнішим, на початку </a:t>
            </a:r>
            <a:r>
              <a:rPr lang="uk-UA" dirty="0" err="1">
                <a:latin typeface="Times New Roman" panose="02020603050405020304" pitchFamily="18" charset="0"/>
                <a:ea typeface="Calibri" panose="020F0502020204030204" pitchFamily="34" charset="0"/>
                <a:cs typeface="Times New Roman" panose="02020603050405020304" pitchFamily="18" charset="0"/>
              </a:rPr>
              <a:t>ставте</a:t>
            </a:r>
            <a:r>
              <a:rPr lang="uk-UA" dirty="0">
                <a:latin typeface="Times New Roman" panose="02020603050405020304" pitchFamily="18" charset="0"/>
                <a:ea typeface="Calibri" panose="020F0502020204030204" pitchFamily="34" charset="0"/>
                <a:cs typeface="Times New Roman" panose="02020603050405020304" pitchFamily="18" charset="0"/>
              </a:rPr>
              <a:t> питання-ярлики поруч із </a:t>
            </a:r>
            <a:r>
              <a:rPr lang="uk-UA" dirty="0" err="1">
                <a:latin typeface="Times New Roman" panose="02020603050405020304" pitchFamily="18" charset="0"/>
                <a:ea typeface="Calibri" panose="020F0502020204030204" pitchFamily="34" charset="0"/>
                <a:cs typeface="Times New Roman" panose="02020603050405020304" pitchFamily="18" charset="0"/>
              </a:rPr>
              <a:t>трюїзмами</a:t>
            </a:r>
            <a:r>
              <a:rPr lang="uk-UA" dirty="0">
                <a:latin typeface="Times New Roman" panose="02020603050405020304" pitchFamily="18" charset="0"/>
                <a:ea typeface="Calibri" panose="020F0502020204030204" pitchFamily="34" charset="0"/>
                <a:cs typeface="Times New Roman" panose="02020603050405020304" pitchFamily="18" charset="0"/>
              </a:rPr>
              <a:t> – висловленнями, із якими не можна не погодитися. Поступово, коли ви перейдете до пропозицій, що можуть викликати суперечну реакцію, свідомість (у силу своєї інерційності) вашого співрозмовника погодиться із ними.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9. </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r>
              <a:rPr lang="uk-UA" b="1" dirty="0" smtClean="0">
                <a:latin typeface="Times New Roman" panose="02020603050405020304" pitchFamily="18" charset="0"/>
                <a:ea typeface="Calibri" panose="020F0502020204030204" pitchFamily="34" charset="0"/>
                <a:cs typeface="Times New Roman" panose="02020603050405020304" pitchFamily="18" charset="0"/>
              </a:rPr>
              <a:t>Номіналізація</a:t>
            </a:r>
            <a:r>
              <a:rPr lang="uk-UA" dirty="0" smtClean="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rPr>
              <a:t>– узагальнене позначення, вільне від конкретного змісту, яке являє трансформацію дієслова в іменник. Наприклад, можна сказати: “Ви зрозумієте...”, а можна переформулювати: “Ви знайдете розуміння”. Номіналізація виглядає осмислено, але насправді нічого не означає. Однак, якщо ви хочете, щоб чиясь підсвідомість виконала ту або іншу дію, – використовуйте її.</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486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539552" y="548680"/>
            <a:ext cx="8064896" cy="5361468"/>
          </a:xfrm>
          <a:prstGeom prst="rect">
            <a:avLst/>
          </a:prstGeom>
        </p:spPr>
        <p:txBody>
          <a:bodyPr wrap="square">
            <a:spAutoFit/>
          </a:bodyPr>
          <a:lstStyle/>
          <a:p>
            <a:pPr algn="ctr">
              <a:lnSpc>
                <a:spcPct val="107000"/>
              </a:lnSpc>
              <a:spcAft>
                <a:spcPts val="0"/>
              </a:spcAft>
            </a:pPr>
            <a:r>
              <a:rPr lang="uk-UA" sz="2000" i="1" u="sng" dirty="0">
                <a:latin typeface="Times New Roman" panose="02020603050405020304" pitchFamily="18" charset="0"/>
                <a:ea typeface="Calibri" panose="020F0502020204030204" pitchFamily="34" charset="0"/>
                <a:cs typeface="Times New Roman" panose="02020603050405020304" pitchFamily="18" charset="0"/>
              </a:rPr>
              <a:t>Структура механізму ПВ</a:t>
            </a:r>
            <a:endParaRPr lang="ru-RU" i="1"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arenR"/>
            </a:pPr>
            <a:r>
              <a:rPr lang="uk-UA" sz="2000" b="1" dirty="0">
                <a:latin typeface="Times New Roman" panose="02020603050405020304" pitchFamily="18" charset="0"/>
                <a:ea typeface="Calibri" panose="020F0502020204030204" pitchFamily="34" charset="0"/>
                <a:cs typeface="Times New Roman" panose="02020603050405020304" pitchFamily="18" charset="0"/>
              </a:rPr>
              <a:t>особливості особистості </a:t>
            </a: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комунікатора</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 достатня розвиненість пізнавальної, емоційної та вольової сфери;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здатність діагностувати індивідуальні особливості та емоційний стан партнера по спілкуванню;</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 знання і вміння вибирати необхідний метод впливу та </a:t>
            </a:r>
            <a:r>
              <a:rPr lang="uk-UA" sz="2000" dirty="0" err="1">
                <a:latin typeface="Times New Roman" panose="02020603050405020304" pitchFamily="18" charset="0"/>
                <a:ea typeface="Calibri" panose="020F0502020204030204" pitchFamily="34" charset="0"/>
                <a:cs typeface="Times New Roman" panose="02020603050405020304" pitchFamily="18" charset="0"/>
              </a:rPr>
              <a:t>грамотно</a:t>
            </a:r>
            <a:r>
              <a:rPr lang="uk-UA" sz="2000" dirty="0">
                <a:latin typeface="Times New Roman" panose="02020603050405020304" pitchFamily="18" charset="0"/>
                <a:ea typeface="Calibri" panose="020F0502020204030204" pitchFamily="34" charset="0"/>
                <a:cs typeface="Times New Roman" panose="02020603050405020304" pitchFamily="18" charset="0"/>
              </a:rPr>
              <a:t> його застосовувати;</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9017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arenR" startAt="2"/>
            </a:pPr>
            <a:r>
              <a:rPr lang="uk-UA" sz="2000" b="1" dirty="0">
                <a:latin typeface="Times New Roman" panose="02020603050405020304" pitchFamily="18" charset="0"/>
                <a:ea typeface="Calibri" panose="020F0502020204030204" pitchFamily="34" charset="0"/>
                <a:cs typeface="Times New Roman" panose="02020603050405020304" pitchFamily="18" charset="0"/>
              </a:rPr>
              <a:t>специфіка об’єкта впливу як конкретної соціальної одиниці – </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особливості мотивації,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наявність </a:t>
            </a:r>
            <a:r>
              <a:rPr lang="uk-UA" sz="2000" dirty="0" err="1">
                <a:latin typeface="Times New Roman" panose="02020603050405020304" pitchFamily="18" charset="0"/>
                <a:ea typeface="Calibri" panose="020F0502020204030204" pitchFamily="34" charset="0"/>
                <a:cs typeface="Times New Roman" panose="02020603050405020304" pitchFamily="18" charset="0"/>
              </a:rPr>
              <a:t>інтелектуально</a:t>
            </a:r>
            <a:r>
              <a:rPr lang="uk-UA" sz="2000" dirty="0">
                <a:latin typeface="Times New Roman" panose="02020603050405020304" pitchFamily="18" charset="0"/>
                <a:ea typeface="Calibri" panose="020F0502020204030204" pitchFamily="34" charset="0"/>
                <a:cs typeface="Times New Roman" panose="02020603050405020304" pitchFamily="18" charset="0"/>
              </a:rPr>
              <a:t>-пізнавальних передумов для здійснення своїх прагнень,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емоційно-вольові якості,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з</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нання,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використання сталих стереотипів поведінки;</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9017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235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548680"/>
            <a:ext cx="8136904" cy="1393330"/>
          </a:xfrm>
          <a:prstGeom prst="rect">
            <a:avLst/>
          </a:prstGeom>
        </p:spPr>
        <p:txBody>
          <a:bodyPr wrap="square">
            <a:spAutoFit/>
          </a:bodyPr>
          <a:lstStyle/>
          <a:p>
            <a:pPr indent="9017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3) особливості каналу проходження стимулів від суб’єкта до об’єкта та реалізації обраного методу – вміння розпізнавати та впливати на психологічні  бар’єри </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(«фільтри»), </a:t>
            </a:r>
            <a:r>
              <a:rPr lang="uk-UA" sz="2000" dirty="0">
                <a:latin typeface="Times New Roman" panose="02020603050405020304" pitchFamily="18" charset="0"/>
                <a:ea typeface="Calibri" panose="020F0502020204030204" pitchFamily="34" charset="0"/>
                <a:cs typeface="Times New Roman" panose="02020603050405020304" pitchFamily="18" charset="0"/>
              </a:rPr>
              <a:t>що виникають в процесі психологічного впливу.</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28" name="Picture 4" descr="https://svitppt.com.ua/images/2/1791/960/img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9261" y="2144996"/>
            <a:ext cx="5645476" cy="4234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762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136904" cy="5015860"/>
          </a:xfrm>
          <a:prstGeom prst="rect">
            <a:avLst/>
          </a:prstGeom>
        </p:spPr>
        <p:txBody>
          <a:bodyPr wrap="square">
            <a:spAutoFit/>
          </a:bodyPr>
          <a:lstStyle/>
          <a:p>
            <a:pPr algn="ctr">
              <a:lnSpc>
                <a:spcPct val="107000"/>
              </a:lnSpc>
              <a:spcAft>
                <a:spcPts val="0"/>
              </a:spcAft>
            </a:pPr>
            <a:r>
              <a:rPr lang="uk-UA" sz="2000" i="1" u="sng" dirty="0">
                <a:latin typeface="Times New Roman" panose="02020603050405020304" pitchFamily="18" charset="0"/>
                <a:ea typeface="Calibri" panose="020F0502020204030204" pitchFamily="34" charset="0"/>
                <a:cs typeface="Times New Roman" panose="02020603050405020304" pitchFamily="18" charset="0"/>
              </a:rPr>
              <a:t>Психологічні бар’єри:</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b="1" i="1" dirty="0">
                <a:latin typeface="Times New Roman" panose="02020603050405020304" pitchFamily="18" charset="0"/>
                <a:ea typeface="Calibri" panose="020F0502020204030204" pitchFamily="34" charset="0"/>
                <a:cs typeface="Times New Roman" panose="02020603050405020304" pitchFamily="18" charset="0"/>
              </a:rPr>
              <a:t>мотиваційний</a:t>
            </a:r>
            <a:r>
              <a:rPr lang="uk-UA" sz="2000" dirty="0">
                <a:latin typeface="Times New Roman" panose="02020603050405020304" pitchFamily="18" charset="0"/>
                <a:ea typeface="Calibri" panose="020F0502020204030204" pitchFamily="34" charset="0"/>
                <a:cs typeface="Times New Roman" panose="02020603050405020304" pitchFamily="18" charset="0"/>
              </a:rPr>
              <a:t> – небажання чи незацікавленість у спілкуванні внаслідок упередженості, страху осуду чи помсти з боку певних осіб (родичів, співучасників злочину тощо), небажання розголосу події чи інтимних сторін життя;</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b="1" i="1" dirty="0">
                <a:latin typeface="Times New Roman" panose="02020603050405020304" pitchFamily="18" charset="0"/>
                <a:ea typeface="Calibri" panose="020F0502020204030204" pitchFamily="34" charset="0"/>
                <a:cs typeface="Times New Roman" panose="02020603050405020304" pitchFamily="18" charset="0"/>
              </a:rPr>
              <a:t>інтелектуальний</a:t>
            </a:r>
            <a:r>
              <a:rPr lang="uk-UA" sz="2000" dirty="0">
                <a:latin typeface="Times New Roman" panose="02020603050405020304" pitchFamily="18" charset="0"/>
                <a:ea typeface="Calibri" panose="020F0502020204030204" pitchFamily="34" charset="0"/>
                <a:cs typeface="Times New Roman" panose="02020603050405020304" pitchFamily="18" charset="0"/>
              </a:rPr>
              <a:t> – помилкове сприймання особливостей особистості партнера по спілкуванню (темпераменту, характеру, освіченості та ін.) та різна «мова спілкування», розбіжності в розумінні одних і тих самих обставин через різний рівень освіченості, обізнаності в питанні;</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b="1" i="1" dirty="0" smtClean="0">
                <a:latin typeface="Times New Roman" panose="02020603050405020304" pitchFamily="18" charset="0"/>
                <a:ea typeface="Calibri" panose="020F0502020204030204" pitchFamily="34" charset="0"/>
                <a:cs typeface="Times New Roman" panose="02020603050405020304" pitchFamily="18" charset="0"/>
              </a:rPr>
              <a:t>емоційний</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 негативне ставлення до конкретного працівника чи </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організації</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в цілому,  недовіра, агресивність;</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pPr>
            <a:r>
              <a:rPr lang="uk-UA" sz="2000" b="1" i="1" dirty="0" smtClean="0">
                <a:latin typeface="Times New Roman" panose="02020603050405020304" pitchFamily="18" charset="0"/>
                <a:ea typeface="Calibri" panose="020F0502020204030204" pitchFamily="34" charset="0"/>
                <a:cs typeface="Times New Roman" panose="02020603050405020304" pitchFamily="18" charset="0"/>
              </a:rPr>
              <a:t>вольовий</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 небажання чи неможливість подолання своїх поведінкових установок і стереотипів, небажання підкорятись чужій волі чи неможливість відмовитися від вже раніше обіцяного.</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85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172907" cy="5361468"/>
          </a:xfrm>
          <a:prstGeom prst="rect">
            <a:avLst/>
          </a:prstGeom>
        </p:spPr>
        <p:txBody>
          <a:bodyPr wrap="square">
            <a:spAutoFit/>
          </a:bodyPr>
          <a:lstStyle/>
          <a:p>
            <a:pPr algn="ctr">
              <a:lnSpc>
                <a:spcPct val="107000"/>
              </a:lnSpc>
              <a:spcAft>
                <a:spcPts val="0"/>
              </a:spcAft>
            </a:pPr>
            <a:r>
              <a:rPr lang="uk-UA" sz="2000" b="1" i="1" u="sng" dirty="0" smtClean="0">
                <a:latin typeface="Times New Roman" panose="02020603050405020304" pitchFamily="18" charset="0"/>
                <a:ea typeface="Calibri" panose="020F0502020204030204" pitchFamily="34" charset="0"/>
                <a:cs typeface="Times New Roman" panose="02020603050405020304" pitchFamily="18" charset="0"/>
              </a:rPr>
              <a:t>Принципи здійснення </a:t>
            </a:r>
            <a:r>
              <a:rPr lang="uk-UA" sz="2000" b="1" i="1" u="sng" dirty="0">
                <a:latin typeface="Times New Roman" panose="02020603050405020304" pitchFamily="18" charset="0"/>
                <a:ea typeface="Calibri" panose="020F0502020204030204" pitchFamily="34" charset="0"/>
                <a:cs typeface="Times New Roman" panose="02020603050405020304" pitchFamily="18" charset="0"/>
              </a:rPr>
              <a:t>контактної </a:t>
            </a:r>
            <a:r>
              <a:rPr lang="uk-UA" sz="2000" b="1" i="1" u="sng" dirty="0" smtClean="0">
                <a:latin typeface="Times New Roman" panose="02020603050405020304" pitchFamily="18" charset="0"/>
                <a:ea typeface="Calibri" panose="020F0502020204030204" pitchFamily="34" charset="0"/>
                <a:cs typeface="Times New Roman" panose="02020603050405020304" pitchFamily="18" charset="0"/>
              </a:rPr>
              <a:t>взаємодії:</a:t>
            </a:r>
            <a:endParaRPr lang="ru-RU" b="1" i="1" u="sng" dirty="0">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1.	Необхідно забезпечити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психічну активність особи</a:t>
            </a:r>
            <a:r>
              <a:rPr lang="uk-UA" sz="2000" dirty="0">
                <a:latin typeface="Times New Roman" panose="02020603050405020304" pitchFamily="18" charset="0"/>
                <a:ea typeface="Calibri" panose="020F0502020204030204" pitchFamily="34" charset="0"/>
                <a:cs typeface="Times New Roman" panose="02020603050405020304" pitchFamily="18" charset="0"/>
              </a:rPr>
              <a:t>, на яку він спрямований. Вплив тільки в тому випадку буде результативним, якщо він активно сприймається, спонукає активну психічну діяльність.</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2. Вплив повинен здійснюватися з урахуванням конкретних особливостей особистості. </a:t>
            </a:r>
            <a:endParaRPr lang="uk-UA"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270510" algn="just">
              <a:lnSpc>
                <a:spcPct val="107000"/>
              </a:lnSpc>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3. Вплив </a:t>
            </a:r>
            <a:r>
              <a:rPr lang="uk-UA" sz="2000" dirty="0">
                <a:latin typeface="Times New Roman" panose="02020603050405020304" pitchFamily="18" charset="0"/>
                <a:ea typeface="Calibri" panose="020F0502020204030204" pitchFamily="34" charset="0"/>
                <a:cs typeface="Times New Roman" panose="02020603050405020304" pitchFamily="18" charset="0"/>
              </a:rPr>
              <a:t>повинний здійснюватися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з урахуванням сукупності конкретних фактів, обставин</a:t>
            </a:r>
            <a:r>
              <a:rPr lang="uk-UA" sz="2000" dirty="0">
                <a:latin typeface="Times New Roman" panose="02020603050405020304" pitchFamily="18" charset="0"/>
                <a:ea typeface="Calibri" panose="020F0502020204030204" pitchFamily="34" charset="0"/>
                <a:cs typeface="Times New Roman" panose="02020603050405020304" pitchFamily="18" charset="0"/>
              </a:rPr>
              <a:t>, що служать базою для виникнення певної спрямованості розумових процесів у особи, на яку впливають.</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4.	Для здійснення впливу необхідно знати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загальні закономірності психіки людини</a:t>
            </a:r>
            <a:r>
              <a:rPr lang="uk-UA" sz="2000" dirty="0">
                <a:latin typeface="Times New Roman" panose="02020603050405020304" pitchFamily="18" charset="0"/>
                <a:ea typeface="Calibri" panose="020F0502020204030204" pitchFamily="34" charset="0"/>
                <a:cs typeface="Times New Roman" panose="02020603050405020304" pitchFamily="18" charset="0"/>
              </a:rPr>
              <a:t>, загальні закономірності засвоєння нею інформації, особливостей її сприйняття в процесі спілкування, чинників, що впливають на активізацію процесу засвоєння інформації та хід мислення, впливи емоційних процесів на розумові при реалізації впливу.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sz="2000" dirty="0">
                <a:latin typeface="Times New Roman" panose="02020603050405020304" pitchFamily="18" charset="0"/>
                <a:ea typeface="Calibri" panose="020F0502020204030204" pitchFamily="34" charset="0"/>
                <a:cs typeface="Times New Roman" panose="02020603050405020304" pitchFamily="18" charset="0"/>
              </a:rPr>
              <a:t>5.	При плануванні впливу повинна бути виявлена і врахована вся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структура впливу </a:t>
            </a:r>
            <a:r>
              <a:rPr lang="uk-UA" sz="2000" dirty="0">
                <a:latin typeface="Times New Roman" panose="02020603050405020304" pitchFamily="18" charset="0"/>
                <a:ea typeface="Calibri" panose="020F0502020204030204" pitchFamily="34" charset="0"/>
                <a:cs typeface="Times New Roman" panose="02020603050405020304" pitchFamily="18" charset="0"/>
              </a:rPr>
              <a:t>на дану особистість.</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962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467544" y="476672"/>
            <a:ext cx="8208912" cy="4401205"/>
          </a:xfrm>
          <a:prstGeom prst="rect">
            <a:avLst/>
          </a:prstGeom>
        </p:spPr>
        <p:txBody>
          <a:bodyPr wrap="square">
            <a:spAutoFit/>
          </a:bodyPr>
          <a:lstStyle/>
          <a:p>
            <a:pPr indent="18034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6. Позитивне </a:t>
            </a:r>
            <a:r>
              <a:rPr lang="uk-UA" sz="2000" dirty="0">
                <a:latin typeface="Times New Roman" panose="02020603050405020304" pitchFamily="18" charset="0"/>
                <a:ea typeface="Calibri" panose="020F0502020204030204" pitchFamily="34" charset="0"/>
                <a:cs typeface="Times New Roman" panose="02020603050405020304" pitchFamily="18" charset="0"/>
              </a:rPr>
              <a:t>сприйняття впливу обов’язково повинно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стимулюватися</a:t>
            </a:r>
            <a:r>
              <a:rPr lang="uk-UA" sz="20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7. Процес </a:t>
            </a:r>
            <a:r>
              <a:rPr lang="uk-UA" sz="2000" dirty="0">
                <a:latin typeface="Times New Roman" panose="02020603050405020304" pitchFamily="18" charset="0"/>
                <a:ea typeface="Calibri" panose="020F0502020204030204" pitchFamily="34" charset="0"/>
                <a:cs typeface="Times New Roman" panose="02020603050405020304" pitchFamily="18" charset="0"/>
              </a:rPr>
              <a:t>впливу, його елементи, зворотна реакція особи, на яку впливають, повинні заздалегідь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плануватися і прогнозуватися</a:t>
            </a:r>
            <a:r>
              <a:rPr lang="uk-UA" sz="2000"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8. Вплив </a:t>
            </a:r>
            <a:r>
              <a:rPr lang="uk-UA" sz="2000" dirty="0">
                <a:latin typeface="Times New Roman" panose="02020603050405020304" pitchFamily="18" charset="0"/>
                <a:ea typeface="Calibri" panose="020F0502020204030204" pitchFamily="34" charset="0"/>
                <a:cs typeface="Times New Roman" panose="02020603050405020304" pitchFamily="18" charset="0"/>
              </a:rPr>
              <a:t>у всіх випадках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не повинен порушувати права особи</a:t>
            </a:r>
            <a:r>
              <a:rPr lang="uk-UA" sz="2000" dirty="0">
                <a:latin typeface="Times New Roman" panose="02020603050405020304" pitchFamily="18" charset="0"/>
                <a:ea typeface="Calibri" panose="020F0502020204030204" pitchFamily="34" charset="0"/>
                <a:cs typeface="Times New Roman" panose="02020603050405020304" pitchFamily="18" charset="0"/>
              </a:rPr>
              <a:t>, на яку впливають.</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9. При </a:t>
            </a:r>
            <a:r>
              <a:rPr lang="uk-UA" sz="2000" dirty="0">
                <a:latin typeface="Times New Roman" panose="02020603050405020304" pitchFamily="18" charset="0"/>
                <a:ea typeface="Calibri" panose="020F0502020204030204" pitchFamily="34" charset="0"/>
                <a:cs typeface="Times New Roman" panose="02020603050405020304" pitchFamily="18" charset="0"/>
              </a:rPr>
              <a:t>впливі обов’язково враховуються ті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зовнішні умови</a:t>
            </a:r>
            <a:r>
              <a:rPr lang="uk-UA" sz="2000" dirty="0">
                <a:latin typeface="Times New Roman" panose="02020603050405020304" pitchFamily="18" charset="0"/>
                <a:ea typeface="Calibri" panose="020F0502020204030204" pitchFamily="34" charset="0"/>
                <a:cs typeface="Times New Roman" panose="02020603050405020304" pitchFamily="18" charset="0"/>
              </a:rPr>
              <a:t>, в яких він здійснюється. Зовнішні умови повинні допомагати досягненню цілей впливу. Необхідно в усіх випадках знати, передбачати ті умови, що здатні забезпечити результативність застосування психологічних методів впливу.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spcAft>
                <a:spcPts val="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10. Вплив </a:t>
            </a:r>
            <a:r>
              <a:rPr lang="uk-UA" sz="2000" dirty="0">
                <a:latin typeface="Times New Roman" panose="02020603050405020304" pitchFamily="18" charset="0"/>
                <a:ea typeface="Calibri" panose="020F0502020204030204" pitchFamily="34" charset="0"/>
                <a:cs typeface="Times New Roman" panose="02020603050405020304" pitchFamily="18" charset="0"/>
              </a:rPr>
              <a:t>завжди повинний бути </a:t>
            </a:r>
            <a:r>
              <a:rPr lang="uk-UA" sz="2000" b="1" i="1" dirty="0">
                <a:latin typeface="Times New Roman" panose="02020603050405020304" pitchFamily="18" charset="0"/>
                <a:ea typeface="Calibri" panose="020F0502020204030204" pitchFamily="34" charset="0"/>
                <a:cs typeface="Times New Roman" panose="02020603050405020304" pitchFamily="18" charset="0"/>
              </a:rPr>
              <a:t>комбінованим</a:t>
            </a:r>
            <a:r>
              <a:rPr lang="uk-UA" sz="2000" dirty="0">
                <a:latin typeface="Times New Roman" panose="02020603050405020304" pitchFamily="18" charset="0"/>
                <a:ea typeface="Calibri" panose="020F0502020204030204" pitchFamily="34" charset="0"/>
                <a:cs typeface="Times New Roman" panose="02020603050405020304" pitchFamily="18" charset="0"/>
              </a:rPr>
              <a:t>, реалізовуватися з урахуванням можливих змін, формування певного стану особи, на яку він спрямований. </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9336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503547" y="476672"/>
            <a:ext cx="8136904" cy="6004977"/>
          </a:xfrm>
          <a:prstGeom prst="rect">
            <a:avLst/>
          </a:prstGeom>
        </p:spPr>
        <p:txBody>
          <a:bodyPr wrap="square">
            <a:spAutoFit/>
          </a:bodyPr>
          <a:lstStyle/>
          <a:p>
            <a:pPr algn="just">
              <a:lnSpc>
                <a:spcPct val="107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2. Види психологічного впливу.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a:t>
            </a:r>
            <a:r>
              <a:rPr lang="uk-UA" b="1" dirty="0">
                <a:latin typeface="Times New Roman" panose="02020603050405020304" pitchFamily="18" charset="0"/>
                <a:ea typeface="Calibri" panose="020F0502020204030204" pitchFamily="34" charset="0"/>
                <a:cs typeface="Times New Roman" panose="02020603050405020304" pitchFamily="18" charset="0"/>
              </a:rPr>
              <a:t>Інформаційно-психологічний вплив </a:t>
            </a:r>
            <a:r>
              <a:rPr lang="uk-UA" dirty="0">
                <a:latin typeface="Times New Roman" panose="02020603050405020304" pitchFamily="18" charset="0"/>
                <a:ea typeface="Calibri" panose="020F0502020204030204" pitchFamily="34" charset="0"/>
                <a:cs typeface="Times New Roman" panose="02020603050405020304" pitchFamily="18" charset="0"/>
              </a:rPr>
              <a:t>(часто його називають інформаційно-пропагандистським, ідеологічним) являє собою вплив словом, інформацією. Його основна мета - формування в людей певних ідеологічних (соціальних) ідей, поглядів, уявлень, переконань, при цьому він одночасно викликає у них позитивні або негативні емоції, почуття і навіть бурхливі </a:t>
            </a:r>
            <a:r>
              <a:rPr lang="uk-UA" dirty="0" err="1">
                <a:latin typeface="Times New Roman" panose="02020603050405020304" pitchFamily="18" charset="0"/>
                <a:ea typeface="Calibri" panose="020F0502020204030204" pitchFamily="34" charset="0"/>
                <a:cs typeface="Times New Roman" panose="02020603050405020304" pitchFamily="18" charset="0"/>
              </a:rPr>
              <a:t>масовидні</a:t>
            </a:r>
            <a:r>
              <a:rPr lang="uk-UA" dirty="0">
                <a:latin typeface="Times New Roman" panose="02020603050405020304" pitchFamily="18" charset="0"/>
                <a:ea typeface="Calibri" panose="020F0502020204030204" pitchFamily="34" charset="0"/>
                <a:cs typeface="Times New Roman" panose="02020603050405020304" pitchFamily="18" charset="0"/>
              </a:rPr>
              <a:t> реакції.</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a:t>
            </a:r>
            <a:r>
              <a:rPr lang="uk-UA" b="1" dirty="0">
                <a:latin typeface="Times New Roman" panose="02020603050405020304" pitchFamily="18" charset="0"/>
                <a:ea typeface="Calibri" panose="020F0502020204030204" pitchFamily="34" charset="0"/>
                <a:cs typeface="Times New Roman" panose="02020603050405020304" pitchFamily="18" charset="0"/>
              </a:rPr>
              <a:t>Психогенний</a:t>
            </a:r>
            <a:r>
              <a:rPr lang="uk-UA" dirty="0">
                <a:latin typeface="Times New Roman" panose="02020603050405020304" pitchFamily="18" charset="0"/>
                <a:ea typeface="Calibri" panose="020F0502020204030204" pitchFamily="34" charset="0"/>
                <a:cs typeface="Times New Roman" panose="02020603050405020304" pitchFamily="18" charset="0"/>
              </a:rPr>
              <a:t> вплив є наслідком: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tabLst>
                <a:tab pos="4572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фізичного впливу на мозок індивіда, в результаті якого спостерігається порушення нормальної нервово-психічної діяльності (наприклад, людина отримує травму головного мозку, в результаті якої втрачає можливість раціонально мислити, пропадає пам'ять тощо; або вона піддається впливу таких факторів, як звук, освітлення, температура та ін., які через певні фізіологічні реакції змінюють його психіки);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2" panose="05020102010507070707" pitchFamily="18" charset="2"/>
              <a:buChar char=""/>
              <a:tabLst>
                <a:tab pos="4572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шокового впливу навколишніх умов або якихось подій (наприклад, картин масових руйнувань, численних жертв і т. д.) на свідомість людини, в результаті чого вона виявляється не в змозі раціонально діяти, переживає афект або депресію, впадає в паніку і т. п.</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Чим менше підготовлена особа до </a:t>
            </a:r>
            <a:r>
              <a:rPr lang="uk-UA" dirty="0" err="1">
                <a:latin typeface="Times New Roman" panose="02020603050405020304" pitchFamily="18" charset="0"/>
                <a:ea typeface="Calibri" panose="020F0502020204030204" pitchFamily="34" charset="0"/>
                <a:cs typeface="Times New Roman" panose="02020603050405020304" pitchFamily="18" charset="0"/>
              </a:rPr>
              <a:t>психотравмуючих</a:t>
            </a:r>
            <a:r>
              <a:rPr lang="uk-UA" dirty="0">
                <a:latin typeface="Times New Roman" panose="02020603050405020304" pitchFamily="18" charset="0"/>
                <a:ea typeface="Calibri" panose="020F0502020204030204" pitchFamily="34" charset="0"/>
                <a:cs typeface="Times New Roman" panose="02020603050405020304" pitchFamily="18" charset="0"/>
              </a:rPr>
              <a:t> впливів навколишньої дійсності та її фізичних впливів, тим більш різко виражені її психічні травми, які отримали назву </a:t>
            </a:r>
            <a:r>
              <a:rPr lang="uk-UA" i="1" dirty="0">
                <a:latin typeface="Times New Roman" panose="02020603050405020304" pitchFamily="18" charset="0"/>
                <a:ea typeface="Calibri" panose="020F0502020204030204" pitchFamily="34" charset="0"/>
                <a:cs typeface="Times New Roman" panose="02020603050405020304" pitchFamily="18" charset="0"/>
              </a:rPr>
              <a:t>психогенних втрат</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717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271462"/>
            <a:ext cx="8715375" cy="6315075"/>
          </a:xfrm>
          <a:prstGeom prst="rect">
            <a:avLst/>
          </a:prstGeom>
        </p:spPr>
      </p:pic>
      <p:sp>
        <p:nvSpPr>
          <p:cNvPr id="2" name="Прямоугольник 1"/>
          <p:cNvSpPr/>
          <p:nvPr/>
        </p:nvSpPr>
        <p:spPr>
          <a:xfrm>
            <a:off x="539552" y="548680"/>
            <a:ext cx="8064896" cy="3634072"/>
          </a:xfrm>
          <a:prstGeom prst="rect">
            <a:avLst/>
          </a:prstGeom>
        </p:spPr>
        <p:txBody>
          <a:bodyPr wrap="square">
            <a:spAutoFit/>
          </a:bodyPr>
          <a:lstStyle/>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a:t>
            </a:r>
            <a:r>
              <a:rPr lang="uk-UA" b="1" dirty="0">
                <a:latin typeface="Times New Roman" panose="02020603050405020304" pitchFamily="18" charset="0"/>
                <a:ea typeface="Calibri" panose="020F0502020204030204" pitchFamily="34" charset="0"/>
                <a:cs typeface="Times New Roman" panose="02020603050405020304" pitchFamily="18" charset="0"/>
              </a:rPr>
              <a:t>Психоаналітичний (</a:t>
            </a:r>
            <a:r>
              <a:rPr lang="uk-UA" b="1" dirty="0" err="1">
                <a:latin typeface="Times New Roman" panose="02020603050405020304" pitchFamily="18" charset="0"/>
                <a:ea typeface="Calibri" panose="020F0502020204030204" pitchFamily="34" charset="0"/>
                <a:cs typeface="Times New Roman" panose="02020603050405020304" pitchFamily="18" charset="0"/>
              </a:rPr>
              <a:t>психокорекційний</a:t>
            </a:r>
            <a:r>
              <a:rPr lang="uk-UA" b="1" dirty="0">
                <a:latin typeface="Times New Roman" panose="02020603050405020304" pitchFamily="18" charset="0"/>
                <a:ea typeface="Calibri" panose="020F0502020204030204" pitchFamily="34" charset="0"/>
                <a:cs typeface="Times New Roman" panose="02020603050405020304" pitchFamily="18" charset="0"/>
              </a:rPr>
              <a:t>) вплив </a:t>
            </a:r>
            <a:r>
              <a:rPr lang="uk-UA" dirty="0">
                <a:latin typeface="Times New Roman" panose="02020603050405020304" pitchFamily="18" charset="0"/>
                <a:ea typeface="Calibri" panose="020F0502020204030204" pitchFamily="34" charset="0"/>
                <a:cs typeface="Times New Roman" panose="02020603050405020304" pitchFamily="18" charset="0"/>
              </a:rPr>
              <a:t>- це вплив на підсвідомість людини терапевтичними засобами, особливо у стані гіпнозу або глибокого сну.</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a:t>
            </a:r>
            <a:r>
              <a:rPr lang="uk-UA" b="1" dirty="0">
                <a:latin typeface="Times New Roman" panose="02020603050405020304" pitchFamily="18" charset="0"/>
                <a:ea typeface="Calibri" panose="020F0502020204030204" pitchFamily="34" charset="0"/>
                <a:cs typeface="Times New Roman" panose="02020603050405020304" pitchFamily="18" charset="0"/>
              </a:rPr>
              <a:t>Нейролінгвістичний</a:t>
            </a:r>
            <a:r>
              <a:rPr lang="uk-UA" dirty="0">
                <a:latin typeface="Times New Roman" panose="02020603050405020304" pitchFamily="18" charset="0"/>
                <a:ea typeface="Calibri" panose="020F0502020204030204" pitchFamily="34" charset="0"/>
                <a:cs typeface="Times New Roman" panose="02020603050405020304" pitchFamily="18" charset="0"/>
              </a:rPr>
              <a:t> вплив (нейролінгвістичне програмування) - вид психологічного впливу, що змінює мотивацію людей за рахунок внесення в їх свідомість спеціальних лінгвістичних програм. Можна складати тексти повідомлень у засобах масової інформації таким чином і в такій формі (зміст), що вони викликають певні реакції психіки та поведінки людей.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a:t>
            </a:r>
            <a:r>
              <a:rPr lang="uk-UA" b="1" dirty="0" err="1">
                <a:latin typeface="Times New Roman" panose="02020603050405020304" pitchFamily="18" charset="0"/>
                <a:ea typeface="Calibri" panose="020F0502020204030204" pitchFamily="34" charset="0"/>
                <a:cs typeface="Times New Roman" panose="02020603050405020304" pitchFamily="18" charset="0"/>
              </a:rPr>
              <a:t>Психотронний</a:t>
            </a:r>
            <a:r>
              <a:rPr lang="uk-UA" dirty="0">
                <a:latin typeface="Times New Roman" panose="02020603050405020304" pitchFamily="18" charset="0"/>
                <a:ea typeface="Calibri" panose="020F0502020204030204" pitchFamily="34" charset="0"/>
                <a:cs typeface="Times New Roman" panose="02020603050405020304" pitchFamily="18" charset="0"/>
              </a:rPr>
              <a:t> (парапсихологічний, </a:t>
            </a:r>
            <a:r>
              <a:rPr lang="uk-UA" dirty="0" smtClean="0">
                <a:latin typeface="Times New Roman" panose="02020603050405020304" pitchFamily="18" charset="0"/>
                <a:ea typeface="Calibri" panose="020F0502020204030204" pitchFamily="34" charset="0"/>
                <a:cs typeface="Times New Roman" panose="02020603050405020304" pitchFamily="18" charset="0"/>
              </a:rPr>
              <a:t>екстрасенсорний) </a:t>
            </a:r>
            <a:r>
              <a:rPr lang="uk-UA" dirty="0">
                <a:latin typeface="Times New Roman" panose="02020603050405020304" pitchFamily="18" charset="0"/>
                <a:ea typeface="Calibri" panose="020F0502020204030204" pitchFamily="34" charset="0"/>
                <a:cs typeface="Times New Roman" panose="02020603050405020304" pitchFamily="18" charset="0"/>
              </a:rPr>
              <a:t>вплив - це вплив на інших людей, здійснюване шляхом передачі інформації через </a:t>
            </a:r>
            <a:r>
              <a:rPr lang="uk-UA" dirty="0" err="1">
                <a:latin typeface="Times New Roman" panose="02020603050405020304" pitchFamily="18" charset="0"/>
                <a:ea typeface="Calibri" panose="020F0502020204030204" pitchFamily="34" charset="0"/>
                <a:cs typeface="Times New Roman" panose="02020603050405020304" pitchFamily="18" charset="0"/>
              </a:rPr>
              <a:t>позапочуттєве</a:t>
            </a:r>
            <a:r>
              <a:rPr lang="uk-UA" dirty="0">
                <a:latin typeface="Times New Roman" panose="02020603050405020304" pitchFamily="18" charset="0"/>
                <a:ea typeface="Calibri" panose="020F0502020204030204" pitchFamily="34" charset="0"/>
                <a:cs typeface="Times New Roman" panose="02020603050405020304" pitchFamily="18" charset="0"/>
              </a:rPr>
              <a:t> (неусвідомлюване) сприйняття.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a:t>
            </a:r>
            <a:r>
              <a:rPr lang="uk-UA" b="1" dirty="0">
                <a:latin typeface="Times New Roman" panose="02020603050405020304" pitchFamily="18" charset="0"/>
                <a:ea typeface="Calibri" panose="020F0502020204030204" pitchFamily="34" charset="0"/>
                <a:cs typeface="Times New Roman" panose="02020603050405020304" pitchFamily="18" charset="0"/>
              </a:rPr>
              <a:t>Психотропний</a:t>
            </a:r>
            <a:r>
              <a:rPr lang="uk-UA" dirty="0">
                <a:latin typeface="Times New Roman" panose="02020603050405020304" pitchFamily="18" charset="0"/>
                <a:ea typeface="Calibri" panose="020F0502020204030204" pitchFamily="34" charset="0"/>
                <a:cs typeface="Times New Roman" panose="02020603050405020304" pitchFamily="18" charset="0"/>
              </a:rPr>
              <a:t> вплив - це вплив на психіку людей за допомогою медичних препаратів, хімічних або біологічних речовин.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1557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Валка">
  <a:themeElements>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Валка">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алка">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459</TotalTime>
  <Words>2655</Words>
  <Application>Microsoft Office PowerPoint</Application>
  <PresentationFormat>Экран (4:3)</PresentationFormat>
  <Paragraphs>131</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Calibri</vt:lpstr>
      <vt:lpstr>Franklin Gothic Book</vt:lpstr>
      <vt:lpstr>Franklin Gothic Medium</vt:lpstr>
      <vt:lpstr>Times New Roman</vt:lpstr>
      <vt:lpstr>Wingdings 2</vt:lpstr>
      <vt:lpstr>Валка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«Велика Депресія»  та розвиток США</dc:title>
  <dc:creator>ванга</dc:creator>
  <cp:lastModifiedBy>Пользователь</cp:lastModifiedBy>
  <cp:revision>59</cp:revision>
  <dcterms:created xsi:type="dcterms:W3CDTF">2020-04-26T10:49:07Z</dcterms:created>
  <dcterms:modified xsi:type="dcterms:W3CDTF">2025-04-18T08:37:36Z</dcterms:modified>
</cp:coreProperties>
</file>