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7"/>
  </p:notesMasterIdLst>
  <p:sldIdLst>
    <p:sldId id="528" r:id="rId2"/>
    <p:sldId id="530" r:id="rId3"/>
    <p:sldId id="531" r:id="rId4"/>
    <p:sldId id="532" r:id="rId5"/>
    <p:sldId id="533" r:id="rId6"/>
    <p:sldId id="534" r:id="rId7"/>
    <p:sldId id="535" r:id="rId8"/>
    <p:sldId id="536" r:id="rId9"/>
    <p:sldId id="537" r:id="rId10"/>
    <p:sldId id="538" r:id="rId11"/>
    <p:sldId id="539" r:id="rId12"/>
    <p:sldId id="540" r:id="rId13"/>
    <p:sldId id="541" r:id="rId14"/>
    <p:sldId id="542" r:id="rId15"/>
    <p:sldId id="543"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0DA3"/>
    <a:srgbClr val="9933FF"/>
    <a:srgbClr val="D60093"/>
    <a:srgbClr val="357B5F"/>
    <a:srgbClr val="19972E"/>
    <a:srgbClr val="89275F"/>
    <a:srgbClr val="FF6600"/>
    <a:srgbClr val="0066FF"/>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2117" y="-48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AE646-D5CC-4B09-981B-B0FD0742BBBE}" type="datetimeFigureOut">
              <a:rPr lang="uk-UA" smtClean="0"/>
              <a:pPr/>
              <a:t>05.09.2023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6A5D4-AD22-432C-9C14-E38029AF05E4}" type="slidenum">
              <a:rPr lang="uk-UA" smtClean="0"/>
              <a:pPr/>
              <a:t>‹#›</a:t>
            </a:fld>
            <a:endParaRPr lang="uk-UA"/>
          </a:p>
        </p:txBody>
      </p:sp>
    </p:spTree>
    <p:extLst>
      <p:ext uri="{BB962C8B-B14F-4D97-AF65-F5344CB8AC3E}">
        <p14:creationId xmlns:p14="http://schemas.microsoft.com/office/powerpoint/2010/main" val="17118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ru-RU" smtClean="0"/>
              <a:t>Образец заголовка</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0AA3B5FA-B3DE-4EA4-9989-6BF48FD4F6EE}" type="datetimeFigureOut">
              <a:rPr lang="uk-UA" smtClean="0"/>
              <a:pPr/>
              <a:t>05.09.2023</a:t>
            </a:fld>
            <a:endParaRPr lang="uk-UA"/>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D32FF7C6-4196-4E57-9B8B-C490634267C6}" type="slidenum">
              <a:rPr lang="uk-UA" smtClean="0"/>
              <a:pPr/>
              <a:t>‹#›</a:t>
            </a:fld>
            <a:endParaRPr lang="uk-UA"/>
          </a:p>
        </p:txBody>
      </p:sp>
      <p:sp>
        <p:nvSpPr>
          <p:cNvPr id="15" name="Footer Placeholder 14"/>
          <p:cNvSpPr>
            <a:spLocks noGrp="1"/>
          </p:cNvSpPr>
          <p:nvPr>
            <p:ph type="ftr" sz="quarter" idx="12"/>
          </p:nvPr>
        </p:nvSpPr>
        <p:spPr>
          <a:xfrm>
            <a:off x="3581400" y="6296248"/>
            <a:ext cx="2820987" cy="152400"/>
          </a:xfrm>
        </p:spPr>
        <p:txBody>
          <a:bodyPr/>
          <a:lstStyle/>
          <a:p>
            <a:endParaRPr lang="uk-U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4" name="Slide Number Placeholder 13"/>
          <p:cNvSpPr>
            <a:spLocks noGrp="1"/>
          </p:cNvSpPr>
          <p:nvPr>
            <p:ph type="sldNum" sz="quarter" idx="11"/>
          </p:nvPr>
        </p:nvSpPr>
        <p:spPr/>
        <p:txBody>
          <a:bodyPr/>
          <a:lstStyle/>
          <a:p>
            <a:fld id="{D32FF7C6-4196-4E57-9B8B-C490634267C6}" type="slidenum">
              <a:rPr lang="uk-UA" smtClean="0"/>
              <a:pPr/>
              <a:t>‹#›</a:t>
            </a:fld>
            <a:endParaRPr lang="uk-UA"/>
          </a:p>
        </p:txBody>
      </p:sp>
      <p:sp>
        <p:nvSpPr>
          <p:cNvPr id="15" name="Footer Placeholder 14"/>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4" name="Slide Number Placeholder 13"/>
          <p:cNvSpPr>
            <a:spLocks noGrp="1"/>
          </p:cNvSpPr>
          <p:nvPr>
            <p:ph type="sldNum" sz="quarter" idx="11"/>
          </p:nvPr>
        </p:nvSpPr>
        <p:spPr/>
        <p:txBody>
          <a:bodyPr/>
          <a:lstStyle/>
          <a:p>
            <a:fld id="{D32FF7C6-4196-4E57-9B8B-C490634267C6}" type="slidenum">
              <a:rPr lang="uk-UA" smtClean="0"/>
              <a:pPr/>
              <a:t>‹#›</a:t>
            </a:fld>
            <a:endParaRPr lang="uk-UA"/>
          </a:p>
        </p:txBody>
      </p:sp>
      <p:sp>
        <p:nvSpPr>
          <p:cNvPr id="15" name="Footer Placeholder 14"/>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1" name="Slide Number Placeholder 10"/>
          <p:cNvSpPr>
            <a:spLocks noGrp="1"/>
          </p:cNvSpPr>
          <p:nvPr>
            <p:ph type="sldNum" sz="quarter" idx="11"/>
          </p:nvPr>
        </p:nvSpPr>
        <p:spPr/>
        <p:txBody>
          <a:bodyPr/>
          <a:lstStyle/>
          <a:p>
            <a:fld id="{D32FF7C6-4196-4E57-9B8B-C490634267C6}" type="slidenum">
              <a:rPr lang="uk-UA" smtClean="0"/>
              <a:pPr/>
              <a:t>‹#›</a:t>
            </a:fld>
            <a:endParaRPr lang="uk-UA"/>
          </a:p>
        </p:txBody>
      </p:sp>
      <p:sp>
        <p:nvSpPr>
          <p:cNvPr id="12" name="Footer Placeholder 11"/>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0AA3B5FA-B3DE-4EA4-9989-6BF48FD4F6EE}" type="datetimeFigureOut">
              <a:rPr lang="uk-UA" smtClean="0"/>
              <a:pPr/>
              <a:t>05.09.2023</a:t>
            </a:fld>
            <a:endParaRPr lang="uk-UA"/>
          </a:p>
        </p:txBody>
      </p:sp>
      <p:sp>
        <p:nvSpPr>
          <p:cNvPr id="13" name="Slide Number Placeholder 12"/>
          <p:cNvSpPr>
            <a:spLocks noGrp="1"/>
          </p:cNvSpPr>
          <p:nvPr>
            <p:ph type="sldNum" sz="quarter" idx="11"/>
          </p:nvPr>
        </p:nvSpPr>
        <p:spPr>
          <a:xfrm>
            <a:off x="4116388" y="6400800"/>
            <a:ext cx="533400" cy="152400"/>
          </a:xfrm>
        </p:spPr>
        <p:txBody>
          <a:bodyPr/>
          <a:lstStyle/>
          <a:p>
            <a:fld id="{D32FF7C6-4196-4E57-9B8B-C490634267C6}" type="slidenum">
              <a:rPr lang="uk-UA" smtClean="0"/>
              <a:pPr/>
              <a:t>‹#›</a:t>
            </a:fld>
            <a:endParaRPr lang="uk-UA"/>
          </a:p>
        </p:txBody>
      </p:sp>
      <p:sp>
        <p:nvSpPr>
          <p:cNvPr id="14" name="Footer Placeholder 13"/>
          <p:cNvSpPr>
            <a:spLocks noGrp="1"/>
          </p:cNvSpPr>
          <p:nvPr>
            <p:ph type="ftr" sz="quarter" idx="12"/>
          </p:nvPr>
        </p:nvSpPr>
        <p:spPr>
          <a:xfrm>
            <a:off x="838200" y="6296248"/>
            <a:ext cx="2820987" cy="152400"/>
          </a:xfrm>
        </p:spPr>
        <p:txBody>
          <a:bodyPr/>
          <a:lstStyle/>
          <a:p>
            <a:endParaRPr lang="uk-UA"/>
          </a:p>
        </p:txBody>
      </p:sp>
      <p:sp>
        <p:nvSpPr>
          <p:cNvPr id="15" name="Title 14"/>
          <p:cNvSpPr>
            <a:spLocks noGrp="1"/>
          </p:cNvSpPr>
          <p:nvPr>
            <p:ph type="title"/>
          </p:nvPr>
        </p:nvSpPr>
        <p:spPr>
          <a:xfrm>
            <a:off x="457200" y="1828800"/>
            <a:ext cx="32004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3" name="Slide Number Placeholder 12"/>
          <p:cNvSpPr>
            <a:spLocks noGrp="1"/>
          </p:cNvSpPr>
          <p:nvPr>
            <p:ph type="sldNum" sz="quarter" idx="11"/>
          </p:nvPr>
        </p:nvSpPr>
        <p:spPr/>
        <p:txBody>
          <a:bodyPr/>
          <a:lstStyle/>
          <a:p>
            <a:fld id="{D32FF7C6-4196-4E57-9B8B-C490634267C6}" type="slidenum">
              <a:rPr lang="uk-UA" smtClean="0"/>
              <a:pPr/>
              <a:t>‹#›</a:t>
            </a:fld>
            <a:endParaRPr lang="uk-UA"/>
          </a:p>
        </p:txBody>
      </p:sp>
      <p:sp>
        <p:nvSpPr>
          <p:cNvPr id="14" name="Footer Placeholder 13"/>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12" name="Date Placeholder 11"/>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4" name="Slide Number Placeholder 13"/>
          <p:cNvSpPr>
            <a:spLocks noGrp="1"/>
          </p:cNvSpPr>
          <p:nvPr>
            <p:ph type="sldNum" sz="quarter" idx="11"/>
          </p:nvPr>
        </p:nvSpPr>
        <p:spPr/>
        <p:txBody>
          <a:bodyPr/>
          <a:lstStyle/>
          <a:p>
            <a:fld id="{D32FF7C6-4196-4E57-9B8B-C490634267C6}" type="slidenum">
              <a:rPr lang="uk-UA" smtClean="0"/>
              <a:pPr/>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ru-RU" smtClean="0"/>
              <a:t>Образец заголовка</a:t>
            </a:r>
            <a:endParaRPr lang="en-US" dirty="0"/>
          </a:p>
        </p:txBody>
      </p:sp>
      <p:sp>
        <p:nvSpPr>
          <p:cNvPr id="9" name="Date Placeholder 8"/>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0" name="Slide Number Placeholder 9"/>
          <p:cNvSpPr>
            <a:spLocks noGrp="1"/>
          </p:cNvSpPr>
          <p:nvPr>
            <p:ph type="sldNum" sz="quarter" idx="11"/>
          </p:nvPr>
        </p:nvSpPr>
        <p:spPr/>
        <p:txBody>
          <a:bodyPr/>
          <a:lstStyle/>
          <a:p>
            <a:fld id="{D32FF7C6-4196-4E57-9B8B-C490634267C6}" type="slidenum">
              <a:rPr lang="uk-UA" smtClean="0"/>
              <a:pPr/>
              <a:t>‹#›</a:t>
            </a:fld>
            <a:endParaRPr lang="uk-UA"/>
          </a:p>
        </p:txBody>
      </p:sp>
      <p:sp>
        <p:nvSpPr>
          <p:cNvPr id="11" name="Footer Placeholder 10"/>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9" name="Slide Number Placeholder 8"/>
          <p:cNvSpPr>
            <a:spLocks noGrp="1"/>
          </p:cNvSpPr>
          <p:nvPr>
            <p:ph type="sldNum" sz="quarter" idx="11"/>
          </p:nvPr>
        </p:nvSpPr>
        <p:spPr/>
        <p:txBody>
          <a:bodyPr/>
          <a:lstStyle/>
          <a:p>
            <a:fld id="{D32FF7C6-4196-4E57-9B8B-C490634267C6}" type="slidenum">
              <a:rPr lang="uk-UA" smtClean="0"/>
              <a:pPr/>
              <a:t>‹#›</a:t>
            </a:fld>
            <a:endParaRPr lang="uk-UA"/>
          </a:p>
        </p:txBody>
      </p:sp>
      <p:sp>
        <p:nvSpPr>
          <p:cNvPr id="10" name="Footer Placeholder 9"/>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6" name="Slide Number Placeholder 15"/>
          <p:cNvSpPr>
            <a:spLocks noGrp="1"/>
          </p:cNvSpPr>
          <p:nvPr>
            <p:ph type="sldNum" sz="quarter" idx="11"/>
          </p:nvPr>
        </p:nvSpPr>
        <p:spPr/>
        <p:txBody>
          <a:bodyPr/>
          <a:lstStyle/>
          <a:p>
            <a:fld id="{D32FF7C6-4196-4E57-9B8B-C490634267C6}" type="slidenum">
              <a:rPr lang="uk-UA" smtClean="0"/>
              <a:pPr/>
              <a:t>‹#›</a:t>
            </a:fld>
            <a:endParaRPr lang="uk-UA"/>
          </a:p>
        </p:txBody>
      </p:sp>
      <p:sp>
        <p:nvSpPr>
          <p:cNvPr id="17" name="Footer Placeholder 16"/>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Date Placeholder 15"/>
          <p:cNvSpPr>
            <a:spLocks noGrp="1"/>
          </p:cNvSpPr>
          <p:nvPr>
            <p:ph type="dt" sz="half" idx="10"/>
          </p:nvPr>
        </p:nvSpPr>
        <p:spPr/>
        <p:txBody>
          <a:bodyPr/>
          <a:lstStyle/>
          <a:p>
            <a:fld id="{0AA3B5FA-B3DE-4EA4-9989-6BF48FD4F6EE}" type="datetimeFigureOut">
              <a:rPr lang="uk-UA" smtClean="0"/>
              <a:pPr/>
              <a:t>05.09.2023</a:t>
            </a:fld>
            <a:endParaRPr lang="uk-UA"/>
          </a:p>
        </p:txBody>
      </p:sp>
      <p:sp>
        <p:nvSpPr>
          <p:cNvPr id="17" name="Slide Number Placeholder 16"/>
          <p:cNvSpPr>
            <a:spLocks noGrp="1"/>
          </p:cNvSpPr>
          <p:nvPr>
            <p:ph type="sldNum" sz="quarter" idx="11"/>
          </p:nvPr>
        </p:nvSpPr>
        <p:spPr/>
        <p:txBody>
          <a:bodyPr/>
          <a:lstStyle/>
          <a:p>
            <a:fld id="{D32FF7C6-4196-4E57-9B8B-C490634267C6}" type="slidenum">
              <a:rPr lang="uk-UA" smtClean="0"/>
              <a:pPr/>
              <a:t>‹#›</a:t>
            </a:fld>
            <a:endParaRPr lang="uk-UA"/>
          </a:p>
        </p:txBody>
      </p:sp>
      <p:sp>
        <p:nvSpPr>
          <p:cNvPr id="18" name="Footer Placeholder 17"/>
          <p:cNvSpPr>
            <a:spLocks noGrp="1"/>
          </p:cNvSpPr>
          <p:nvPr>
            <p:ph type="ftr" sz="quarter" idx="12"/>
          </p:nvPr>
        </p:nvSpPr>
        <p:spPr/>
        <p:txBody>
          <a:bodyPr/>
          <a:lstStyle/>
          <a:p>
            <a:endParaRPr lang="uk-U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D32FF7C6-4196-4E57-9B8B-C490634267C6}" type="slidenum">
              <a:rPr lang="uk-UA" smtClean="0"/>
              <a:pPr/>
              <a:t>‹#›</a:t>
            </a:fld>
            <a:endParaRPr lang="uk-UA"/>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AA3B5FA-B3DE-4EA4-9989-6BF48FD4F6EE}" type="datetimeFigureOut">
              <a:rPr lang="uk-UA" smtClean="0"/>
              <a:pPr/>
              <a:t>05.09.2023</a:t>
            </a:fld>
            <a:endParaRPr lang="uk-UA"/>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uk-U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64704"/>
            <a:ext cx="7844408" cy="1584176"/>
          </a:xfrm>
        </p:spPr>
        <p:txBody>
          <a:bodyPr>
            <a:noAutofit/>
          </a:bodyPr>
          <a:lstStyle/>
          <a:p>
            <a:pPr algn="l"/>
            <a:r>
              <a:rPr lang="uk-UA" sz="4400" b="1" dirty="0" smtClean="0">
                <a:ln w="5000" cmpd="sng">
                  <a:solidFill>
                    <a:schemeClr val="accent6">
                      <a:lumMod val="50000"/>
                    </a:schemeClr>
                  </a:solidFill>
                  <a:prstDash val="solid"/>
                </a:ln>
                <a:solidFill>
                  <a:schemeClr val="accent4">
                    <a:lumMod val="50000"/>
                  </a:schemeClr>
                </a:solidFill>
                <a:latin typeface="Times New Roman" pitchFamily="18" charset="0"/>
                <a:ea typeface="Segoe UI Symbol" pitchFamily="34" charset="0"/>
                <a:cs typeface="Times New Roman" pitchFamily="18" charset="0"/>
              </a:rPr>
              <a:t> </a:t>
            </a:r>
            <a:r>
              <a:rPr lang="en-US" sz="6000" b="1" cap="all" dirty="0" err="1">
                <a:ln w="0"/>
                <a:solidFill>
                  <a:schemeClr val="accent1">
                    <a:lumMod val="50000"/>
                  </a:schemeClr>
                </a:solidFill>
                <a:effectLst>
                  <a:reflection blurRad="12700" stA="50000" endPos="50000" dist="5000" dir="5400000" sy="-100000" rotWithShape="0"/>
                </a:effectLst>
              </a:rPr>
              <a:t>Artikelgebrauch</a:t>
            </a:r>
            <a:endParaRPr lang="uk-UA" sz="6000" dirty="0">
              <a:ln w="5000" cmpd="sng">
                <a:solidFill>
                  <a:schemeClr val="accent6">
                    <a:lumMod val="50000"/>
                  </a:schemeClr>
                </a:solidFill>
                <a:prstDash val="solid"/>
              </a:ln>
              <a:solidFill>
                <a:schemeClr val="accent4">
                  <a:lumMod val="50000"/>
                </a:schemeClr>
              </a:solidFill>
              <a:latin typeface="Times New Roman" pitchFamily="18" charset="0"/>
              <a:ea typeface="Segoe UI Symbol" pitchFamily="34" charset="0"/>
              <a:cs typeface="Times New Roman" pitchFamily="18" charset="0"/>
            </a:endParaRPr>
          </a:p>
        </p:txBody>
      </p:sp>
      <p:sp>
        <p:nvSpPr>
          <p:cNvPr id="5" name="Прямоугольник 4"/>
          <p:cNvSpPr/>
          <p:nvPr/>
        </p:nvSpPr>
        <p:spPr>
          <a:xfrm>
            <a:off x="251520" y="2780928"/>
            <a:ext cx="5713424" cy="584775"/>
          </a:xfrm>
          <a:prstGeom prst="rect">
            <a:avLst/>
          </a:prstGeom>
        </p:spPr>
        <p:txBody>
          <a:bodyPr wrap="none">
            <a:spAutoFit/>
          </a:bodyPr>
          <a:lstStyle/>
          <a:p>
            <a:r>
              <a:rPr lang="de-DE" sz="3200" b="1" dirty="0" smtClean="0">
                <a:latin typeface="Monotype Corsiva" pitchFamily="66" charset="0"/>
              </a:rPr>
              <a:t>Arbeit gibt Brot, Faulheit bringt Not</a:t>
            </a:r>
            <a:r>
              <a:rPr lang="de-DE" sz="3200" dirty="0" smtClean="0"/>
              <a:t>.</a:t>
            </a:r>
            <a:endParaRPr lang="ru-RU" sz="3200" dirty="0"/>
          </a:p>
        </p:txBody>
      </p:sp>
      <p:pic>
        <p:nvPicPr>
          <p:cNvPr id="3" name="Picture 2" descr="Картинки книги красивые (36 фото) • Развлекательные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89720"/>
            <a:ext cx="4475711" cy="2725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3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err="1" smtClean="0">
                <a:solidFill>
                  <a:srgbClr val="C00000"/>
                </a:solidFill>
              </a:rPr>
              <a:t>Nullartikel</a:t>
            </a:r>
            <a:r>
              <a:rPr lang="en-US" b="1" dirty="0" smtClean="0">
                <a:solidFill>
                  <a:srgbClr val="C00000"/>
                </a:solidFill>
              </a:rPr>
              <a:t> (-)</a:t>
            </a:r>
            <a:endParaRPr lang="uk-UA" b="1" dirty="0">
              <a:solidFill>
                <a:srgbClr val="C00000"/>
              </a:solidFill>
            </a:endParaRPr>
          </a:p>
        </p:txBody>
      </p:sp>
      <p:sp>
        <p:nvSpPr>
          <p:cNvPr id="3" name="Содержимое 2"/>
          <p:cNvSpPr>
            <a:spLocks noGrp="1"/>
          </p:cNvSpPr>
          <p:nvPr>
            <p:ph sz="quarter" idx="1"/>
          </p:nvPr>
        </p:nvSpPr>
        <p:spPr>
          <a:xfrm>
            <a:off x="457200" y="457200"/>
            <a:ext cx="4618856" cy="5714999"/>
          </a:xfrm>
        </p:spPr>
        <p:txBody>
          <a:bodyPr>
            <a:noAutofit/>
          </a:bodyPr>
          <a:lstStyle/>
          <a:p>
            <a:r>
              <a:rPr lang="uk-UA" sz="2200" b="1" dirty="0" smtClean="0"/>
              <a:t>Якщо перед іменником стоїть займенник або кількісний числівник:</a:t>
            </a:r>
            <a:r>
              <a:rPr lang="de-DE" sz="2200" i="1" dirty="0" smtClean="0"/>
              <a:t>meine Tasche, zwei Hefte, dieses Buch</a:t>
            </a:r>
            <a:endParaRPr lang="uk-UA" sz="2200" dirty="0" smtClean="0"/>
          </a:p>
          <a:p>
            <a:r>
              <a:rPr lang="uk-UA" sz="2200" b="1" dirty="0" smtClean="0"/>
              <a:t>У множині, якщо в однині мав би стояти неозначений артикль:</a:t>
            </a:r>
            <a:r>
              <a:rPr lang="uk-UA" sz="2200" dirty="0" smtClean="0"/>
              <a:t> </a:t>
            </a:r>
            <a:r>
              <a:rPr lang="de-DE" sz="2200" i="1" dirty="0" smtClean="0"/>
              <a:t>Ich sehe Kinder.</a:t>
            </a:r>
            <a:endParaRPr lang="uk-UA" sz="2200" dirty="0" smtClean="0"/>
          </a:p>
          <a:p>
            <a:r>
              <a:rPr lang="uk-UA" sz="2200" b="1" dirty="0" smtClean="0"/>
              <a:t>У зверненнях:</a:t>
            </a:r>
            <a:r>
              <a:rPr lang="de-DE" sz="2200" i="1" dirty="0" smtClean="0"/>
              <a:t>Kinder, hört zu!</a:t>
            </a:r>
            <a:endParaRPr lang="uk-UA" sz="2200" dirty="0" smtClean="0"/>
          </a:p>
          <a:p>
            <a:r>
              <a:rPr lang="uk-UA" sz="2200" b="1" dirty="0" smtClean="0"/>
              <a:t>Якщо перед іменником стоїть означення в родовому відмінку (</a:t>
            </a:r>
            <a:r>
              <a:rPr lang="de-DE" sz="2200" b="1" dirty="0" smtClean="0"/>
              <a:t>Genitiv):</a:t>
            </a:r>
            <a:r>
              <a:rPr lang="uk-UA" sz="2200" dirty="0" smtClean="0"/>
              <a:t> </a:t>
            </a:r>
            <a:r>
              <a:rPr lang="de-DE" sz="2200" i="1" dirty="0" smtClean="0"/>
              <a:t>Annas Heft liegt auf dem Tisch.</a:t>
            </a:r>
            <a:endParaRPr lang="uk-UA" sz="2200" dirty="0" smtClean="0"/>
          </a:p>
          <a:p>
            <a:r>
              <a:rPr lang="uk-UA" sz="2200" b="1" dirty="0" smtClean="0"/>
              <a:t>Якщо перед іменником стоїть </a:t>
            </a:r>
            <a:r>
              <a:rPr lang="uk-UA" sz="2200" b="1" u="sng" dirty="0" smtClean="0">
                <a:effectLst>
                  <a:outerShdw blurRad="38100" dist="38100" dir="2700000" algn="tl">
                    <a:srgbClr val="000000">
                      <a:alpha val="43137"/>
                    </a:srgbClr>
                  </a:outerShdw>
                </a:effectLst>
              </a:rPr>
              <a:t>кількісний</a:t>
            </a:r>
            <a:r>
              <a:rPr lang="uk-UA" sz="2200" b="1" dirty="0" smtClean="0"/>
              <a:t> числівник</a:t>
            </a:r>
            <a:r>
              <a:rPr lang="uk-UA" sz="2200" dirty="0" smtClean="0"/>
              <a:t>:</a:t>
            </a:r>
            <a:br>
              <a:rPr lang="uk-UA" sz="2200" dirty="0" smtClean="0"/>
            </a:br>
            <a:r>
              <a:rPr lang="de-DE" sz="2200" i="1" dirty="0" smtClean="0"/>
              <a:t>Meine Wohnung hat drei Zimmer.</a:t>
            </a:r>
            <a:endParaRPr lang="uk-UA" sz="2200" dirty="0"/>
          </a:p>
        </p:txBody>
      </p:sp>
      <p:pic>
        <p:nvPicPr>
          <p:cNvPr id="4" name="Рисунок 3" descr="pngegg (36).png"/>
          <p:cNvPicPr>
            <a:picLocks noChangeAspect="1"/>
          </p:cNvPicPr>
          <p:nvPr/>
        </p:nvPicPr>
        <p:blipFill>
          <a:blip r:embed="rId2" cstate="print"/>
          <a:stretch>
            <a:fillRect/>
          </a:stretch>
        </p:blipFill>
        <p:spPr>
          <a:xfrm>
            <a:off x="5724128" y="548680"/>
            <a:ext cx="925890" cy="1372078"/>
          </a:xfrm>
          <a:prstGeom prst="rect">
            <a:avLst/>
          </a:prstGeom>
        </p:spPr>
      </p:pic>
    </p:spTree>
    <p:extLst>
      <p:ext uri="{BB962C8B-B14F-4D97-AF65-F5344CB8AC3E}">
        <p14:creationId xmlns:p14="http://schemas.microsoft.com/office/powerpoint/2010/main" val="121542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1619672" y="1600200"/>
            <a:ext cx="7524328" cy="4495800"/>
          </a:xfrm>
        </p:spPr>
        <p:txBody>
          <a:bodyPr>
            <a:noAutofit/>
          </a:bodyPr>
          <a:lstStyle/>
          <a:p>
            <a:r>
              <a:rPr lang="uk-UA" sz="2400" b="1" dirty="0" smtClean="0"/>
              <a:t>Перед професіями, національностями та приналежністю до релігії або партії в іменному складному присудку:</a:t>
            </a:r>
            <a:r>
              <a:rPr lang="de-DE" sz="2400" i="1" dirty="0" smtClean="0"/>
              <a:t>Sie ist Programmiererin. Er ist Deutsche.</a:t>
            </a:r>
            <a:br>
              <a:rPr lang="de-DE" sz="2400" i="1" dirty="0" smtClean="0"/>
            </a:br>
            <a:r>
              <a:rPr lang="uk-UA" sz="2400" i="1" dirty="0" smtClean="0">
                <a:solidFill>
                  <a:srgbClr val="C00000"/>
                </a:solidFill>
              </a:rPr>
              <a:t>Але: якщо перед іменником стоїть прикметник, вживається неозначений артикль:</a:t>
            </a:r>
            <a:r>
              <a:rPr lang="de-DE" sz="2400" i="1" dirty="0" smtClean="0"/>
              <a:t>Sie ist eine gute Lehrerin.</a:t>
            </a:r>
            <a:endParaRPr lang="uk-UA" sz="2400" dirty="0" smtClean="0"/>
          </a:p>
          <a:p>
            <a:r>
              <a:rPr lang="uk-UA" sz="2400" b="1" dirty="0" smtClean="0"/>
              <a:t>Перед власними іменами:</a:t>
            </a:r>
            <a:r>
              <a:rPr lang="uk-UA" sz="2400" dirty="0" smtClean="0"/>
              <a:t/>
            </a:r>
            <a:br>
              <a:rPr lang="uk-UA" sz="2400" dirty="0" smtClean="0"/>
            </a:br>
            <a:r>
              <a:rPr lang="de-DE" sz="2400" i="1" dirty="0" smtClean="0"/>
              <a:t>Johann Wolfgang Goethe ist ein großer </a:t>
            </a:r>
            <a:r>
              <a:rPr lang="de-DE" sz="2400" i="1" dirty="0" err="1" smtClean="0"/>
              <a:t>deutscherDichter</a:t>
            </a:r>
            <a:r>
              <a:rPr lang="de-DE" sz="2400" i="1" dirty="0" smtClean="0"/>
              <a:t>.</a:t>
            </a:r>
          </a:p>
          <a:p>
            <a:r>
              <a:rPr lang="uk-UA" sz="2400" b="1" i="1" dirty="0" smtClean="0"/>
              <a:t>Перед назвами навчальних предметів </a:t>
            </a:r>
            <a:r>
              <a:rPr lang="en-US" sz="2400" b="1" i="1" dirty="0" smtClean="0"/>
              <a:t>:</a:t>
            </a:r>
            <a:r>
              <a:rPr lang="en-US" sz="2400" i="1" dirty="0" err="1" smtClean="0"/>
              <a:t>Physik</a:t>
            </a:r>
            <a:r>
              <a:rPr lang="en-US" sz="2400" i="1" dirty="0" smtClean="0"/>
              <a:t> </a:t>
            </a:r>
            <a:r>
              <a:rPr lang="en-US" sz="2400" i="1" dirty="0" err="1" smtClean="0"/>
              <a:t>ist</a:t>
            </a:r>
            <a:r>
              <a:rPr lang="en-US" sz="2400" i="1" dirty="0" smtClean="0"/>
              <a:t> </a:t>
            </a:r>
            <a:r>
              <a:rPr lang="en-US" sz="2400" i="1" dirty="0" err="1" smtClean="0"/>
              <a:t>mein</a:t>
            </a:r>
            <a:r>
              <a:rPr lang="en-US" sz="2400" i="1" dirty="0" smtClean="0"/>
              <a:t> </a:t>
            </a:r>
            <a:r>
              <a:rPr lang="en-US" sz="2400" i="1" dirty="0" err="1" smtClean="0"/>
              <a:t>Lieblingsfach</a:t>
            </a:r>
            <a:r>
              <a:rPr lang="en-US" sz="2400" i="1" dirty="0" smtClean="0"/>
              <a:t>.</a:t>
            </a:r>
            <a:r>
              <a:rPr lang="de-DE" sz="2400" dirty="0" smtClean="0"/>
              <a:t/>
            </a:r>
            <a:br>
              <a:rPr lang="de-DE" sz="2400" dirty="0" smtClean="0"/>
            </a:br>
            <a:endParaRPr lang="uk-UA" sz="2400" dirty="0"/>
          </a:p>
        </p:txBody>
      </p:sp>
      <p:pic>
        <p:nvPicPr>
          <p:cNvPr id="4" name="Рисунок 3" descr="pngegg (36).png"/>
          <p:cNvPicPr>
            <a:picLocks noChangeAspect="1"/>
          </p:cNvPicPr>
          <p:nvPr/>
        </p:nvPicPr>
        <p:blipFill>
          <a:blip r:embed="rId2" cstate="print"/>
          <a:stretch>
            <a:fillRect/>
          </a:stretch>
        </p:blipFill>
        <p:spPr>
          <a:xfrm>
            <a:off x="179512" y="2160"/>
            <a:ext cx="1656184" cy="3017803"/>
          </a:xfrm>
          <a:prstGeom prst="rect">
            <a:avLst/>
          </a:prstGeom>
        </p:spPr>
      </p:pic>
    </p:spTree>
    <p:extLst>
      <p:ext uri="{BB962C8B-B14F-4D97-AF65-F5344CB8AC3E}">
        <p14:creationId xmlns:p14="http://schemas.microsoft.com/office/powerpoint/2010/main" val="214321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467544" y="1600200"/>
            <a:ext cx="8301687" cy="4495800"/>
          </a:xfrm>
        </p:spPr>
        <p:txBody>
          <a:bodyPr>
            <a:normAutofit/>
          </a:bodyPr>
          <a:lstStyle/>
          <a:p>
            <a:r>
              <a:rPr lang="uk-UA" sz="2400" b="1" dirty="0" smtClean="0"/>
              <a:t>Перед іменниками, що означають речовини, та абстрактними іменниками:</a:t>
            </a:r>
            <a:r>
              <a:rPr lang="de-DE" sz="2400" i="1" dirty="0" smtClean="0"/>
              <a:t>Ich trinke gern Tee. Überall herrscht Stille.</a:t>
            </a:r>
            <a:endParaRPr lang="uk-UA" sz="2400" dirty="0" smtClean="0"/>
          </a:p>
          <a:p>
            <a:r>
              <a:rPr lang="uk-UA" sz="2400" b="1" dirty="0" smtClean="0"/>
              <a:t>У заголовках, оголошеннях.</a:t>
            </a:r>
            <a:endParaRPr lang="uk-UA" sz="2400" dirty="0" smtClean="0"/>
          </a:p>
          <a:p>
            <a:r>
              <a:rPr lang="uk-UA" sz="2400" b="1" dirty="0" smtClean="0"/>
              <a:t>У сталих словосполученнях, прислів’ях, приказках:</a:t>
            </a:r>
            <a:r>
              <a:rPr lang="uk-UA" sz="2400" dirty="0" smtClean="0"/>
              <a:t/>
            </a:r>
            <a:br>
              <a:rPr lang="uk-UA" sz="2400" dirty="0" smtClean="0"/>
            </a:br>
            <a:r>
              <a:rPr lang="de-DE" sz="2400" i="1" dirty="0" smtClean="0"/>
              <a:t>zu Hause, nach Hause, auf Schritt und Tritt, Wissen ist Macht.</a:t>
            </a:r>
            <a:endParaRPr lang="uk-UA" sz="2400" dirty="0" smtClean="0"/>
          </a:p>
          <a:p>
            <a:r>
              <a:rPr lang="uk-UA" sz="2400" b="1" dirty="0" smtClean="0"/>
              <a:t>З музичними інструментами у словосполученні "грати на ...“, з видами спорту з дієсловом </a:t>
            </a:r>
            <a:r>
              <a:rPr lang="en-US" sz="2400" b="1" dirty="0" err="1" smtClean="0"/>
              <a:t>spielen</a:t>
            </a:r>
            <a:r>
              <a:rPr lang="uk-UA" sz="2400" b="1" dirty="0" smtClean="0"/>
              <a:t>:</a:t>
            </a:r>
            <a:r>
              <a:rPr lang="uk-UA" sz="2400" dirty="0" smtClean="0"/>
              <a:t/>
            </a:r>
            <a:br>
              <a:rPr lang="uk-UA" sz="2400" dirty="0" smtClean="0"/>
            </a:br>
            <a:r>
              <a:rPr lang="de-DE" sz="2400" i="1" dirty="0" smtClean="0"/>
              <a:t>Meine Schwester spielt Klavier. Ich spiele Fußball.</a:t>
            </a:r>
            <a:endParaRPr lang="uk-UA" sz="2400" dirty="0"/>
          </a:p>
        </p:txBody>
      </p:sp>
      <p:pic>
        <p:nvPicPr>
          <p:cNvPr id="4" name="Рисунок 3" descr="pngegg (36).png"/>
          <p:cNvPicPr>
            <a:picLocks noChangeAspect="1"/>
          </p:cNvPicPr>
          <p:nvPr/>
        </p:nvPicPr>
        <p:blipFill>
          <a:blip r:embed="rId2" cstate="print"/>
          <a:stretch>
            <a:fillRect/>
          </a:stretch>
        </p:blipFill>
        <p:spPr>
          <a:xfrm>
            <a:off x="7524328" y="548680"/>
            <a:ext cx="1244903" cy="1844824"/>
          </a:xfrm>
          <a:prstGeom prst="rect">
            <a:avLst/>
          </a:prstGeom>
        </p:spPr>
      </p:pic>
    </p:spTree>
    <p:extLst>
      <p:ext uri="{BB962C8B-B14F-4D97-AF65-F5344CB8AC3E}">
        <p14:creationId xmlns:p14="http://schemas.microsoft.com/office/powerpoint/2010/main" val="79813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4" y="188640"/>
            <a:ext cx="2819400" cy="943000"/>
          </a:xfrm>
        </p:spPr>
        <p:txBody>
          <a:bodyPr/>
          <a:lstStyle/>
          <a:p>
            <a:pPr algn="ctr"/>
            <a:r>
              <a:rPr lang="uk-UA" dirty="0" smtClean="0"/>
              <a:t>    </a:t>
            </a:r>
            <a:r>
              <a:rPr lang="de-DE" dirty="0" smtClean="0"/>
              <a:t>Ü</a:t>
            </a:r>
            <a:r>
              <a:rPr lang="en-US" dirty="0" err="1" smtClean="0"/>
              <a:t>bungen</a:t>
            </a:r>
            <a:endParaRPr lang="uk-UA" dirty="0"/>
          </a:p>
        </p:txBody>
      </p:sp>
      <p:sp>
        <p:nvSpPr>
          <p:cNvPr id="5" name="Прямоугольник 4"/>
          <p:cNvSpPr/>
          <p:nvPr/>
        </p:nvSpPr>
        <p:spPr>
          <a:xfrm>
            <a:off x="467544" y="1844824"/>
            <a:ext cx="7920880" cy="4093428"/>
          </a:xfrm>
          <a:prstGeom prst="rect">
            <a:avLst/>
          </a:prstGeom>
        </p:spPr>
        <p:txBody>
          <a:bodyPr wrap="square">
            <a:spAutoFit/>
          </a:bodyPr>
          <a:lstStyle/>
          <a:p>
            <a:pPr algn="ctr"/>
            <a:r>
              <a:rPr lang="de-DE" sz="2000" b="1" dirty="0"/>
              <a:t>Setzen Sie den </a:t>
            </a:r>
            <a:r>
              <a:rPr lang="de-DE" sz="2000" b="1" dirty="0" smtClean="0"/>
              <a:t>Artikel </a:t>
            </a:r>
            <a:r>
              <a:rPr lang="de-DE" sz="2000" b="1" dirty="0"/>
              <a:t>ein, wo es nötig ist</a:t>
            </a:r>
            <a:r>
              <a:rPr lang="de-DE" sz="2000" b="1" dirty="0" smtClean="0"/>
              <a:t>:</a:t>
            </a:r>
          </a:p>
          <a:p>
            <a:pPr marL="342900" indent="-342900">
              <a:buFont typeface="+mj-lt"/>
              <a:buAutoNum type="arabicPeriod"/>
            </a:pPr>
            <a:r>
              <a:rPr lang="de-DE" sz="2000" dirty="0" smtClean="0"/>
              <a:t>Oxana </a:t>
            </a:r>
            <a:r>
              <a:rPr lang="de-DE" sz="2000" dirty="0"/>
              <a:t>schrieb in ... Geschichte ... gutes Referat. </a:t>
            </a:r>
            <a:endParaRPr lang="de-DE" sz="2000" dirty="0" smtClean="0"/>
          </a:p>
          <a:p>
            <a:pPr marL="342900" indent="-342900">
              <a:buFont typeface="+mj-lt"/>
              <a:buAutoNum type="arabicPeriod"/>
            </a:pPr>
            <a:r>
              <a:rPr lang="de-DE" sz="2000" dirty="0" smtClean="0"/>
              <a:t>Ohne </a:t>
            </a:r>
            <a:r>
              <a:rPr lang="de-DE" sz="2000" dirty="0"/>
              <a:t>... Sprachkenntnisse kann man </a:t>
            </a:r>
            <a:r>
              <a:rPr lang="de-DE" sz="2000" dirty="0" smtClean="0"/>
              <a:t>nicht nach </a:t>
            </a:r>
            <a:r>
              <a:rPr lang="de-DE" sz="2000" dirty="0"/>
              <a:t>... Deutschland fahren</a:t>
            </a:r>
            <a:r>
              <a:rPr lang="de-DE" sz="2000" dirty="0" smtClean="0"/>
              <a:t>.</a:t>
            </a:r>
          </a:p>
          <a:p>
            <a:pPr marL="342900" indent="-342900">
              <a:buFont typeface="+mj-lt"/>
              <a:buAutoNum type="arabicPeriod"/>
            </a:pPr>
            <a:r>
              <a:rPr lang="de-DE" sz="2000" dirty="0" smtClean="0"/>
              <a:t>... </a:t>
            </a:r>
            <a:r>
              <a:rPr lang="de-DE" sz="2000" dirty="0"/>
              <a:t>Ukraine grenzt </a:t>
            </a:r>
            <a:r>
              <a:rPr lang="de-DE" sz="2000" dirty="0" err="1" smtClean="0"/>
              <a:t>imWesten</a:t>
            </a:r>
            <a:r>
              <a:rPr lang="de-DE" sz="2000" dirty="0" smtClean="0"/>
              <a:t> an </a:t>
            </a:r>
            <a:r>
              <a:rPr lang="de-DE" sz="2000" dirty="0"/>
              <a:t>... </a:t>
            </a:r>
            <a:r>
              <a:rPr lang="de-DE" sz="2000" dirty="0" smtClean="0"/>
              <a:t>Polen. </a:t>
            </a:r>
          </a:p>
          <a:p>
            <a:pPr marL="342900" indent="-342900">
              <a:buFont typeface="+mj-lt"/>
              <a:buAutoNum type="arabicPeriod"/>
            </a:pPr>
            <a:r>
              <a:rPr lang="de-DE" sz="2000" dirty="0" smtClean="0"/>
              <a:t>Herr </a:t>
            </a:r>
            <a:r>
              <a:rPr lang="de-DE" sz="2000" dirty="0"/>
              <a:t>Schneider </a:t>
            </a:r>
            <a:r>
              <a:rPr lang="de-DE" sz="2000" dirty="0" smtClean="0"/>
              <a:t>ist erfahrener </a:t>
            </a:r>
            <a:r>
              <a:rPr lang="de-DE" sz="2000" dirty="0"/>
              <a:t>Bauarbeiter. Seine Mutter </a:t>
            </a:r>
            <a:r>
              <a:rPr lang="de-DE" sz="2000" dirty="0" smtClean="0"/>
              <a:t>ist</a:t>
            </a:r>
            <a:r>
              <a:rPr lang="de-DE" sz="2000" dirty="0"/>
              <a:t>... Krankenschwester</a:t>
            </a:r>
            <a:r>
              <a:rPr lang="de-DE" sz="2000" dirty="0" smtClean="0"/>
              <a:t>....</a:t>
            </a:r>
          </a:p>
          <a:p>
            <a:pPr marL="342900" indent="-342900">
              <a:buFont typeface="+mj-lt"/>
              <a:buAutoNum type="arabicPeriod"/>
            </a:pPr>
            <a:r>
              <a:rPr lang="de-DE" sz="2000" dirty="0" smtClean="0"/>
              <a:t>Lektor </a:t>
            </a:r>
            <a:r>
              <a:rPr lang="de-DE" sz="2000" dirty="0"/>
              <a:t>kam in ... </a:t>
            </a:r>
            <a:r>
              <a:rPr lang="de-DE" sz="2000" dirty="0" smtClean="0"/>
              <a:t>Auditorium</a:t>
            </a:r>
          </a:p>
          <a:p>
            <a:pPr marL="342900" indent="-342900">
              <a:buFont typeface="+mj-lt"/>
              <a:buAutoNum type="arabicPeriod"/>
            </a:pPr>
            <a:r>
              <a:rPr lang="de-DE" sz="2000" dirty="0" smtClean="0"/>
              <a:t>Wir </a:t>
            </a:r>
            <a:r>
              <a:rPr lang="de-DE" sz="2000" dirty="0"/>
              <a:t>haben schon viel Interessantes über ... Österreich und ... Schweiz gelernt. </a:t>
            </a:r>
            <a:endParaRPr lang="de-DE" sz="2000" dirty="0" smtClean="0"/>
          </a:p>
          <a:p>
            <a:pPr marL="342900" indent="-342900">
              <a:buFont typeface="+mj-lt"/>
              <a:buAutoNum type="arabicPeriod"/>
            </a:pPr>
            <a:r>
              <a:rPr lang="de-DE" sz="2000" dirty="0" smtClean="0"/>
              <a:t>Wir kaufen jeden </a:t>
            </a:r>
            <a:r>
              <a:rPr lang="de-DE" sz="2000" dirty="0"/>
              <a:t>Tag ... </a:t>
            </a:r>
            <a:r>
              <a:rPr lang="de-DE" sz="2000" dirty="0" smtClean="0"/>
              <a:t>Milch</a:t>
            </a:r>
            <a:r>
              <a:rPr lang="de-DE" sz="2000" dirty="0"/>
              <a:t>,... Brot und ... Käse. </a:t>
            </a:r>
            <a:endParaRPr lang="de-DE" sz="2000" dirty="0" smtClean="0"/>
          </a:p>
          <a:p>
            <a:pPr marL="342900" indent="-342900">
              <a:buFont typeface="+mj-lt"/>
              <a:buAutoNum type="arabicPeriod"/>
            </a:pPr>
            <a:r>
              <a:rPr lang="de-DE" sz="2000" dirty="0" smtClean="0"/>
              <a:t>Das ist </a:t>
            </a:r>
            <a:r>
              <a:rPr lang="de-DE" sz="2000" dirty="0"/>
              <a:t>... Gebäude aus ... Beton.</a:t>
            </a:r>
            <a:br>
              <a:rPr lang="de-DE" sz="2000" dirty="0"/>
            </a:br>
            <a:r>
              <a:rPr lang="de-DE" sz="2000" dirty="0" smtClean="0"/>
              <a:t> </a:t>
            </a:r>
            <a:br>
              <a:rPr lang="de-DE" sz="2000" dirty="0" smtClean="0"/>
            </a:br>
            <a:endParaRPr lang="uk-UA" sz="2000" dirty="0"/>
          </a:p>
        </p:txBody>
      </p:sp>
    </p:spTree>
    <p:extLst>
      <p:ext uri="{BB962C8B-B14F-4D97-AF65-F5344CB8AC3E}">
        <p14:creationId xmlns:p14="http://schemas.microsoft.com/office/powerpoint/2010/main" val="94488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990600" y="1600200"/>
            <a:ext cx="7613848" cy="4495800"/>
          </a:xfrm>
        </p:spPr>
        <p:txBody>
          <a:bodyPr>
            <a:normAutofit/>
          </a:bodyPr>
          <a:lstStyle/>
          <a:p>
            <a:r>
              <a:rPr lang="de-DE" sz="2000" b="1" dirty="0" smtClean="0"/>
              <a:t>Setzen Sie den Artikel ein, wo es nötig ist:</a:t>
            </a:r>
            <a:r>
              <a:rPr lang="de-DE" sz="2000" dirty="0" smtClean="0"/>
              <a:t/>
            </a:r>
            <a:br>
              <a:rPr lang="de-DE" sz="2000" dirty="0" smtClean="0"/>
            </a:br>
            <a:r>
              <a:rPr lang="de-DE" sz="2000" dirty="0" smtClean="0"/>
              <a:t>... Star fand einmal ... Flasche mit... Wasser.  ... Star war sehr durstig. Er steckte ... Schnabel</a:t>
            </a:r>
            <a:br>
              <a:rPr lang="de-DE" sz="2000" dirty="0" smtClean="0"/>
            </a:br>
            <a:r>
              <a:rPr lang="de-DE" sz="2000" dirty="0" smtClean="0"/>
              <a:t>in Flasche.  Aber in ... Flasche war nicht genug ... Wasser. Und ... Schnabel ... Stars war</a:t>
            </a:r>
            <a:br>
              <a:rPr lang="de-DE" sz="2000" dirty="0" smtClean="0"/>
            </a:br>
            <a:r>
              <a:rPr lang="de-DE" sz="2000" dirty="0" smtClean="0"/>
              <a:t>kurz. Star wollte ... Flasche umwerfen. Aber ... Flasche war sehr schwer. Er konnte sie nicht umwerfen. Da suchte ... Star ... Steinchen. Er warf sie in ... Flasche.  ... Wasser stieg in ... Flasche. Endlich kann ... Star seinen ... Durst stillen </a:t>
            </a:r>
            <a:br>
              <a:rPr lang="de-DE" sz="2000" dirty="0" smtClean="0"/>
            </a:br>
            <a:endParaRPr lang="uk-UA" sz="2000" dirty="0"/>
          </a:p>
        </p:txBody>
      </p:sp>
    </p:spTree>
    <p:extLst>
      <p:ext uri="{BB962C8B-B14F-4D97-AF65-F5344CB8AC3E}">
        <p14:creationId xmlns:p14="http://schemas.microsoft.com/office/powerpoint/2010/main" val="363015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331640" y="1124744"/>
            <a:ext cx="5184576" cy="3786214"/>
          </a:xfrm>
        </p:spPr>
        <p:style>
          <a:lnRef idx="1">
            <a:schemeClr val="accent4"/>
          </a:lnRef>
          <a:fillRef idx="3">
            <a:schemeClr val="accent4"/>
          </a:fillRef>
          <a:effectRef idx="2">
            <a:schemeClr val="accent4"/>
          </a:effectRef>
          <a:fontRef idx="minor">
            <a:schemeClr val="lt1"/>
          </a:fontRef>
        </p:style>
        <p:txBody>
          <a:bodyPr>
            <a:normAutofit/>
          </a:bodyPr>
          <a:lstStyle/>
          <a:p>
            <a:pPr algn="ctr"/>
            <a:r>
              <a:rPr lang="de-DE"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Die Stunde ist </a:t>
            </a:r>
            <a:r>
              <a:rPr lang="en-US" sz="6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zu</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 </a:t>
            </a:r>
            <a:r>
              <a:rPr lang="en-US" sz="6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Ende</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a:t>
            </a:r>
            <a:b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b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
            </a:r>
            <a:b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br>
            <a:r>
              <a:rPr lang="en-US" sz="6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Viel</a:t>
            </a:r>
            <a:r>
              <a:rPr lang="de-AT"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en</a:t>
            </a: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 Dank</a:t>
            </a:r>
            <a:r>
              <a:rPr lang="ru-R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rPr>
              <a:t>!</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cs typeface="FrankRuehl" pitchFamily="34" charset="-79"/>
            </a:endParaRPr>
          </a:p>
        </p:txBody>
      </p:sp>
    </p:spTree>
    <p:extLst>
      <p:ext uri="{BB962C8B-B14F-4D97-AF65-F5344CB8AC3E}">
        <p14:creationId xmlns:p14="http://schemas.microsoft.com/office/powerpoint/2010/main" val="3383182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1143000"/>
          </a:xfrm>
        </p:spPr>
        <p:txBody>
          <a:bodyPr>
            <a:normAutofit/>
          </a:bodyPr>
          <a:lstStyle/>
          <a:p>
            <a:pPr algn="ctr"/>
            <a:r>
              <a:rPr lang="en-US" dirty="0" smtClean="0"/>
              <a:t>Der </a:t>
            </a:r>
            <a:r>
              <a:rPr lang="en-US" dirty="0" err="1" smtClean="0"/>
              <a:t>unbestimmte</a:t>
            </a:r>
            <a:r>
              <a:rPr lang="en-US" dirty="0" smtClean="0"/>
              <a:t> </a:t>
            </a:r>
            <a:r>
              <a:rPr lang="en-US" dirty="0" err="1" smtClean="0"/>
              <a:t>Artikel</a:t>
            </a:r>
            <a:r>
              <a:rPr lang="en-US" dirty="0" smtClean="0"/>
              <a:t> – </a:t>
            </a:r>
            <a:r>
              <a:rPr lang="en-US" dirty="0" err="1" smtClean="0"/>
              <a:t>ein</a:t>
            </a:r>
            <a:r>
              <a:rPr lang="en-US" dirty="0" smtClean="0"/>
              <a:t>, </a:t>
            </a:r>
            <a:r>
              <a:rPr lang="en-US" dirty="0" err="1" smtClean="0"/>
              <a:t>eine</a:t>
            </a:r>
            <a:r>
              <a:rPr lang="en-US" dirty="0" smtClean="0"/>
              <a:t>,</a:t>
            </a:r>
            <a:r>
              <a:rPr lang="uk-UA" dirty="0" smtClean="0"/>
              <a:t> </a:t>
            </a:r>
            <a:r>
              <a:rPr lang="en-US" dirty="0" err="1" smtClean="0"/>
              <a:t>ein</a:t>
            </a:r>
            <a:endParaRPr lang="uk-UA" dirty="0"/>
          </a:p>
        </p:txBody>
      </p:sp>
      <p:graphicFrame>
        <p:nvGraphicFramePr>
          <p:cNvPr id="5" name="Содержимое 4"/>
          <p:cNvGraphicFramePr>
            <a:graphicFrameLocks noGrp="1"/>
          </p:cNvGraphicFramePr>
          <p:nvPr>
            <p:ph sz="quarter" idx="1"/>
          </p:nvPr>
        </p:nvGraphicFramePr>
        <p:xfrm>
          <a:off x="457200" y="1600200"/>
          <a:ext cx="8363272" cy="4061050"/>
        </p:xfrm>
        <a:graphic>
          <a:graphicData uri="http://schemas.openxmlformats.org/drawingml/2006/table">
            <a:tbl>
              <a:tblPr firstRow="1" bandRow="1">
                <a:effectLst/>
                <a:tableStyleId>{E929F9F4-4A8F-4326-A1B4-22849713DDAB}</a:tableStyleId>
              </a:tblPr>
              <a:tblGrid>
                <a:gridCol w="2090818"/>
                <a:gridCol w="2090818"/>
                <a:gridCol w="2090818"/>
                <a:gridCol w="2090818"/>
              </a:tblGrid>
              <a:tr h="812210">
                <a:tc>
                  <a:txBody>
                    <a:bodyPr/>
                    <a:lstStyle/>
                    <a:p>
                      <a:endParaRPr lang="uk-UA" dirty="0">
                        <a:solidFill>
                          <a:schemeClr val="tx1"/>
                        </a:solidFill>
                      </a:endParaRPr>
                    </a:p>
                  </a:txBody>
                  <a:tcPr/>
                </a:tc>
                <a:tc>
                  <a:txBody>
                    <a:bodyPr/>
                    <a:lstStyle/>
                    <a:p>
                      <a:r>
                        <a:rPr lang="en-US" dirty="0" err="1" smtClean="0"/>
                        <a:t>Maskulinum</a:t>
                      </a:r>
                      <a:endParaRPr lang="uk-UA" dirty="0">
                        <a:solidFill>
                          <a:schemeClr val="tx1"/>
                        </a:solidFill>
                      </a:endParaRPr>
                    </a:p>
                  </a:txBody>
                  <a:tcPr/>
                </a:tc>
                <a:tc>
                  <a:txBody>
                    <a:bodyPr/>
                    <a:lstStyle/>
                    <a:p>
                      <a:r>
                        <a:rPr lang="en-US" dirty="0" err="1" smtClean="0"/>
                        <a:t>Femininum</a:t>
                      </a:r>
                      <a:endParaRPr lang="uk-UA" dirty="0">
                        <a:solidFill>
                          <a:schemeClr val="tx1"/>
                        </a:solidFill>
                      </a:endParaRPr>
                    </a:p>
                  </a:txBody>
                  <a:tcPr/>
                </a:tc>
                <a:tc>
                  <a:txBody>
                    <a:bodyPr/>
                    <a:lstStyle/>
                    <a:p>
                      <a:r>
                        <a:rPr lang="en-US" dirty="0" err="1" smtClean="0"/>
                        <a:t>Neutrum</a:t>
                      </a:r>
                      <a:endParaRPr lang="uk-UA" dirty="0">
                        <a:solidFill>
                          <a:schemeClr val="tx1"/>
                        </a:solidFill>
                      </a:endParaRPr>
                    </a:p>
                  </a:txBody>
                  <a:tcPr/>
                </a:tc>
              </a:tr>
              <a:tr h="812210">
                <a:tc>
                  <a:txBody>
                    <a:bodyPr/>
                    <a:lstStyle/>
                    <a:p>
                      <a:r>
                        <a:rPr lang="en-US" sz="2800" b="1" dirty="0" err="1" smtClean="0">
                          <a:solidFill>
                            <a:srgbClr val="C00000"/>
                          </a:solidFill>
                        </a:rPr>
                        <a:t>Nominativ</a:t>
                      </a:r>
                      <a:endParaRPr lang="uk-UA" sz="2800" b="1" dirty="0">
                        <a:solidFill>
                          <a:srgbClr val="C00000"/>
                        </a:solidFill>
                      </a:endParaRPr>
                    </a:p>
                  </a:txBody>
                  <a:tcPr/>
                </a:tc>
                <a:tc>
                  <a:txBody>
                    <a:bodyPr/>
                    <a:lstStyle/>
                    <a:p>
                      <a:r>
                        <a:rPr lang="en-US" sz="2800" b="1" dirty="0" err="1" smtClean="0"/>
                        <a:t>Ein</a:t>
                      </a:r>
                      <a:endParaRPr lang="uk-UA" sz="2800" b="1" dirty="0">
                        <a:solidFill>
                          <a:schemeClr val="tx1"/>
                        </a:solidFill>
                      </a:endParaRPr>
                    </a:p>
                  </a:txBody>
                  <a:tcPr/>
                </a:tc>
                <a:tc>
                  <a:txBody>
                    <a:bodyPr/>
                    <a:lstStyle/>
                    <a:p>
                      <a:r>
                        <a:rPr lang="en-US" sz="2800" b="1" dirty="0" err="1" smtClean="0"/>
                        <a:t>Eine</a:t>
                      </a:r>
                      <a:endParaRPr lang="uk-UA" sz="2800" b="1" dirty="0">
                        <a:solidFill>
                          <a:schemeClr val="tx1"/>
                        </a:solidFill>
                      </a:endParaRPr>
                    </a:p>
                  </a:txBody>
                  <a:tcPr/>
                </a:tc>
                <a:tc>
                  <a:txBody>
                    <a:bodyPr/>
                    <a:lstStyle/>
                    <a:p>
                      <a:r>
                        <a:rPr lang="en-US" sz="2800" b="1" dirty="0" err="1" smtClean="0"/>
                        <a:t>Ein</a:t>
                      </a:r>
                      <a:r>
                        <a:rPr lang="en-US" sz="2800" b="1" dirty="0" smtClean="0"/>
                        <a:t> </a:t>
                      </a:r>
                      <a:endParaRPr lang="uk-UA" sz="2800" b="1" dirty="0">
                        <a:solidFill>
                          <a:schemeClr val="tx1"/>
                        </a:solidFill>
                      </a:endParaRPr>
                    </a:p>
                  </a:txBody>
                  <a:tcPr/>
                </a:tc>
              </a:tr>
              <a:tr h="812210">
                <a:tc>
                  <a:txBody>
                    <a:bodyPr/>
                    <a:lstStyle/>
                    <a:p>
                      <a:r>
                        <a:rPr lang="en-US" sz="2800" b="1" dirty="0" err="1" smtClean="0">
                          <a:solidFill>
                            <a:srgbClr val="C00000"/>
                          </a:solidFill>
                        </a:rPr>
                        <a:t>Genitiv</a:t>
                      </a:r>
                      <a:endParaRPr lang="uk-UA" sz="2800" b="1" dirty="0">
                        <a:solidFill>
                          <a:srgbClr val="C00000"/>
                        </a:solidFill>
                      </a:endParaRPr>
                    </a:p>
                  </a:txBody>
                  <a:tcPr/>
                </a:tc>
                <a:tc>
                  <a:txBody>
                    <a:bodyPr/>
                    <a:lstStyle/>
                    <a:p>
                      <a:r>
                        <a:rPr lang="en-US" sz="2800" b="1" dirty="0" err="1" smtClean="0"/>
                        <a:t>Eines</a:t>
                      </a:r>
                      <a:endParaRPr lang="uk-UA" sz="2800" b="1" dirty="0">
                        <a:solidFill>
                          <a:schemeClr val="tx1"/>
                        </a:solidFill>
                      </a:endParaRPr>
                    </a:p>
                  </a:txBody>
                  <a:tcPr/>
                </a:tc>
                <a:tc>
                  <a:txBody>
                    <a:bodyPr/>
                    <a:lstStyle/>
                    <a:p>
                      <a:r>
                        <a:rPr lang="en-US" sz="2800" b="1" dirty="0" err="1" smtClean="0"/>
                        <a:t>Einer</a:t>
                      </a:r>
                      <a:endParaRPr lang="uk-UA" sz="2800" b="1" dirty="0">
                        <a:solidFill>
                          <a:schemeClr val="tx1"/>
                        </a:solidFill>
                      </a:endParaRPr>
                    </a:p>
                  </a:txBody>
                  <a:tcPr/>
                </a:tc>
                <a:tc>
                  <a:txBody>
                    <a:bodyPr/>
                    <a:lstStyle/>
                    <a:p>
                      <a:r>
                        <a:rPr lang="en-US" sz="2800" b="1" dirty="0" err="1" smtClean="0"/>
                        <a:t>Eines</a:t>
                      </a:r>
                      <a:endParaRPr lang="uk-UA" sz="2800" b="1" dirty="0">
                        <a:solidFill>
                          <a:schemeClr val="tx1"/>
                        </a:solidFill>
                      </a:endParaRPr>
                    </a:p>
                  </a:txBody>
                  <a:tcPr/>
                </a:tc>
              </a:tr>
              <a:tr h="812210">
                <a:tc>
                  <a:txBody>
                    <a:bodyPr/>
                    <a:lstStyle/>
                    <a:p>
                      <a:r>
                        <a:rPr lang="en-US" sz="2800" b="1" dirty="0" err="1" smtClean="0">
                          <a:solidFill>
                            <a:srgbClr val="C00000"/>
                          </a:solidFill>
                        </a:rPr>
                        <a:t>Dativ</a:t>
                      </a:r>
                      <a:endParaRPr lang="uk-UA" sz="2800" b="1" dirty="0">
                        <a:solidFill>
                          <a:srgbClr val="C00000"/>
                        </a:solidFill>
                      </a:endParaRPr>
                    </a:p>
                  </a:txBody>
                  <a:tcPr/>
                </a:tc>
                <a:tc>
                  <a:txBody>
                    <a:bodyPr/>
                    <a:lstStyle/>
                    <a:p>
                      <a:r>
                        <a:rPr lang="en-US" sz="2800" b="1" dirty="0" err="1" smtClean="0"/>
                        <a:t>Einem</a:t>
                      </a:r>
                      <a:endParaRPr lang="uk-UA" sz="2800" b="1" dirty="0">
                        <a:solidFill>
                          <a:schemeClr val="tx1"/>
                        </a:solidFill>
                      </a:endParaRPr>
                    </a:p>
                  </a:txBody>
                  <a:tcPr/>
                </a:tc>
                <a:tc>
                  <a:txBody>
                    <a:bodyPr/>
                    <a:lstStyle/>
                    <a:p>
                      <a:r>
                        <a:rPr lang="en-US" sz="2800" b="1" dirty="0" err="1" smtClean="0"/>
                        <a:t>Einer</a:t>
                      </a:r>
                      <a:endParaRPr lang="uk-UA" sz="2800" b="1" dirty="0">
                        <a:solidFill>
                          <a:schemeClr val="tx1"/>
                        </a:solidFill>
                      </a:endParaRPr>
                    </a:p>
                  </a:txBody>
                  <a:tcPr/>
                </a:tc>
                <a:tc>
                  <a:txBody>
                    <a:bodyPr/>
                    <a:lstStyle/>
                    <a:p>
                      <a:r>
                        <a:rPr lang="en-US" sz="2800" b="1" dirty="0" err="1" smtClean="0"/>
                        <a:t>Einem</a:t>
                      </a:r>
                      <a:endParaRPr lang="uk-UA" sz="2800" b="1" dirty="0">
                        <a:solidFill>
                          <a:schemeClr val="tx1"/>
                        </a:solidFill>
                      </a:endParaRPr>
                    </a:p>
                  </a:txBody>
                  <a:tcPr/>
                </a:tc>
              </a:tr>
              <a:tr h="812210">
                <a:tc>
                  <a:txBody>
                    <a:bodyPr/>
                    <a:lstStyle/>
                    <a:p>
                      <a:r>
                        <a:rPr lang="en-US" sz="2800" b="1" dirty="0" err="1" smtClean="0">
                          <a:solidFill>
                            <a:srgbClr val="C00000"/>
                          </a:solidFill>
                        </a:rPr>
                        <a:t>Akkusativ</a:t>
                      </a:r>
                      <a:endParaRPr lang="uk-UA" sz="2800" b="1" dirty="0">
                        <a:solidFill>
                          <a:srgbClr val="C00000"/>
                        </a:solidFill>
                      </a:endParaRPr>
                    </a:p>
                  </a:txBody>
                  <a:tcPr/>
                </a:tc>
                <a:tc>
                  <a:txBody>
                    <a:bodyPr/>
                    <a:lstStyle/>
                    <a:p>
                      <a:r>
                        <a:rPr lang="en-US" sz="2800" b="1" dirty="0" err="1" smtClean="0"/>
                        <a:t>Einen</a:t>
                      </a:r>
                      <a:r>
                        <a:rPr lang="en-US" sz="2800" b="1" dirty="0" smtClean="0"/>
                        <a:t> </a:t>
                      </a:r>
                      <a:endParaRPr lang="uk-UA" sz="2800" b="1" dirty="0">
                        <a:solidFill>
                          <a:schemeClr val="tx1"/>
                        </a:solidFill>
                      </a:endParaRPr>
                    </a:p>
                  </a:txBody>
                  <a:tcPr/>
                </a:tc>
                <a:tc>
                  <a:txBody>
                    <a:bodyPr/>
                    <a:lstStyle/>
                    <a:p>
                      <a:r>
                        <a:rPr lang="en-US" sz="2800" b="1" dirty="0" err="1" smtClean="0"/>
                        <a:t>Eine</a:t>
                      </a:r>
                      <a:endParaRPr lang="uk-UA" sz="2800" b="1" dirty="0">
                        <a:solidFill>
                          <a:schemeClr val="tx1"/>
                        </a:solidFill>
                      </a:endParaRPr>
                    </a:p>
                  </a:txBody>
                  <a:tcPr/>
                </a:tc>
                <a:tc>
                  <a:txBody>
                    <a:bodyPr/>
                    <a:lstStyle/>
                    <a:p>
                      <a:r>
                        <a:rPr lang="en-US" sz="2800" b="1" dirty="0" err="1" smtClean="0"/>
                        <a:t>Ein</a:t>
                      </a:r>
                      <a:r>
                        <a:rPr lang="en-US" sz="2800" b="1" dirty="0" smtClean="0"/>
                        <a:t> </a:t>
                      </a:r>
                      <a:endParaRPr lang="uk-UA" sz="2800" b="1" dirty="0">
                        <a:solidFill>
                          <a:schemeClr val="tx1"/>
                        </a:solidFill>
                      </a:endParaRPr>
                    </a:p>
                  </a:txBody>
                  <a:tcPr/>
                </a:tc>
              </a:tr>
            </a:tbl>
          </a:graphicData>
        </a:graphic>
      </p:graphicFrame>
    </p:spTree>
    <p:extLst>
      <p:ext uri="{BB962C8B-B14F-4D97-AF65-F5344CB8AC3E}">
        <p14:creationId xmlns:p14="http://schemas.microsoft.com/office/powerpoint/2010/main" val="370121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1619672" y="1700808"/>
            <a:ext cx="7865368" cy="4824536"/>
          </a:xfrm>
        </p:spPr>
        <p:txBody>
          <a:bodyPr>
            <a:noAutofit/>
          </a:bodyPr>
          <a:lstStyle/>
          <a:p>
            <a:pPr>
              <a:buFont typeface="Wingdings" pitchFamily="2" charset="2"/>
              <a:buChar char="Ø"/>
            </a:pPr>
            <a:r>
              <a:rPr lang="uk-UA" sz="4000" b="1" dirty="0"/>
              <a:t>Якщо іменник згадується вперше:</a:t>
            </a:r>
            <a:r>
              <a:rPr lang="uk-UA" sz="4000" dirty="0"/>
              <a:t/>
            </a:r>
            <a:br>
              <a:rPr lang="uk-UA" sz="4000" dirty="0"/>
            </a:br>
            <a:r>
              <a:rPr lang="de-DE" sz="4000" i="1" dirty="0"/>
              <a:t>Ich kaufe ein Auto.</a:t>
            </a:r>
            <a:endParaRPr lang="de-DE" sz="4000" dirty="0"/>
          </a:p>
          <a:p>
            <a:pPr>
              <a:buFont typeface="Wingdings" pitchFamily="2" charset="2"/>
              <a:buChar char="Ø"/>
            </a:pPr>
            <a:r>
              <a:rPr lang="de-DE" sz="4000" b="1" dirty="0" err="1"/>
              <a:t>Після</a:t>
            </a:r>
            <a:r>
              <a:rPr lang="de-DE" sz="4000" b="1" dirty="0"/>
              <a:t> </a:t>
            </a:r>
            <a:r>
              <a:rPr lang="de-DE" sz="4000" b="1" dirty="0" err="1"/>
              <a:t>дієслів</a:t>
            </a:r>
            <a:r>
              <a:rPr lang="de-DE" sz="4000" b="1" dirty="0"/>
              <a:t> </a:t>
            </a:r>
            <a:r>
              <a:rPr lang="de-DE" sz="4000" b="1" i="1" dirty="0"/>
              <a:t>haben, brauchen, nennen</a:t>
            </a:r>
            <a:r>
              <a:rPr lang="de-DE" sz="4000" b="1" dirty="0"/>
              <a:t> і </a:t>
            </a:r>
            <a:r>
              <a:rPr lang="de-DE" sz="4000" b="1" dirty="0" err="1"/>
              <a:t>виразу</a:t>
            </a:r>
            <a:r>
              <a:rPr lang="de-DE" sz="4000" b="1" dirty="0"/>
              <a:t> </a:t>
            </a:r>
            <a:r>
              <a:rPr lang="de-DE" sz="4000" b="1" i="1" dirty="0"/>
              <a:t>es gibt</a:t>
            </a:r>
            <a:r>
              <a:rPr lang="de-DE" sz="4000" b="1" dirty="0"/>
              <a:t>:</a:t>
            </a:r>
            <a:r>
              <a:rPr lang="de-DE" sz="4000" dirty="0"/>
              <a:t/>
            </a:r>
            <a:br>
              <a:rPr lang="de-DE" sz="4000" dirty="0"/>
            </a:br>
            <a:r>
              <a:rPr lang="de-DE" sz="4000" i="1" dirty="0"/>
              <a:t>Ich habe einen Bruder. Hier gibt es einen Tiergarten.</a:t>
            </a:r>
            <a:endParaRPr lang="de-DE" sz="4000" dirty="0"/>
          </a:p>
          <a:p>
            <a:pPr>
              <a:buFont typeface="Wingdings" pitchFamily="2" charset="2"/>
              <a:buChar char="Ø"/>
            </a:pPr>
            <a:endParaRPr lang="uk-UA" sz="4000" dirty="0"/>
          </a:p>
        </p:txBody>
      </p:sp>
      <p:pic>
        <p:nvPicPr>
          <p:cNvPr id="4" name="Рисунок 3" descr="pngegg (36).png"/>
          <p:cNvPicPr>
            <a:picLocks noChangeAspect="1"/>
          </p:cNvPicPr>
          <p:nvPr/>
        </p:nvPicPr>
        <p:blipFill>
          <a:blip r:embed="rId2" cstate="print"/>
          <a:stretch>
            <a:fillRect/>
          </a:stretch>
        </p:blipFill>
        <p:spPr>
          <a:xfrm>
            <a:off x="323528" y="476672"/>
            <a:ext cx="2070960" cy="3068960"/>
          </a:xfrm>
          <a:prstGeom prst="rect">
            <a:avLst/>
          </a:prstGeom>
        </p:spPr>
      </p:pic>
    </p:spTree>
    <p:extLst>
      <p:ext uri="{BB962C8B-B14F-4D97-AF65-F5344CB8AC3E}">
        <p14:creationId xmlns:p14="http://schemas.microsoft.com/office/powerpoint/2010/main" val="420694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107504" y="1772816"/>
            <a:ext cx="6245696" cy="4495800"/>
          </a:xfrm>
        </p:spPr>
        <p:txBody>
          <a:bodyPr>
            <a:normAutofit/>
          </a:bodyPr>
          <a:lstStyle/>
          <a:p>
            <a:pPr>
              <a:buFont typeface="Wingdings" pitchFamily="2" charset="2"/>
              <a:buChar char="Ø"/>
            </a:pPr>
            <a:r>
              <a:rPr lang="uk-UA" sz="3000" b="1" dirty="0"/>
              <a:t>Перед іменником, який стоїть у порівнянні, після </a:t>
            </a:r>
            <a:r>
              <a:rPr lang="de-DE" sz="3000" b="1" u="sng" dirty="0">
                <a:solidFill>
                  <a:srgbClr val="C00000"/>
                </a:solidFill>
              </a:rPr>
              <a:t>wie</a:t>
            </a:r>
            <a:r>
              <a:rPr lang="de-DE" sz="3000" b="1" dirty="0"/>
              <a:t>:</a:t>
            </a:r>
            <a:r>
              <a:rPr lang="de-DE" sz="3000" dirty="0"/>
              <a:t/>
            </a:r>
            <a:br>
              <a:rPr lang="de-DE" sz="3000" dirty="0"/>
            </a:br>
            <a:r>
              <a:rPr lang="de-DE" sz="3000" i="1" dirty="0"/>
              <a:t>Er schwimmt wie ein Fisch</a:t>
            </a:r>
            <a:r>
              <a:rPr lang="de-DE" sz="3000" i="1" dirty="0" smtClean="0"/>
              <a:t>.</a:t>
            </a:r>
            <a:endParaRPr lang="uk-UA" sz="3000" i="1" dirty="0" smtClean="0"/>
          </a:p>
          <a:p>
            <a:pPr>
              <a:buFont typeface="Wingdings" pitchFamily="2" charset="2"/>
              <a:buChar char="Ø"/>
            </a:pPr>
            <a:endParaRPr lang="de-DE" sz="3000" dirty="0"/>
          </a:p>
          <a:p>
            <a:pPr>
              <a:buFont typeface="Wingdings" pitchFamily="2" charset="2"/>
              <a:buChar char="Ø"/>
            </a:pPr>
            <a:r>
              <a:rPr lang="de-DE" sz="3000" b="1" dirty="0" smtClean="0"/>
              <a:t>В </a:t>
            </a:r>
            <a:r>
              <a:rPr lang="de-DE" sz="3000" b="1" dirty="0" err="1" smtClean="0"/>
              <a:t>іменному</a:t>
            </a:r>
            <a:r>
              <a:rPr lang="de-DE" sz="3000" b="1" dirty="0" smtClean="0"/>
              <a:t> </a:t>
            </a:r>
            <a:r>
              <a:rPr lang="de-DE" sz="3000" b="1" dirty="0" err="1" smtClean="0"/>
              <a:t>присудку</a:t>
            </a:r>
            <a:r>
              <a:rPr lang="de-DE" sz="3000" b="1" dirty="0" smtClean="0"/>
              <a:t> </a:t>
            </a:r>
            <a:r>
              <a:rPr lang="uk-UA" sz="3000" b="1" dirty="0" smtClean="0"/>
              <a:t>(дієслово </a:t>
            </a:r>
            <a:r>
              <a:rPr lang="en-US" sz="3000" b="1" dirty="0" err="1" smtClean="0"/>
              <a:t>sein</a:t>
            </a:r>
            <a:r>
              <a:rPr lang="en-US" sz="3000" b="1" dirty="0" smtClean="0"/>
              <a:t>)</a:t>
            </a:r>
            <a:r>
              <a:rPr lang="de-DE" sz="3000" b="1" dirty="0" smtClean="0"/>
              <a:t>:</a:t>
            </a:r>
            <a:r>
              <a:rPr lang="de-DE" sz="3000" dirty="0" smtClean="0"/>
              <a:t/>
            </a:r>
            <a:br>
              <a:rPr lang="de-DE" sz="3000" dirty="0" smtClean="0"/>
            </a:br>
            <a:r>
              <a:rPr lang="de-DE" sz="3000" i="1" dirty="0" smtClean="0"/>
              <a:t>Stuttgart ist eine Großstadt.</a:t>
            </a:r>
            <a:endParaRPr lang="de-DE" sz="3000" dirty="0" smtClean="0"/>
          </a:p>
          <a:p>
            <a:endParaRPr lang="uk-UA" sz="3000" dirty="0"/>
          </a:p>
        </p:txBody>
      </p:sp>
      <p:pic>
        <p:nvPicPr>
          <p:cNvPr id="4" name="Рисунок 3" descr="pngegg (36).png"/>
          <p:cNvPicPr>
            <a:picLocks noChangeAspect="1"/>
          </p:cNvPicPr>
          <p:nvPr/>
        </p:nvPicPr>
        <p:blipFill>
          <a:blip r:embed="rId2" cstate="print"/>
          <a:stretch>
            <a:fillRect/>
          </a:stretch>
        </p:blipFill>
        <p:spPr>
          <a:xfrm>
            <a:off x="6684307" y="2132856"/>
            <a:ext cx="2459693" cy="3645024"/>
          </a:xfrm>
          <a:prstGeom prst="rect">
            <a:avLst/>
          </a:prstGeom>
        </p:spPr>
      </p:pic>
    </p:spTree>
    <p:extLst>
      <p:ext uri="{BB962C8B-B14F-4D97-AF65-F5344CB8AC3E}">
        <p14:creationId xmlns:p14="http://schemas.microsoft.com/office/powerpoint/2010/main" val="88250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a:t>
            </a:r>
            <a:r>
              <a:rPr lang="de-DE"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er bestimmte Artikel – der, die, das</a:t>
            </a:r>
            <a:endParaRPr lang="uk-UA"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endParaRPr lang="uk-UA" dirty="0"/>
          </a:p>
        </p:txBody>
      </p:sp>
      <p:pic>
        <p:nvPicPr>
          <p:cNvPr id="1026" name="Picture 2" descr="Артиклі в німецькій мові. Урок #3. - YouTube"/>
          <p:cNvPicPr>
            <a:picLocks noChangeAspect="1" noChangeArrowheads="1"/>
          </p:cNvPicPr>
          <p:nvPr/>
        </p:nvPicPr>
        <p:blipFill>
          <a:blip r:embed="rId2" cstate="print"/>
          <a:srcRect/>
          <a:stretch>
            <a:fillRect/>
          </a:stretch>
        </p:blipFill>
        <p:spPr bwMode="auto">
          <a:xfrm>
            <a:off x="251520" y="1628800"/>
            <a:ext cx="8712968" cy="4901045"/>
          </a:xfrm>
          <a:prstGeom prst="rect">
            <a:avLst/>
          </a:prstGeom>
          <a:noFill/>
        </p:spPr>
      </p:pic>
    </p:spTree>
    <p:extLst>
      <p:ext uri="{BB962C8B-B14F-4D97-AF65-F5344CB8AC3E}">
        <p14:creationId xmlns:p14="http://schemas.microsoft.com/office/powerpoint/2010/main" val="12793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990600" y="1600200"/>
            <a:ext cx="8153400" cy="4495800"/>
          </a:xfrm>
        </p:spPr>
        <p:txBody>
          <a:bodyPr>
            <a:normAutofit/>
          </a:bodyPr>
          <a:lstStyle/>
          <a:p>
            <a:pPr>
              <a:buFont typeface="Wingdings" pitchFamily="2" charset="2"/>
              <a:buChar char="Ø"/>
            </a:pPr>
            <a:r>
              <a:rPr lang="uk-UA" b="1" dirty="0"/>
              <a:t>Якщо іменник вже згадувався раніше:</a:t>
            </a:r>
            <a:r>
              <a:rPr lang="uk-UA" dirty="0"/>
              <a:t/>
            </a:r>
            <a:br>
              <a:rPr lang="uk-UA" dirty="0"/>
            </a:br>
            <a:r>
              <a:rPr lang="de-DE" i="1" dirty="0"/>
              <a:t>Wir lesen ein Buch. Das Buch ist interessant.</a:t>
            </a:r>
            <a:endParaRPr lang="de-DE" dirty="0"/>
          </a:p>
          <a:p>
            <a:pPr>
              <a:buFont typeface="Wingdings" pitchFamily="2" charset="2"/>
              <a:buChar char="Ø"/>
            </a:pPr>
            <a:r>
              <a:rPr lang="uk-UA" b="1" dirty="0" smtClean="0"/>
              <a:t>Якщо із ситуації зрозуміло, про який предмет ідеться:</a:t>
            </a:r>
            <a:r>
              <a:rPr lang="uk-UA" dirty="0"/>
              <a:t/>
            </a:r>
            <a:br>
              <a:rPr lang="uk-UA" dirty="0"/>
            </a:br>
            <a:r>
              <a:rPr lang="de-DE" i="1" dirty="0"/>
              <a:t>Öffne die Tür!</a:t>
            </a:r>
            <a:endParaRPr lang="de-DE" dirty="0"/>
          </a:p>
          <a:p>
            <a:pPr>
              <a:buFont typeface="Wingdings" pitchFamily="2" charset="2"/>
              <a:buChar char="Ø"/>
            </a:pPr>
            <a:r>
              <a:rPr lang="uk-UA" b="1" dirty="0" smtClean="0"/>
              <a:t>Коли </a:t>
            </a:r>
            <a:r>
              <a:rPr lang="uk-UA" b="1" dirty="0"/>
              <a:t>говорять про єдині у своєму роді предмети:</a:t>
            </a:r>
            <a:r>
              <a:rPr lang="uk-UA" dirty="0"/>
              <a:t/>
            </a:r>
            <a:br>
              <a:rPr lang="uk-UA" dirty="0"/>
            </a:br>
            <a:r>
              <a:rPr lang="de-DE" i="1" dirty="0"/>
              <a:t>Die Sonne scheint. Die Venus ist ein Plan</a:t>
            </a:r>
            <a:endParaRPr lang="de-DE" dirty="0"/>
          </a:p>
          <a:p>
            <a:endParaRPr lang="uk-UA" dirty="0"/>
          </a:p>
        </p:txBody>
      </p:sp>
      <p:pic>
        <p:nvPicPr>
          <p:cNvPr id="4" name="Рисунок 3" descr="pngegg (36).png"/>
          <p:cNvPicPr>
            <a:picLocks noChangeAspect="1"/>
          </p:cNvPicPr>
          <p:nvPr/>
        </p:nvPicPr>
        <p:blipFill>
          <a:blip r:embed="rId2" cstate="print"/>
          <a:stretch>
            <a:fillRect/>
          </a:stretch>
        </p:blipFill>
        <p:spPr>
          <a:xfrm>
            <a:off x="0" y="0"/>
            <a:ext cx="1739613" cy="2577936"/>
          </a:xfrm>
          <a:prstGeom prst="rect">
            <a:avLst/>
          </a:prstGeom>
          <a:effectLst>
            <a:glow rad="139700">
              <a:schemeClr val="accent2">
                <a:satMod val="175000"/>
                <a:alpha val="40000"/>
              </a:schemeClr>
            </a:glow>
          </a:effectLst>
        </p:spPr>
      </p:pic>
      <p:pic>
        <p:nvPicPr>
          <p:cNvPr id="5" name="Рисунок 4" descr="pngegg (38).png"/>
          <p:cNvPicPr>
            <a:picLocks noChangeAspect="1"/>
          </p:cNvPicPr>
          <p:nvPr/>
        </p:nvPicPr>
        <p:blipFill>
          <a:blip r:embed="rId3" cstate="print"/>
          <a:stretch>
            <a:fillRect/>
          </a:stretch>
        </p:blipFill>
        <p:spPr>
          <a:xfrm>
            <a:off x="7740352" y="5157192"/>
            <a:ext cx="830288" cy="1548661"/>
          </a:xfrm>
          <a:prstGeom prst="rect">
            <a:avLst/>
          </a:prstGeom>
        </p:spPr>
      </p:pic>
    </p:spTree>
    <p:extLst>
      <p:ext uri="{BB962C8B-B14F-4D97-AF65-F5344CB8AC3E}">
        <p14:creationId xmlns:p14="http://schemas.microsoft.com/office/powerpoint/2010/main" val="216555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51520" y="1600200"/>
            <a:ext cx="7272808" cy="4495800"/>
          </a:xfrm>
        </p:spPr>
        <p:txBody>
          <a:bodyPr>
            <a:noAutofit/>
          </a:bodyPr>
          <a:lstStyle/>
          <a:p>
            <a:r>
              <a:rPr lang="uk-UA" sz="3000" b="1" dirty="0"/>
              <a:t>Для позначення днів тижня, місяців, пір року:</a:t>
            </a:r>
            <a:r>
              <a:rPr lang="uk-UA" sz="3000" dirty="0"/>
              <a:t/>
            </a:r>
            <a:br>
              <a:rPr lang="uk-UA" sz="3000" dirty="0"/>
            </a:br>
            <a:r>
              <a:rPr lang="de-DE" sz="3000" i="1" dirty="0"/>
              <a:t>am (an dem) Sonntag, im (in dem) Frühling</a:t>
            </a:r>
            <a:r>
              <a:rPr lang="de-DE" sz="3000" dirty="0"/>
              <a:t>.</a:t>
            </a:r>
          </a:p>
          <a:p>
            <a:r>
              <a:rPr lang="uk-UA" sz="3000" b="1" dirty="0" smtClean="0"/>
              <a:t>Коли </a:t>
            </a:r>
            <a:r>
              <a:rPr lang="uk-UA" sz="3000" b="1" dirty="0"/>
              <a:t>мова йде про весь вид предметів:</a:t>
            </a:r>
            <a:r>
              <a:rPr lang="uk-UA" sz="3000" dirty="0"/>
              <a:t/>
            </a:r>
            <a:br>
              <a:rPr lang="uk-UA" sz="3000" dirty="0"/>
            </a:br>
            <a:r>
              <a:rPr lang="de-DE" sz="3000" i="1" dirty="0"/>
              <a:t>Der Adler ist ein Vogel</a:t>
            </a:r>
            <a:r>
              <a:rPr lang="de-DE" sz="3000" dirty="0"/>
              <a:t>.</a:t>
            </a:r>
          </a:p>
          <a:p>
            <a:r>
              <a:rPr lang="uk-UA" sz="3000" b="1" dirty="0" smtClean="0"/>
              <a:t>Перед </a:t>
            </a:r>
            <a:r>
              <a:rPr lang="uk-UA" sz="3000" b="1" dirty="0"/>
              <a:t>абстрактним іменником з конкретним значенням:</a:t>
            </a:r>
            <a:r>
              <a:rPr lang="uk-UA" sz="3000" dirty="0"/>
              <a:t/>
            </a:r>
            <a:br>
              <a:rPr lang="uk-UA" sz="3000" dirty="0"/>
            </a:br>
            <a:r>
              <a:rPr lang="de-DE" sz="3000" i="1" dirty="0"/>
              <a:t>Gestern war das Wetter schön. Michaela ist die Liebe seines Lebens.</a:t>
            </a:r>
            <a:endParaRPr lang="de-DE" sz="3000" dirty="0"/>
          </a:p>
          <a:p>
            <a:pPr>
              <a:buNone/>
            </a:pPr>
            <a:r>
              <a:rPr lang="de-DE" sz="3000" dirty="0" smtClean="0"/>
              <a:t/>
            </a:r>
            <a:br>
              <a:rPr lang="de-DE" sz="3000" dirty="0" smtClean="0"/>
            </a:br>
            <a:endParaRPr lang="uk-UA" sz="3000" dirty="0"/>
          </a:p>
        </p:txBody>
      </p:sp>
      <p:pic>
        <p:nvPicPr>
          <p:cNvPr id="4" name="Рисунок 3" descr="pngegg (36).png"/>
          <p:cNvPicPr>
            <a:picLocks noChangeAspect="1"/>
          </p:cNvPicPr>
          <p:nvPr/>
        </p:nvPicPr>
        <p:blipFill>
          <a:blip r:embed="rId2" cstate="print"/>
          <a:stretch>
            <a:fillRect/>
          </a:stretch>
        </p:blipFill>
        <p:spPr>
          <a:xfrm flipH="1">
            <a:off x="6781490" y="2780928"/>
            <a:ext cx="2362510" cy="3501008"/>
          </a:xfrm>
          <a:prstGeom prst="rect">
            <a:avLst/>
          </a:prstGeom>
        </p:spPr>
      </p:pic>
    </p:spTree>
    <p:extLst>
      <p:ext uri="{BB962C8B-B14F-4D97-AF65-F5344CB8AC3E}">
        <p14:creationId xmlns:p14="http://schemas.microsoft.com/office/powerpoint/2010/main" val="351527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51520" y="1600200"/>
            <a:ext cx="8568952" cy="4997152"/>
          </a:xfrm>
        </p:spPr>
        <p:txBody>
          <a:bodyPr>
            <a:noAutofit/>
          </a:bodyPr>
          <a:lstStyle/>
          <a:p>
            <a:r>
              <a:rPr lang="uk-UA" sz="3000" b="1" dirty="0"/>
              <a:t>З прикметником у найвищому ступені:</a:t>
            </a:r>
            <a:r>
              <a:rPr lang="uk-UA" sz="3000" dirty="0"/>
              <a:t/>
            </a:r>
            <a:br>
              <a:rPr lang="uk-UA" sz="3000" dirty="0"/>
            </a:br>
            <a:r>
              <a:rPr lang="de-DE" sz="3000" i="1" dirty="0"/>
              <a:t>Johanna ist die beste Schülerin.</a:t>
            </a:r>
            <a:endParaRPr lang="de-DE" sz="3000" dirty="0"/>
          </a:p>
          <a:p>
            <a:r>
              <a:rPr lang="uk-UA" sz="3000" b="1" dirty="0" smtClean="0"/>
              <a:t>Якщо </a:t>
            </a:r>
            <a:r>
              <a:rPr lang="uk-UA" sz="3000" b="1" dirty="0"/>
              <a:t>перед іменником стоїть </a:t>
            </a:r>
            <a:r>
              <a:rPr lang="uk-UA" sz="3000" b="1" u="sng" dirty="0">
                <a:effectLst>
                  <a:outerShdw blurRad="38100" dist="38100" dir="2700000" algn="tl">
                    <a:srgbClr val="000000">
                      <a:alpha val="43137"/>
                    </a:srgbClr>
                  </a:outerShdw>
                </a:effectLst>
              </a:rPr>
              <a:t>порядковий</a:t>
            </a:r>
            <a:r>
              <a:rPr lang="uk-UA" sz="3000" b="1" dirty="0"/>
              <a:t> числівник:</a:t>
            </a:r>
            <a:r>
              <a:rPr lang="uk-UA" sz="3000" dirty="0"/>
              <a:t/>
            </a:r>
            <a:br>
              <a:rPr lang="uk-UA" sz="3000" dirty="0"/>
            </a:br>
            <a:r>
              <a:rPr lang="de-DE" sz="3000" i="1" dirty="0"/>
              <a:t>Heute ist der achte Tag des Schuljahrs.</a:t>
            </a:r>
            <a:endParaRPr lang="de-DE" sz="3000" dirty="0"/>
          </a:p>
          <a:p>
            <a:r>
              <a:rPr lang="uk-UA" sz="3000" b="1" dirty="0" smtClean="0"/>
              <a:t>Якщо </a:t>
            </a:r>
            <a:r>
              <a:rPr lang="uk-UA" sz="3000" b="1" dirty="0"/>
              <a:t>іменник вживається з означенням у формі іменника в родовому відмінку:</a:t>
            </a:r>
            <a:r>
              <a:rPr lang="uk-UA" sz="3000" dirty="0"/>
              <a:t/>
            </a:r>
            <a:br>
              <a:rPr lang="uk-UA" sz="3000" dirty="0"/>
            </a:br>
            <a:r>
              <a:rPr lang="de-DE" sz="3000" i="1" dirty="0"/>
              <a:t>Das ist das Buch meines Freundes.</a:t>
            </a:r>
            <a:endParaRPr lang="de-DE" sz="3000" dirty="0"/>
          </a:p>
          <a:p>
            <a:r>
              <a:rPr lang="uk-UA" sz="3000" b="1" dirty="0" smtClean="0"/>
              <a:t>Якщо </a:t>
            </a:r>
            <a:r>
              <a:rPr lang="uk-UA" sz="3000" b="1" dirty="0"/>
              <a:t>іменник </a:t>
            </a:r>
            <a:r>
              <a:rPr lang="uk-UA" sz="3000" b="1" dirty="0" smtClean="0"/>
              <a:t>вживається</a:t>
            </a:r>
            <a:r>
              <a:rPr lang="en-US" sz="3000" b="1" dirty="0" smtClean="0"/>
              <a:t> </a:t>
            </a:r>
            <a:r>
              <a:rPr lang="uk-UA" sz="3000" b="1" dirty="0" smtClean="0"/>
              <a:t>у словосполученні </a:t>
            </a:r>
            <a:r>
              <a:rPr lang="uk-UA" sz="3000" b="1" dirty="0"/>
              <a:t>з прийменником, що означає місце або час:</a:t>
            </a:r>
            <a:r>
              <a:rPr lang="uk-UA" sz="3000" dirty="0"/>
              <a:t/>
            </a:r>
            <a:br>
              <a:rPr lang="uk-UA" sz="3000" dirty="0"/>
            </a:br>
            <a:r>
              <a:rPr lang="de-DE" sz="3000" i="1" dirty="0"/>
              <a:t>Die Bücher aus unserer Bibliothek.</a:t>
            </a:r>
            <a:endParaRPr lang="de-DE" sz="3000" dirty="0"/>
          </a:p>
          <a:p>
            <a:endParaRPr lang="uk-UA" sz="3000" dirty="0"/>
          </a:p>
        </p:txBody>
      </p:sp>
      <p:pic>
        <p:nvPicPr>
          <p:cNvPr id="4" name="Рисунок 3" descr="pngegg (36).png"/>
          <p:cNvPicPr>
            <a:picLocks noChangeAspect="1"/>
          </p:cNvPicPr>
          <p:nvPr/>
        </p:nvPicPr>
        <p:blipFill>
          <a:blip r:embed="rId2" cstate="print"/>
          <a:stretch>
            <a:fillRect/>
          </a:stretch>
        </p:blipFill>
        <p:spPr>
          <a:xfrm>
            <a:off x="7775848" y="116632"/>
            <a:ext cx="1368152" cy="2027467"/>
          </a:xfrm>
          <a:prstGeom prst="rect">
            <a:avLst/>
          </a:prstGeom>
        </p:spPr>
      </p:pic>
    </p:spTree>
    <p:extLst>
      <p:ext uri="{BB962C8B-B14F-4D97-AF65-F5344CB8AC3E}">
        <p14:creationId xmlns:p14="http://schemas.microsoft.com/office/powerpoint/2010/main" val="378759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51520" y="1600200"/>
            <a:ext cx="8892480" cy="4495800"/>
          </a:xfrm>
        </p:spPr>
        <p:txBody>
          <a:bodyPr>
            <a:noAutofit/>
          </a:bodyPr>
          <a:lstStyle/>
          <a:p>
            <a:r>
              <a:rPr lang="uk-UA" sz="3000" b="1" dirty="0"/>
              <a:t> географічними назвами</a:t>
            </a:r>
            <a:r>
              <a:rPr lang="uk-UA" sz="3000" b="1" dirty="0" smtClean="0"/>
              <a:t>:</a:t>
            </a:r>
            <a:endParaRPr lang="uk-UA" sz="3000" b="1" dirty="0"/>
          </a:p>
          <a:p>
            <a:pPr lvl="1"/>
            <a:r>
              <a:rPr lang="uk-UA" sz="3000" b="1" i="1" u="sng" dirty="0" smtClean="0"/>
              <a:t>Країни, які належать </a:t>
            </a:r>
            <a:r>
              <a:rPr lang="uk-UA" sz="3000" b="1" i="1" u="sng" dirty="0"/>
              <a:t>до жіночого роду:</a:t>
            </a:r>
            <a:r>
              <a:rPr lang="uk-UA" sz="3000" dirty="0"/>
              <a:t> </a:t>
            </a:r>
            <a:r>
              <a:rPr lang="de-DE" sz="3000" i="1" dirty="0"/>
              <a:t>die Schweiz, </a:t>
            </a:r>
            <a:r>
              <a:rPr lang="uk-UA" sz="3000" b="1" i="1" u="sng" dirty="0"/>
              <a:t>країни у множині: </a:t>
            </a:r>
            <a:r>
              <a:rPr lang="de-DE" sz="3000" i="1" dirty="0"/>
              <a:t>die Niederlande</a:t>
            </a:r>
            <a:endParaRPr lang="de-DE" sz="3000" dirty="0"/>
          </a:p>
          <a:p>
            <a:pPr lvl="1"/>
            <a:r>
              <a:rPr lang="uk-UA" sz="3000" b="1" i="1" u="sng" dirty="0"/>
              <a:t>країни із </a:t>
            </a:r>
            <a:r>
              <a:rPr lang="uk-UA" sz="3000" b="1" i="1" u="sng" dirty="0" err="1"/>
              <a:t>адмінстративним</a:t>
            </a:r>
            <a:r>
              <a:rPr lang="uk-UA" sz="3000" b="1" i="1" u="sng" dirty="0"/>
              <a:t> поняттям</a:t>
            </a:r>
            <a:r>
              <a:rPr lang="uk-UA" sz="3000" dirty="0"/>
              <a:t>: </a:t>
            </a:r>
            <a:r>
              <a:rPr lang="de-DE" sz="3000" i="1" dirty="0"/>
              <a:t>die Bundesrepublik Deutschland</a:t>
            </a:r>
            <a:endParaRPr lang="de-DE" sz="3000" dirty="0"/>
          </a:p>
          <a:p>
            <a:pPr lvl="1"/>
            <a:r>
              <a:rPr lang="uk-UA" sz="3000" b="1" i="1" u="sng" dirty="0"/>
              <a:t>будь-які країни, коли вживаються з прикметником:</a:t>
            </a:r>
            <a:r>
              <a:rPr lang="uk-UA" sz="3000" dirty="0"/>
              <a:t> </a:t>
            </a:r>
            <a:r>
              <a:rPr lang="de-DE" sz="3000" i="1" dirty="0"/>
              <a:t>das heutige Russland</a:t>
            </a:r>
            <a:endParaRPr lang="de-DE" sz="3000" dirty="0"/>
          </a:p>
          <a:p>
            <a:pPr lvl="1"/>
            <a:r>
              <a:rPr lang="uk-UA" sz="3000" b="1" i="1" u="sng" dirty="0"/>
              <a:t>місцевості/регіони: </a:t>
            </a:r>
            <a:r>
              <a:rPr lang="de-DE" sz="3000" i="1" dirty="0"/>
              <a:t>das Allgäu, der Schwarzwald</a:t>
            </a:r>
            <a:endParaRPr lang="de-DE" sz="3000" dirty="0"/>
          </a:p>
          <a:p>
            <a:pPr lvl="1"/>
            <a:r>
              <a:rPr lang="uk-UA" sz="3000" b="1" i="1" u="sng" dirty="0"/>
              <a:t>гірські </a:t>
            </a:r>
            <a:r>
              <a:rPr lang="uk-UA" sz="3000" b="1" i="1" u="sng" dirty="0" smtClean="0"/>
              <a:t>системи, пустелі:</a:t>
            </a:r>
            <a:r>
              <a:rPr lang="uk-UA" sz="3000" b="1" i="1" u="sng" dirty="0"/>
              <a:t> </a:t>
            </a:r>
            <a:r>
              <a:rPr lang="de-DE" sz="3000" i="1" dirty="0"/>
              <a:t>die Zugspitze, die Alpen</a:t>
            </a:r>
            <a:endParaRPr lang="de-DE" sz="3000" dirty="0"/>
          </a:p>
          <a:p>
            <a:pPr lvl="1"/>
            <a:r>
              <a:rPr lang="uk-UA" sz="3000" b="1" i="1" u="sng" dirty="0"/>
              <a:t>річки, озера, моря, океани: </a:t>
            </a:r>
            <a:r>
              <a:rPr lang="de-DE" sz="3000" dirty="0"/>
              <a:t>die Donau, der Bodensee</a:t>
            </a:r>
          </a:p>
          <a:p>
            <a:endParaRPr lang="uk-UA" sz="3000" dirty="0"/>
          </a:p>
        </p:txBody>
      </p:sp>
      <p:pic>
        <p:nvPicPr>
          <p:cNvPr id="4" name="Рисунок 3" descr="pngegg (36).png"/>
          <p:cNvPicPr>
            <a:picLocks noChangeAspect="1"/>
          </p:cNvPicPr>
          <p:nvPr/>
        </p:nvPicPr>
        <p:blipFill>
          <a:blip r:embed="rId2" cstate="print"/>
          <a:stretch>
            <a:fillRect/>
          </a:stretch>
        </p:blipFill>
        <p:spPr>
          <a:xfrm>
            <a:off x="7668344" y="0"/>
            <a:ext cx="1224136" cy="1814049"/>
          </a:xfrm>
          <a:prstGeom prst="rect">
            <a:avLst/>
          </a:prstGeom>
        </p:spPr>
      </p:pic>
    </p:spTree>
    <p:extLst>
      <p:ext uri="{BB962C8B-B14F-4D97-AF65-F5344CB8AC3E}">
        <p14:creationId xmlns:p14="http://schemas.microsoft.com/office/powerpoint/2010/main" val="3307836922"/>
      </p:ext>
    </p:extLst>
  </p:cSld>
  <p:clrMapOvr>
    <a:masterClrMapping/>
  </p:clrMapOvr>
</p:sld>
</file>

<file path=ppt/theme/theme1.xml><?xml version="1.0" encoding="utf-8"?>
<a:theme xmlns:a="http://schemas.openxmlformats.org/drawingml/2006/main" name="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1167</TotalTime>
  <Words>314</Words>
  <Application>Microsoft Office PowerPoint</Application>
  <PresentationFormat>Экран (4:3)</PresentationFormat>
  <Paragraphs>71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Составная</vt:lpstr>
      <vt:lpstr> Artikelgebrauch</vt:lpstr>
      <vt:lpstr>Der unbestimmte Artikel – ein, eine, ein</vt:lpstr>
      <vt:lpstr>Презентация PowerPoint</vt:lpstr>
      <vt:lpstr>Презентация PowerPoint</vt:lpstr>
      <vt:lpstr>Der bestimmte Artikel – der, die, das</vt:lpstr>
      <vt:lpstr>Презентация PowerPoint</vt:lpstr>
      <vt:lpstr>Презентация PowerPoint</vt:lpstr>
      <vt:lpstr>Презентация PowerPoint</vt:lpstr>
      <vt:lpstr>Презентация PowerPoint</vt:lpstr>
      <vt:lpstr>Nullartikel (-)</vt:lpstr>
      <vt:lpstr>Презентация PowerPoint</vt:lpstr>
      <vt:lpstr>Презентация PowerPoint</vt:lpstr>
      <vt:lpstr>    Übungen</vt:lpstr>
      <vt:lpstr>Презентация PowerPoint</vt:lpstr>
      <vt:lpstr>Die Stunde ist zu Ende!!!  Vielen Dank!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до мовознавства</dc:title>
  <dc:creator>Студент Ліб-305</dc:creator>
  <cp:lastModifiedBy>suvor</cp:lastModifiedBy>
  <cp:revision>177</cp:revision>
  <dcterms:created xsi:type="dcterms:W3CDTF">2015-10-20T11:06:18Z</dcterms:created>
  <dcterms:modified xsi:type="dcterms:W3CDTF">2023-09-05T14:48:35Z</dcterms:modified>
</cp:coreProperties>
</file>