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4" r:id="rId9"/>
    <p:sldId id="262" r:id="rId10"/>
    <p:sldId id="275" r:id="rId11"/>
    <p:sldId id="264" r:id="rId12"/>
    <p:sldId id="269" r:id="rId13"/>
  </p:sldIdLst>
  <p:sldSz cx="18288000" cy="10287000"/>
  <p:notesSz cx="6858000" cy="9144000"/>
  <p:embeddedFontLst>
    <p:embeddedFont>
      <p:font typeface="Vollkorn" panose="020B0604020202020204" charset="0"/>
      <p:regular r:id="rId15"/>
    </p:embeddedFont>
    <p:embeddedFont>
      <p:font typeface="Vollkorn Bold" panose="020B0604020202020204" charset="0"/>
      <p:regular r:id="rId16"/>
    </p:embeddedFont>
    <p:embeddedFont>
      <p:font typeface="SimSun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>
        <p:scale>
          <a:sx n="69" d="100"/>
          <a:sy n="69" d="100"/>
        </p:scale>
        <p:origin x="8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790700"/>
            <a:ext cx="18288000" cy="7469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uk-UA" sz="5400" spc="-46" dirty="0" smtClean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400" spc="-46" dirty="0" err="1">
                <a:solidFill>
                  <a:srgbClr val="FFFFFF"/>
                </a:solidFill>
                <a:latin typeface="Vollkorn Bold"/>
              </a:rPr>
              <a:t>Методологія</a:t>
            </a:r>
            <a:r>
              <a:rPr lang="ru-RU" sz="54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400" spc="-46" dirty="0" err="1">
                <a:solidFill>
                  <a:srgbClr val="FFFFFF"/>
                </a:solidFill>
                <a:latin typeface="Vollkorn Bold"/>
              </a:rPr>
              <a:t>наукових</a:t>
            </a:r>
            <a:r>
              <a:rPr lang="ru-RU" sz="54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400" spc="-46" dirty="0" err="1">
                <a:solidFill>
                  <a:srgbClr val="FFFFFF"/>
                </a:solidFill>
                <a:latin typeface="Vollkorn Bold"/>
              </a:rPr>
              <a:t>досліджень</a:t>
            </a:r>
            <a:r>
              <a:rPr lang="ru-RU" sz="5400" spc="-46" dirty="0">
                <a:solidFill>
                  <a:srgbClr val="FFFFFF"/>
                </a:solidFill>
                <a:latin typeface="Vollkorn Bold"/>
              </a:rPr>
              <a:t> та </a:t>
            </a:r>
            <a:r>
              <a:rPr lang="ru-RU" sz="5400" spc="-46" dirty="0" err="1">
                <a:solidFill>
                  <a:srgbClr val="FFFFFF"/>
                </a:solidFill>
                <a:latin typeface="Vollkorn Bold"/>
              </a:rPr>
              <a:t>управління</a:t>
            </a:r>
            <a:r>
              <a:rPr lang="ru-RU" sz="54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400" spc="-46" dirty="0" err="1">
                <a:solidFill>
                  <a:srgbClr val="FFFFFF"/>
                </a:solidFill>
                <a:latin typeface="Vollkorn Bold"/>
              </a:rPr>
              <a:t>науковими</a:t>
            </a:r>
            <a:r>
              <a:rPr lang="ru-RU" sz="54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400" spc="-46" dirty="0" err="1">
                <a:solidFill>
                  <a:srgbClr val="FFFFFF"/>
                </a:solidFill>
                <a:latin typeface="Vollkorn Bold"/>
              </a:rPr>
              <a:t>проєктами</a:t>
            </a:r>
            <a:endParaRPr lang="en-US" sz="5400" spc="-46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uk-UA" sz="20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5940" spc="-23" dirty="0" smtClean="0">
                <a:solidFill>
                  <a:srgbClr val="FFFFFF"/>
                </a:solidFill>
                <a:latin typeface="Vollkorn Bold"/>
              </a:rPr>
              <a:t>(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0)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Вступ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до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 smtClean="0">
                <a:solidFill>
                  <a:srgbClr val="FFFFFF"/>
                </a:solidFill>
                <a:latin typeface="Vollkorn Bold"/>
              </a:rPr>
              <a:t>дисципліни</a:t>
            </a:r>
            <a:endParaRPr lang="uk-UA" sz="594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594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д.ю.н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., доц.,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професор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кафедри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права та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правоохоронної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діяльності</a:t>
            </a:r>
            <a:endParaRPr lang="ru-RU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Ірина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smtClean="0">
                <a:solidFill>
                  <a:srgbClr val="FFFFFF"/>
                </a:solidFill>
                <a:latin typeface="Vollkorn Bold"/>
              </a:rPr>
              <a:t>ЛЕГАН </a:t>
            </a:r>
          </a:p>
          <a:p>
            <a:pPr algn="ctr">
              <a:lnSpc>
                <a:spcPct val="80000"/>
              </a:lnSpc>
            </a:pPr>
            <a:endParaRPr lang="ru-RU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 err="1" smtClean="0">
                <a:solidFill>
                  <a:srgbClr val="FFFFFF"/>
                </a:solidFill>
                <a:latin typeface="Vollkorn Bold"/>
              </a:rPr>
              <a:t>д.е.н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., проф.,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професор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кафедри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менеджменту,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бізнесу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та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маркетингових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технологій</a:t>
            </a:r>
            <a:endParaRPr lang="ru-RU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Галина ТАРАСЮК </a:t>
            </a:r>
          </a:p>
          <a:p>
            <a:pPr algn="ctr">
              <a:lnSpc>
                <a:spcPct val="80000"/>
              </a:lnSpc>
            </a:pPr>
            <a:endParaRPr lang="ru-RU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4000" spc="-23" dirty="0">
              <a:solidFill>
                <a:srgbClr val="FFFFFF"/>
              </a:solidFill>
              <a:latin typeface="Vollkor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13008"/>
              </p:ext>
            </p:extLst>
          </p:nvPr>
        </p:nvGraphicFramePr>
        <p:xfrm>
          <a:off x="990600" y="1790700"/>
          <a:ext cx="15925800" cy="5629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629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660171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05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123687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РН06. </a:t>
                      </a:r>
                      <a:r>
                        <a:rPr lang="uk-UA" sz="20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Розуміти загальні принципи та методи юридичної науки, а також методологію наукових досліджень, застосувати їх у власних дослідженнях у сфері права та у викладацькій практиці. </a:t>
                      </a:r>
                      <a:endParaRPr lang="uk-UA" sz="20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виступ на практичних заняттях (з презентацією, участь в дискусії); виконання завдань самостійної роботи (в тому числі, у цифровому освітньому середовищі); відповіді на запитання лекційного курсу, розв'язання задач, вправ, залік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49825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РН07. </a:t>
                      </a:r>
                      <a:r>
                        <a:rPr lang="uk-UA" sz="20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сучасні інструменти і технології пошуку, оброблення, аналізу й збереження даних та інформації, статистичні методи аналізу даних великого обсягу та складної структури, спеціалізовані програмне забезпечення, бази даних та інформаційні системи у науковій, викладацькій, правотворчій та правозастосовній діяльності.</a:t>
                      </a:r>
                      <a:endParaRPr lang="uk-UA" sz="20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spc="-2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виступ на практичних заняттях (з презентацією, участь в дискусії), розв’язування практичних кейсів та завдань; виконання завдань самостійної роботи (в тому числі, у цифровому освітньому середовищі); відповіді на запитання лекційного курсу, розв'язання задач, вправ, залік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749125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20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20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20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20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20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соціально-економічних, екологічних та духовно-культурних аспектів, забезпечувати реєстрацію прав інтелектуальної власності щодо наукових результатів.</a:t>
                      </a:r>
                      <a:endParaRPr lang="uk-UA" sz="20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виступ на практичних заняттях (з презентацією </a:t>
                      </a:r>
                      <a:r>
                        <a:rPr lang="uk-UA" sz="200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проєктної</a:t>
                      </a:r>
                      <a:r>
                        <a:rPr lang="uk-UA" sz="20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пропозиції / </a:t>
                      </a:r>
                      <a:r>
                        <a:rPr lang="uk-UA" sz="200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проєктного</a:t>
                      </a:r>
                      <a:r>
                        <a:rPr lang="uk-UA" sz="20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кейсу (ідея, ресурси, ризики, інтелектуальна власність) участь в дискусії); виконання завдань самостійної роботи (в тому числі, у цифровому освітньому середовищі); відповіді на запитання лекційного курсу, розв'язання задач, вправ, залік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82" y="-3117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4600" y="341962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</a:t>
            </a: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з навчальної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дисципліни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63682" y="4589502"/>
            <a:ext cx="165354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000" spc="-20">
                <a:solidFill>
                  <a:srgbClr val="17375E"/>
                </a:solidFill>
                <a:latin typeface="Vollkorn Bold"/>
              </a:rPr>
              <a:t>ШКАЛА ОЦІНЮВАННЯ: НАЦІОНАЛЬНА ТА ECTS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62311"/>
              </p:ext>
            </p:extLst>
          </p:nvPr>
        </p:nvGraphicFramePr>
        <p:xfrm>
          <a:off x="2514601" y="1039961"/>
          <a:ext cx="13715995" cy="25424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4204">
                  <a:extLst>
                    <a:ext uri="{9D8B030D-6E8A-4147-A177-3AD203B41FA5}">
                      <a16:colId xmlns:a16="http://schemas.microsoft.com/office/drawing/2014/main" val="1395251251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1913936345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865417808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1262129198"/>
                    </a:ext>
                  </a:extLst>
                </a:gridCol>
                <a:gridCol w="729691">
                  <a:extLst>
                    <a:ext uri="{9D8B030D-6E8A-4147-A177-3AD203B41FA5}">
                      <a16:colId xmlns:a16="http://schemas.microsoft.com/office/drawing/2014/main" val="3988896695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3170443909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1089404056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2665065805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3243635869"/>
                    </a:ext>
                  </a:extLst>
                </a:gridCol>
                <a:gridCol w="897027">
                  <a:extLst>
                    <a:ext uri="{9D8B030D-6E8A-4147-A177-3AD203B41FA5}">
                      <a16:colId xmlns:a16="http://schemas.microsoft.com/office/drawing/2014/main" val="1034419515"/>
                    </a:ext>
                  </a:extLst>
                </a:gridCol>
                <a:gridCol w="902513">
                  <a:extLst>
                    <a:ext uri="{9D8B030D-6E8A-4147-A177-3AD203B41FA5}">
                      <a16:colId xmlns:a16="http://schemas.microsoft.com/office/drawing/2014/main" val="2740840194"/>
                    </a:ext>
                  </a:extLst>
                </a:gridCol>
                <a:gridCol w="897027">
                  <a:extLst>
                    <a:ext uri="{9D8B030D-6E8A-4147-A177-3AD203B41FA5}">
                      <a16:colId xmlns:a16="http://schemas.microsoft.com/office/drawing/2014/main" val="1015819754"/>
                    </a:ext>
                  </a:extLst>
                </a:gridCol>
                <a:gridCol w="897027">
                  <a:extLst>
                    <a:ext uri="{9D8B030D-6E8A-4147-A177-3AD203B41FA5}">
                      <a16:colId xmlns:a16="http://schemas.microsoft.com/office/drawing/2014/main" val="2743260816"/>
                    </a:ext>
                  </a:extLst>
                </a:gridCol>
                <a:gridCol w="897027">
                  <a:extLst>
                    <a:ext uri="{9D8B030D-6E8A-4147-A177-3AD203B41FA5}">
                      <a16:colId xmlns:a16="http://schemas.microsoft.com/office/drawing/2014/main" val="560438592"/>
                    </a:ext>
                  </a:extLst>
                </a:gridCol>
                <a:gridCol w="899769">
                  <a:extLst>
                    <a:ext uri="{9D8B030D-6E8A-4147-A177-3AD203B41FA5}">
                      <a16:colId xmlns:a16="http://schemas.microsoft.com/office/drawing/2014/main" val="70920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61910450"/>
                    </a:ext>
                  </a:extLst>
                </a:gridCol>
                <a:gridCol w="1116482">
                  <a:extLst>
                    <a:ext uri="{9D8B030D-6E8A-4147-A177-3AD203B41FA5}">
                      <a16:colId xmlns:a16="http://schemas.microsoft.com/office/drawing/2014/main" val="1050264288"/>
                    </a:ext>
                  </a:extLst>
                </a:gridCol>
              </a:tblGrid>
              <a:tr h="635618">
                <a:tc gridSpan="15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Поточне тестування та самостійна робота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ІЗ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Сума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314594"/>
                  </a:ext>
                </a:extLst>
              </a:tr>
              <a:tr h="635618">
                <a:tc gridSpan="5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75657"/>
                  </a:ext>
                </a:extLst>
              </a:tr>
              <a:tr h="63561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Т15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709303"/>
                  </a:ext>
                </a:extLst>
              </a:tr>
              <a:tr h="63561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901128"/>
                  </a:ext>
                </a:extLst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6218"/>
              </p:ext>
            </p:extLst>
          </p:nvPr>
        </p:nvGraphicFramePr>
        <p:xfrm>
          <a:off x="2438401" y="5143505"/>
          <a:ext cx="13792199" cy="3059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8863">
                  <a:extLst>
                    <a:ext uri="{9D8B030D-6E8A-4147-A177-3AD203B41FA5}">
                      <a16:colId xmlns:a16="http://schemas.microsoft.com/office/drawing/2014/main" val="2213858184"/>
                    </a:ext>
                  </a:extLst>
                </a:gridCol>
                <a:gridCol w="5782666">
                  <a:extLst>
                    <a:ext uri="{9D8B030D-6E8A-4147-A177-3AD203B41FA5}">
                      <a16:colId xmlns:a16="http://schemas.microsoft.com/office/drawing/2014/main" val="1692140017"/>
                    </a:ext>
                  </a:extLst>
                </a:gridCol>
                <a:gridCol w="2150670">
                  <a:extLst>
                    <a:ext uri="{9D8B030D-6E8A-4147-A177-3AD203B41FA5}">
                      <a16:colId xmlns:a16="http://schemas.microsoft.com/office/drawing/2014/main" val="3966058879"/>
                    </a:ext>
                  </a:extLst>
                </a:gridCol>
              </a:tblGrid>
              <a:tr h="339956"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шкалою ЄКТС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національною шкалою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100-бальною шкалою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76455"/>
                  </a:ext>
                </a:extLst>
              </a:tr>
              <a:tr h="33995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Залік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1033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А</a:t>
                      </a: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Зараховано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 – 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816816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82 – 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92250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74 – 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809405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64 – 73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541097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 – 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416973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FX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Незараховано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35 – 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0608719"/>
                  </a:ext>
                </a:extLst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0 – 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3167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857500"/>
            <a:ext cx="17297400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Мета </a:t>
            </a: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дисципліни:</a:t>
            </a:r>
            <a:r>
              <a:rPr lang="uk-UA" sz="32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формування у здобувачів ступеня доктора філософії системи теоретичних знань, методологічних підходів і практичних навичок, необхідних для планування, організації, проведення та представлення оригінальних наукових досліджень у сфері права, а також для розроблення, реалізації та управління науковими й інноваційними </a:t>
            </a:r>
            <a:r>
              <a:rPr lang="uk-UA" sz="32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проєктами</a:t>
            </a:r>
            <a:r>
              <a:rPr lang="uk-UA" sz="32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з дотриманням стандартів академічної доброчесності, наукової етики та права інтелектуальної власності</a:t>
            </a:r>
            <a:r>
              <a:rPr lang="uk-UA" sz="32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32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en-US" sz="3200" spc="-29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1000" y="1181100"/>
            <a:ext cx="16849023" cy="7812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Завдання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вивчення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навчальної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4200" spc="-26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дисципліни</a:t>
            </a:r>
            <a:r>
              <a:rPr lang="uk-UA" sz="4200" spc="-26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спрямовані на</a:t>
            </a:r>
            <a:r>
              <a:rPr lang="en-US" sz="4200" spc="-26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:</a:t>
            </a:r>
            <a:endParaRPr lang="en-US" sz="4200" spc="-26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-360000">
              <a:buFont typeface="Vollkorn" panose="020B0604020202020204" charset="0"/>
              <a:buChar char="‒"/>
            </a:pPr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цілісного уявлення про юридичну науку та сучасні тенденції розвитку наукових досліджень у сфері права; 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опанування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методології та методів наукових досліджень у праві, зокрема міждисциплінарних підходів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розвиток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здатності виявляти та формулювати наукові проблеми, визначати об’єкт, предмет, мету, завдання і гіпотези правового дослідження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набуття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навичок планування, організації та проведення теоретичних і прикладних правових досліджень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вмінь аналізувати, інтерпретувати та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верифікувати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результати наукових досліджень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розвиток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навичок підготовки, оприлюднення та презентації результатів наукових досліджень українською та іноземними мовами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культури академічної доброчесності, дотримання наукової етики та забезпечення захисту прав інтелектуальної власності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-360000">
              <a:buFont typeface="Vollkorn" panose="020B0604020202020204" charset="0"/>
              <a:buChar char="‒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набуття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компетентностей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із розроблення, реалізації та управління науковими й інноваційними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проєктами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у сфері права.</a:t>
            </a:r>
          </a:p>
          <a:p>
            <a:endParaRPr lang="uk-UA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628900"/>
            <a:ext cx="1729739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Предмет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вивчення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дисципліни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-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методологічні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організаційні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управлінські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засади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здійснення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сфері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права,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включно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теорією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методами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пізнання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логікою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наукового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етичними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правовими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аспектами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наукової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діяльності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також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процесами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планування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реалізації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результатів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і трансферу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інноваційних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проєктів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у практику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8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Структура</a:t>
            </a:r>
            <a:r>
              <a:rPr lang="en-US" sz="3600" spc="-47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навчальної</a:t>
            </a:r>
            <a:r>
              <a:rPr lang="en-US" sz="3600" spc="-47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дисципліни</a:t>
            </a:r>
            <a:endParaRPr lang="en-US" sz="3600" spc="-47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29564"/>
              </p:ext>
            </p:extLst>
          </p:nvPr>
        </p:nvGraphicFramePr>
        <p:xfrm>
          <a:off x="228599" y="571505"/>
          <a:ext cx="17754600" cy="7978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1201">
                  <a:extLst>
                    <a:ext uri="{9D8B030D-6E8A-4147-A177-3AD203B41FA5}">
                      <a16:colId xmlns:a16="http://schemas.microsoft.com/office/drawing/2014/main" val="2647288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9481909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8323529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67098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89139177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79392763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2418127"/>
                    </a:ext>
                  </a:extLst>
                </a:gridCol>
                <a:gridCol w="570176">
                  <a:extLst>
                    <a:ext uri="{9D8B030D-6E8A-4147-A177-3AD203B41FA5}">
                      <a16:colId xmlns:a16="http://schemas.microsoft.com/office/drawing/2014/main" val="3960850769"/>
                    </a:ext>
                  </a:extLst>
                </a:gridCol>
                <a:gridCol w="516626">
                  <a:extLst>
                    <a:ext uri="{9D8B030D-6E8A-4147-A177-3AD203B41FA5}">
                      <a16:colId xmlns:a16="http://schemas.microsoft.com/office/drawing/2014/main" val="1277476393"/>
                    </a:ext>
                  </a:extLst>
                </a:gridCol>
                <a:gridCol w="665797">
                  <a:extLst>
                    <a:ext uri="{9D8B030D-6E8A-4147-A177-3AD203B41FA5}">
                      <a16:colId xmlns:a16="http://schemas.microsoft.com/office/drawing/2014/main" val="689839712"/>
                    </a:ext>
                  </a:extLst>
                </a:gridCol>
              </a:tblGrid>
              <a:tr h="23951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Назви змістових модулів і тем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26610"/>
                  </a:ext>
                </a:extLst>
              </a:tr>
              <a:tr h="2395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 </a:t>
                      </a: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 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835475"/>
                  </a:ext>
                </a:extLst>
              </a:tr>
              <a:tr h="11125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Лекція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Лекція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38633" marR="38633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33605"/>
                  </a:ext>
                </a:extLst>
              </a:tr>
              <a:tr h="295814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1. ТЕОРЕТИЧНІ ТА МЕТОДОЛОГІЧНІ ОСНОВИ </a:t>
                      </a: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НАУКОВИХ 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ДОСЛІДЖЕНЬ У СФЕРІ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00485"/>
                  </a:ext>
                </a:extLst>
              </a:tr>
              <a:tr h="2395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1. Наука і наукове дослідження у сфері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39650"/>
                  </a:ext>
                </a:extLst>
              </a:tr>
              <a:tr h="2395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 2. Складові наукових досліджень у сфері права: проблема, об’єкт, предмет, мета та завдання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48985"/>
                  </a:ext>
                </a:extLst>
              </a:tr>
              <a:tr h="2395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Методологія та методи наукових досліджень у сфері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07644"/>
                  </a:ext>
                </a:extLst>
              </a:tr>
              <a:tr h="2395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Формулювання наукових гіпотез і логіка правового аргументування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46081"/>
                  </a:ext>
                </a:extLst>
              </a:tr>
              <a:tr h="2395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Академічна доброчесність, наукова етика та право інтелектуальної власності в дослідженнях з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88668"/>
                  </a:ext>
                </a:extLst>
              </a:tr>
              <a:tr h="2395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змістовим модулем 1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44611"/>
                  </a:ext>
                </a:extLst>
              </a:tr>
              <a:tr h="28442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2. ПРАКТИЧНІ АСПЕКТИ ОРГАНІЗАЦІЇ </a:t>
                      </a: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ТА 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ПРОВЕДЕННЯ НАУКОВИХ ДОСЛІДЖЕНЬ У СФЕРІ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01160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Тема 6. Планування та дизайн наукового дослідження у сфері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26764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Тема 7. Робота з науковими джерелами: пошук, аналіз, критична оцінка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18517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Тема 8. Методика проведення теоретичних та прикладних досліджень у праві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23395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Тема 9. Аналіз, інтерпретація та верифікація результатів правового дослідження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28597"/>
                  </a:ext>
                </a:extLst>
              </a:tr>
              <a:tr h="3218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Тема 10. Підготовка та публікація наукових результатів дослідження у галузі права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971094"/>
                  </a:ext>
                </a:extLst>
              </a:tr>
              <a:tr h="3218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uk-UA" sz="1600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Тема 11. Презентація та наукова комунікація результатів досліджень українською та іноземними мовами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76890"/>
                  </a:ext>
                </a:extLst>
              </a:tr>
              <a:tr h="2534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Разом за змістовим модулем 2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26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43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0742"/>
                  </a:ext>
                </a:extLst>
              </a:tr>
              <a:tr h="28234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3. УПРАВЛІННЯ НАУКОВИМИ ПРОЄКТАМИ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0520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12. Науковий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у сфері права: ідея, концепція, життєвий цикл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76015"/>
                  </a:ext>
                </a:extLst>
              </a:tr>
              <a:tr h="3218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13. Планування, ресурси та ризики наукових і інноваційних правових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проєктів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19603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14. Управління якістю, результатами та командою наукового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проєкту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03274"/>
                  </a:ext>
                </a:extLst>
              </a:tr>
              <a:tr h="3218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15. Трансфер результатів досліджень,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проєктна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звітність та впровадження у практику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58742"/>
                  </a:ext>
                </a:extLst>
              </a:tr>
              <a:tr h="2996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змістовим модулем 3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34377"/>
                  </a:ext>
                </a:extLst>
              </a:tr>
              <a:tr h="4140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</a:t>
                      </a:r>
                    </a:p>
                  </a:txBody>
                  <a:tcPr marL="38633" marR="38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150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24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112</a:t>
                      </a:r>
                    </a:p>
                  </a:txBody>
                  <a:tcPr marL="38633" marR="3863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03582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 smtClean="0">
                <a:solidFill>
                  <a:srgbClr val="17375E"/>
                </a:solidFill>
                <a:latin typeface="Vollkorn Bold"/>
              </a:rPr>
              <a:t>завдання</a:t>
            </a:r>
            <a:r>
              <a:rPr lang="uk-UA" sz="6000" spc="-53" dirty="0" smtClean="0">
                <a:solidFill>
                  <a:srgbClr val="17375E"/>
                </a:solidFill>
                <a:latin typeface="Vollkorn Bold"/>
              </a:rPr>
              <a:t> 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 7</a:t>
            </a:r>
            <a:endParaRPr lang="en-US" sz="6000" spc="-16" dirty="0">
              <a:solidFill>
                <a:srgbClr val="224D83"/>
              </a:solidFill>
              <a:latin typeface="Vollkor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9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742"/>
              </p:ext>
            </p:extLst>
          </p:nvPr>
        </p:nvGraphicFramePr>
        <p:xfrm>
          <a:off x="990600" y="647700"/>
          <a:ext cx="16535400" cy="8308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7196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048204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3020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96318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(проблемні лекції, лекції-візуалізації,), наочні (ілюстрація, демонстрація), практичні (різні види завдань, </a:t>
                      </a:r>
                      <a:r>
                        <a:rPr lang="uk-UA" sz="18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робота з кейсами та моделювання наукових досліджень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),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пояснювально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-ілюстративний, метод проблемного викладу, дослідницький метод, дискусійний метод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96318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РН02.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Вільно презентувати та обговорювати з фахівцями і нефахівцями результати досліджень, наукові та прикладні проблеми права державною та іноземною мовами, оприлюднювати результати досліджень у наукових публікаціях у провідних наукових виданнях.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робота з науковими публікаціями, презентаційні вправи українською та англійською мовою),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пояснювально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-ілюстративний, метод проблемного викладу, дослідницький метод, дискусійний метод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196318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РН04.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Формулювати і перевіряти гіпотези; використовувати для обґрунтування висновків належні аргументи, зокрема, результати теоретичного аналізу, прикладних досліджень, наявні наукові джерела; аналізувати досліджувану проблему з урахуванням широкого правового та загально-соціального контекстів.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(проблемні лекції, лекції-візуалізації,), наочні (ілюстрація, демонстрація), практичні (різні види завдань, </a:t>
                      </a:r>
                      <a:r>
                        <a:rPr lang="uk-UA" sz="18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аналітичні практичні вправи з критичної оцінки джерел і аргументів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),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пояснювально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-ілюстративний, метод проблемного викладу, дослідницький метод, дискусійний метод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  <a:tr h="211420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РН05</a:t>
                      </a:r>
                      <a:r>
                        <a:rPr lang="uk-UA" sz="18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. 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етики. 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пояснювально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-ілюстративний, метод проблемного викладу, дослідницький метод, дискусійний метод, </a:t>
                      </a:r>
                      <a:r>
                        <a:rPr lang="uk-UA" sz="18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робота з цифровими дослідницькими платформами та базами даних.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063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99662"/>
              </p:ext>
            </p:extLst>
          </p:nvPr>
        </p:nvGraphicFramePr>
        <p:xfrm>
          <a:off x="533400" y="1181100"/>
          <a:ext cx="17221200" cy="662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1508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05605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РН06.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Розуміти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загальні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принципи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методи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юридичної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науки, а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також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методологію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наукових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досліджень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застосувати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власних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дослідженнях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сфері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права та у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викладацькій</a:t>
                      </a:r>
                      <a:r>
                        <a:rPr lang="ru-RU" sz="20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практиці</a:t>
                      </a:r>
                      <a:endParaRPr lang="uk-UA" sz="20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</a:t>
                      </a:r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пояснювально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-ілюстративний, метод проблемного викладу, дослідницький метод, дискусійний метод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50865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РН07. </a:t>
                      </a:r>
                      <a:r>
                        <a:rPr lang="uk-UA" sz="20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сучасні інструменти і технології пошуку, оброблення, аналізу й збереження даних та інформації, статистичні методи аналізу даних великого обсягу та складної структури, спеціалізовані програмне забезпечення, бази даних та інформаційні системи у науковій, викладацькій, правотворчій та правозастосовній діяльності.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(проблемні лекції, лекції-візуалізації,), наочні (ілюстрація, демонстрація), практичні (різні види завдань, </a:t>
                      </a: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статистичні кейси, моделювання </a:t>
                      </a:r>
                      <a:r>
                        <a:rPr lang="uk-UA" sz="200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проєктного</a:t>
                      </a: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циклу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),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пояснювально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-ілюстративний, метод проблемного викладу, дослідницький метод, дискусійний метод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20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20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20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20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20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соціально-економічних, екологічних та духовно-культурних аспектів, забезпечувати реєстрацію прав інтелектуальної власності щодо наукових результатів.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(проблемні лекції, лекції-візуалізації,), наочні (ілюстрація, демонстрація), практичні (різні види завдань, </a:t>
                      </a: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кейси управління </a:t>
                      </a:r>
                      <a:r>
                        <a:rPr lang="uk-UA" sz="200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моделювання </a:t>
                      </a:r>
                      <a:r>
                        <a:rPr lang="uk-UA" sz="200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проєктного</a:t>
                      </a: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циклу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),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пояснювально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-ілюстративний, метод проблемного викладу, дослідницький метод, дискусійний метод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103876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45822"/>
              </p:ext>
            </p:extLst>
          </p:nvPr>
        </p:nvGraphicFramePr>
        <p:xfrm>
          <a:off x="1371600" y="680877"/>
          <a:ext cx="15544800" cy="7874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3963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500837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387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387444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 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виступ на практичних заняттях (з презентацією, участь в дискусії); виконання завдань самостійної роботи (в тому числі, у цифровому освітньому середовищі); відповіді на запитання лекційного курсу, розв'язання задач, вправ, залік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940964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РН02.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Вільно презентувати та обговорювати з фахівцями і нефахівцями результати досліджень, наукові та прикладні проблеми права державною та іноземною мовами, оприлюднювати результати досліджень у наукових публікаціях у провідних наукових виданнях. 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виступ на практичних заняттях (з презентацією державною та  іноземною мовою, участь в дискусії); виконання завдань самостійної роботи (в тому числі, у цифровому освітньому середовищі); короткий письмовий продукт іноземною мовою (тези, анотація, слайди); відповіді на запитання лекційного курсу, розв'язання задач, вправ, залік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940964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РН04.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Формулювати і перевіряти гіпотези; використовувати для обґрунтування висновків належні аргументи, зокрема, результати теоретичного аналізу, прикладних досліджень, наявні наукові джерела; аналізувати досліджувану проблему з урахуванням широкого правового та загально-соціального контекстів. 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spc="-2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 виступ на практичних заняттях (з презентацією гіпотези наукового дослідження та її аргументованої перевірки,  участь в дискусії); виконання завдань самостійної роботи (в тому числі, у цифровому освітньому середовищі); відповіді на запитання лекційного курсу, розв'язання задач, вправ, залік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  <a:tr h="2217725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РН05. </a:t>
                      </a:r>
                      <a:r>
                        <a:rPr lang="uk-UA" sz="18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етики. 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опитування; виступ на практичних заняттях (з презентацією елементів дизайну дослідження (план, методи, етичні ризики), критичного аналізу чужого дослідження з позицій академічної доброчесності, участь в дискусії); виконання завдань самостійної роботи (в тому числі, у цифровому освітньому середовищі); відповіді на запитання лекційного курсу, розв'язання задач, вправ, залік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9471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1956</Words>
  <Application>Microsoft Office PowerPoint</Application>
  <PresentationFormat>Довільний</PresentationFormat>
  <Paragraphs>312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Vollkorn</vt:lpstr>
      <vt:lpstr>Vollkorn Bold</vt:lpstr>
      <vt:lpstr>Arial</vt:lpstr>
      <vt:lpstr>Times New Roman</vt:lpstr>
      <vt:lpstr>SimSun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Невмержицька Ангеліна Андріївна</cp:lastModifiedBy>
  <cp:revision>27</cp:revision>
  <dcterms:created xsi:type="dcterms:W3CDTF">2006-08-16T00:00:00Z</dcterms:created>
  <dcterms:modified xsi:type="dcterms:W3CDTF">2026-02-06T12:59:25Z</dcterms:modified>
  <dc:identifier>DAGCUslPLi8</dc:identifier>
</cp:coreProperties>
</file>