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77" r:id="rId6"/>
    <p:sldId id="260" r:id="rId7"/>
    <p:sldId id="261" r:id="rId8"/>
    <p:sldId id="262" r:id="rId9"/>
    <p:sldId id="282" r:id="rId10"/>
    <p:sldId id="263" r:id="rId11"/>
    <p:sldId id="264" r:id="rId12"/>
    <p:sldId id="278" r:id="rId13"/>
    <p:sldId id="265" r:id="rId14"/>
    <p:sldId id="266" r:id="rId15"/>
    <p:sldId id="267" r:id="rId16"/>
    <p:sldId id="268" r:id="rId17"/>
    <p:sldId id="269" r:id="rId18"/>
    <p:sldId id="279" r:id="rId19"/>
    <p:sldId id="270" r:id="rId20"/>
    <p:sldId id="280" r:id="rId21"/>
    <p:sldId id="283" r:id="rId22"/>
    <p:sldId id="281" r:id="rId23"/>
    <p:sldId id="285" r:id="rId24"/>
    <p:sldId id="286" r:id="rId25"/>
    <p:sldId id="287" r:id="rId26"/>
    <p:sldId id="271" r:id="rId27"/>
    <p:sldId id="272" r:id="rId28"/>
    <p:sldId id="273" r:id="rId29"/>
    <p:sldId id="274" r:id="rId30"/>
    <p:sldId id="275" r:id="rId31"/>
    <p:sldId id="276" r:id="rId32"/>
    <p:sldId id="284" r:id="rId33"/>
  </p:sldIdLst>
  <p:sldSz cx="9144000" cy="5143500" type="screen16x9"/>
  <p:notesSz cx="6858000" cy="9144000"/>
  <p:embeddedFontLst>
    <p:embeddedFont>
      <p:font typeface="League Spartan"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Nunito" panose="020B0604020202020204" charset="-52"/>
      <p:regular r:id="rId41"/>
      <p:bold r:id="rId42"/>
      <p:italic r:id="rId43"/>
      <p:boldItalic r:id="rId44"/>
    </p:embeddedFont>
    <p:embeddedFont>
      <p:font typeface="Inter"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241C9E-8373-4D6B-9A60-DA5C65BF0DF7}">
  <a:tblStyle styleId="{E6241C9E-8373-4D6B-9A60-DA5C65BF0DF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6355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77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0e2fd620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0e2fd620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55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e2fd6207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0e2fd6207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23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0e2fd62074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0e2fd6207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18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e2fd6207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0e2fd6207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11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0e2fd62074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0e2fd6207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19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0e2fd62074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0e2fd62074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7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0e2fd6207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0e2fd6207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09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0e2fd62074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0e2fd6207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66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e2fd6207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0e2fd6207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85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0e2fd62074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0e2fd62074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55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e2fd6207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e2fd6207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08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e2fd62074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0e2fd6207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30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e2fd62074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0e2fd6207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92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e2fd6207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e2fd6207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1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e2fd6207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e2fd6207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43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e2fd6207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0e2fd6207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15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e2fd6207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0e2fd6207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7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0e2fd62074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0e2fd6207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18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e2fd6207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0e2fd6207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73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e2fd6207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0e2fd6207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89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1200"/>
              </a:spcBef>
              <a:spcAft>
                <a:spcPts val="0"/>
              </a:spcAft>
              <a:buNone/>
            </a:pPr>
            <a:r>
              <a:rPr lang="uk" sz="1600" b="1" dirty="0">
                <a:solidFill>
                  <a:srgbClr val="002060"/>
                </a:solidFill>
                <a:latin typeface="Times New Roman"/>
                <a:ea typeface="Times New Roman"/>
                <a:cs typeface="Times New Roman"/>
                <a:sym typeface="Times New Roman"/>
              </a:rPr>
              <a:t>Лекція № 9</a:t>
            </a:r>
            <a:endParaRPr sz="1600" b="1" dirty="0">
              <a:solidFill>
                <a:srgbClr val="002060"/>
              </a:solidFill>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1600" b="1" dirty="0">
                <a:solidFill>
                  <a:srgbClr val="002060"/>
                </a:solidFill>
                <a:latin typeface="Times New Roman"/>
                <a:ea typeface="Times New Roman"/>
                <a:cs typeface="Times New Roman"/>
                <a:sym typeface="Times New Roman"/>
              </a:rPr>
              <a:t>Адвокація як соціальний аспект лобістської діяльності. Grassroot-лобіювання.</a:t>
            </a:r>
            <a:endParaRPr dirty="0"/>
          </a:p>
        </p:txBody>
      </p:sp>
      <p:sp>
        <p:nvSpPr>
          <p:cNvPr id="129" name="Google Shape;129;p1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1940448" y="0"/>
            <a:ext cx="7505700" cy="3936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uk" sz="1600" b="1" dirty="0">
                <a:solidFill>
                  <a:srgbClr val="002060"/>
                </a:solidFill>
                <a:latin typeface="Times New Roman"/>
                <a:ea typeface="Times New Roman"/>
                <a:cs typeface="Times New Roman"/>
                <a:sym typeface="Times New Roman"/>
              </a:rPr>
              <a:t>2. Різниця між адвокацією та традиційним лобізмом</a:t>
            </a:r>
            <a:endParaRPr dirty="0"/>
          </a:p>
        </p:txBody>
      </p:sp>
      <p:sp>
        <p:nvSpPr>
          <p:cNvPr id="182" name="Google Shape;182;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10</a:t>
            </a:fld>
            <a:endParaRPr/>
          </a:p>
        </p:txBody>
      </p:sp>
      <p:graphicFrame>
        <p:nvGraphicFramePr>
          <p:cNvPr id="183" name="Google Shape;183;p20"/>
          <p:cNvGraphicFramePr/>
          <p:nvPr/>
        </p:nvGraphicFramePr>
        <p:xfrm>
          <a:off x="288075" y="572900"/>
          <a:ext cx="8592275" cy="4449870"/>
        </p:xfrm>
        <a:graphic>
          <a:graphicData uri="http://schemas.openxmlformats.org/drawingml/2006/table">
            <a:tbl>
              <a:tblPr>
                <a:noFill/>
                <a:tableStyleId>{E6241C9E-8373-4D6B-9A60-DA5C65BF0DF7}</a:tableStyleId>
              </a:tblPr>
              <a:tblGrid>
                <a:gridCol w="1129650"/>
                <a:gridCol w="3616625"/>
                <a:gridCol w="3846000"/>
              </a:tblGrid>
              <a:tr h="293075">
                <a:tc>
                  <a:txBody>
                    <a:bodyPr/>
                    <a:lstStyle/>
                    <a:p>
                      <a:pPr marL="0" lvl="0" indent="0" algn="l" rtl="0">
                        <a:lnSpc>
                          <a:spcPct val="100000"/>
                        </a:lnSpc>
                        <a:spcBef>
                          <a:spcPts val="0"/>
                        </a:spcBef>
                        <a:spcAft>
                          <a:spcPts val="0"/>
                        </a:spcAft>
                        <a:buNone/>
                      </a:pPr>
                      <a:r>
                        <a:rPr lang="uk" sz="800" b="1" dirty="0">
                          <a:latin typeface="Times New Roman"/>
                          <a:ea typeface="Times New Roman"/>
                          <a:cs typeface="Times New Roman"/>
                          <a:sym typeface="Times New Roman"/>
                        </a:rPr>
                        <a:t>Параметри</a:t>
                      </a:r>
                      <a:endParaRPr sz="800" b="1" dirty="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Адвокація</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uk" sz="800" b="1" dirty="0">
                          <a:latin typeface="Times New Roman"/>
                          <a:ea typeface="Times New Roman"/>
                          <a:cs typeface="Times New Roman"/>
                          <a:sym typeface="Times New Roman"/>
                        </a:rPr>
                        <a:t>Лобізм</a:t>
                      </a:r>
                      <a:endParaRPr sz="800" b="1" dirty="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66400">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Цілі та спрямованість</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dirty="0">
                          <a:latin typeface="Times New Roman"/>
                          <a:ea typeface="Times New Roman"/>
                          <a:cs typeface="Times New Roman"/>
                          <a:sym typeface="Times New Roman"/>
                        </a:rPr>
                        <a:t>Зазвичай спрямована на захист прав і інтересів широких верств населення або вразливих груп, просування соціальних змін, захист прав людини та інтересів громадян. Мета адвокації полягає в тому, щоб забезпечити соціальну справедливість, рівність та дотримання прав людини. Вона часто працює з більш загальними, суспільно важливими питаннями.</a:t>
                      </a:r>
                      <a:endParaRPr sz="800" dirty="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Здебільшого спрямований на просування інтересів окремих бізнес-груп, корпорацій або вузьких професійних об'єднань. Метою лобізму часто є досягнення вигоди для конкретного сектора, компанії або групи, наприклад, через зміну законодавства, податкових пільг, регуляцій тощо.</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7650">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Методи та інструменти</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Включає широкий спектр дій, таких як публічні кампанії, освітні заходи, активна участь у громадському житті, мобілізація громадян, робота з медіа, організація протестів, петицій, просвітницька діяльність. Адвокація часто використовує емоційний та етичний аспект для залучення громадськості до підтримки певних змін.</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Здебільшого використовує формальні та закриті методи, такі як особисті зустрічі з представниками влади, письмові звернення, участь у робочих групах, подання проєктів законів, забезпечення політиків або чиновників експертними оцінками і даними, фінансове сприяння політичним кампаніям. Лобісти можуть використовувати значні ресурси для впливу на окремих осіб, які приймають рішення.</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648075">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Прозорість та підзвітність</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Зазвичай є більш прозорою і підзвітною громадськості. Адвокаційні організації, такі як неурядові організації (НУО), публічно декларують свої цілі, джерела фінансування і методи роботи, а також звітують перед суспільством щодо досягнень.</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Може бути менш прозорим і не завжди підзвітним громадськості. Лобістська діяльність часто відбувається за закритими дверима і може включати неформальні домовленості. В деяких країнах лобізм регулюється законом, але навіть у таких випадках інформація про лобістські зусилля часто є обмеженою.</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648075">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Цільова аудиторія</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Звертається не лише до владних структур, але й до широкої громадськості, намагаючись залучити її до підтримки певних змін. Адвокація часто спрямована на зміну суспільної думки та створення громадського тиску на владу.</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Здебільшого орієнтований на безпосередній вплив на конкретних осіб, які приймають рішення (наприклад, політиків, урядовців, регуляторів), з метою переконати їх підтримати або просунути інтереси клієнтів лобістів.</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29750">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Етичні аспекти</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Вважається більш етичною діяльністю, оскільки вона переважно спрямована на захист прав і забезпечення справедливості. Адвокація має на меті загальне благо і часто заснована на громадських інтересах.</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a:latin typeface="Times New Roman"/>
                          <a:ea typeface="Times New Roman"/>
                          <a:cs typeface="Times New Roman"/>
                          <a:sym typeface="Times New Roman"/>
                        </a:rPr>
                        <a:t>Може бути етично суперечливим, оскільки іноді використовує значні фінансові ресурси та вплив для досягнення приватних інтересів, що може призводити до конфлікту інтересів і підриву демократичних принципів.</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29750">
                <a:tc>
                  <a:txBody>
                    <a:bodyPr/>
                    <a:lstStyle/>
                    <a:p>
                      <a:pPr marL="0" lvl="0" indent="0" algn="l" rtl="0">
                        <a:lnSpc>
                          <a:spcPct val="100000"/>
                        </a:lnSpc>
                        <a:spcBef>
                          <a:spcPts val="0"/>
                        </a:spcBef>
                        <a:spcAft>
                          <a:spcPts val="0"/>
                        </a:spcAft>
                        <a:buNone/>
                      </a:pPr>
                      <a:r>
                        <a:rPr lang="uk" sz="800" b="1">
                          <a:latin typeface="Times New Roman"/>
                          <a:ea typeface="Times New Roman"/>
                          <a:cs typeface="Times New Roman"/>
                          <a:sym typeface="Times New Roman"/>
                        </a:rPr>
                        <a:t>Загальні висновки</a:t>
                      </a:r>
                      <a:endParaRPr sz="800" b="1">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b="1" dirty="0">
                          <a:latin typeface="Times New Roman"/>
                          <a:ea typeface="Times New Roman"/>
                          <a:cs typeface="Times New Roman"/>
                          <a:sym typeface="Times New Roman"/>
                        </a:rPr>
                        <a:t>Адвокація</a:t>
                      </a:r>
                      <a:r>
                        <a:rPr lang="uk" sz="800" dirty="0">
                          <a:latin typeface="Times New Roman"/>
                          <a:ea typeface="Times New Roman"/>
                          <a:cs typeface="Times New Roman"/>
                          <a:sym typeface="Times New Roman"/>
                        </a:rPr>
                        <a:t> частіше має ширший соціальний контекст, спрямована на захист прав та інтересів вразливих груп або суспільства загалом і включає активне використання громадських кампаній.</a:t>
                      </a:r>
                      <a:endParaRPr sz="800" dirty="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r>
                        <a:rPr lang="uk" sz="800" b="1">
                          <a:latin typeface="Times New Roman"/>
                          <a:ea typeface="Times New Roman"/>
                          <a:cs typeface="Times New Roman"/>
                          <a:sym typeface="Times New Roman"/>
                        </a:rPr>
                        <a:t>Лобізм</a:t>
                      </a:r>
                      <a:r>
                        <a:rPr lang="uk" sz="800">
                          <a:latin typeface="Times New Roman"/>
                          <a:ea typeface="Times New Roman"/>
                          <a:cs typeface="Times New Roman"/>
                          <a:sym typeface="Times New Roman"/>
                        </a:rPr>
                        <a:t> здебільшого спрямований на захист інтересів конкретних бізнес-груп або організацій, має більш формальний та інституційний характер.</a:t>
                      </a:r>
                      <a:endParaRPr sz="800">
                        <a:latin typeface="Times New Roman"/>
                        <a:ea typeface="Times New Roman"/>
                        <a:cs typeface="Times New Roman"/>
                        <a:sym typeface="Times New Roman"/>
                      </a:endParaRPr>
                    </a:p>
                  </a:txBody>
                  <a:tcPr marL="68575" marR="6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819150" y="308775"/>
            <a:ext cx="7964700" cy="3756300"/>
          </a:xfrm>
          <a:prstGeom prst="rect">
            <a:avLst/>
          </a:prstGeom>
        </p:spPr>
        <p:txBody>
          <a:bodyPr spcFirstLastPara="1" wrap="square" lIns="91425" tIns="91425" rIns="91425" bIns="91425" anchor="t" anchorCtr="0">
            <a:normAutofit/>
          </a:bodyPr>
          <a:lstStyle/>
          <a:p>
            <a:pPr marL="0" lvl="0" indent="0" algn="just" rtl="0">
              <a:spcBef>
                <a:spcPts val="1200"/>
              </a:spcBef>
              <a:spcAft>
                <a:spcPts val="0"/>
              </a:spcAft>
              <a:buNone/>
            </a:pPr>
            <a:r>
              <a:rPr lang="uk" sz="1100" dirty="0">
                <a:solidFill>
                  <a:srgbClr val="000000"/>
                </a:solidFill>
                <a:latin typeface="Times New Roman"/>
                <a:ea typeface="Times New Roman"/>
                <a:cs typeface="Times New Roman"/>
                <a:sym typeface="Times New Roman"/>
              </a:rPr>
              <a:t>Таким чином, хоча адвокація та лобізм обидва мають на меті вплив на прийняття рішень, вони суттєво різняться за своєю природою, методами та цілями. Адвокація є більш широким та прозорим процесом, орієнтованим на суспільне благо, тоді як лобізм зазвичай фокусується на захисті конкретних приватних або корпоративних інтересів.</a:t>
            </a:r>
            <a:endParaRPr sz="11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1100" dirty="0">
                <a:solidFill>
                  <a:srgbClr val="000000"/>
                </a:solidFill>
                <a:latin typeface="Times New Roman"/>
                <a:ea typeface="Times New Roman"/>
                <a:cs typeface="Times New Roman"/>
                <a:sym typeface="Times New Roman"/>
              </a:rPr>
              <a:t>Попри відмінності, обидві діяльності мають багато спільних інструментів та методів, зокрема вплив на законодавчі процеси, роботу з громадською думкою та комунікацію з органами влади.</a:t>
            </a:r>
            <a:endParaRPr sz="1100" dirty="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endParaRPr sz="1100" dirty="0">
              <a:solidFill>
                <a:srgbClr val="000000"/>
              </a:solidFill>
              <a:latin typeface="Times New Roman"/>
              <a:ea typeface="Times New Roman"/>
              <a:cs typeface="Times New Roman"/>
              <a:sym typeface="Times New Roman"/>
            </a:endParaRPr>
          </a:p>
        </p:txBody>
      </p:sp>
      <p:sp>
        <p:nvSpPr>
          <p:cNvPr id="189" name="Google Shape;189;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11</a:t>
            </a:fld>
            <a:endParaRPr/>
          </a:p>
        </p:txBody>
      </p:sp>
      <p:pic>
        <p:nvPicPr>
          <p:cNvPr id="190" name="Google Shape;190;p21"/>
          <p:cNvPicPr preferRelativeResize="0"/>
          <p:nvPr/>
        </p:nvPicPr>
        <p:blipFill rotWithShape="1">
          <a:blip r:embed="rId3">
            <a:alphaModFix/>
          </a:blip>
          <a:srcRect b="16188"/>
          <a:stretch/>
        </p:blipFill>
        <p:spPr>
          <a:xfrm>
            <a:off x="541172" y="1719073"/>
            <a:ext cx="7694899" cy="32181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12</a:t>
            </a:fld>
            <a:endParaRPr lang="uk"/>
          </a:p>
        </p:txBody>
      </p:sp>
      <p:pic>
        <p:nvPicPr>
          <p:cNvPr id="2050" name="Picture 2" descr="https://inrespublica.org.ua/wp-content/uploads/2021/11/8-1024x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7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lnSpc>
                <a:spcPct val="115000"/>
              </a:lnSpc>
              <a:spcBef>
                <a:spcPts val="1200"/>
              </a:spcBef>
              <a:spcAft>
                <a:spcPts val="1200"/>
              </a:spcAft>
              <a:buNone/>
            </a:pPr>
            <a:r>
              <a:rPr lang="uk" sz="1600" b="1">
                <a:solidFill>
                  <a:srgbClr val="002060"/>
                </a:solidFill>
                <a:latin typeface="Times New Roman"/>
                <a:ea typeface="Times New Roman"/>
                <a:cs typeface="Times New Roman"/>
                <a:sym typeface="Times New Roman"/>
              </a:rPr>
              <a:t>3. Основні елементи та види адвокаційної діяльності</a:t>
            </a:r>
            <a:endParaRPr/>
          </a:p>
        </p:txBody>
      </p:sp>
      <p:sp>
        <p:nvSpPr>
          <p:cNvPr id="196" name="Google Shape;196;p22"/>
          <p:cNvSpPr txBox="1">
            <a:spLocks noGrp="1"/>
          </p:cNvSpPr>
          <p:nvPr>
            <p:ph type="body" idx="1"/>
          </p:nvPr>
        </p:nvSpPr>
        <p:spPr>
          <a:xfrm>
            <a:off x="885025" y="1527550"/>
            <a:ext cx="7505700" cy="2448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Адвокаційна діяльність складається з кількох ключових елементів:</a:t>
            </a:r>
            <a:endParaRPr sz="1100">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AutoNum type="arabicPeriod"/>
            </a:pPr>
            <a:r>
              <a:rPr lang="uk" sz="1100" b="1">
                <a:solidFill>
                  <a:srgbClr val="000000"/>
                </a:solidFill>
                <a:latin typeface="Times New Roman"/>
                <a:ea typeface="Times New Roman"/>
                <a:cs typeface="Times New Roman"/>
                <a:sym typeface="Times New Roman"/>
              </a:rPr>
              <a:t>Аналіз ситуації</a:t>
            </a:r>
            <a:r>
              <a:rPr lang="uk" sz="1100">
                <a:solidFill>
                  <a:srgbClr val="000000"/>
                </a:solidFill>
                <a:latin typeface="Times New Roman"/>
                <a:ea typeface="Times New Roman"/>
                <a:cs typeface="Times New Roman"/>
                <a:sym typeface="Times New Roman"/>
              </a:rPr>
              <a:t>: Визначення проблеми та оцінка її значимості для суспільства або певної групи людей.</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AutoNum type="arabicPeriod"/>
            </a:pPr>
            <a:r>
              <a:rPr lang="uk" sz="1100" b="1">
                <a:solidFill>
                  <a:srgbClr val="000000"/>
                </a:solidFill>
                <a:latin typeface="Times New Roman"/>
                <a:ea typeface="Times New Roman"/>
                <a:cs typeface="Times New Roman"/>
                <a:sym typeface="Times New Roman"/>
              </a:rPr>
              <a:t>Формулювання позиції</a:t>
            </a:r>
            <a:r>
              <a:rPr lang="uk" sz="1100">
                <a:solidFill>
                  <a:srgbClr val="000000"/>
                </a:solidFill>
                <a:latin typeface="Times New Roman"/>
                <a:ea typeface="Times New Roman"/>
                <a:cs typeface="Times New Roman"/>
                <a:sym typeface="Times New Roman"/>
              </a:rPr>
              <a:t>: Розробка чіткої та обґрунтованої позиції щодо питання, яке потребує вирішення.</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AutoNum type="arabicPeriod"/>
            </a:pPr>
            <a:r>
              <a:rPr lang="uk" sz="1100" b="1">
                <a:solidFill>
                  <a:srgbClr val="000000"/>
                </a:solidFill>
                <a:latin typeface="Times New Roman"/>
                <a:ea typeface="Times New Roman"/>
                <a:cs typeface="Times New Roman"/>
                <a:sym typeface="Times New Roman"/>
              </a:rPr>
              <a:t>Планування стратегії</a:t>
            </a:r>
            <a:r>
              <a:rPr lang="uk" sz="1100">
                <a:solidFill>
                  <a:srgbClr val="000000"/>
                </a:solidFill>
                <a:latin typeface="Times New Roman"/>
                <a:ea typeface="Times New Roman"/>
                <a:cs typeface="Times New Roman"/>
                <a:sym typeface="Times New Roman"/>
              </a:rPr>
              <a:t>: Визначення основних цілей, завдань та інструментів для досягнення бажаних результатів.</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AutoNum type="arabicPeriod"/>
            </a:pPr>
            <a:r>
              <a:rPr lang="uk" sz="1100" b="1">
                <a:solidFill>
                  <a:srgbClr val="000000"/>
                </a:solidFill>
                <a:latin typeface="Times New Roman"/>
                <a:ea typeface="Times New Roman"/>
                <a:cs typeface="Times New Roman"/>
                <a:sym typeface="Times New Roman"/>
              </a:rPr>
              <a:t>Комунікація та лобіювання</a:t>
            </a:r>
            <a:r>
              <a:rPr lang="uk" sz="1100">
                <a:solidFill>
                  <a:srgbClr val="000000"/>
                </a:solidFill>
                <a:latin typeface="Times New Roman"/>
                <a:ea typeface="Times New Roman"/>
                <a:cs typeface="Times New Roman"/>
                <a:sym typeface="Times New Roman"/>
              </a:rPr>
              <a:t>: Встановлення контактів з ключовими особами, які приймають рішення, та вплив на їхню позицію шляхом аргументованого діалогу, а також проведення інформаційних кампаній.</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AutoNum type="arabicPeriod"/>
            </a:pPr>
            <a:r>
              <a:rPr lang="uk" sz="1100" b="1">
                <a:solidFill>
                  <a:srgbClr val="000000"/>
                </a:solidFill>
                <a:latin typeface="Times New Roman"/>
                <a:ea typeface="Times New Roman"/>
                <a:cs typeface="Times New Roman"/>
                <a:sym typeface="Times New Roman"/>
              </a:rPr>
              <a:t>Моніторинг та оцінка результатів</a:t>
            </a:r>
            <a:r>
              <a:rPr lang="uk" sz="1100">
                <a:solidFill>
                  <a:srgbClr val="000000"/>
                </a:solidFill>
                <a:latin typeface="Times New Roman"/>
                <a:ea typeface="Times New Roman"/>
                <a:cs typeface="Times New Roman"/>
                <a:sym typeface="Times New Roman"/>
              </a:rPr>
              <a:t>: Оцінка ефективності адвокаційної кампанії та внесення коректив для покращення результатів у майбутньому.</a:t>
            </a:r>
            <a:endParaRPr/>
          </a:p>
        </p:txBody>
      </p:sp>
      <p:sp>
        <p:nvSpPr>
          <p:cNvPr id="197" name="Google Shape;197;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uk" sz="1100" b="1">
                <a:solidFill>
                  <a:srgbClr val="000000"/>
                </a:solidFill>
                <a:latin typeface="Times New Roman"/>
                <a:ea typeface="Times New Roman"/>
                <a:cs typeface="Times New Roman"/>
                <a:sym typeface="Times New Roman"/>
              </a:rPr>
              <a:t>Види адвокації</a:t>
            </a:r>
            <a:endParaRPr/>
          </a:p>
        </p:txBody>
      </p:sp>
      <p:sp>
        <p:nvSpPr>
          <p:cNvPr id="203" name="Google Shape;203;p23"/>
          <p:cNvSpPr txBox="1">
            <a:spLocks noGrp="1"/>
          </p:cNvSpPr>
          <p:nvPr>
            <p:ph type="body" idx="1"/>
          </p:nvPr>
        </p:nvSpPr>
        <p:spPr>
          <a:xfrm>
            <a:off x="731368" y="1464031"/>
            <a:ext cx="7505700" cy="2448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dirty="0">
                <a:solidFill>
                  <a:srgbClr val="000000"/>
                </a:solidFill>
                <a:latin typeface="Times New Roman"/>
                <a:ea typeface="Times New Roman"/>
                <a:cs typeface="Times New Roman"/>
                <a:sym typeface="Times New Roman"/>
              </a:rPr>
              <a:t>Залежно від цілей, методів та масштабу, адвокацію можна поділити на такі основні види:</a:t>
            </a:r>
            <a:endParaRPr sz="1100" dirty="0">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Char char="●"/>
            </a:pPr>
            <a:r>
              <a:rPr lang="uk" sz="1100" b="1" dirty="0">
                <a:solidFill>
                  <a:srgbClr val="000000"/>
                </a:solidFill>
                <a:latin typeface="Times New Roman"/>
                <a:ea typeface="Times New Roman"/>
                <a:cs typeface="Times New Roman"/>
                <a:sym typeface="Times New Roman"/>
              </a:rPr>
              <a:t>Індивідуальна адвокація</a:t>
            </a:r>
            <a:r>
              <a:rPr lang="uk" sz="1100" dirty="0">
                <a:solidFill>
                  <a:srgbClr val="000000"/>
                </a:solidFill>
                <a:latin typeface="Times New Roman"/>
                <a:ea typeface="Times New Roman"/>
                <a:cs typeface="Times New Roman"/>
                <a:sym typeface="Times New Roman"/>
              </a:rPr>
              <a:t>: Вона стосується захисту прав окремих осіб, часто в юридичному контексті.</a:t>
            </a:r>
            <a:endParaRPr sz="1100" dirty="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dirty="0">
                <a:solidFill>
                  <a:srgbClr val="000000"/>
                </a:solidFill>
                <a:latin typeface="Times New Roman"/>
                <a:ea typeface="Times New Roman"/>
                <a:cs typeface="Times New Roman"/>
                <a:sym typeface="Times New Roman"/>
              </a:rPr>
              <a:t>Групова адвокація</a:t>
            </a:r>
            <a:r>
              <a:rPr lang="uk" sz="1100" dirty="0">
                <a:solidFill>
                  <a:srgbClr val="000000"/>
                </a:solidFill>
                <a:latin typeface="Times New Roman"/>
                <a:ea typeface="Times New Roman"/>
                <a:cs typeface="Times New Roman"/>
                <a:sym typeface="Times New Roman"/>
              </a:rPr>
              <a:t>: Зосереджена на захисті прав певної групи людей або спільнот.</a:t>
            </a:r>
            <a:endParaRPr sz="1100" dirty="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dirty="0">
                <a:solidFill>
                  <a:srgbClr val="000000"/>
                </a:solidFill>
                <a:latin typeface="Times New Roman"/>
                <a:ea typeface="Times New Roman"/>
                <a:cs typeface="Times New Roman"/>
                <a:sym typeface="Times New Roman"/>
              </a:rPr>
              <a:t>Системна адвокація</a:t>
            </a:r>
            <a:r>
              <a:rPr lang="uk" sz="1100" dirty="0">
                <a:solidFill>
                  <a:srgbClr val="000000"/>
                </a:solidFill>
                <a:latin typeface="Times New Roman"/>
                <a:ea typeface="Times New Roman"/>
                <a:cs typeface="Times New Roman"/>
                <a:sym typeface="Times New Roman"/>
              </a:rPr>
              <a:t>: Спрямована на зміну політики, законодавства або загальної соціальної системи з метою створення більш сприятливих умов для окремих груп.</a:t>
            </a:r>
            <a:endParaRPr dirty="0"/>
          </a:p>
        </p:txBody>
      </p:sp>
      <p:sp>
        <p:nvSpPr>
          <p:cNvPr id="204" name="Google Shape;204;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body" idx="1"/>
          </p:nvPr>
        </p:nvSpPr>
        <p:spPr>
          <a:xfrm>
            <a:off x="819150" y="609425"/>
            <a:ext cx="7505700" cy="38292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Інструменти та методи адвокації</a:t>
            </a:r>
            <a:endParaRPr sz="11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Для досягнення своїх цілей адвокаційні кампанії використовують різні інструменти та методи:</a:t>
            </a:r>
            <a:endParaRPr sz="1100">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Публічні кампанії</a:t>
            </a:r>
            <a:r>
              <a:rPr lang="uk" sz="1100">
                <a:solidFill>
                  <a:srgbClr val="000000"/>
                </a:solidFill>
                <a:latin typeface="Times New Roman"/>
                <a:ea typeface="Times New Roman"/>
                <a:cs typeface="Times New Roman"/>
                <a:sym typeface="Times New Roman"/>
              </a:rPr>
              <a:t>: Організація мітингів, акцій, прес-конференцій, публікації статей та звернень у ЗМІ.</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Лобістська діяльність</a:t>
            </a:r>
            <a:r>
              <a:rPr lang="uk" sz="1100">
                <a:solidFill>
                  <a:srgbClr val="000000"/>
                </a:solidFill>
                <a:latin typeface="Times New Roman"/>
                <a:ea typeface="Times New Roman"/>
                <a:cs typeface="Times New Roman"/>
                <a:sym typeface="Times New Roman"/>
              </a:rPr>
              <a:t>: Прямий вплив на осіб, які приймають рішення, через зустрічі, переговори та консультації.</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Соціальні мережі</a:t>
            </a:r>
            <a:r>
              <a:rPr lang="uk" sz="1100">
                <a:solidFill>
                  <a:srgbClr val="000000"/>
                </a:solidFill>
                <a:latin typeface="Times New Roman"/>
                <a:ea typeface="Times New Roman"/>
                <a:cs typeface="Times New Roman"/>
                <a:sym typeface="Times New Roman"/>
              </a:rPr>
              <a:t>: Використання цифрових платформ для поширення інформації, мобілізації громадськості та створення суспільного резонансу.</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Юридична підтримка</a:t>
            </a:r>
            <a:r>
              <a:rPr lang="uk" sz="1100">
                <a:solidFill>
                  <a:srgbClr val="000000"/>
                </a:solidFill>
                <a:latin typeface="Times New Roman"/>
                <a:ea typeface="Times New Roman"/>
                <a:cs typeface="Times New Roman"/>
                <a:sym typeface="Times New Roman"/>
              </a:rPr>
              <a:t>: Використання правових інструментів для захисту прав та інтересів, зокрема подання позовів, звернення до суду або інших правових інституцій.</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Аналіз політики та проведення досліджень</a:t>
            </a:r>
            <a:r>
              <a:rPr lang="uk" sz="1100">
                <a:solidFill>
                  <a:srgbClr val="000000"/>
                </a:solidFill>
                <a:latin typeface="Times New Roman"/>
                <a:ea typeface="Times New Roman"/>
                <a:cs typeface="Times New Roman"/>
                <a:sym typeface="Times New Roman"/>
              </a:rPr>
              <a:t>: Розробка аналітичних матеріалів, які обґрунтовують необхідність змін.</a:t>
            </a:r>
            <a:endParaRPr/>
          </a:p>
        </p:txBody>
      </p:sp>
      <p:sp>
        <p:nvSpPr>
          <p:cNvPr id="210" name="Google Shape;210;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uk" sz="1100" b="1">
                <a:solidFill>
                  <a:srgbClr val="000000"/>
                </a:solidFill>
                <a:latin typeface="Times New Roman"/>
                <a:ea typeface="Times New Roman"/>
                <a:cs typeface="Times New Roman"/>
                <a:sym typeface="Times New Roman"/>
              </a:rPr>
              <a:t>Роль громадянського суспільства в адвокації</a:t>
            </a:r>
            <a:endParaRPr/>
          </a:p>
        </p:txBody>
      </p:sp>
      <p:sp>
        <p:nvSpPr>
          <p:cNvPr id="216" name="Google Shape;216;p25"/>
          <p:cNvSpPr txBox="1">
            <a:spLocks noGrp="1"/>
          </p:cNvSpPr>
          <p:nvPr>
            <p:ph type="body" idx="1"/>
          </p:nvPr>
        </p:nvSpPr>
        <p:spPr>
          <a:xfrm>
            <a:off x="819150" y="1251350"/>
            <a:ext cx="7505700" cy="3187500"/>
          </a:xfrm>
          <a:prstGeom prst="rect">
            <a:avLst/>
          </a:prstGeom>
        </p:spPr>
        <p:txBody>
          <a:bodyPr spcFirstLastPara="1" wrap="square" lIns="91425" tIns="91425" rIns="91425" bIns="91425" anchor="t" anchorCtr="0">
            <a:normAutofit fontScale="92500"/>
          </a:bodyPr>
          <a:lstStyle/>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Громадянське суспільство відіграє центральну роль у процесах адвокації. Це включає неурядові організації (НУО), громадські рухи, профспілки, професійні асоціації та інші об'єднання громадян, які активно працюють над вирішенням суспільно важливих питань.</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Основні функції громадянського суспільства в адвокації:</a:t>
            </a:r>
            <a:endParaRPr sz="1100" b="1">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Інформування громадськості</a:t>
            </a:r>
            <a:r>
              <a:rPr lang="uk" sz="1100">
                <a:solidFill>
                  <a:srgbClr val="000000"/>
                </a:solidFill>
                <a:latin typeface="Times New Roman"/>
                <a:ea typeface="Times New Roman"/>
                <a:cs typeface="Times New Roman"/>
                <a:sym typeface="Times New Roman"/>
              </a:rPr>
              <a:t>: Громадські організації часто є головними джерелами інформації про суспільно важливі проблеми та способи їх вирішення.</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Мобілізація громадян</a:t>
            </a:r>
            <a:r>
              <a:rPr lang="uk" sz="1100">
                <a:solidFill>
                  <a:srgbClr val="000000"/>
                </a:solidFill>
                <a:latin typeface="Times New Roman"/>
                <a:ea typeface="Times New Roman"/>
                <a:cs typeface="Times New Roman"/>
                <a:sym typeface="Times New Roman"/>
              </a:rPr>
              <a:t>: За допомогою організацій громадянського суспільства люди об'єднуються для досягнення спільних цілей, таких як захист прав або боротьба за певні зміни.</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Моніторинг влади</a:t>
            </a:r>
            <a:r>
              <a:rPr lang="uk" sz="1100">
                <a:solidFill>
                  <a:srgbClr val="000000"/>
                </a:solidFill>
                <a:latin typeface="Times New Roman"/>
                <a:ea typeface="Times New Roman"/>
                <a:cs typeface="Times New Roman"/>
                <a:sym typeface="Times New Roman"/>
              </a:rPr>
              <a:t>: Громадянське суспільство часто виступає як "сторожовий пес" демократії, слідкуючи за діяльністю уряду та вимагаючи прозорості і підзвітності.</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uk" sz="1100">
                <a:solidFill>
                  <a:srgbClr val="000000"/>
                </a:solidFill>
                <a:latin typeface="Times New Roman"/>
                <a:ea typeface="Times New Roman"/>
                <a:cs typeface="Times New Roman"/>
                <a:sym typeface="Times New Roman"/>
              </a:rPr>
              <a:t>Громадянське суспільство має особливе значення в країнах з нестабільною демократією або там, де інститути влади ще не є достатньо розвиненими. У таких випадках адвокація стає основним способом відстоювання прав громадян і формування політичної волі до змін.</a:t>
            </a:r>
            <a:endParaRPr/>
          </a:p>
        </p:txBody>
      </p:sp>
      <p:sp>
        <p:nvSpPr>
          <p:cNvPr id="217" name="Google Shape;217;p2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body" idx="1"/>
          </p:nvPr>
        </p:nvSpPr>
        <p:spPr>
          <a:xfrm>
            <a:off x="819150" y="560675"/>
            <a:ext cx="7505700" cy="38781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Міжнародний аспект адвокації</a:t>
            </a:r>
            <a:endParaRPr sz="11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uk" sz="1100">
                <a:solidFill>
                  <a:srgbClr val="000000"/>
                </a:solidFill>
                <a:latin typeface="Times New Roman"/>
                <a:ea typeface="Times New Roman"/>
                <a:cs typeface="Times New Roman"/>
                <a:sym typeface="Times New Roman"/>
              </a:rPr>
              <a:t>Адвокація набуває особливої ваги на міжнародній арені, де питання захисту прав людини, екології, та розвитку суспільства стають предметом обговорення на глобальному рівні.</a:t>
            </a:r>
            <a:endParaRPr/>
          </a:p>
        </p:txBody>
      </p:sp>
      <p:sp>
        <p:nvSpPr>
          <p:cNvPr id="223" name="Google Shape;223;p2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17</a:t>
            </a:fld>
            <a:endParaRPr/>
          </a:p>
        </p:txBody>
      </p:sp>
      <p:pic>
        <p:nvPicPr>
          <p:cNvPr id="2" name="Рисунок 1"/>
          <p:cNvPicPr>
            <a:picLocks noChangeAspect="1"/>
          </p:cNvPicPr>
          <p:nvPr/>
        </p:nvPicPr>
        <p:blipFill>
          <a:blip r:embed="rId3"/>
          <a:stretch>
            <a:fillRect/>
          </a:stretch>
        </p:blipFill>
        <p:spPr>
          <a:xfrm>
            <a:off x="729248" y="1647237"/>
            <a:ext cx="7685503" cy="27915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18</a:t>
            </a:fld>
            <a:endParaRPr lang="uk"/>
          </a:p>
        </p:txBody>
      </p:sp>
      <p:pic>
        <p:nvPicPr>
          <p:cNvPr id="3074" name="Picture 2" descr="https://inrespublica.org.ua/wp-content/uploads/2021/11/9-1024x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 y="0"/>
            <a:ext cx="9143983"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body" idx="1"/>
          </p:nvPr>
        </p:nvSpPr>
        <p:spPr>
          <a:xfrm>
            <a:off x="819150" y="625675"/>
            <a:ext cx="7505700" cy="38130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Приклади успішної адвокаційної діяльності</a:t>
            </a:r>
            <a:endParaRPr sz="1100" b="1">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Міжнародні правозахисні організації</a:t>
            </a:r>
            <a:r>
              <a:rPr lang="uk" sz="1100">
                <a:solidFill>
                  <a:srgbClr val="000000"/>
                </a:solidFill>
                <a:latin typeface="Times New Roman"/>
                <a:ea typeface="Times New Roman"/>
                <a:cs typeface="Times New Roman"/>
                <a:sym typeface="Times New Roman"/>
              </a:rPr>
              <a:t>: Такі як Amnesty International або Human Rights Watch, які проводять кампанії з захисту прав людини у різних країнах світу.</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Кампанія за права людей з інвалідністю</a:t>
            </a:r>
            <a:r>
              <a:rPr lang="uk" sz="1100">
                <a:solidFill>
                  <a:srgbClr val="000000"/>
                </a:solidFill>
                <a:latin typeface="Times New Roman"/>
                <a:ea typeface="Times New Roman"/>
                <a:cs typeface="Times New Roman"/>
                <a:sym typeface="Times New Roman"/>
              </a:rPr>
              <a:t>: Багато громадських організацій по всьому світу проводять кампанії для забезпечення доступу до освітніх закладів, місць громадського харчування та транспорту для людей з інвалідністю.</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Глобальні екологічні ініціативи</a:t>
            </a:r>
            <a:r>
              <a:rPr lang="uk" sz="1100">
                <a:solidFill>
                  <a:srgbClr val="000000"/>
                </a:solidFill>
                <a:latin typeface="Times New Roman"/>
                <a:ea typeface="Times New Roman"/>
                <a:cs typeface="Times New Roman"/>
                <a:sym typeface="Times New Roman"/>
              </a:rPr>
              <a:t>: Кампанії щодо боротьби зі зміною клімату, як-от діяльність Greenpeace, мають вплив на політики багатьох країн і міжнародних організацій.</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Адвокація у сфері здоров'я</a:t>
            </a:r>
            <a:r>
              <a:rPr lang="uk" sz="1100">
                <a:solidFill>
                  <a:srgbClr val="000000"/>
                </a:solidFill>
                <a:latin typeface="Times New Roman"/>
                <a:ea typeface="Times New Roman"/>
                <a:cs typeface="Times New Roman"/>
                <a:sym typeface="Times New Roman"/>
              </a:rPr>
              <a:t>: Наприклад, кампанії за доступ до лікування ВІЛ/СНІДу в країнах, що розвиваються, або за ліквідацію поліомієліту в усьому світі.</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a:solidFill>
                  <a:srgbClr val="000000"/>
                </a:solidFill>
                <a:latin typeface="Times New Roman"/>
                <a:ea typeface="Times New Roman"/>
                <a:cs typeface="Times New Roman"/>
                <a:sym typeface="Times New Roman"/>
              </a:rPr>
              <a:t>В Україні </a:t>
            </a:r>
            <a:r>
              <a:rPr lang="uk" sz="1100" b="1">
                <a:solidFill>
                  <a:srgbClr val="000000"/>
                </a:solidFill>
                <a:latin typeface="Times New Roman"/>
                <a:ea typeface="Times New Roman"/>
                <a:cs typeface="Times New Roman"/>
                <a:sym typeface="Times New Roman"/>
              </a:rPr>
              <a:t>кампанії щодо реформування системи охорони здоров'я</a:t>
            </a:r>
            <a:r>
              <a:rPr lang="uk" sz="1100">
                <a:solidFill>
                  <a:srgbClr val="000000"/>
                </a:solidFill>
                <a:latin typeface="Times New Roman"/>
                <a:ea typeface="Times New Roman"/>
                <a:cs typeface="Times New Roman"/>
                <a:sym typeface="Times New Roman"/>
              </a:rPr>
              <a:t> призвели до змін у законодавстві, що покращило доступ до медичних послуг для всього населення.</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uk" sz="1100">
                <a:solidFill>
                  <a:srgbClr val="000000"/>
                </a:solidFill>
                <a:latin typeface="Times New Roman"/>
                <a:ea typeface="Times New Roman"/>
                <a:cs typeface="Times New Roman"/>
                <a:sym typeface="Times New Roman"/>
              </a:rPr>
              <a:t>Адвокація є важливим інструментом в процесі захисту прав та інтересів різних груп населення. Вона дозволяє не тільки впливати на політичні рішення, але й формувати суспільну думку. Сучасна адвокація, за умови правильного використання інструментів та методів, здатна призводити до суттєвих змін у соціально-політичному житті суспільства.</a:t>
            </a:r>
            <a:endParaRPr/>
          </a:p>
        </p:txBody>
      </p:sp>
      <p:sp>
        <p:nvSpPr>
          <p:cNvPr id="229" name="Google Shape;229;p2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a:t>План</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1. Поняття та сутність адвокації</a:t>
            </a:r>
            <a:endParaRPr sz="11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2. Різниця між адвокацією та традиційним лобізмом</a:t>
            </a:r>
            <a:endParaRPr sz="11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100" b="1">
                <a:solidFill>
                  <a:srgbClr val="000000"/>
                </a:solidFill>
                <a:latin typeface="Times New Roman"/>
                <a:ea typeface="Times New Roman"/>
                <a:cs typeface="Times New Roman"/>
                <a:sym typeface="Times New Roman"/>
              </a:rPr>
              <a:t>3. Основні елементи адвокаційної діяльності</a:t>
            </a:r>
            <a:endParaRPr sz="11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uk" sz="1100" b="1">
                <a:solidFill>
                  <a:srgbClr val="000000"/>
                </a:solidFill>
                <a:latin typeface="Times New Roman"/>
                <a:ea typeface="Times New Roman"/>
                <a:cs typeface="Times New Roman"/>
                <a:sym typeface="Times New Roman"/>
              </a:rPr>
              <a:t>4. Grassroot-лобіювання.</a:t>
            </a:r>
            <a:endParaRPr/>
          </a:p>
        </p:txBody>
      </p:sp>
      <p:sp>
        <p:nvSpPr>
          <p:cNvPr id="136" name="Google Shape;136;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20</a:t>
            </a:fld>
            <a:endParaRPr lang="uk"/>
          </a:p>
        </p:txBody>
      </p:sp>
      <p:pic>
        <p:nvPicPr>
          <p:cNvPr id="5" name="Рисунок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393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21</a:t>
            </a:fld>
            <a:endParaRPr lang="uk"/>
          </a:p>
        </p:txBody>
      </p:sp>
      <p:pic>
        <p:nvPicPr>
          <p:cNvPr id="5" name="Рисунок 4"/>
          <p:cNvPicPr>
            <a:picLocks noChangeAspect="1"/>
          </p:cNvPicPr>
          <p:nvPr/>
        </p:nvPicPr>
        <p:blipFill>
          <a:blip r:embed="rId2"/>
          <a:stretch>
            <a:fillRect/>
          </a:stretch>
        </p:blipFill>
        <p:spPr>
          <a:xfrm>
            <a:off x="0" y="0"/>
            <a:ext cx="4857293" cy="5143500"/>
          </a:xfrm>
          <a:prstGeom prst="rect">
            <a:avLst/>
          </a:prstGeom>
        </p:spPr>
      </p:pic>
      <p:pic>
        <p:nvPicPr>
          <p:cNvPr id="6" name="Рисунок 5"/>
          <p:cNvPicPr>
            <a:picLocks noChangeAspect="1"/>
          </p:cNvPicPr>
          <p:nvPr/>
        </p:nvPicPr>
        <p:blipFill>
          <a:blip r:embed="rId3"/>
          <a:stretch>
            <a:fillRect/>
          </a:stretch>
        </p:blipFill>
        <p:spPr>
          <a:xfrm>
            <a:off x="4857292" y="0"/>
            <a:ext cx="4352545" cy="5143500"/>
          </a:xfrm>
          <a:prstGeom prst="rect">
            <a:avLst/>
          </a:prstGeom>
        </p:spPr>
      </p:pic>
    </p:spTree>
    <p:extLst>
      <p:ext uri="{BB962C8B-B14F-4D97-AF65-F5344CB8AC3E}">
        <p14:creationId xmlns:p14="http://schemas.microsoft.com/office/powerpoint/2010/main" val="216625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a:xfrm>
            <a:off x="482650" y="3577133"/>
            <a:ext cx="8244383" cy="883538"/>
          </a:xfrm>
        </p:spPr>
        <p:txBody>
          <a:bodyPr>
            <a:noAutofit/>
          </a:bodyPr>
          <a:lstStyle/>
          <a:p>
            <a:pPr marL="146050" indent="0" algn="just">
              <a:buNone/>
            </a:pPr>
            <a:r>
              <a:rPr lang="uk-UA" sz="1400" dirty="0">
                <a:latin typeface="Times New Roman" panose="02020603050405020304" pitchFamily="18" charset="0"/>
                <a:cs typeface="Times New Roman" panose="02020603050405020304" pitchFamily="18" charset="0"/>
              </a:rPr>
              <a:t>Реалізація інтересів певної суспільної групи розпочинається з виявлення проблеми, що порушує права певних осіб, шкодить суспільству або знижує рівень життя громади</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a:p>
            <a:pPr marL="146050" indent="0" algn="just">
              <a:buNone/>
            </a:pPr>
            <a:r>
              <a:rPr lang="uk-UA" sz="1400" dirty="0">
                <a:latin typeface="Times New Roman" panose="02020603050405020304" pitchFamily="18" charset="0"/>
                <a:cs typeface="Times New Roman" panose="02020603050405020304" pitchFamily="18" charset="0"/>
              </a:rPr>
              <a:t>Проблема потребує аналізу причин її виникнення, оцінки її впливу на життя громади й визначення можливих віддалених наслідків, якщо не буде знайдено шляхів її розв’язання. Чітке уявлення про наявну проблему полегшує подальші дії з </a:t>
            </a:r>
            <a:r>
              <a:rPr lang="uk-UA" sz="1400" dirty="0" err="1">
                <a:latin typeface="Times New Roman" panose="02020603050405020304" pitchFamily="18" charset="0"/>
                <a:cs typeface="Times New Roman" panose="02020603050405020304" pitchFamily="18" charset="0"/>
              </a:rPr>
              <a:t>адвокації</a:t>
            </a:r>
            <a:r>
              <a:rPr lang="uk-UA" sz="1400" dirty="0">
                <a:latin typeface="Times New Roman" panose="02020603050405020304" pitchFamily="18" charset="0"/>
                <a:cs typeface="Times New Roman" panose="02020603050405020304" pitchFamily="18" charset="0"/>
              </a:rPr>
              <a:t> інтересів зацікавлених осіб.</a:t>
            </a: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22</a:t>
            </a:fld>
            <a:endParaRPr lang="uk"/>
          </a:p>
        </p:txBody>
      </p:sp>
      <p:pic>
        <p:nvPicPr>
          <p:cNvPr id="5" name="Рисунок 4"/>
          <p:cNvPicPr>
            <a:picLocks noChangeAspect="1"/>
          </p:cNvPicPr>
          <p:nvPr/>
        </p:nvPicPr>
        <p:blipFill>
          <a:blip r:embed="rId2"/>
          <a:stretch>
            <a:fillRect/>
          </a:stretch>
        </p:blipFill>
        <p:spPr>
          <a:xfrm>
            <a:off x="0" y="0"/>
            <a:ext cx="9159431" cy="3401568"/>
          </a:xfrm>
          <a:prstGeom prst="rect">
            <a:avLst/>
          </a:prstGeom>
        </p:spPr>
      </p:pic>
    </p:spTree>
    <p:extLst>
      <p:ext uri="{BB962C8B-B14F-4D97-AF65-F5344CB8AC3E}">
        <p14:creationId xmlns:p14="http://schemas.microsoft.com/office/powerpoint/2010/main" val="208681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23</a:t>
            </a:fld>
            <a:endParaRPr lang="uk"/>
          </a:p>
        </p:txBody>
      </p:sp>
      <p:pic>
        <p:nvPicPr>
          <p:cNvPr id="5" name="Рисунок 4"/>
          <p:cNvPicPr>
            <a:picLocks noChangeAspect="1"/>
          </p:cNvPicPr>
          <p:nvPr/>
        </p:nvPicPr>
        <p:blipFill>
          <a:blip r:embed="rId2"/>
          <a:stretch>
            <a:fillRect/>
          </a:stretch>
        </p:blipFill>
        <p:spPr>
          <a:xfrm>
            <a:off x="-56694" y="0"/>
            <a:ext cx="9200693" cy="5143500"/>
          </a:xfrm>
          <a:prstGeom prst="rect">
            <a:avLst/>
          </a:prstGeom>
        </p:spPr>
      </p:pic>
    </p:spTree>
    <p:extLst>
      <p:ext uri="{BB962C8B-B14F-4D97-AF65-F5344CB8AC3E}">
        <p14:creationId xmlns:p14="http://schemas.microsoft.com/office/powerpoint/2010/main" val="397652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24</a:t>
            </a:fld>
            <a:endParaRPr lang="uk"/>
          </a:p>
        </p:txBody>
      </p:sp>
      <p:pic>
        <p:nvPicPr>
          <p:cNvPr id="5" name="Рисунок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1305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25</a:t>
            </a:fld>
            <a:endParaRPr lang="uk"/>
          </a:p>
        </p:txBody>
      </p:sp>
      <p:pic>
        <p:nvPicPr>
          <p:cNvPr id="5" name="Рисунок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8992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uk" sz="1600" b="1">
                <a:solidFill>
                  <a:srgbClr val="002060"/>
                </a:solidFill>
                <a:latin typeface="Times New Roman"/>
                <a:ea typeface="Times New Roman"/>
                <a:cs typeface="Times New Roman"/>
                <a:sym typeface="Times New Roman"/>
              </a:rPr>
              <a:t>4. Grassroot-лобіювання</a:t>
            </a:r>
            <a:endParaRPr/>
          </a:p>
        </p:txBody>
      </p:sp>
      <p:sp>
        <p:nvSpPr>
          <p:cNvPr id="235" name="Google Shape;235;p28"/>
          <p:cNvSpPr txBox="1">
            <a:spLocks noGrp="1"/>
          </p:cNvSpPr>
          <p:nvPr>
            <p:ph type="body" idx="1"/>
          </p:nvPr>
        </p:nvSpPr>
        <p:spPr>
          <a:xfrm>
            <a:off x="885034" y="13229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100" b="1" dirty="0">
                <a:solidFill>
                  <a:srgbClr val="000000"/>
                </a:solidFill>
                <a:latin typeface="Arial"/>
                <a:ea typeface="Arial"/>
                <a:cs typeface="Arial"/>
                <a:sym typeface="Arial"/>
              </a:rPr>
              <a:t>Grassroots-кампанії</a:t>
            </a:r>
            <a:r>
              <a:rPr lang="uk" sz="1100" dirty="0">
                <a:solidFill>
                  <a:srgbClr val="000000"/>
                </a:solidFill>
                <a:latin typeface="Arial"/>
                <a:ea typeface="Arial"/>
                <a:cs typeface="Arial"/>
                <a:sym typeface="Arial"/>
              </a:rPr>
              <a:t> (з англ. "кампанії з низів" або "низові кампанії") — це громадські ініціативи, які зароджуються і організовуються на рівні місцевих громад або груп активістів, а не нав'язуються зверху владою чи великими організаціями. Такі кампанії зазвичай базуються на активній участі місцевих жителів або зацікавлених осіб, які прагнуть змінити певні аспекти суспільного життя, політики чи законодавства.</a:t>
            </a:r>
            <a:endParaRPr dirty="0"/>
          </a:p>
        </p:txBody>
      </p:sp>
      <p:sp>
        <p:nvSpPr>
          <p:cNvPr id="236" name="Google Shape;236;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26</a:t>
            </a:fld>
            <a:endParaRPr/>
          </a:p>
        </p:txBody>
      </p:sp>
      <p:pic>
        <p:nvPicPr>
          <p:cNvPr id="2" name="Рисунок 1"/>
          <p:cNvPicPr>
            <a:picLocks noChangeAspect="1"/>
          </p:cNvPicPr>
          <p:nvPr/>
        </p:nvPicPr>
        <p:blipFill>
          <a:blip r:embed="rId3"/>
          <a:stretch>
            <a:fillRect/>
          </a:stretch>
        </p:blipFill>
        <p:spPr>
          <a:xfrm>
            <a:off x="1728682" y="2546900"/>
            <a:ext cx="5818403" cy="1752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672893" y="340851"/>
            <a:ext cx="7505700" cy="9546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uk" sz="1300" b="1">
                <a:solidFill>
                  <a:srgbClr val="000000"/>
                </a:solidFill>
                <a:latin typeface="Times New Roman"/>
                <a:ea typeface="Times New Roman"/>
                <a:cs typeface="Times New Roman"/>
                <a:sym typeface="Times New Roman"/>
              </a:rPr>
              <a:t>Історія виникнення</a:t>
            </a:r>
            <a:endParaRPr b="1">
              <a:latin typeface="Times New Roman"/>
              <a:ea typeface="Times New Roman"/>
              <a:cs typeface="Times New Roman"/>
              <a:sym typeface="Times New Roman"/>
            </a:endParaRPr>
          </a:p>
        </p:txBody>
      </p:sp>
      <p:sp>
        <p:nvSpPr>
          <p:cNvPr id="242" name="Google Shape;242;p29"/>
          <p:cNvSpPr txBox="1">
            <a:spLocks noGrp="1"/>
          </p:cNvSpPr>
          <p:nvPr>
            <p:ph type="body" idx="1"/>
          </p:nvPr>
        </p:nvSpPr>
        <p:spPr>
          <a:xfrm>
            <a:off x="819150" y="1068019"/>
            <a:ext cx="7505700" cy="337070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100" dirty="0">
                <a:solidFill>
                  <a:srgbClr val="000000"/>
                </a:solidFill>
                <a:latin typeface="Times New Roman"/>
                <a:ea typeface="Times New Roman"/>
                <a:cs typeface="Times New Roman"/>
                <a:sym typeface="Times New Roman"/>
              </a:rPr>
              <a:t>Ідея grassroots-кампаній має давні корені і тісно пов'язана з розвитком демократичних рухів. Однак термін "grassroots" у контексті громадської діяльності став широко вживаним у XX столітті.</a:t>
            </a:r>
            <a:endParaRPr sz="11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sz="1100" b="1" dirty="0">
                <a:solidFill>
                  <a:srgbClr val="000000"/>
                </a:solidFill>
                <a:latin typeface="Times New Roman"/>
                <a:ea typeface="Times New Roman"/>
                <a:cs typeface="Times New Roman"/>
                <a:sym typeface="Times New Roman"/>
              </a:rPr>
              <a:t> </a:t>
            </a:r>
            <a:endParaRPr sz="1100"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sz="1100" b="1" dirty="0">
                <a:solidFill>
                  <a:srgbClr val="000000"/>
                </a:solidFill>
                <a:latin typeface="Times New Roman"/>
                <a:ea typeface="Times New Roman"/>
                <a:cs typeface="Times New Roman"/>
                <a:sym typeface="Times New Roman"/>
              </a:rPr>
              <a:t>Основні етапи розвитку:</a:t>
            </a:r>
            <a:endParaRPr sz="1100" b="1" dirty="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000" dirty="0">
                <a:solidFill>
                  <a:srgbClr val="000000"/>
                </a:solidFill>
                <a:latin typeface="Times New Roman"/>
                <a:ea typeface="Times New Roman"/>
                <a:cs typeface="Times New Roman"/>
                <a:sym typeface="Times New Roman"/>
              </a:rPr>
              <a:t>·</a:t>
            </a:r>
            <a:r>
              <a:rPr lang="uk" sz="700" dirty="0">
                <a:solidFill>
                  <a:srgbClr val="000000"/>
                </a:solidFill>
                <a:latin typeface="Times New Roman"/>
                <a:ea typeface="Times New Roman"/>
                <a:cs typeface="Times New Roman"/>
                <a:sym typeface="Times New Roman"/>
              </a:rPr>
              <a:t>   	</a:t>
            </a:r>
            <a:r>
              <a:rPr lang="uk" sz="1100" b="1" dirty="0">
                <a:solidFill>
                  <a:srgbClr val="000000"/>
                </a:solidFill>
                <a:latin typeface="Times New Roman"/>
                <a:ea typeface="Times New Roman"/>
                <a:cs typeface="Times New Roman"/>
                <a:sym typeface="Times New Roman"/>
              </a:rPr>
              <a:t>Популістські рухи кінця XIX — початку XX століття</a:t>
            </a:r>
            <a:r>
              <a:rPr lang="uk" sz="1100" dirty="0">
                <a:solidFill>
                  <a:srgbClr val="000000"/>
                </a:solidFill>
                <a:latin typeface="Times New Roman"/>
                <a:ea typeface="Times New Roman"/>
                <a:cs typeface="Times New Roman"/>
                <a:sym typeface="Times New Roman"/>
              </a:rPr>
              <a:t>: Один з перших прикладів grassroots-кампаній — американський Популістський рух, який об'єднав фермерів, що виступали проти економічних і політичних еліт. Вони прагнули реформувати політичну систему США для захисту інтересів простих громадян.</a:t>
            </a:r>
            <a:endParaRPr sz="1100" dirty="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000" dirty="0">
                <a:solidFill>
                  <a:srgbClr val="000000"/>
                </a:solidFill>
                <a:latin typeface="Times New Roman"/>
                <a:ea typeface="Times New Roman"/>
                <a:cs typeface="Times New Roman"/>
                <a:sym typeface="Times New Roman"/>
              </a:rPr>
              <a:t>·</a:t>
            </a:r>
            <a:r>
              <a:rPr lang="uk" sz="700" dirty="0">
                <a:solidFill>
                  <a:srgbClr val="000000"/>
                </a:solidFill>
                <a:latin typeface="Times New Roman"/>
                <a:ea typeface="Times New Roman"/>
                <a:cs typeface="Times New Roman"/>
                <a:sym typeface="Times New Roman"/>
              </a:rPr>
              <a:t>   	</a:t>
            </a:r>
            <a:r>
              <a:rPr lang="uk" sz="1100" b="1" dirty="0">
                <a:solidFill>
                  <a:srgbClr val="000000"/>
                </a:solidFill>
                <a:latin typeface="Times New Roman"/>
                <a:ea typeface="Times New Roman"/>
                <a:cs typeface="Times New Roman"/>
                <a:sym typeface="Times New Roman"/>
              </a:rPr>
              <a:t>Громадянські права та рухи 1960-х років</a:t>
            </a:r>
            <a:r>
              <a:rPr lang="uk" sz="1100" dirty="0">
                <a:solidFill>
                  <a:srgbClr val="000000"/>
                </a:solidFill>
                <a:latin typeface="Times New Roman"/>
                <a:ea typeface="Times New Roman"/>
                <a:cs typeface="Times New Roman"/>
                <a:sym typeface="Times New Roman"/>
              </a:rPr>
              <a:t>: Одним із найяскравіших прикладів grassroots-кампаній був Рух за громадянські права в США, який боровся за рівні права афроамериканців. Мартін Лютер Кінг та інші активісти організовували місцеві громади для участі в мирних протестах, маршах і бойкотах, що зрештою призвело до значних змін у законодавстві США.</a:t>
            </a:r>
            <a:endParaRPr sz="1100" dirty="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000" dirty="0">
                <a:solidFill>
                  <a:srgbClr val="000000"/>
                </a:solidFill>
                <a:latin typeface="Times New Roman"/>
                <a:ea typeface="Times New Roman"/>
                <a:cs typeface="Times New Roman"/>
                <a:sym typeface="Times New Roman"/>
              </a:rPr>
              <a:t>·</a:t>
            </a:r>
            <a:r>
              <a:rPr lang="uk" sz="700" dirty="0">
                <a:solidFill>
                  <a:srgbClr val="000000"/>
                </a:solidFill>
                <a:latin typeface="Times New Roman"/>
                <a:ea typeface="Times New Roman"/>
                <a:cs typeface="Times New Roman"/>
                <a:sym typeface="Times New Roman"/>
              </a:rPr>
              <a:t>   	</a:t>
            </a:r>
            <a:r>
              <a:rPr lang="uk" sz="1100" b="1" dirty="0">
                <a:solidFill>
                  <a:srgbClr val="000000"/>
                </a:solidFill>
                <a:latin typeface="Times New Roman"/>
                <a:ea typeface="Times New Roman"/>
                <a:cs typeface="Times New Roman"/>
                <a:sym typeface="Times New Roman"/>
              </a:rPr>
              <a:t>Екологічний рух</a:t>
            </a:r>
            <a:r>
              <a:rPr lang="uk" sz="1100" dirty="0">
                <a:solidFill>
                  <a:srgbClr val="000000"/>
                </a:solidFill>
                <a:latin typeface="Times New Roman"/>
                <a:ea typeface="Times New Roman"/>
                <a:cs typeface="Times New Roman"/>
                <a:sym typeface="Times New Roman"/>
              </a:rPr>
              <a:t>: З кінця XX століття зростала популярність екологічних grassroots-кампаній, які боролися за збереження довкілля, проти забруднення, вирубки лісів, видобутку корисних копалин тощо. Наприклад, кампанії проти будівництва атомних електростанцій або за збереження рідкісних видів тварин і рослин часто починалися з місцевих ініціатив.</a:t>
            </a:r>
            <a:endParaRPr dirty="0">
              <a:latin typeface="Times New Roman"/>
              <a:ea typeface="Times New Roman"/>
              <a:cs typeface="Times New Roman"/>
              <a:sym typeface="Times New Roman"/>
            </a:endParaRPr>
          </a:p>
        </p:txBody>
      </p:sp>
      <p:sp>
        <p:nvSpPr>
          <p:cNvPr id="243" name="Google Shape;243;p2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latin typeface="Times New Roman"/>
                <a:ea typeface="Times New Roman"/>
                <a:cs typeface="Times New Roman"/>
                <a:sym typeface="Times New Roman"/>
              </a:rPr>
              <a:t>27</a:t>
            </a:fld>
            <a:endParaRPr>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body" idx="1"/>
          </p:nvPr>
        </p:nvSpPr>
        <p:spPr>
          <a:xfrm>
            <a:off x="819150" y="544425"/>
            <a:ext cx="7505700" cy="3894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uk" b="1">
                <a:solidFill>
                  <a:srgbClr val="000000"/>
                </a:solidFill>
                <a:latin typeface="Times New Roman"/>
                <a:ea typeface="Times New Roman"/>
                <a:cs typeface="Times New Roman"/>
                <a:sym typeface="Times New Roman"/>
              </a:rPr>
              <a:t>Основні методи реалізації grassroots-кампаній</a:t>
            </a:r>
            <a:endParaRPr b="1">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1.</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Мобілізація громадськості</a:t>
            </a:r>
            <a:r>
              <a:rPr lang="uk" sz="1100">
                <a:solidFill>
                  <a:srgbClr val="000000"/>
                </a:solidFill>
                <a:latin typeface="Times New Roman"/>
                <a:ea typeface="Times New Roman"/>
                <a:cs typeface="Times New Roman"/>
                <a:sym typeface="Times New Roman"/>
              </a:rPr>
              <a:t>: Основний принцип grassroots-кампаній — залучення максимальної кількості людей до активних дій. Це може бути через організацію зборів, мітингів, протестів, маршів, а також онлайн-платформ для обговорення проблем і координації дій.</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2.</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Поширення інформації</a:t>
            </a:r>
            <a:r>
              <a:rPr lang="uk" sz="1100">
                <a:solidFill>
                  <a:srgbClr val="000000"/>
                </a:solidFill>
                <a:latin typeface="Times New Roman"/>
                <a:ea typeface="Times New Roman"/>
                <a:cs typeface="Times New Roman"/>
                <a:sym typeface="Times New Roman"/>
              </a:rPr>
              <a:t>: Grassroots-кампанії активно використовують як традиційні, так і цифрові медіа для розповсюдження інформації про проблему. Це можуть бути листівки, плакати, статті в газетах, телепрограми, але також соціальні мережі, блоги, відео на YouTube тощо.</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3.</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Петиції та збори підписів</a:t>
            </a:r>
            <a:r>
              <a:rPr lang="uk" sz="1100">
                <a:solidFill>
                  <a:srgbClr val="000000"/>
                </a:solidFill>
                <a:latin typeface="Times New Roman"/>
                <a:ea typeface="Times New Roman"/>
                <a:cs typeface="Times New Roman"/>
                <a:sym typeface="Times New Roman"/>
              </a:rPr>
              <a:t>: Організація петицій — один із найбільш популярних методів. Збір підписів під петицією дозволяє показати широку підтримку певної ідеї або вимоги та використовується для тиску на владу чи інші зацікавлені сторони.</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4.</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Громадські акції та заходи</a:t>
            </a:r>
            <a:r>
              <a:rPr lang="uk" sz="1100">
                <a:solidFill>
                  <a:srgbClr val="000000"/>
                </a:solidFill>
                <a:latin typeface="Times New Roman"/>
                <a:ea typeface="Times New Roman"/>
                <a:cs typeface="Times New Roman"/>
                <a:sym typeface="Times New Roman"/>
              </a:rPr>
              <a:t>: Мітинги, флешмоби, акції прямої дії (наприклад, блокування доріг або будівель) є популярними методами. Вони привертають увагу до проблеми та можуть створити тиск на владу або інші інституції.</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5.</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Горизонтальна організаційна структура</a:t>
            </a:r>
            <a:r>
              <a:rPr lang="uk" sz="1100">
                <a:solidFill>
                  <a:srgbClr val="000000"/>
                </a:solidFill>
                <a:latin typeface="Times New Roman"/>
                <a:ea typeface="Times New Roman"/>
                <a:cs typeface="Times New Roman"/>
                <a:sym typeface="Times New Roman"/>
              </a:rPr>
              <a:t>: Відсутність жорсткої ієрархії та централізованого керівництва. Grassroots-кампанії часто мають децентралізовану структуру, де рішення приймаються колективно, що сприяє залученню більшої кількості учасників та демократичності процесу.</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6.</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Співпраця з іншими організаціями</a:t>
            </a:r>
            <a:r>
              <a:rPr lang="uk" sz="1100">
                <a:solidFill>
                  <a:srgbClr val="000000"/>
                </a:solidFill>
                <a:latin typeface="Times New Roman"/>
                <a:ea typeface="Times New Roman"/>
                <a:cs typeface="Times New Roman"/>
                <a:sym typeface="Times New Roman"/>
              </a:rPr>
              <a:t>: Grassroots-кампанії можуть взаємодіяти з іншими рухами, неурядовими організаціями, профспілками, екологічними та правозахисними групами для досягнення спільних цілей.</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100">
                <a:solidFill>
                  <a:srgbClr val="000000"/>
                </a:solidFill>
                <a:latin typeface="Times New Roman"/>
                <a:ea typeface="Times New Roman"/>
                <a:cs typeface="Times New Roman"/>
                <a:sym typeface="Times New Roman"/>
              </a:rPr>
              <a:t>7.</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Фінансування через краудфандинг</a:t>
            </a:r>
            <a:r>
              <a:rPr lang="uk" sz="1100">
                <a:solidFill>
                  <a:srgbClr val="000000"/>
                </a:solidFill>
                <a:latin typeface="Times New Roman"/>
                <a:ea typeface="Times New Roman"/>
                <a:cs typeface="Times New Roman"/>
                <a:sym typeface="Times New Roman"/>
              </a:rPr>
              <a:t>: Оскільки grassroots-кампанії часто мають обмежений доступ до фінансування, вони використовують краудфандинг, тобто збір коштів серед широкої громадськості через онлайн-платформи або під час заходів.</a:t>
            </a:r>
            <a:endParaRPr>
              <a:latin typeface="Times New Roman"/>
              <a:ea typeface="Times New Roman"/>
              <a:cs typeface="Times New Roman"/>
              <a:sym typeface="Times New Roman"/>
            </a:endParaRPr>
          </a:p>
        </p:txBody>
      </p:sp>
      <p:sp>
        <p:nvSpPr>
          <p:cNvPr id="249" name="Google Shape;249;p3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body" idx="1"/>
          </p:nvPr>
        </p:nvSpPr>
        <p:spPr>
          <a:xfrm>
            <a:off x="819150" y="544425"/>
            <a:ext cx="7505700" cy="389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b="1">
                <a:solidFill>
                  <a:srgbClr val="000000"/>
                </a:solidFill>
                <a:latin typeface="Times New Roman"/>
                <a:ea typeface="Times New Roman"/>
                <a:cs typeface="Times New Roman"/>
                <a:sym typeface="Times New Roman"/>
              </a:rPr>
              <a:t>Приклади успішних grassroots-кампаній</a:t>
            </a:r>
            <a:endParaRPr b="1">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000">
                <a:solidFill>
                  <a:srgbClr val="000000"/>
                </a:solidFill>
                <a:latin typeface="Times New Roman"/>
                <a:ea typeface="Times New Roman"/>
                <a:cs typeface="Times New Roman"/>
                <a:sym typeface="Times New Roman"/>
              </a:rPr>
              <a:t>·</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Standing Rock</a:t>
            </a:r>
            <a:r>
              <a:rPr lang="uk" sz="1100">
                <a:solidFill>
                  <a:srgbClr val="000000"/>
                </a:solidFill>
                <a:latin typeface="Times New Roman"/>
                <a:ea typeface="Times New Roman"/>
                <a:cs typeface="Times New Roman"/>
                <a:sym typeface="Times New Roman"/>
              </a:rPr>
              <a:t>: Кампанія проти будівництва нафтопроводу на території індіанського резервату в Північній Дакоті, яка привернула міжнародну увагу і стала символом боротьби за права корінних народів і захист довкілля.</a:t>
            </a:r>
            <a:endParaRPr sz="1100">
              <a:solidFill>
                <a:srgbClr val="000000"/>
              </a:solidFill>
              <a:latin typeface="Times New Roman"/>
              <a:ea typeface="Times New Roman"/>
              <a:cs typeface="Times New Roman"/>
              <a:sym typeface="Times New Roman"/>
            </a:endParaRPr>
          </a:p>
          <a:p>
            <a:pPr marL="457200" lvl="0" indent="-228600" algn="l" rtl="0">
              <a:spcBef>
                <a:spcPts val="0"/>
              </a:spcBef>
              <a:spcAft>
                <a:spcPts val="0"/>
              </a:spcAft>
              <a:buNone/>
            </a:pPr>
            <a:r>
              <a:rPr lang="uk" sz="1000">
                <a:solidFill>
                  <a:srgbClr val="000000"/>
                </a:solidFill>
                <a:latin typeface="Times New Roman"/>
                <a:ea typeface="Times New Roman"/>
                <a:cs typeface="Times New Roman"/>
                <a:sym typeface="Times New Roman"/>
              </a:rPr>
              <a:t>·</a:t>
            </a:r>
            <a:r>
              <a:rPr lang="uk" sz="700">
                <a:solidFill>
                  <a:srgbClr val="000000"/>
                </a:solidFill>
                <a:latin typeface="Times New Roman"/>
                <a:ea typeface="Times New Roman"/>
                <a:cs typeface="Times New Roman"/>
                <a:sym typeface="Times New Roman"/>
              </a:rPr>
              <a:t>   	</a:t>
            </a:r>
            <a:r>
              <a:rPr lang="uk" sz="1100" b="1">
                <a:solidFill>
                  <a:srgbClr val="000000"/>
                </a:solidFill>
                <a:latin typeface="Times New Roman"/>
                <a:ea typeface="Times New Roman"/>
                <a:cs typeface="Times New Roman"/>
                <a:sym typeface="Times New Roman"/>
              </a:rPr>
              <a:t>Fridays for Future</a:t>
            </a:r>
            <a:r>
              <a:rPr lang="uk" sz="1100">
                <a:solidFill>
                  <a:srgbClr val="000000"/>
                </a:solidFill>
                <a:latin typeface="Times New Roman"/>
                <a:ea typeface="Times New Roman"/>
                <a:cs typeface="Times New Roman"/>
                <a:sym typeface="Times New Roman"/>
              </a:rPr>
              <a:t>: Глобальний рух, заснований Гретою Тунберг, який починався як одиночний протест, але швидко перетворився на глобальну кампанію з боротьби зі змінами клімату, в якій беруть участь мільйони молодих людей по всьому світу.</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sz="1100">
                <a:solidFill>
                  <a:srgbClr val="000000"/>
                </a:solidFill>
                <a:latin typeface="Times New Roman"/>
                <a:ea typeface="Times New Roman"/>
                <a:cs typeface="Times New Roman"/>
                <a:sym typeface="Times New Roman"/>
              </a:rPr>
              <a:t>Grassroots-кампанії є потужним інструментом соціальних змін, що базуються на ініціативі та активності простих громадян. Їх сила полягає у здатності об'єднувати людей навколо спільної мети, використовувати різноманітні методи впливу та досягати конкретних результатів через тиск "знизу".</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a:latin typeface="Times New Roman"/>
              <a:ea typeface="Times New Roman"/>
              <a:cs typeface="Times New Roman"/>
              <a:sym typeface="Times New Roman"/>
            </a:endParaRPr>
          </a:p>
        </p:txBody>
      </p:sp>
      <p:sp>
        <p:nvSpPr>
          <p:cNvPr id="255" name="Google Shape;255;p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29</a:t>
            </a:fld>
            <a:endParaRPr/>
          </a:p>
        </p:txBody>
      </p:sp>
      <p:pic>
        <p:nvPicPr>
          <p:cNvPr id="2" name="Рисунок 1"/>
          <p:cNvPicPr>
            <a:picLocks noChangeAspect="1"/>
          </p:cNvPicPr>
          <p:nvPr/>
        </p:nvPicPr>
        <p:blipFill>
          <a:blip r:embed="rId3"/>
          <a:stretch>
            <a:fillRect/>
          </a:stretch>
        </p:blipFill>
        <p:spPr>
          <a:xfrm>
            <a:off x="819150" y="2752968"/>
            <a:ext cx="7571584" cy="1790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uk" sz="1600" b="1">
                <a:solidFill>
                  <a:srgbClr val="002060"/>
                </a:solidFill>
                <a:latin typeface="Times New Roman"/>
                <a:ea typeface="Times New Roman"/>
                <a:cs typeface="Times New Roman"/>
                <a:sym typeface="Times New Roman"/>
              </a:rPr>
              <a:t>1. Поняття та сутність адвокації</a:t>
            </a:r>
            <a:endParaRPr/>
          </a:p>
        </p:txBody>
      </p:sp>
      <p:sp>
        <p:nvSpPr>
          <p:cNvPr id="142" name="Google Shape;142;p15"/>
          <p:cNvSpPr txBox="1">
            <a:spLocks noGrp="1"/>
          </p:cNvSpPr>
          <p:nvPr>
            <p:ph type="body" idx="1"/>
          </p:nvPr>
        </p:nvSpPr>
        <p:spPr>
          <a:xfrm>
            <a:off x="819150" y="1413850"/>
            <a:ext cx="7505700" cy="30249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Адвокація є важливою складовою лобістської діяльності та використовується для впливу на прийняття політичних і управлінських рішень на різних рівнях. Вона включає в себе </a:t>
            </a:r>
            <a:r>
              <a:rPr lang="uk" sz="1100" b="1">
                <a:solidFill>
                  <a:srgbClr val="000000"/>
                </a:solidFill>
                <a:latin typeface="Times New Roman"/>
                <a:ea typeface="Times New Roman"/>
                <a:cs typeface="Times New Roman"/>
                <a:sym typeface="Times New Roman"/>
              </a:rPr>
              <a:t>заходи, спрямовані на захист інтересів окремих груп або осіб шляхом просування їхніх поглядів та ідей у суспільстві та серед владних структур</a:t>
            </a:r>
            <a:r>
              <a:rPr lang="uk" sz="1100">
                <a:solidFill>
                  <a:srgbClr val="000000"/>
                </a:solidFill>
                <a:latin typeface="Times New Roman"/>
                <a:ea typeface="Times New Roman"/>
                <a:cs typeface="Times New Roman"/>
                <a:sym typeface="Times New Roman"/>
              </a:rPr>
              <a:t>.</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1100">
              <a:solidFill>
                <a:srgbClr val="000000"/>
              </a:solidFill>
              <a:latin typeface="Times New Roman"/>
              <a:ea typeface="Times New Roman"/>
              <a:cs typeface="Times New Roman"/>
              <a:sym typeface="Times New Roman"/>
            </a:endParaRPr>
          </a:p>
        </p:txBody>
      </p:sp>
      <p:sp>
        <p:nvSpPr>
          <p:cNvPr id="143" name="Google Shape;143;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3</a:t>
            </a:fld>
            <a:endParaRPr/>
          </a:p>
        </p:txBody>
      </p:sp>
      <p:pic>
        <p:nvPicPr>
          <p:cNvPr id="144" name="Google Shape;144;p15"/>
          <p:cNvPicPr preferRelativeResize="0"/>
          <p:nvPr/>
        </p:nvPicPr>
        <p:blipFill>
          <a:blip r:embed="rId3">
            <a:alphaModFix/>
          </a:blip>
          <a:stretch>
            <a:fillRect/>
          </a:stretch>
        </p:blipFill>
        <p:spPr>
          <a:xfrm>
            <a:off x="920900" y="2368450"/>
            <a:ext cx="7403950" cy="2478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lnSpc>
                <a:spcPct val="115000"/>
              </a:lnSpc>
              <a:spcBef>
                <a:spcPts val="1200"/>
              </a:spcBef>
              <a:spcAft>
                <a:spcPts val="1200"/>
              </a:spcAft>
              <a:buNone/>
            </a:pPr>
            <a:r>
              <a:rPr lang="uk" sz="1600" b="1">
                <a:solidFill>
                  <a:srgbClr val="002060"/>
                </a:solidFill>
                <a:latin typeface="Times New Roman"/>
                <a:ea typeface="Times New Roman"/>
                <a:cs typeface="Times New Roman"/>
                <a:sym typeface="Times New Roman"/>
              </a:rPr>
              <a:t>5. Майбутні тенденції в адвокації</a:t>
            </a:r>
            <a:endParaRPr/>
          </a:p>
        </p:txBody>
      </p:sp>
      <p:sp>
        <p:nvSpPr>
          <p:cNvPr id="261" name="Google Shape;261;p32"/>
          <p:cNvSpPr txBox="1">
            <a:spLocks noGrp="1"/>
          </p:cNvSpPr>
          <p:nvPr>
            <p:ph type="body" idx="1"/>
          </p:nvPr>
        </p:nvSpPr>
        <p:spPr>
          <a:xfrm>
            <a:off x="819150" y="1348850"/>
            <a:ext cx="7505700" cy="3090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100">
                <a:solidFill>
                  <a:srgbClr val="000000"/>
                </a:solidFill>
                <a:latin typeface="Times New Roman"/>
                <a:ea typeface="Times New Roman"/>
                <a:cs typeface="Times New Roman"/>
                <a:sym typeface="Times New Roman"/>
              </a:rPr>
              <a:t>У майбутньому адвокація, ймовірно, стане ще більш інтегрованою з новими технологіями та глобальними процесами. Деякі з можливих тенденцій включають:</a:t>
            </a:r>
            <a:endParaRPr sz="1100">
              <a:solidFill>
                <a:srgbClr val="000000"/>
              </a:solidFill>
              <a:latin typeface="Times New Roman"/>
              <a:ea typeface="Times New Roman"/>
              <a:cs typeface="Times New Roman"/>
              <a:sym typeface="Times New Roman"/>
            </a:endParaRPr>
          </a:p>
          <a:p>
            <a:pPr marL="457200" lvl="0" indent="-298450" algn="l" rtl="0">
              <a:spcBef>
                <a:spcPts val="120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Підвищення ролі штучного інтелекту</a:t>
            </a:r>
            <a:r>
              <a:rPr lang="uk" sz="1100">
                <a:solidFill>
                  <a:srgbClr val="000000"/>
                </a:solidFill>
                <a:latin typeface="Times New Roman"/>
                <a:ea typeface="Times New Roman"/>
                <a:cs typeface="Times New Roman"/>
                <a:sym typeface="Times New Roman"/>
              </a:rPr>
              <a:t>: Використання AI для аналізу великих масивів даних та передбачення результатів адвокаційних кампаній.</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Посилення міжнародної координації</a:t>
            </a:r>
            <a:r>
              <a:rPr lang="uk" sz="1100">
                <a:solidFill>
                  <a:srgbClr val="000000"/>
                </a:solidFill>
                <a:latin typeface="Times New Roman"/>
                <a:ea typeface="Times New Roman"/>
                <a:cs typeface="Times New Roman"/>
                <a:sym typeface="Times New Roman"/>
              </a:rPr>
              <a:t>: З огляду на глобальні виклики, такі як зміна клімату, міжнародна адвокація потребуватиме ще більшої координації та співпраці між країнами.</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Розширення участі громадян</a:t>
            </a:r>
            <a:r>
              <a:rPr lang="uk" sz="1100">
                <a:solidFill>
                  <a:srgbClr val="000000"/>
                </a:solidFill>
                <a:latin typeface="Times New Roman"/>
                <a:ea typeface="Times New Roman"/>
                <a:cs typeface="Times New Roman"/>
                <a:sym typeface="Times New Roman"/>
              </a:rPr>
              <a:t>: Завдяки технологіям, адвокація ставатиме все більш децентралізованою, з більшим залученням звичайних громадян до процесу прийняття рішень.</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Збільшення уваги до соціальної справедливості</a:t>
            </a:r>
            <a:r>
              <a:rPr lang="uk" sz="1100">
                <a:solidFill>
                  <a:srgbClr val="000000"/>
                </a:solidFill>
                <a:latin typeface="Times New Roman"/>
                <a:ea typeface="Times New Roman"/>
                <a:cs typeface="Times New Roman"/>
                <a:sym typeface="Times New Roman"/>
              </a:rPr>
              <a:t>: Питання рівності, недискримінації та соціальної справедливості ставатимуть все більш важливими в адвокаційних кампаніях.</a:t>
            </a:r>
            <a:endParaRPr/>
          </a:p>
        </p:txBody>
      </p:sp>
      <p:sp>
        <p:nvSpPr>
          <p:cNvPr id="262" name="Google Shape;262;p3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body" idx="1"/>
          </p:nvPr>
        </p:nvSpPr>
        <p:spPr>
          <a:xfrm>
            <a:off x="819150" y="292608"/>
            <a:ext cx="7505700" cy="4146117"/>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uk" sz="900" b="1" dirty="0">
                <a:solidFill>
                  <a:srgbClr val="000000"/>
                </a:solidFill>
                <a:latin typeface="Times New Roman"/>
                <a:ea typeface="Times New Roman"/>
                <a:cs typeface="Times New Roman"/>
                <a:sym typeface="Times New Roman"/>
              </a:rPr>
              <a:t>Використання новітніх технологій в адвокаційній діяльності</a:t>
            </a:r>
            <a:endParaRPr sz="900" b="1"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900" dirty="0">
                <a:solidFill>
                  <a:srgbClr val="000000"/>
                </a:solidFill>
                <a:latin typeface="Times New Roman"/>
                <a:ea typeface="Times New Roman"/>
                <a:cs typeface="Times New Roman"/>
                <a:sym typeface="Times New Roman"/>
              </a:rPr>
              <a:t>Сучасні технології значно розширюють можливості для адвокаційної діяльності. Інтернет і соціальні мережі стають ключовими інструментами для організації адвокаційних кампаній, залучення громадськості та швидкого поширення інформації</a:t>
            </a:r>
            <a:r>
              <a:rPr lang="uk" sz="900" dirty="0" smtClean="0">
                <a:solidFill>
                  <a:srgbClr val="000000"/>
                </a:solidFill>
                <a:latin typeface="Times New Roman"/>
                <a:ea typeface="Times New Roman"/>
                <a:cs typeface="Times New Roman"/>
                <a:sym typeface="Times New Roman"/>
              </a:rPr>
              <a:t>.</a:t>
            </a:r>
            <a:endParaRPr sz="900" b="1"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900" b="1" dirty="0">
                <a:solidFill>
                  <a:srgbClr val="000000"/>
                </a:solidFill>
                <a:latin typeface="Times New Roman"/>
                <a:ea typeface="Times New Roman"/>
                <a:cs typeface="Times New Roman"/>
                <a:sym typeface="Times New Roman"/>
              </a:rPr>
              <a:t>Технологічні інструменти адвокації:</a:t>
            </a:r>
            <a:endParaRPr sz="900" b="1" dirty="0">
              <a:solidFill>
                <a:srgbClr val="000000"/>
              </a:solidFill>
              <a:latin typeface="Times New Roman"/>
              <a:ea typeface="Times New Roman"/>
              <a:cs typeface="Times New Roman"/>
              <a:sym typeface="Times New Roman"/>
            </a:endParaRPr>
          </a:p>
          <a:p>
            <a:pPr marL="457200" lvl="0" indent="-287972" algn="l" rtl="0">
              <a:spcBef>
                <a:spcPts val="1200"/>
              </a:spcBef>
              <a:spcAft>
                <a:spcPts val="0"/>
              </a:spcAft>
              <a:buClr>
                <a:srgbClr val="000000"/>
              </a:buClr>
              <a:buSzPct val="100000"/>
              <a:buFont typeface="Arial"/>
              <a:buChar char="●"/>
            </a:pPr>
            <a:r>
              <a:rPr lang="uk" sz="900" b="1" dirty="0">
                <a:solidFill>
                  <a:srgbClr val="000000"/>
                </a:solidFill>
                <a:latin typeface="Times New Roman"/>
                <a:ea typeface="Times New Roman"/>
                <a:cs typeface="Times New Roman"/>
                <a:sym typeface="Times New Roman"/>
              </a:rPr>
              <a:t>Соціальні мережі</a:t>
            </a:r>
            <a:r>
              <a:rPr lang="uk" sz="900" dirty="0">
                <a:solidFill>
                  <a:srgbClr val="000000"/>
                </a:solidFill>
                <a:latin typeface="Times New Roman"/>
                <a:ea typeface="Times New Roman"/>
                <a:cs typeface="Times New Roman"/>
                <a:sym typeface="Times New Roman"/>
              </a:rPr>
              <a:t>: Facebook, Twitter, Instagram та інші платформи дозволяють швидко мобілізувати велику кількість людей, залучити їх до акцій та кампаній.</a:t>
            </a:r>
            <a:endParaRPr sz="900" dirty="0">
              <a:solidFill>
                <a:srgbClr val="000000"/>
              </a:solidFill>
              <a:latin typeface="Times New Roman"/>
              <a:ea typeface="Times New Roman"/>
              <a:cs typeface="Times New Roman"/>
              <a:sym typeface="Times New Roman"/>
            </a:endParaRPr>
          </a:p>
          <a:p>
            <a:pPr marL="457200" lvl="0" indent="-287972" algn="l" rtl="0">
              <a:spcBef>
                <a:spcPts val="0"/>
              </a:spcBef>
              <a:spcAft>
                <a:spcPts val="0"/>
              </a:spcAft>
              <a:buClr>
                <a:srgbClr val="000000"/>
              </a:buClr>
              <a:buSzPct val="100000"/>
              <a:buFont typeface="Arial"/>
              <a:buChar char="●"/>
            </a:pPr>
            <a:r>
              <a:rPr lang="uk" sz="900" b="1" dirty="0">
                <a:solidFill>
                  <a:srgbClr val="000000"/>
                </a:solidFill>
                <a:latin typeface="Times New Roman"/>
                <a:ea typeface="Times New Roman"/>
                <a:cs typeface="Times New Roman"/>
                <a:sym typeface="Times New Roman"/>
              </a:rPr>
              <a:t>Онлайн-петиції</a:t>
            </a:r>
            <a:r>
              <a:rPr lang="uk" sz="900" dirty="0">
                <a:solidFill>
                  <a:srgbClr val="000000"/>
                </a:solidFill>
                <a:latin typeface="Times New Roman"/>
                <a:ea typeface="Times New Roman"/>
                <a:cs typeface="Times New Roman"/>
                <a:sym typeface="Times New Roman"/>
              </a:rPr>
              <a:t>: Платформи на зразок Change.org надають можливість збирати підписи під петиціями, що можуть бути подані до урядових органів.</a:t>
            </a:r>
            <a:endParaRPr sz="900" dirty="0">
              <a:solidFill>
                <a:srgbClr val="000000"/>
              </a:solidFill>
              <a:latin typeface="Times New Roman"/>
              <a:ea typeface="Times New Roman"/>
              <a:cs typeface="Times New Roman"/>
              <a:sym typeface="Times New Roman"/>
            </a:endParaRPr>
          </a:p>
          <a:p>
            <a:pPr marL="457200" lvl="0" indent="-287972" algn="l" rtl="0">
              <a:spcBef>
                <a:spcPts val="0"/>
              </a:spcBef>
              <a:spcAft>
                <a:spcPts val="0"/>
              </a:spcAft>
              <a:buClr>
                <a:srgbClr val="000000"/>
              </a:buClr>
              <a:buSzPct val="100000"/>
              <a:buFont typeface="Arial"/>
              <a:buChar char="●"/>
            </a:pPr>
            <a:r>
              <a:rPr lang="uk" sz="900" b="1" dirty="0">
                <a:solidFill>
                  <a:srgbClr val="000000"/>
                </a:solidFill>
                <a:latin typeface="Times New Roman"/>
                <a:ea typeface="Times New Roman"/>
                <a:cs typeface="Times New Roman"/>
                <a:sym typeface="Times New Roman"/>
              </a:rPr>
              <a:t>Відеоконтент</a:t>
            </a:r>
            <a:r>
              <a:rPr lang="uk" sz="900" dirty="0">
                <a:solidFill>
                  <a:srgbClr val="000000"/>
                </a:solidFill>
                <a:latin typeface="Times New Roman"/>
                <a:ea typeface="Times New Roman"/>
                <a:cs typeface="Times New Roman"/>
                <a:sym typeface="Times New Roman"/>
              </a:rPr>
              <a:t>: Відео на YouTube або короткі ролики в TikTok можуть швидко стати вірусними і залучити увагу до певного питання.</a:t>
            </a:r>
            <a:endParaRPr sz="900" dirty="0">
              <a:solidFill>
                <a:srgbClr val="000000"/>
              </a:solidFill>
              <a:latin typeface="Times New Roman"/>
              <a:ea typeface="Times New Roman"/>
              <a:cs typeface="Times New Roman"/>
              <a:sym typeface="Times New Roman"/>
            </a:endParaRPr>
          </a:p>
          <a:p>
            <a:pPr marL="457200" lvl="0" indent="-287972" algn="l" rtl="0">
              <a:spcBef>
                <a:spcPts val="0"/>
              </a:spcBef>
              <a:spcAft>
                <a:spcPts val="0"/>
              </a:spcAft>
              <a:buClr>
                <a:srgbClr val="000000"/>
              </a:buClr>
              <a:buSzPct val="100000"/>
              <a:buFont typeface="Arial"/>
              <a:buChar char="●"/>
            </a:pPr>
            <a:r>
              <a:rPr lang="uk" sz="900" b="1" dirty="0">
                <a:solidFill>
                  <a:srgbClr val="000000"/>
                </a:solidFill>
                <a:latin typeface="Times New Roman"/>
                <a:ea typeface="Times New Roman"/>
                <a:cs typeface="Times New Roman"/>
                <a:sym typeface="Times New Roman"/>
              </a:rPr>
              <a:t>Краудфандинг</a:t>
            </a:r>
            <a:r>
              <a:rPr lang="uk" sz="900" dirty="0">
                <a:solidFill>
                  <a:srgbClr val="000000"/>
                </a:solidFill>
                <a:latin typeface="Times New Roman"/>
                <a:ea typeface="Times New Roman"/>
                <a:cs typeface="Times New Roman"/>
                <a:sym typeface="Times New Roman"/>
              </a:rPr>
              <a:t>: Платформи на зразок Kickstarter або GoFundMe дозволяють збирати кошти для фінансування адвокаційних кампаній.</a:t>
            </a:r>
            <a:endParaRPr sz="9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900" dirty="0">
                <a:solidFill>
                  <a:srgbClr val="000000"/>
                </a:solidFill>
                <a:latin typeface="Times New Roman"/>
                <a:ea typeface="Times New Roman"/>
                <a:cs typeface="Times New Roman"/>
                <a:sym typeface="Times New Roman"/>
              </a:rPr>
              <a:t> </a:t>
            </a:r>
            <a:endParaRPr sz="9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900" dirty="0">
                <a:solidFill>
                  <a:srgbClr val="000000"/>
                </a:solidFill>
                <a:latin typeface="Times New Roman"/>
                <a:ea typeface="Times New Roman"/>
                <a:cs typeface="Times New Roman"/>
                <a:sym typeface="Times New Roman"/>
              </a:rPr>
              <a:t>Використання новітніх технологій робить адвокацію більш доступною для широкого кола людей, що, в свою чергу, підвищує ефективність кампаній і розширює їхній вплив.</a:t>
            </a:r>
            <a:endParaRPr sz="9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uk" sz="900" dirty="0">
                <a:solidFill>
                  <a:srgbClr val="000000"/>
                </a:solidFill>
                <a:latin typeface="Times New Roman"/>
                <a:ea typeface="Times New Roman"/>
                <a:cs typeface="Times New Roman"/>
                <a:sym typeface="Times New Roman"/>
              </a:rPr>
              <a:t>Адвокація, як технологія лобістської діяльності, є важливим інструментом для впливу на політичні та соціальні процеси. Вона дозволяє громадянам і громадським організаціям захищати свої інтереси, впливати на рішення влади та сприяти розвитку суспільства в цілому. Сучасні тенденції свідчать про те, що роль адвокації буде зростати, особливо в умовах стрімкого розвитку технологій і глобалізації. Ефективна адвокація вимагає не тільки глибокого розуміння проблеми, але й етичного підходу, прозорості та відповідальності перед суспільством.</a:t>
            </a:r>
            <a:endParaRPr sz="900" dirty="0">
              <a:solidFill>
                <a:srgbClr val="000000"/>
              </a:solidFill>
              <a:latin typeface="Times New Roman"/>
              <a:ea typeface="Times New Roman"/>
              <a:cs typeface="Times New Roman"/>
              <a:sym typeface="Times New Roman"/>
            </a:endParaRPr>
          </a:p>
        </p:txBody>
      </p:sp>
      <p:sp>
        <p:nvSpPr>
          <p:cNvPr id="268" name="Google Shape;268;p3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32</a:t>
            </a:fld>
            <a:endParaRPr lang="uk"/>
          </a:p>
        </p:txBody>
      </p:sp>
      <p:pic>
        <p:nvPicPr>
          <p:cNvPr id="5" name="Рисунок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3870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
        <p:cNvGrpSpPr/>
        <p:nvPr/>
      </p:nvGrpSpPr>
      <p:grpSpPr>
        <a:xfrm>
          <a:off x="0" y="0"/>
          <a:ext cx="0" cy="0"/>
          <a:chOff x="0" y="0"/>
          <a:chExt cx="0" cy="0"/>
        </a:xfrm>
      </p:grpSpPr>
      <p:pic>
        <p:nvPicPr>
          <p:cNvPr id="149" name="Google Shape;149;p16"/>
          <p:cNvPicPr preferRelativeResize="0"/>
          <p:nvPr/>
        </p:nvPicPr>
        <p:blipFill>
          <a:blip r:embed="rId3">
            <a:alphaModFix/>
          </a:blip>
          <a:stretch>
            <a:fillRect/>
          </a:stretch>
        </p:blipFill>
        <p:spPr>
          <a:xfrm>
            <a:off x="31750" y="31750"/>
            <a:ext cx="9080499" cy="5079999"/>
          </a:xfrm>
          <a:prstGeom prst="rect">
            <a:avLst/>
          </a:prstGeom>
          <a:noFill/>
          <a:ln>
            <a:noFill/>
          </a:ln>
        </p:spPr>
      </p:pic>
      <p:sp>
        <p:nvSpPr>
          <p:cNvPr id="150" name="Google Shape;150;p16"/>
          <p:cNvSpPr/>
          <p:nvPr/>
        </p:nvSpPr>
        <p:spPr>
          <a:xfrm>
            <a:off x="508000" y="444500"/>
            <a:ext cx="5969100" cy="4254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1" name="Google Shape;151;p16"/>
          <p:cNvSpPr txBox="1"/>
          <p:nvPr/>
        </p:nvSpPr>
        <p:spPr>
          <a:xfrm>
            <a:off x="1574575" y="1193900"/>
            <a:ext cx="55881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2400" b="1">
                <a:latin typeface="League Spartan"/>
                <a:ea typeface="League Spartan"/>
                <a:cs typeface="League Spartan"/>
                <a:sym typeface="League Spartan"/>
              </a:rPr>
              <a:t>Основи адвокації</a:t>
            </a:r>
            <a:endParaRPr sz="2400" b="1">
              <a:latin typeface="League Spartan"/>
              <a:ea typeface="League Spartan"/>
              <a:cs typeface="League Spartan"/>
              <a:sym typeface="League Spartan"/>
            </a:endParaRPr>
          </a:p>
        </p:txBody>
      </p:sp>
      <p:sp>
        <p:nvSpPr>
          <p:cNvPr id="152" name="Google Shape;152;p16"/>
          <p:cNvSpPr txBox="1"/>
          <p:nvPr/>
        </p:nvSpPr>
        <p:spPr>
          <a:xfrm>
            <a:off x="1397000" y="2032000"/>
            <a:ext cx="45720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100">
                <a:latin typeface="Inter"/>
                <a:ea typeface="Inter"/>
                <a:cs typeface="Inter"/>
                <a:sym typeface="Inter"/>
              </a:rPr>
              <a:t>Адвокація має вирішальне значення для лобіювання та формування політичних рішень.</a:t>
            </a:r>
            <a:endParaRPr sz="1100">
              <a:latin typeface="Inter"/>
              <a:ea typeface="Inter"/>
              <a:cs typeface="Inter"/>
              <a:sym typeface="Inter"/>
            </a:endParaRPr>
          </a:p>
        </p:txBody>
      </p:sp>
      <p:sp>
        <p:nvSpPr>
          <p:cNvPr id="153" name="Google Shape;153;p16"/>
          <p:cNvSpPr txBox="1"/>
          <p:nvPr/>
        </p:nvSpPr>
        <p:spPr>
          <a:xfrm>
            <a:off x="1397000" y="2540000"/>
            <a:ext cx="45720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100">
                <a:latin typeface="Inter"/>
                <a:ea typeface="Inter"/>
                <a:cs typeface="Inter"/>
                <a:sym typeface="Inter"/>
              </a:rPr>
              <a:t>Вона передбачає захист інтересів через просування поглядів та ідей у ​​суспільстві.</a:t>
            </a:r>
            <a:endParaRPr sz="1100">
              <a:latin typeface="Inter"/>
              <a:ea typeface="Inter"/>
              <a:cs typeface="Inter"/>
              <a:sym typeface="Inter"/>
            </a:endParaRPr>
          </a:p>
        </p:txBody>
      </p:sp>
      <p:sp>
        <p:nvSpPr>
          <p:cNvPr id="154" name="Google Shape;154;p16"/>
          <p:cNvSpPr txBox="1"/>
          <p:nvPr/>
        </p:nvSpPr>
        <p:spPr>
          <a:xfrm>
            <a:off x="1397000" y="3048000"/>
            <a:ext cx="45720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100">
                <a:latin typeface="Inter"/>
                <a:ea typeface="Inter"/>
                <a:cs typeface="Inter"/>
                <a:sym typeface="Inter"/>
              </a:rPr>
              <a:t>Адвокація спрямована на вплив на політику на різних рівнях управління.</a:t>
            </a:r>
            <a:endParaRPr sz="1100">
              <a:latin typeface="Inter"/>
              <a:ea typeface="Inter"/>
              <a:cs typeface="Inter"/>
              <a:sym typeface="Inter"/>
            </a:endParaRPr>
          </a:p>
        </p:txBody>
      </p:sp>
      <p:sp>
        <p:nvSpPr>
          <p:cNvPr id="155" name="Google Shape;155;p16"/>
          <p:cNvSpPr/>
          <p:nvPr/>
        </p:nvSpPr>
        <p:spPr>
          <a:xfrm>
            <a:off x="1143000" y="2197100"/>
            <a:ext cx="50700" cy="50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6" name="Google Shape;156;p16"/>
          <p:cNvSpPr/>
          <p:nvPr/>
        </p:nvSpPr>
        <p:spPr>
          <a:xfrm>
            <a:off x="1143000" y="2705100"/>
            <a:ext cx="50700" cy="50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7" name="Google Shape;157;p16"/>
          <p:cNvSpPr/>
          <p:nvPr/>
        </p:nvSpPr>
        <p:spPr>
          <a:xfrm>
            <a:off x="1143000" y="3213100"/>
            <a:ext cx="50700" cy="50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8" name="Google Shape;158;p16"/>
          <p:cNvSpPr txBox="1"/>
          <p:nvPr/>
        </p:nvSpPr>
        <p:spPr>
          <a:xfrm>
            <a:off x="8001000" y="482600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800" u="sng">
                <a:solidFill>
                  <a:srgbClr val="FFFFFF"/>
                </a:solidFill>
                <a:latin typeface="Calibri"/>
                <a:ea typeface="Calibri"/>
                <a:cs typeface="Calibri"/>
                <a:sym typeface="Calibri"/>
              </a:rPr>
              <a:t>Photo by Pexels</a:t>
            </a:r>
            <a:endParaRPr sz="800" u="sng">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5</a:t>
            </a:fld>
            <a:endParaRPr lang="uk"/>
          </a:p>
        </p:txBody>
      </p:sp>
      <p:pic>
        <p:nvPicPr>
          <p:cNvPr id="1026" name="Picture 2" descr="https://inrespublica.org.ua/wp-content/uploads/2021/11/7-1024x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2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17"/>
          <p:cNvSpPr txBox="1">
            <a:spLocks noGrp="1"/>
          </p:cNvSpPr>
          <p:nvPr>
            <p:ph type="body" idx="1"/>
          </p:nvPr>
        </p:nvSpPr>
        <p:spPr>
          <a:xfrm>
            <a:off x="819150" y="430650"/>
            <a:ext cx="7505700" cy="4008000"/>
          </a:xfrm>
          <a:prstGeom prst="rect">
            <a:avLst/>
          </a:prstGeom>
        </p:spPr>
        <p:txBody>
          <a:bodyPr spcFirstLastPara="1" wrap="square" lIns="91425" tIns="91425" rIns="91425" bIns="91425" anchor="t" anchorCtr="0">
            <a:normAutofit/>
          </a:bodyPr>
          <a:lstStyle/>
          <a:p>
            <a:pPr marL="0" lvl="0" indent="0" algn="just" rtl="0">
              <a:spcBef>
                <a:spcPts val="1200"/>
              </a:spcBef>
              <a:spcAft>
                <a:spcPts val="0"/>
              </a:spcAft>
              <a:buNone/>
            </a:pPr>
            <a:r>
              <a:rPr lang="uk" sz="1100" b="1">
                <a:solidFill>
                  <a:srgbClr val="000000"/>
                </a:solidFill>
                <a:latin typeface="Times New Roman"/>
                <a:ea typeface="Times New Roman"/>
                <a:cs typeface="Times New Roman"/>
                <a:sym typeface="Times New Roman"/>
              </a:rPr>
              <a:t>Адвокація </a:t>
            </a:r>
            <a:r>
              <a:rPr lang="uk" sz="1100">
                <a:solidFill>
                  <a:srgbClr val="000000"/>
                </a:solidFill>
                <a:latin typeface="Times New Roman"/>
                <a:ea typeface="Times New Roman"/>
                <a:cs typeface="Times New Roman"/>
                <a:sym typeface="Times New Roman"/>
              </a:rPr>
              <a:t>(від англ. </a:t>
            </a:r>
            <a:r>
              <a:rPr lang="uk" sz="1100" i="1">
                <a:solidFill>
                  <a:srgbClr val="000000"/>
                </a:solidFill>
                <a:latin typeface="Times New Roman"/>
                <a:ea typeface="Times New Roman"/>
                <a:cs typeface="Times New Roman"/>
                <a:sym typeface="Times New Roman"/>
              </a:rPr>
              <a:t>advocacy</a:t>
            </a:r>
            <a:r>
              <a:rPr lang="uk" sz="1100">
                <a:solidFill>
                  <a:srgbClr val="000000"/>
                </a:solidFill>
                <a:latin typeface="Times New Roman"/>
                <a:ea typeface="Times New Roman"/>
                <a:cs typeface="Times New Roman"/>
                <a:sym typeface="Times New Roman"/>
              </a:rPr>
              <a:t> – захист, підтримка) – це діяльність, спрямована на захист прав і інтересів громадян або груп людей, шляхом впливу на громадську думку, політичні процеси та рішення органів влади. Вона може здійснюватися як на локальному, так і на національному або міжнародному рівнях.</a:t>
            </a:r>
            <a:endParaRPr sz="11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1100" b="1">
                <a:solidFill>
                  <a:srgbClr val="000000"/>
                </a:solidFill>
                <a:latin typeface="Times New Roman"/>
                <a:ea typeface="Times New Roman"/>
                <a:cs typeface="Times New Roman"/>
                <a:sym typeface="Times New Roman"/>
              </a:rPr>
              <a:t> </a:t>
            </a:r>
            <a:endParaRPr sz="1100" b="1">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1100" b="1">
                <a:solidFill>
                  <a:srgbClr val="000000"/>
                </a:solidFill>
                <a:latin typeface="Times New Roman"/>
                <a:ea typeface="Times New Roman"/>
                <a:cs typeface="Times New Roman"/>
                <a:sym typeface="Times New Roman"/>
              </a:rPr>
              <a:t>Адвокація</a:t>
            </a:r>
            <a:r>
              <a:rPr lang="uk" sz="1100">
                <a:solidFill>
                  <a:srgbClr val="000000"/>
                </a:solidFill>
                <a:latin typeface="Times New Roman"/>
                <a:ea typeface="Times New Roman"/>
                <a:cs typeface="Times New Roman"/>
                <a:sym typeface="Times New Roman"/>
              </a:rPr>
              <a:t> — це комплексна діяльність, яка включає систематичний та організований вплив на процеси прийняття рішень з метою захисту та просування інтересів окремих осіб, груп чи громадських об'єднань. Адвокація може бути спрямована на зміну законодавства, політики, суспільної думки або поведінки владних структур. Вона охоплює широкий спектр дій, таких як розробка та просування політичних ініціатив, комунікація з представниками влади, організація громадських кампаній, лобіювання, а також мобілізація громадськості для підтримки певних соціальних чи політичних цілей.</a:t>
            </a:r>
            <a:endParaRPr sz="11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1100" u="sng">
                <a:solidFill>
                  <a:srgbClr val="000000"/>
                </a:solidFill>
                <a:latin typeface="Times New Roman"/>
                <a:ea typeface="Times New Roman"/>
                <a:cs typeface="Times New Roman"/>
                <a:sym typeface="Times New Roman"/>
              </a:rPr>
              <a:t>Головні цілі адвокації:</a:t>
            </a:r>
            <a:endParaRPr sz="1100" u="sng">
              <a:solidFill>
                <a:srgbClr val="000000"/>
              </a:solidFill>
              <a:latin typeface="Times New Roman"/>
              <a:ea typeface="Times New Roman"/>
              <a:cs typeface="Times New Roman"/>
              <a:sym typeface="Times New Roman"/>
            </a:endParaRPr>
          </a:p>
          <a:p>
            <a:pPr marL="457200" lvl="0" indent="-298450" algn="just" rtl="0">
              <a:spcBef>
                <a:spcPts val="120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Захист прав та інтересів</a:t>
            </a:r>
            <a:r>
              <a:rPr lang="uk" sz="1100">
                <a:solidFill>
                  <a:srgbClr val="000000"/>
                </a:solidFill>
                <a:latin typeface="Times New Roman"/>
                <a:ea typeface="Times New Roman"/>
                <a:cs typeface="Times New Roman"/>
                <a:sym typeface="Times New Roman"/>
              </a:rPr>
              <a:t> певних груп населення.</a:t>
            </a:r>
            <a:endParaRPr sz="1100">
              <a:solidFill>
                <a:srgbClr val="000000"/>
              </a:solidFill>
              <a:latin typeface="Times New Roman"/>
              <a:ea typeface="Times New Roman"/>
              <a:cs typeface="Times New Roman"/>
              <a:sym typeface="Times New Roman"/>
            </a:endParaRPr>
          </a:p>
          <a:p>
            <a:pPr marL="457200" lvl="0" indent="-298450" algn="just"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Вплив на політичні рішення</a:t>
            </a:r>
            <a:r>
              <a:rPr lang="uk" sz="1100">
                <a:solidFill>
                  <a:srgbClr val="000000"/>
                </a:solidFill>
                <a:latin typeface="Times New Roman"/>
                <a:ea typeface="Times New Roman"/>
                <a:cs typeface="Times New Roman"/>
                <a:sym typeface="Times New Roman"/>
              </a:rPr>
              <a:t> для покращення умов життя або діяльності цих груп.</a:t>
            </a:r>
            <a:endParaRPr sz="1100">
              <a:solidFill>
                <a:srgbClr val="000000"/>
              </a:solidFill>
              <a:latin typeface="Times New Roman"/>
              <a:ea typeface="Times New Roman"/>
              <a:cs typeface="Times New Roman"/>
              <a:sym typeface="Times New Roman"/>
            </a:endParaRPr>
          </a:p>
          <a:p>
            <a:pPr marL="457200" lvl="0" indent="-298450" algn="just" rtl="0">
              <a:spcBef>
                <a:spcPts val="0"/>
              </a:spcBef>
              <a:spcAft>
                <a:spcPts val="0"/>
              </a:spcAft>
              <a:buClr>
                <a:srgbClr val="000000"/>
              </a:buClr>
              <a:buSzPts val="1100"/>
              <a:buFont typeface="Arial"/>
              <a:buChar char="●"/>
            </a:pPr>
            <a:r>
              <a:rPr lang="uk" sz="1100" b="1">
                <a:solidFill>
                  <a:srgbClr val="000000"/>
                </a:solidFill>
                <a:latin typeface="Times New Roman"/>
                <a:ea typeface="Times New Roman"/>
                <a:cs typeface="Times New Roman"/>
                <a:sym typeface="Times New Roman"/>
              </a:rPr>
              <a:t>Підвищення обізнаності суспільства</a:t>
            </a:r>
            <a:r>
              <a:rPr lang="uk" sz="1100">
                <a:solidFill>
                  <a:srgbClr val="000000"/>
                </a:solidFill>
                <a:latin typeface="Times New Roman"/>
                <a:ea typeface="Times New Roman"/>
                <a:cs typeface="Times New Roman"/>
                <a:sym typeface="Times New Roman"/>
              </a:rPr>
              <a:t> щодо певної проблеми або питання.</a:t>
            </a:r>
            <a:endParaRPr sz="110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endParaRPr/>
          </a:p>
        </p:txBody>
      </p:sp>
      <p:sp>
        <p:nvSpPr>
          <p:cNvPr id="164" name="Google Shape;164;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body" idx="1"/>
          </p:nvPr>
        </p:nvSpPr>
        <p:spPr>
          <a:xfrm>
            <a:off x="762275" y="1048150"/>
            <a:ext cx="7505700" cy="2448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uk" sz="1400" u="sng">
                <a:solidFill>
                  <a:srgbClr val="000000"/>
                </a:solidFill>
                <a:latin typeface="Times New Roman"/>
                <a:ea typeface="Times New Roman"/>
                <a:cs typeface="Times New Roman"/>
                <a:sym typeface="Times New Roman"/>
              </a:rPr>
              <a:t>Адвокація діє на кількох рівнях:</a:t>
            </a:r>
            <a:endParaRPr sz="1400" u="sng">
              <a:solidFill>
                <a:srgbClr val="000000"/>
              </a:solidFill>
              <a:latin typeface="Times New Roman"/>
              <a:ea typeface="Times New Roman"/>
              <a:cs typeface="Times New Roman"/>
              <a:sym typeface="Times New Roman"/>
            </a:endParaRPr>
          </a:p>
          <a:p>
            <a:pPr marL="457200" lvl="0" indent="-317500" algn="l" rtl="0">
              <a:spcBef>
                <a:spcPts val="1200"/>
              </a:spcBef>
              <a:spcAft>
                <a:spcPts val="0"/>
              </a:spcAft>
              <a:buClr>
                <a:srgbClr val="000000"/>
              </a:buClr>
              <a:buSzPts val="1400"/>
              <a:buFont typeface="Arial"/>
              <a:buChar char="●"/>
            </a:pPr>
            <a:r>
              <a:rPr lang="uk" sz="1400" b="1">
                <a:solidFill>
                  <a:srgbClr val="000000"/>
                </a:solidFill>
                <a:latin typeface="Times New Roman"/>
                <a:ea typeface="Times New Roman"/>
                <a:cs typeface="Times New Roman"/>
                <a:sym typeface="Times New Roman"/>
              </a:rPr>
              <a:t>Політичному</a:t>
            </a:r>
            <a:r>
              <a:rPr lang="uk" sz="1400">
                <a:solidFill>
                  <a:srgbClr val="000000"/>
                </a:solidFill>
                <a:latin typeface="Times New Roman"/>
                <a:ea typeface="Times New Roman"/>
                <a:cs typeface="Times New Roman"/>
                <a:sym typeface="Times New Roman"/>
              </a:rPr>
              <a:t>: вплив на законодавців, урядові органи та політичні партії для досягнення змін у законодавстві або політиці.</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Arial"/>
              <a:buChar char="●"/>
            </a:pPr>
            <a:r>
              <a:rPr lang="uk" sz="1400" b="1">
                <a:solidFill>
                  <a:srgbClr val="000000"/>
                </a:solidFill>
                <a:latin typeface="Times New Roman"/>
                <a:ea typeface="Times New Roman"/>
                <a:cs typeface="Times New Roman"/>
                <a:sym typeface="Times New Roman"/>
              </a:rPr>
              <a:t>Соціальному</a:t>
            </a:r>
            <a:r>
              <a:rPr lang="uk" sz="1400">
                <a:solidFill>
                  <a:srgbClr val="000000"/>
                </a:solidFill>
                <a:latin typeface="Times New Roman"/>
                <a:ea typeface="Times New Roman"/>
                <a:cs typeface="Times New Roman"/>
                <a:sym typeface="Times New Roman"/>
              </a:rPr>
              <a:t>: формування та зміна суспільної думки, підвищення обізнаності громадськості щодо певних питань.</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Arial"/>
              <a:buChar char="●"/>
            </a:pPr>
            <a:r>
              <a:rPr lang="uk" sz="1400" b="1">
                <a:solidFill>
                  <a:srgbClr val="000000"/>
                </a:solidFill>
                <a:latin typeface="Times New Roman"/>
                <a:ea typeface="Times New Roman"/>
                <a:cs typeface="Times New Roman"/>
                <a:sym typeface="Times New Roman"/>
              </a:rPr>
              <a:t>Юридичному</a:t>
            </a:r>
            <a:r>
              <a:rPr lang="uk" sz="1400">
                <a:solidFill>
                  <a:srgbClr val="000000"/>
                </a:solidFill>
                <a:latin typeface="Times New Roman"/>
                <a:ea typeface="Times New Roman"/>
                <a:cs typeface="Times New Roman"/>
                <a:sym typeface="Times New Roman"/>
              </a:rPr>
              <a:t>: захист прав і свобод через використання правових інструментів, судових позовів та інших механізмів правозастосування.</a:t>
            </a:r>
            <a:endParaRPr sz="1600"/>
          </a:p>
        </p:txBody>
      </p:sp>
      <p:sp>
        <p:nvSpPr>
          <p:cNvPr id="170" name="Google Shape;170;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body" idx="1"/>
          </p:nvPr>
        </p:nvSpPr>
        <p:spPr>
          <a:xfrm>
            <a:off x="398149" y="373075"/>
            <a:ext cx="8226471" cy="4065625"/>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uk" sz="900" dirty="0">
                <a:solidFill>
                  <a:srgbClr val="000000"/>
                </a:solidFill>
                <a:latin typeface="Times New Roman"/>
                <a:ea typeface="Times New Roman"/>
                <a:cs typeface="Times New Roman"/>
                <a:sym typeface="Times New Roman"/>
              </a:rPr>
              <a:t>Основою адвокаційної діяльності є аналіз існуючої проблеми, розробка стратегії дій, комунікація з ключовими зацікавленими сторонами та безперервний моніторинг результатів для досягнення поставлених цілей. Важливо, що адвокація не обмежується лише формальним лобізмом, а включає також публічні кампанії, освітні ініціативи та інші форми впливу на широку аудиторію.</a:t>
            </a:r>
            <a:endParaRPr sz="9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uk" sz="900" dirty="0">
                <a:solidFill>
                  <a:srgbClr val="000000"/>
                </a:solidFill>
                <a:latin typeface="Times New Roman"/>
                <a:ea typeface="Times New Roman"/>
                <a:cs typeface="Times New Roman"/>
                <a:sym typeface="Times New Roman"/>
              </a:rPr>
              <a:t> Соціальні функції адвокації полягають у її здатності впливати на соціальні процеси, захищати права та інтереси різних груп населення, а також сприяти змінам у суспільстві. Вони включають:</a:t>
            </a:r>
            <a:endParaRPr sz="900" dirty="0">
              <a:solidFill>
                <a:srgbClr val="000000"/>
              </a:solidFill>
              <a:latin typeface="Times New Roman"/>
              <a:ea typeface="Times New Roman"/>
              <a:cs typeface="Times New Roman"/>
              <a:sym typeface="Times New Roman"/>
            </a:endParaRPr>
          </a:p>
          <a:p>
            <a:pPr marL="457200" lvl="0" indent="-287972" algn="just" rtl="0">
              <a:spcBef>
                <a:spcPts val="120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Захист прав і свобод громадян: </a:t>
            </a:r>
            <a:r>
              <a:rPr lang="uk" sz="900" dirty="0" smtClean="0">
                <a:solidFill>
                  <a:srgbClr val="000000"/>
                </a:solidFill>
                <a:latin typeface="Times New Roman"/>
                <a:ea typeface="Times New Roman"/>
                <a:cs typeface="Times New Roman"/>
                <a:sym typeface="Times New Roman"/>
              </a:rPr>
              <a:t>адвокація </a:t>
            </a:r>
            <a:r>
              <a:rPr lang="uk" sz="900" dirty="0">
                <a:solidFill>
                  <a:srgbClr val="000000"/>
                </a:solidFill>
                <a:latin typeface="Times New Roman"/>
                <a:ea typeface="Times New Roman"/>
                <a:cs typeface="Times New Roman"/>
                <a:sym typeface="Times New Roman"/>
              </a:rPr>
              <a:t>відіграє важливу роль у забезпеченні захисту прав людини, особливо вразливих груп населення, таких як люди з інвалідністю, меншини, мігранти тощо. Вона допомагає привернути увагу до порушень прав та сприяє їхньому відновленню через зміну політики, законодавства чи поведінки владних органів.</a:t>
            </a:r>
            <a:endParaRPr sz="900" dirty="0">
              <a:solidFill>
                <a:srgbClr val="000000"/>
              </a:solidFill>
              <a:latin typeface="Times New Roman"/>
              <a:ea typeface="Times New Roman"/>
              <a:cs typeface="Times New Roman"/>
              <a:sym typeface="Times New Roman"/>
            </a:endParaRPr>
          </a:p>
          <a:p>
            <a:pPr marL="457200" lvl="0" indent="-287972" algn="just" rtl="0">
              <a:spcBef>
                <a:spcPts val="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Підвищення обізнаності та освіта громадськості: </a:t>
            </a:r>
            <a:r>
              <a:rPr lang="uk" sz="900" dirty="0" smtClean="0">
                <a:solidFill>
                  <a:srgbClr val="000000"/>
                </a:solidFill>
                <a:latin typeface="Times New Roman"/>
                <a:ea typeface="Times New Roman"/>
                <a:cs typeface="Times New Roman"/>
                <a:sym typeface="Times New Roman"/>
              </a:rPr>
              <a:t>через </a:t>
            </a:r>
            <a:r>
              <a:rPr lang="uk" sz="900" dirty="0">
                <a:solidFill>
                  <a:srgbClr val="000000"/>
                </a:solidFill>
                <a:latin typeface="Times New Roman"/>
                <a:ea typeface="Times New Roman"/>
                <a:cs typeface="Times New Roman"/>
                <a:sym typeface="Times New Roman"/>
              </a:rPr>
              <a:t>адвокаційні кампанії суспільство дізнається про важливі соціальні проблеми та питання. Це сприяє підвищенню рівня обізнаності та залученню громадян до вирішення соціальних проблем. Адвокація також може формувати громадську думку, впливаючи на сприйняття певних соціальних питань.</a:t>
            </a:r>
            <a:endParaRPr sz="900" dirty="0">
              <a:solidFill>
                <a:srgbClr val="000000"/>
              </a:solidFill>
              <a:latin typeface="Times New Roman"/>
              <a:ea typeface="Times New Roman"/>
              <a:cs typeface="Times New Roman"/>
              <a:sym typeface="Times New Roman"/>
            </a:endParaRPr>
          </a:p>
          <a:p>
            <a:pPr marL="457200" lvl="0" indent="-287972" algn="just" rtl="0">
              <a:spcBef>
                <a:spcPts val="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Вплив на формування соціальної політики: </a:t>
            </a:r>
            <a:r>
              <a:rPr lang="uk" sz="900" dirty="0" smtClean="0">
                <a:solidFill>
                  <a:srgbClr val="000000"/>
                </a:solidFill>
                <a:latin typeface="Times New Roman"/>
                <a:ea typeface="Times New Roman"/>
                <a:cs typeface="Times New Roman"/>
                <a:sym typeface="Times New Roman"/>
              </a:rPr>
              <a:t>адвокація </a:t>
            </a:r>
            <a:r>
              <a:rPr lang="uk" sz="900" dirty="0">
                <a:solidFill>
                  <a:srgbClr val="000000"/>
                </a:solidFill>
                <a:latin typeface="Times New Roman"/>
                <a:ea typeface="Times New Roman"/>
                <a:cs typeface="Times New Roman"/>
                <a:sym typeface="Times New Roman"/>
              </a:rPr>
              <a:t>забезпечує участь громадськості в процесі розробки та впровадження соціальної політики. Вона допомагає враховувати інтереси різних соціальних груп при прийнятті політичних рішень, що веде до більш збалансованого та справедливого розвитку суспільства.</a:t>
            </a:r>
            <a:endParaRPr sz="900" dirty="0">
              <a:solidFill>
                <a:srgbClr val="000000"/>
              </a:solidFill>
              <a:latin typeface="Times New Roman"/>
              <a:ea typeface="Times New Roman"/>
              <a:cs typeface="Times New Roman"/>
              <a:sym typeface="Times New Roman"/>
            </a:endParaRPr>
          </a:p>
          <a:p>
            <a:pPr marL="457200" lvl="0" indent="-287972" algn="just" rtl="0">
              <a:spcBef>
                <a:spcPts val="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Сприяння соціальній справедливості: </a:t>
            </a:r>
            <a:r>
              <a:rPr lang="uk" sz="900" dirty="0" smtClean="0">
                <a:solidFill>
                  <a:srgbClr val="000000"/>
                </a:solidFill>
                <a:latin typeface="Times New Roman"/>
                <a:ea typeface="Times New Roman"/>
                <a:cs typeface="Times New Roman"/>
                <a:sym typeface="Times New Roman"/>
              </a:rPr>
              <a:t>адвокація </a:t>
            </a:r>
            <a:r>
              <a:rPr lang="uk" sz="900" dirty="0">
                <a:solidFill>
                  <a:srgbClr val="000000"/>
                </a:solidFill>
                <a:latin typeface="Times New Roman"/>
                <a:ea typeface="Times New Roman"/>
                <a:cs typeface="Times New Roman"/>
                <a:sym typeface="Times New Roman"/>
              </a:rPr>
              <a:t>бореться з дискримінацією та сприяє рівності в суспільстві, домагаючись змін у законодавстві, що забезпечують рівні можливості для всіх громадян, незалежно від їхньої соціальної, економічної чи культурної належності.</a:t>
            </a:r>
            <a:endParaRPr sz="900" dirty="0">
              <a:solidFill>
                <a:srgbClr val="000000"/>
              </a:solidFill>
              <a:latin typeface="Times New Roman"/>
              <a:ea typeface="Times New Roman"/>
              <a:cs typeface="Times New Roman"/>
              <a:sym typeface="Times New Roman"/>
            </a:endParaRPr>
          </a:p>
          <a:p>
            <a:pPr marL="457200" lvl="0" indent="-287972" algn="just" rtl="0">
              <a:spcBef>
                <a:spcPts val="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Мобілізація громадян та соціальних груп: </a:t>
            </a:r>
            <a:r>
              <a:rPr lang="uk" sz="900" dirty="0" smtClean="0">
                <a:solidFill>
                  <a:srgbClr val="000000"/>
                </a:solidFill>
                <a:latin typeface="Times New Roman"/>
                <a:ea typeface="Times New Roman"/>
                <a:cs typeface="Times New Roman"/>
                <a:sym typeface="Times New Roman"/>
              </a:rPr>
              <a:t>адвокація </a:t>
            </a:r>
            <a:r>
              <a:rPr lang="uk" sz="900" dirty="0">
                <a:solidFill>
                  <a:srgbClr val="000000"/>
                </a:solidFill>
                <a:latin typeface="Times New Roman"/>
                <a:ea typeface="Times New Roman"/>
                <a:cs typeface="Times New Roman"/>
                <a:sym typeface="Times New Roman"/>
              </a:rPr>
              <a:t>сприяє об'єднанню людей навколо спільних цілей, мобілізуючи їх для активної участі в громадському житті. Це може призводити до створення громадських рухів та організацій, які стають активними учасниками соціальних і політичних процесів.</a:t>
            </a:r>
            <a:endParaRPr sz="900" dirty="0">
              <a:solidFill>
                <a:srgbClr val="000000"/>
              </a:solidFill>
              <a:latin typeface="Times New Roman"/>
              <a:ea typeface="Times New Roman"/>
              <a:cs typeface="Times New Roman"/>
              <a:sym typeface="Times New Roman"/>
            </a:endParaRPr>
          </a:p>
          <a:p>
            <a:pPr marL="457200" lvl="0" indent="-287972" algn="just" rtl="0">
              <a:spcBef>
                <a:spcPts val="0"/>
              </a:spcBef>
              <a:spcAft>
                <a:spcPts val="0"/>
              </a:spcAft>
              <a:buClr>
                <a:srgbClr val="000000"/>
              </a:buClr>
              <a:buSzPct val="100000"/>
              <a:buFont typeface="Arial"/>
              <a:buAutoNum type="arabicPeriod"/>
            </a:pPr>
            <a:r>
              <a:rPr lang="uk" sz="900" dirty="0">
                <a:solidFill>
                  <a:srgbClr val="000000"/>
                </a:solidFill>
                <a:latin typeface="Times New Roman"/>
                <a:ea typeface="Times New Roman"/>
                <a:cs typeface="Times New Roman"/>
                <a:sym typeface="Times New Roman"/>
              </a:rPr>
              <a:t>Контроль та підзвітність влади: </a:t>
            </a:r>
            <a:r>
              <a:rPr lang="uk" sz="900" dirty="0" smtClean="0">
                <a:solidFill>
                  <a:srgbClr val="000000"/>
                </a:solidFill>
                <a:latin typeface="Times New Roman"/>
                <a:ea typeface="Times New Roman"/>
                <a:cs typeface="Times New Roman"/>
                <a:sym typeface="Times New Roman"/>
              </a:rPr>
              <a:t>адвокація </a:t>
            </a:r>
            <a:r>
              <a:rPr lang="uk" sz="900" dirty="0">
                <a:solidFill>
                  <a:srgbClr val="000000"/>
                </a:solidFill>
                <a:latin typeface="Times New Roman"/>
                <a:ea typeface="Times New Roman"/>
                <a:cs typeface="Times New Roman"/>
                <a:sym typeface="Times New Roman"/>
              </a:rPr>
              <a:t>виконує контрольну функцію, забезпечуючи підзвітність владних органів перед громадськістю. Вона допомагає виявляти та публічно засуджувати корупцію, зловживання владою та інші негативні явища в суспільстві.</a:t>
            </a:r>
            <a:endParaRPr sz="900" dirty="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r>
              <a:rPr lang="uk" sz="900" dirty="0">
                <a:solidFill>
                  <a:srgbClr val="000000"/>
                </a:solidFill>
                <a:latin typeface="Times New Roman"/>
                <a:ea typeface="Times New Roman"/>
                <a:cs typeface="Times New Roman"/>
                <a:sym typeface="Times New Roman"/>
              </a:rPr>
              <a:t>Таким чином, адвокація є важливим механізмом соціального впливу, що сприяє розвитку громадянського суспільства, захисту прав громадян, просуванню соціальної справедливості та формуванню відповідальної політики.</a:t>
            </a:r>
            <a:endParaRPr sz="1000" dirty="0"/>
          </a:p>
        </p:txBody>
      </p:sp>
      <p:sp>
        <p:nvSpPr>
          <p:cNvPr id="176" name="Google Shape;176;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uk"/>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 smtClean="0"/>
              <a:t>9</a:t>
            </a:fld>
            <a:endParaRPr lang="uk"/>
          </a:p>
        </p:txBody>
      </p:sp>
      <p:pic>
        <p:nvPicPr>
          <p:cNvPr id="5" name="Рисунок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73589128"/>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2493</Words>
  <Application>Microsoft Office PowerPoint</Application>
  <PresentationFormat>Экран (16:9)</PresentationFormat>
  <Paragraphs>166</Paragraphs>
  <Slides>32</Slides>
  <Notes>21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League Spartan</vt:lpstr>
      <vt:lpstr>Arial</vt:lpstr>
      <vt:lpstr>Calibri</vt:lpstr>
      <vt:lpstr>Nunito</vt:lpstr>
      <vt:lpstr>Times New Roman</vt:lpstr>
      <vt:lpstr>Inter</vt:lpstr>
      <vt:lpstr>Shift</vt:lpstr>
      <vt:lpstr>Лекція № 9 Адвокація як соціальний аспект лобістської діяльності. Grassroot-лобіювання.</vt:lpstr>
      <vt:lpstr>План</vt:lpstr>
      <vt:lpstr>1. Поняття та сутність адвокації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Різниця між адвокацією та традиційним лобізмом</vt:lpstr>
      <vt:lpstr>Презентация PowerPoint</vt:lpstr>
      <vt:lpstr>Презентация PowerPoint</vt:lpstr>
      <vt:lpstr>3. Основні елементи та види адвокаційної діяльності</vt:lpstr>
      <vt:lpstr>Види адвокації</vt:lpstr>
      <vt:lpstr>Презентация PowerPoint</vt:lpstr>
      <vt:lpstr>Роль громадянського суспільства в адвокації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Grassroot-лобіювання</vt:lpstr>
      <vt:lpstr>Історія виникнення</vt:lpstr>
      <vt:lpstr>Презентация PowerPoint</vt:lpstr>
      <vt:lpstr>Презентация PowerPoint</vt:lpstr>
      <vt:lpstr>5. Майбутні тенденції в адвокації</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 9 Адвокація як соціальний аспект лобістської діяльності. Grassroot-лобіювання.</dc:title>
  <dc:creator>Адмін</dc:creator>
  <cp:lastModifiedBy>Учетная запись Майкрософт</cp:lastModifiedBy>
  <cp:revision>3</cp:revision>
  <dcterms:modified xsi:type="dcterms:W3CDTF">2024-10-24T08:19:11Z</dcterms:modified>
</cp:coreProperties>
</file>