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3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39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0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952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1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7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8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0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7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1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1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1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5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F7DA-49A2-4C5C-8994-99F774302C87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21-14?find=1&amp;text=%D0%B1%D0%B0%D0%BD%D0%BA%D1%96%D0%B2%D1%81%D1%8C%D0%BA%D1%96+%D0%BF%D0%BE%D1%81%D0%BB%D1%83%D0%B3%D0%B8#w2_9" TargetMode="External"/><Relationship Id="rId2" Type="http://schemas.openxmlformats.org/officeDocument/2006/relationships/hyperlink" Target="https://zakon.rada.gov.ua/laws/show/2121-14?find=1&amp;text=%D0%B1%D0%B0%D0%BD%D0%BA%D1%96%D0%B2%D1%81%D1%8C%D0%BA%D1%96+%D0%BF%D0%BE%D1%81%D0%BB%D1%83%D0%B3%D0%B8#w1_1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41445"/>
            <a:ext cx="7766936" cy="5268036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chemeClr val="tx1"/>
                </a:solidFill>
              </a:rPr>
              <a:t>Тема 1. </a:t>
            </a:r>
            <a:r>
              <a:rPr lang="ru-RU" sz="3200" b="1" dirty="0" err="1">
                <a:solidFill>
                  <a:schemeClr val="tx1"/>
                </a:solidFill>
              </a:rPr>
              <a:t>Сутність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банківської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системи</a:t>
            </a:r>
            <a:endParaRPr lang="ru-RU" sz="3200" b="1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Поняття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функції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2. </a:t>
            </a:r>
            <a:r>
              <a:rPr lang="ru-RU" sz="2000" dirty="0" err="1">
                <a:solidFill>
                  <a:schemeClr val="tx1"/>
                </a:solidFill>
              </a:rPr>
              <a:t>Види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банківських</a:t>
            </a:r>
            <a:r>
              <a:rPr lang="ru-RU" sz="2000" dirty="0">
                <a:solidFill>
                  <a:schemeClr val="tx1"/>
                </a:solidFill>
              </a:rPr>
              <a:t> систем та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характеристика.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3. </a:t>
            </a:r>
            <a:r>
              <a:rPr lang="ru-RU" sz="2000" dirty="0" err="1">
                <a:solidFill>
                  <a:schemeClr val="tx1"/>
                </a:solidFill>
              </a:rPr>
              <a:t>Центральний</a:t>
            </a:r>
            <a:r>
              <a:rPr lang="ru-RU" sz="2000" dirty="0">
                <a:solidFill>
                  <a:schemeClr val="tx1"/>
                </a:solidFill>
              </a:rPr>
              <a:t> банк та </a:t>
            </a:r>
            <a:r>
              <a:rPr lang="ru-RU" sz="2000" dirty="0" err="1">
                <a:solidFill>
                  <a:schemeClr val="tx1"/>
                </a:solidFill>
              </a:rPr>
              <a:t>комерційні</a:t>
            </a:r>
            <a:r>
              <a:rPr lang="ru-RU" sz="2000" dirty="0">
                <a:solidFill>
                  <a:schemeClr val="tx1"/>
                </a:solidFill>
              </a:rPr>
              <a:t> банки як </a:t>
            </a:r>
            <a:r>
              <a:rPr lang="ru-RU" sz="2000" dirty="0" err="1">
                <a:solidFill>
                  <a:schemeClr val="tx1"/>
                </a:solidFill>
              </a:rPr>
              <a:t>основні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елементи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dirty="0" err="1">
                <a:solidFill>
                  <a:schemeClr val="tx1"/>
                </a:solidFill>
              </a:rPr>
              <a:t>поняття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функції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4. </a:t>
            </a:r>
            <a:r>
              <a:rPr lang="ru-RU" sz="2000" dirty="0" err="1">
                <a:solidFill>
                  <a:schemeClr val="tx1"/>
                </a:solidFill>
              </a:rPr>
              <a:t>Становлення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розвиток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України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у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з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економікою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й активно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b="1" i="1" dirty="0" err="1"/>
              <a:t>дворівневі</a:t>
            </a:r>
            <a:r>
              <a:rPr lang="ru-RU" b="1" i="1" dirty="0"/>
              <a:t> </a:t>
            </a:r>
            <a:r>
              <a:rPr lang="ru-RU" b="1" i="1" dirty="0" err="1"/>
              <a:t>банківські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dirty="0"/>
              <a:t>, де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країни</a:t>
            </a:r>
            <a:r>
              <a:rPr lang="ru-RU" dirty="0"/>
              <a:t>, на другому – </a:t>
            </a:r>
            <a:r>
              <a:rPr lang="ru-RU" dirty="0" err="1"/>
              <a:t>комерційні</a:t>
            </a:r>
            <a:r>
              <a:rPr lang="ru-RU" dirty="0"/>
              <a:t> банки.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небанківські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 </a:t>
            </a:r>
            <a:r>
              <a:rPr lang="ru-RU" dirty="0" err="1"/>
              <a:t>підпорядковуються</a:t>
            </a:r>
            <a:r>
              <a:rPr lang="ru-RU" dirty="0"/>
              <a:t> </a:t>
            </a:r>
            <a:r>
              <a:rPr lang="ru-RU" dirty="0" err="1"/>
              <a:t>окремому</a:t>
            </a:r>
            <a:r>
              <a:rPr lang="ru-RU" dirty="0"/>
              <a:t> регулятору. 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організовує</a:t>
            </a:r>
            <a:r>
              <a:rPr lang="ru-RU" dirty="0"/>
              <a:t> і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проводить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емісійну</a:t>
            </a:r>
            <a:r>
              <a:rPr lang="ru-RU" dirty="0"/>
              <a:t> і </a:t>
            </a:r>
            <a:r>
              <a:rPr lang="ru-RU" dirty="0" err="1"/>
              <a:t>валютну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і є основою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, але </a:t>
            </a:r>
            <a:r>
              <a:rPr lang="ru-RU" dirty="0" err="1"/>
              <a:t>підконтрольні</a:t>
            </a:r>
            <a:r>
              <a:rPr lang="ru-RU" dirty="0"/>
              <a:t> центральному банку </a:t>
            </a:r>
            <a:r>
              <a:rPr lang="ru-RU" dirty="0" err="1"/>
              <a:t>неемісійні</a:t>
            </a:r>
            <a:r>
              <a:rPr lang="ru-RU" dirty="0"/>
              <a:t> банки та </a:t>
            </a:r>
            <a:r>
              <a:rPr lang="ru-RU" dirty="0" err="1"/>
              <a:t>різні</a:t>
            </a:r>
            <a:r>
              <a:rPr lang="ru-RU" dirty="0"/>
              <a:t> кредитно-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</a:p>
          <a:p>
            <a:r>
              <a:rPr lang="ru-RU" b="1" i="1" dirty="0" err="1"/>
              <a:t>Трирівнева</a:t>
            </a:r>
            <a:r>
              <a:rPr lang="ru-RU" b="1" i="1" dirty="0"/>
              <a:t> </a:t>
            </a:r>
            <a:r>
              <a:rPr lang="ru-RU" b="1" i="1" dirty="0" err="1"/>
              <a:t>банківська</a:t>
            </a:r>
            <a:r>
              <a:rPr lang="ru-RU" b="1" i="1" dirty="0"/>
              <a:t> система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дворівневої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установи </a:t>
            </a:r>
            <a:r>
              <a:rPr lang="ru-RU" dirty="0" err="1"/>
              <a:t>небанківського</a:t>
            </a:r>
            <a:r>
              <a:rPr lang="ru-RU" dirty="0"/>
              <a:t> типу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та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типовими</a:t>
            </a:r>
            <a:r>
              <a:rPr lang="ru-RU" dirty="0"/>
              <a:t> </a:t>
            </a:r>
            <a:r>
              <a:rPr lang="ru-RU" dirty="0" err="1"/>
              <a:t>трирівневими</a:t>
            </a:r>
            <a:r>
              <a:rPr lang="ru-RU" dirty="0"/>
              <a:t> </a:t>
            </a:r>
            <a:r>
              <a:rPr lang="ru-RU" dirty="0" err="1"/>
              <a:t>кредитними</a:t>
            </a:r>
            <a:r>
              <a:rPr lang="ru-RU" dirty="0"/>
              <a:t> системами є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Швейцарії</a:t>
            </a:r>
            <a:r>
              <a:rPr lang="ru-RU" dirty="0"/>
              <a:t> та </a:t>
            </a:r>
            <a:r>
              <a:rPr lang="ru-RU" dirty="0" err="1"/>
              <a:t>Японії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 кредитно-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, США,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установи – </a:t>
            </a:r>
            <a:r>
              <a:rPr lang="ru-RU" dirty="0" err="1"/>
              <a:t>Федеральне</a:t>
            </a:r>
            <a:r>
              <a:rPr lang="ru-RU" dirty="0"/>
              <a:t> </a:t>
            </a:r>
            <a:r>
              <a:rPr lang="ru-RU" dirty="0" err="1"/>
              <a:t>відомство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кредитною справою (</a:t>
            </a:r>
            <a:r>
              <a:rPr lang="ru-RU" dirty="0" err="1"/>
              <a:t>Німеччина</a:t>
            </a:r>
            <a:r>
              <a:rPr lang="ru-RU" dirty="0"/>
              <a:t>). </a:t>
            </a:r>
            <a:r>
              <a:rPr lang="ru-RU" dirty="0" err="1"/>
              <a:t>Комітети</a:t>
            </a:r>
            <a:r>
              <a:rPr lang="ru-RU" dirty="0"/>
              <a:t> з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і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), Рада </a:t>
            </a:r>
            <a:r>
              <a:rPr lang="ru-RU" dirty="0" err="1"/>
              <a:t>Керуючих</a:t>
            </a:r>
            <a:r>
              <a:rPr lang="ru-RU" dirty="0"/>
              <a:t> </a:t>
            </a:r>
            <a:r>
              <a:rPr lang="ru-RU" dirty="0" err="1"/>
              <a:t>Федеральної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Федеральний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 </a:t>
            </a:r>
            <a:r>
              <a:rPr lang="ru-RU" dirty="0" err="1"/>
              <a:t>відкритого</a:t>
            </a:r>
            <a:r>
              <a:rPr lang="ru-RU" dirty="0"/>
              <a:t> ринку, </a:t>
            </a:r>
            <a:r>
              <a:rPr lang="ru-RU" dirty="0" err="1"/>
              <a:t>Управління</a:t>
            </a:r>
            <a:r>
              <a:rPr lang="ru-RU" dirty="0"/>
              <a:t> Контролера грошового </a:t>
            </a:r>
            <a:r>
              <a:rPr lang="ru-RU" dirty="0" err="1"/>
              <a:t>обігу</a:t>
            </a:r>
            <a:r>
              <a:rPr lang="ru-RU" dirty="0"/>
              <a:t> і </a:t>
            </a:r>
            <a:r>
              <a:rPr lang="ru-RU" dirty="0" err="1"/>
              <a:t>Федеральна</a:t>
            </a:r>
            <a:r>
              <a:rPr lang="ru-RU" dirty="0"/>
              <a:t> </a:t>
            </a:r>
            <a:r>
              <a:rPr lang="ru-RU" dirty="0" err="1"/>
              <a:t>корпорація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депозитів</a:t>
            </a:r>
            <a:r>
              <a:rPr lang="ru-RU" dirty="0"/>
              <a:t> (США). </a:t>
            </a:r>
            <a:r>
              <a:rPr lang="ru-RU" dirty="0" err="1"/>
              <a:t>Особливістю</a:t>
            </a:r>
            <a:r>
              <a:rPr lang="ru-RU" dirty="0"/>
              <a:t> є й те, </a:t>
            </a:r>
            <a:r>
              <a:rPr lang="ru-RU" dirty="0" err="1"/>
              <a:t>що</a:t>
            </a:r>
            <a:r>
              <a:rPr lang="ru-RU" dirty="0"/>
              <a:t> в США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кредитно-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(</a:t>
            </a:r>
            <a:r>
              <a:rPr lang="ru-RU" dirty="0" err="1"/>
              <a:t>акціонерні</a:t>
            </a:r>
            <a:r>
              <a:rPr lang="ru-RU" dirty="0"/>
              <a:t>), а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та </a:t>
            </a:r>
            <a:r>
              <a:rPr lang="ru-RU" dirty="0" err="1"/>
              <a:t>Японії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приватними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напівдержавні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і </a:t>
            </a:r>
            <a:r>
              <a:rPr lang="ru-RU" dirty="0" err="1"/>
              <a:t>кооперативні</a:t>
            </a:r>
            <a:r>
              <a:rPr lang="ru-RU" dirty="0"/>
              <a:t> кредитно- </a:t>
            </a:r>
            <a:r>
              <a:rPr lang="ru-RU" dirty="0" err="1"/>
              <a:t>фінансові</a:t>
            </a:r>
            <a:r>
              <a:rPr lang="ru-RU" dirty="0"/>
              <a:t> установи. </a:t>
            </a:r>
          </a:p>
        </p:txBody>
      </p:sp>
    </p:spTree>
    <p:extLst>
      <p:ext uri="{BB962C8B-B14F-4D97-AF65-F5344CB8AC3E}">
        <p14:creationId xmlns:p14="http://schemas.microsoft.com/office/powerpoint/2010/main" val="806008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b="1" dirty="0" err="1"/>
              <a:t>дві</a:t>
            </a:r>
            <a:r>
              <a:rPr lang="ru-RU" b="1" dirty="0"/>
              <a:t> </a:t>
            </a:r>
            <a:r>
              <a:rPr lang="ru-RU" b="1" dirty="0" err="1"/>
              <a:t>моделі</a:t>
            </a:r>
            <a:r>
              <a:rPr lang="ru-RU" b="1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і </a:t>
            </a:r>
            <a:r>
              <a:rPr lang="ru-RU" dirty="0" err="1"/>
              <a:t>взаємозв’язків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центральними</a:t>
            </a:r>
            <a:r>
              <a:rPr lang="ru-RU" dirty="0"/>
              <a:t> банками та </a:t>
            </a:r>
            <a:r>
              <a:rPr lang="ru-RU" dirty="0" err="1"/>
              <a:t>існуючими</a:t>
            </a:r>
            <a:r>
              <a:rPr lang="ru-RU" dirty="0"/>
              <a:t> </a:t>
            </a:r>
            <a:r>
              <a:rPr lang="ru-RU" dirty="0" err="1"/>
              <a:t>гілками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Перша </a:t>
            </a:r>
            <a:r>
              <a:rPr lang="ru-RU" dirty="0"/>
              <a:t>– </a:t>
            </a:r>
            <a:r>
              <a:rPr lang="ru-RU" dirty="0" err="1"/>
              <a:t>центральний</a:t>
            </a:r>
            <a:r>
              <a:rPr lang="ru-RU" dirty="0"/>
              <a:t> банк висту-</a:t>
            </a:r>
            <a:r>
              <a:rPr lang="ru-RU" dirty="0" err="1"/>
              <a:t>пає</a:t>
            </a:r>
            <a:r>
              <a:rPr lang="ru-RU" dirty="0"/>
              <a:t> агентом уряду (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) і </a:t>
            </a:r>
            <a:r>
              <a:rPr lang="ru-RU" dirty="0" err="1"/>
              <a:t>провідником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Друга </a:t>
            </a:r>
            <a:r>
              <a:rPr lang="ru-RU" dirty="0"/>
              <a:t>– </a:t>
            </a:r>
            <a:r>
              <a:rPr lang="ru-RU" dirty="0" err="1"/>
              <a:t>центральний</a:t>
            </a:r>
            <a:r>
              <a:rPr lang="ru-RU" dirty="0"/>
              <a:t> банк є </a:t>
            </a:r>
            <a:r>
              <a:rPr lang="ru-RU" dirty="0" err="1"/>
              <a:t>незалежним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уряду,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самостійність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-тики без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з боку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проміжні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ви-конавчої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з </a:t>
            </a:r>
            <a:r>
              <a:rPr lang="ru-RU" dirty="0" err="1"/>
              <a:t>центральним</a:t>
            </a:r>
            <a:r>
              <a:rPr lang="ru-RU" dirty="0"/>
              <a:t> банком та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31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19" y="73694"/>
            <a:ext cx="5785809" cy="678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Центральний</a:t>
            </a:r>
            <a:r>
              <a:rPr lang="ru-RU" dirty="0">
                <a:solidFill>
                  <a:schemeClr val="tx1"/>
                </a:solidFill>
              </a:rPr>
              <a:t> банк та </a:t>
            </a:r>
            <a:r>
              <a:rPr lang="ru-RU" dirty="0" err="1">
                <a:solidFill>
                  <a:schemeClr val="tx1"/>
                </a:solidFill>
              </a:rPr>
              <a:t>комерційні</a:t>
            </a:r>
            <a:r>
              <a:rPr lang="ru-RU" dirty="0">
                <a:solidFill>
                  <a:schemeClr val="tx1"/>
                </a:solidFill>
              </a:rPr>
              <a:t> банки як </a:t>
            </a:r>
            <a:r>
              <a:rPr lang="ru-RU" dirty="0" err="1">
                <a:solidFill>
                  <a:schemeClr val="tx1"/>
                </a:solidFill>
              </a:rPr>
              <a:t>основні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банківської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1" y="1030394"/>
            <a:ext cx="6741994" cy="55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41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еволюційний</a:t>
            </a:r>
            <a:r>
              <a:rPr lang="ru-RU" dirty="0"/>
              <a:t> характер,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першопричиною</a:t>
            </a:r>
            <a:r>
              <a:rPr lang="ru-RU" dirty="0"/>
              <a:t> є </a:t>
            </a:r>
            <a:r>
              <a:rPr lang="ru-RU" dirty="0" err="1"/>
              <a:t>виникнення</a:t>
            </a:r>
            <a:r>
              <a:rPr lang="ru-RU" dirty="0"/>
              <a:t> грошей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але з часом </a:t>
            </a:r>
            <a:r>
              <a:rPr lang="ru-RU" dirty="0" err="1"/>
              <a:t>даний</a:t>
            </a:r>
            <a:r>
              <a:rPr lang="ru-RU" dirty="0"/>
              <a:t> вид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виявився</a:t>
            </a:r>
            <a:r>
              <a:rPr lang="ru-RU" dirty="0"/>
              <a:t> </a:t>
            </a:r>
            <a:r>
              <a:rPr lang="ru-RU" dirty="0" err="1"/>
              <a:t>малоефективний</a:t>
            </a:r>
            <a:r>
              <a:rPr lang="ru-RU" dirty="0"/>
              <a:t> і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з’явились</a:t>
            </a:r>
            <a:r>
              <a:rPr lang="ru-RU" dirty="0"/>
              <a:t> </a:t>
            </a:r>
            <a:r>
              <a:rPr lang="ru-RU" dirty="0" err="1"/>
              <a:t>срібні</a:t>
            </a:r>
            <a:r>
              <a:rPr lang="ru-RU" dirty="0"/>
              <a:t> і </a:t>
            </a:r>
            <a:r>
              <a:rPr lang="ru-RU" dirty="0" err="1"/>
              <a:t>золоті</a:t>
            </a:r>
            <a:r>
              <a:rPr lang="ru-RU" dirty="0"/>
              <a:t> </a:t>
            </a:r>
            <a:r>
              <a:rPr lang="ru-RU" dirty="0" err="1"/>
              <a:t>монети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мали</a:t>
            </a:r>
            <a:r>
              <a:rPr lang="ru-RU" dirty="0"/>
              <a:t> низку </a:t>
            </a:r>
            <a:r>
              <a:rPr lang="ru-RU" dirty="0" err="1"/>
              <a:t>недоліків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металевих</a:t>
            </a:r>
            <a:r>
              <a:rPr lang="ru-RU" dirty="0"/>
              <a:t> грошей </a:t>
            </a:r>
            <a:r>
              <a:rPr lang="ru-RU" dirty="0" err="1"/>
              <a:t>грошовий</a:t>
            </a:r>
            <a:r>
              <a:rPr lang="ru-RU" dirty="0"/>
              <a:t> оборот та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саморегульованими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регулюючих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паперові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знаки, </a:t>
            </a:r>
            <a:r>
              <a:rPr lang="ru-RU" dirty="0" err="1"/>
              <a:t>які</a:t>
            </a:r>
            <a:r>
              <a:rPr lang="ru-RU" dirty="0"/>
              <a:t> могли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знецінюватись</a:t>
            </a:r>
            <a:r>
              <a:rPr lang="ru-RU" dirty="0"/>
              <a:t>, </a:t>
            </a:r>
            <a:r>
              <a:rPr lang="ru-RU" dirty="0" err="1"/>
              <a:t>потребували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регулюючих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виникненням</a:t>
            </a:r>
            <a:r>
              <a:rPr lang="ru-RU" dirty="0"/>
              <a:t> потреби у </a:t>
            </a:r>
            <a:r>
              <a:rPr lang="ru-RU" dirty="0" err="1"/>
              <a:t>гаранті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забезпечив</a:t>
            </a:r>
            <a:r>
              <a:rPr lang="ru-RU" dirty="0"/>
              <a:t> би </a:t>
            </a:r>
            <a:r>
              <a:rPr lang="ru-RU" dirty="0" err="1"/>
              <a:t>довіру</a:t>
            </a:r>
            <a:r>
              <a:rPr lang="ru-RU" dirty="0"/>
              <a:t> до </a:t>
            </a:r>
            <a:r>
              <a:rPr lang="ru-RU" dirty="0" err="1"/>
              <a:t>паперових</a:t>
            </a:r>
            <a:r>
              <a:rPr lang="ru-RU" dirty="0"/>
              <a:t> грошей з боку </a:t>
            </a:r>
            <a:r>
              <a:rPr lang="ru-RU" dirty="0" err="1"/>
              <a:t>громадян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Центра́льний</a:t>
            </a:r>
            <a:r>
              <a:rPr lang="ru-RU" dirty="0"/>
              <a:t> банк — </a:t>
            </a:r>
            <a:r>
              <a:rPr lang="ru-RU" dirty="0" err="1"/>
              <a:t>установа</a:t>
            </a:r>
            <a:r>
              <a:rPr lang="ru-RU" dirty="0"/>
              <a:t>, яка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, проводить </a:t>
            </a:r>
            <a:r>
              <a:rPr lang="ru-RU" dirty="0" err="1"/>
              <a:t>монетарну</a:t>
            </a:r>
            <a:r>
              <a:rPr lang="ru-RU" dirty="0"/>
              <a:t> та валютно-</a:t>
            </a:r>
            <a:r>
              <a:rPr lang="ru-RU" dirty="0" err="1"/>
              <a:t>курсову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 держав.</a:t>
            </a:r>
          </a:p>
        </p:txBody>
      </p:sp>
    </p:spTree>
    <p:extLst>
      <p:ext uri="{BB962C8B-B14F-4D97-AF65-F5344CB8AC3E}">
        <p14:creationId xmlns:p14="http://schemas.microsoft.com/office/powerpoint/2010/main" val="1963810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lnSpcReduction="10000"/>
          </a:bodyPr>
          <a:lstStyle/>
          <a:p>
            <a:r>
              <a:rPr lang="ru-RU" b="1" i="1" dirty="0" err="1"/>
              <a:t>Національний</a:t>
            </a:r>
            <a:r>
              <a:rPr lang="ru-RU" b="1" i="1" dirty="0"/>
              <a:t> банк </a:t>
            </a:r>
            <a:r>
              <a:rPr lang="ru-RU" b="1" i="1" dirty="0" err="1"/>
              <a:t>України</a:t>
            </a:r>
            <a:r>
              <a:rPr lang="ru-RU" b="1" i="1" dirty="0"/>
              <a:t> є </a:t>
            </a:r>
            <a:r>
              <a:rPr lang="ru-RU" b="1" i="1" dirty="0" err="1"/>
              <a:t>центральним</a:t>
            </a:r>
            <a:r>
              <a:rPr lang="ru-RU" b="1" i="1" dirty="0"/>
              <a:t> банком </a:t>
            </a:r>
            <a:r>
              <a:rPr lang="ru-RU" b="1" i="1" dirty="0" err="1"/>
              <a:t>України</a:t>
            </a:r>
            <a:r>
              <a:rPr lang="ru-RU" b="1" i="1" dirty="0"/>
              <a:t> і </a:t>
            </a:r>
            <a:r>
              <a:rPr lang="ru-RU" b="1" i="1" dirty="0" err="1"/>
              <a:t>здійснює</a:t>
            </a:r>
            <a:r>
              <a:rPr lang="ru-RU" b="1" i="1" dirty="0"/>
              <a:t> свою </a:t>
            </a:r>
            <a:r>
              <a:rPr lang="ru-RU" b="1" i="1" dirty="0" err="1"/>
              <a:t>діяльність</a:t>
            </a:r>
            <a:r>
              <a:rPr lang="ru-RU" b="1" i="1" dirty="0"/>
              <a:t> </a:t>
            </a:r>
            <a:r>
              <a:rPr lang="ru-RU" b="1" i="1" dirty="0" err="1"/>
              <a:t>відповідно</a:t>
            </a:r>
            <a:r>
              <a:rPr lang="ru-RU" b="1" i="1" dirty="0"/>
              <a:t> до </a:t>
            </a:r>
            <a:r>
              <a:rPr lang="ru-RU" b="1" i="1" dirty="0" err="1"/>
              <a:t>Конституції</a:t>
            </a:r>
            <a:r>
              <a:rPr lang="ru-RU" b="1" i="1" dirty="0"/>
              <a:t> </a:t>
            </a:r>
            <a:r>
              <a:rPr lang="ru-RU" b="1" i="1" dirty="0" err="1"/>
              <a:t>України</a:t>
            </a:r>
            <a:r>
              <a:rPr lang="ru-RU" b="1" i="1" dirty="0"/>
              <a:t>, Закону </a:t>
            </a:r>
            <a:r>
              <a:rPr lang="ru-RU" b="1" i="1" dirty="0" err="1"/>
              <a:t>України</a:t>
            </a:r>
            <a:r>
              <a:rPr lang="ru-RU" b="1" i="1" dirty="0"/>
              <a:t> «Про </a:t>
            </a:r>
            <a:r>
              <a:rPr lang="ru-RU" b="1" i="1" dirty="0" err="1"/>
              <a:t>Національний</a:t>
            </a:r>
            <a:r>
              <a:rPr lang="ru-RU" b="1" i="1" dirty="0"/>
              <a:t> банк </a:t>
            </a:r>
            <a:r>
              <a:rPr lang="ru-RU" b="1" i="1" dirty="0" err="1"/>
              <a:t>України</a:t>
            </a:r>
            <a:r>
              <a:rPr lang="ru-RU" b="1" i="1" dirty="0"/>
              <a:t>» та </a:t>
            </a:r>
            <a:r>
              <a:rPr lang="ru-RU" b="1" i="1" dirty="0" err="1"/>
              <a:t>інших</a:t>
            </a:r>
            <a:r>
              <a:rPr lang="ru-RU" b="1" i="1" dirty="0"/>
              <a:t> </a:t>
            </a:r>
            <a:r>
              <a:rPr lang="ru-RU" b="1" i="1" dirty="0" err="1"/>
              <a:t>законодавчих</a:t>
            </a:r>
            <a:r>
              <a:rPr lang="ru-RU" b="1" i="1" dirty="0"/>
              <a:t> </a:t>
            </a:r>
            <a:r>
              <a:rPr lang="ru-RU" b="1" i="1" dirty="0" err="1"/>
              <a:t>актів</a:t>
            </a:r>
            <a:r>
              <a:rPr lang="ru-RU" b="1" i="1" dirty="0"/>
              <a:t> </a:t>
            </a:r>
            <a:r>
              <a:rPr lang="ru-RU" b="1" i="1" dirty="0" err="1"/>
              <a:t>України</a:t>
            </a:r>
            <a:r>
              <a:rPr lang="ru-RU" b="1" i="1" dirty="0"/>
              <a:t>. </a:t>
            </a:r>
            <a:endParaRPr lang="ru-RU" b="1" i="1" dirty="0" smtClean="0"/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статутний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державною </a:t>
            </a:r>
            <a:r>
              <a:rPr lang="ru-RU" dirty="0" err="1"/>
              <a:t>власністю</a:t>
            </a:r>
            <a:r>
              <a:rPr lang="ru-RU" dirty="0"/>
              <a:t>.</a:t>
            </a:r>
          </a:p>
          <a:p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становить 10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збільшений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Ради </a:t>
            </a:r>
            <a:r>
              <a:rPr lang="ru-RU" dirty="0" err="1"/>
              <a:t>Національного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Особливий</a:t>
            </a:r>
            <a:r>
              <a:rPr lang="ru-RU" b="1" dirty="0"/>
              <a:t> </a:t>
            </a:r>
            <a:r>
              <a:rPr lang="ru-RU" b="1" dirty="0" err="1"/>
              <a:t>правовий</a:t>
            </a:r>
            <a:r>
              <a:rPr lang="ru-RU" b="1" dirty="0"/>
              <a:t> статус </a:t>
            </a:r>
            <a:r>
              <a:rPr lang="ru-RU" dirty="0" err="1"/>
              <a:t>зумовлений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b="1" i="1" dirty="0" err="1"/>
              <a:t>риси</a:t>
            </a:r>
            <a:r>
              <a:rPr lang="ru-RU" b="1" i="1" dirty="0"/>
              <a:t> </a:t>
            </a:r>
            <a:r>
              <a:rPr lang="ru-RU" b="1" i="1" dirty="0" err="1"/>
              <a:t>банківської</a:t>
            </a:r>
            <a:r>
              <a:rPr lang="ru-RU" b="1" i="1" dirty="0"/>
              <a:t> установи </a:t>
            </a:r>
            <a:r>
              <a:rPr lang="ru-RU" dirty="0"/>
              <a:t>і </a:t>
            </a:r>
            <a:r>
              <a:rPr lang="ru-RU" b="1" i="1" dirty="0"/>
              <a:t>державного органу </a:t>
            </a:r>
            <a:r>
              <a:rPr lang="ru-RU" b="1" i="1" dirty="0" err="1"/>
              <a:t>управління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приносять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(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на </a:t>
            </a:r>
            <a:r>
              <a:rPr lang="ru-RU" dirty="0" err="1"/>
              <a:t>відкритому</a:t>
            </a:r>
            <a:r>
              <a:rPr lang="ru-RU" dirty="0"/>
              <a:t> ринку,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іноземною</a:t>
            </a:r>
            <a:r>
              <a:rPr lang="ru-RU" dirty="0"/>
              <a:t> валютою </a:t>
            </a:r>
            <a:r>
              <a:rPr lang="ru-RU" dirty="0" err="1"/>
              <a:t>тощо</a:t>
            </a:r>
            <a:r>
              <a:rPr lang="ru-RU" dirty="0"/>
              <a:t>), але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не є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. 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як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грошовим</a:t>
            </a:r>
            <a:r>
              <a:rPr lang="ru-RU" dirty="0"/>
              <a:t> ринком (як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), </a:t>
            </a:r>
            <a:r>
              <a:rPr lang="ru-RU" dirty="0" err="1"/>
              <a:t>керуючись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 та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 </a:t>
            </a:r>
          </a:p>
          <a:p>
            <a:r>
              <a:rPr lang="ru-RU" dirty="0" err="1"/>
              <a:t>Правовий</a:t>
            </a:r>
            <a:r>
              <a:rPr lang="ru-RU" dirty="0"/>
              <a:t> статус НБУ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охарактеризувати</a:t>
            </a:r>
            <a:r>
              <a:rPr lang="ru-RU" dirty="0"/>
              <a:t> таким чином: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орган </a:t>
            </a:r>
            <a:r>
              <a:rPr lang="ru-RU" dirty="0" err="1"/>
              <a:t>управління</a:t>
            </a:r>
            <a:r>
              <a:rPr lang="ru-RU" dirty="0"/>
              <a:t> з </a:t>
            </a:r>
            <a:r>
              <a:rPr lang="ru-RU" dirty="0" err="1"/>
              <a:t>покладеними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грошово-кредитних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04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pPr algn="just"/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до </a:t>
            </a:r>
            <a:r>
              <a:rPr lang="ru-RU" sz="1200" u="sng" dirty="0" err="1">
                <a:solidFill>
                  <a:srgbClr val="000099"/>
                </a:solidFill>
                <a:latin typeface="Times New Roman" panose="02020603050405020304" pitchFamily="18" charset="0"/>
                <a:hlinkClick r:id="rId2"/>
              </a:rPr>
              <a:t>Конституції</a:t>
            </a:r>
            <a:r>
              <a:rPr lang="ru-RU" sz="1200" u="sng" dirty="0">
                <a:solidFill>
                  <a:srgbClr val="000099"/>
                </a:solidFill>
                <a:latin typeface="Times New Roman" panose="02020603050405020304" pitchFamily="18" charset="0"/>
                <a:hlinkClick r:id="rId2"/>
              </a:rPr>
              <a:t> </a:t>
            </a:r>
            <a:r>
              <a:rPr lang="ru-RU" sz="1200" u="sng" dirty="0" err="1">
                <a:solidFill>
                  <a:srgbClr val="000099"/>
                </a:solidFill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основною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функцією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Національного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банку є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грошової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одиниці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виконанні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основної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банк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виходити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пріоритетності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підтримки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цінової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державі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банк у межах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повноважень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фінансовій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в тому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банківської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перешкоджає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досягненню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визначеної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частині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статті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банк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додержанню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стійких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темпів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економічного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підтримує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економічну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політику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Кабінету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Міністрів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перешкоджає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досягненню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частинах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третій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статті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217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414" y="187677"/>
            <a:ext cx="5519425" cy="655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1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банк - </a:t>
            </a:r>
            <a:r>
              <a:rPr lang="ru-RU" dirty="0" err="1"/>
              <a:t>юридична</a:t>
            </a:r>
            <a:r>
              <a:rPr lang="ru-RU" dirty="0"/>
              <a:t> особа, яка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/>
              <a:t>До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необмеженого</a:t>
            </a:r>
            <a:r>
              <a:rPr lang="ru-RU" dirty="0"/>
              <a:t> кола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(</a:t>
            </a:r>
            <a:r>
              <a:rPr lang="ru-RU" dirty="0" err="1"/>
              <a:t>розрахункових</a:t>
            </a:r>
            <a:r>
              <a:rPr lang="ru-RU" dirty="0"/>
              <a:t>, </a:t>
            </a:r>
            <a:r>
              <a:rPr lang="ru-RU" dirty="0" err="1"/>
              <a:t>кореспондентських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, та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</a:t>
            </a:r>
          </a:p>
          <a:p>
            <a:r>
              <a:rPr lang="ru-RU" u="sng" dirty="0" err="1">
                <a:hlinkClick r:id="rId2"/>
              </a:rPr>
              <a:t>Банківські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послуги</a:t>
            </a:r>
            <a:r>
              <a:rPr lang="ru-RU" dirty="0"/>
              <a:t> 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банку.</a:t>
            </a:r>
          </a:p>
          <a:p>
            <a:r>
              <a:rPr lang="ru-RU" dirty="0" err="1" smtClean="0"/>
              <a:t>банківська</a:t>
            </a:r>
            <a:r>
              <a:rPr lang="ru-RU" dirty="0" smtClean="0"/>
              <a:t> </a:t>
            </a:r>
            <a:r>
              <a:rPr lang="ru-RU" dirty="0" err="1"/>
              <a:t>діяльність</a:t>
            </a:r>
            <a:r>
              <a:rPr lang="ru-RU" dirty="0"/>
              <a:t> -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і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 smtClean="0"/>
              <a:t>рахунків</a:t>
            </a:r>
            <a:r>
              <a:rPr lang="ru-RU" dirty="0" smtClean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 smtClean="0"/>
              <a:t>;</a:t>
            </a:r>
          </a:p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спеціалізацію</a:t>
            </a:r>
            <a:r>
              <a:rPr lang="ru-RU" dirty="0"/>
              <a:t> за видами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порядок </a:t>
            </a:r>
            <a:r>
              <a:rPr lang="ru-RU" dirty="0" err="1"/>
              <a:t>набуття</a:t>
            </a:r>
            <a:r>
              <a:rPr lang="ru-RU" dirty="0"/>
              <a:t> банком статусу </a:t>
            </a:r>
            <a:r>
              <a:rPr lang="ru-RU" dirty="0" err="1"/>
              <a:t>спеціалізованого</a:t>
            </a:r>
            <a:r>
              <a:rPr lang="ru-RU" dirty="0"/>
              <a:t>.</a:t>
            </a:r>
          </a:p>
          <a:p>
            <a:r>
              <a:rPr lang="ru-RU" dirty="0"/>
              <a:t>Банки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кооперативного банку.</a:t>
            </a:r>
          </a:p>
        </p:txBody>
      </p:sp>
    </p:spTree>
    <p:extLst>
      <p:ext uri="{BB962C8B-B14F-4D97-AF65-F5344CB8AC3E}">
        <p14:creationId xmlns:p14="http://schemas.microsoft.com/office/powerpoint/2010/main" val="3908653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309" y="559557"/>
            <a:ext cx="10106199" cy="570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7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327546"/>
            <a:ext cx="9485193" cy="596407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Поняття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функції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банківської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/>
              <a:t>стан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є результатом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цивілізацій</a:t>
            </a:r>
            <a:r>
              <a:rPr lang="ru-RU" dirty="0"/>
              <a:t> та </a:t>
            </a:r>
            <a:r>
              <a:rPr lang="ru-RU" dirty="0" err="1"/>
              <a:t>націй</a:t>
            </a:r>
            <a:r>
              <a:rPr lang="ru-RU" dirty="0"/>
              <a:t>. У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набувала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форм, а </a:t>
            </a:r>
            <a:r>
              <a:rPr lang="ru-RU" dirty="0" err="1"/>
              <a:t>виникнення</a:t>
            </a:r>
            <a:r>
              <a:rPr lang="ru-RU" dirty="0"/>
              <a:t> та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відбувалось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грошово-кредитних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історією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виникненням</a:t>
            </a:r>
            <a:r>
              <a:rPr lang="ru-RU" dirty="0"/>
              <a:t> грошей. </a:t>
            </a:r>
            <a:endParaRPr lang="ru-RU" dirty="0" smtClean="0"/>
          </a:p>
          <a:p>
            <a:r>
              <a:rPr lang="uk-UA" dirty="0"/>
              <a:t>І</a:t>
            </a:r>
            <a:r>
              <a:rPr lang="ru-RU" dirty="0" err="1"/>
              <a:t>сторичні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обміну</a:t>
            </a:r>
            <a:r>
              <a:rPr lang="ru-RU" dirty="0"/>
              <a:t> грошей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 у </a:t>
            </a:r>
            <a:r>
              <a:rPr lang="ru-RU" dirty="0" err="1"/>
              <a:t>Стародавній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(</a:t>
            </a:r>
            <a:r>
              <a:rPr lang="en-US" dirty="0"/>
              <a:t>IV </a:t>
            </a:r>
            <a:r>
              <a:rPr lang="ru-RU" dirty="0"/>
              <a:t>ст. до н. е.), у </a:t>
            </a:r>
            <a:r>
              <a:rPr lang="ru-RU" dirty="0" err="1"/>
              <a:t>Стародавньому</a:t>
            </a:r>
            <a:r>
              <a:rPr lang="ru-RU" dirty="0"/>
              <a:t> </a:t>
            </a:r>
            <a:r>
              <a:rPr lang="ru-RU" dirty="0" err="1"/>
              <a:t>Вавилоні</a:t>
            </a:r>
            <a:r>
              <a:rPr lang="ru-RU" dirty="0"/>
              <a:t> (</a:t>
            </a:r>
            <a:r>
              <a:rPr lang="en-US" dirty="0"/>
              <a:t>VI </a:t>
            </a:r>
            <a:r>
              <a:rPr lang="ru-RU" dirty="0"/>
              <a:t>ст. до н. е.), у </a:t>
            </a:r>
            <a:r>
              <a:rPr lang="ru-RU" dirty="0" err="1"/>
              <a:t>Стародавніх</a:t>
            </a:r>
            <a:r>
              <a:rPr lang="ru-RU" dirty="0"/>
              <a:t> </a:t>
            </a:r>
            <a:r>
              <a:rPr lang="ru-RU" dirty="0" err="1"/>
              <a:t>Єгипті</a:t>
            </a:r>
            <a:r>
              <a:rPr lang="ru-RU" dirty="0"/>
              <a:t> та </a:t>
            </a:r>
            <a:r>
              <a:rPr lang="ru-RU" dirty="0" err="1"/>
              <a:t>Римі</a:t>
            </a:r>
            <a:r>
              <a:rPr lang="ru-RU" dirty="0" smtClean="0"/>
              <a:t>.</a:t>
            </a:r>
          </a:p>
          <a:p>
            <a:r>
              <a:rPr lang="ru-RU" dirty="0"/>
              <a:t>Слово "банк"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італійського</a:t>
            </a:r>
            <a:r>
              <a:rPr lang="ru-RU" dirty="0"/>
              <a:t> "</a:t>
            </a:r>
            <a:r>
              <a:rPr lang="en-US" dirty="0"/>
              <a:t>banco" </a:t>
            </a:r>
            <a:r>
              <a:rPr lang="ru-RU" dirty="0"/>
              <a:t>й </a:t>
            </a:r>
            <a:r>
              <a:rPr lang="ru-RU" dirty="0" err="1"/>
              <a:t>означає</a:t>
            </a:r>
            <a:r>
              <a:rPr lang="ru-RU" dirty="0"/>
              <a:t> "конторка", "лава", "</a:t>
            </a:r>
            <a:r>
              <a:rPr lang="ru-RU" dirty="0" err="1"/>
              <a:t>стіл</a:t>
            </a:r>
            <a:r>
              <a:rPr lang="ru-RU" dirty="0"/>
              <a:t>",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здійснювався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грошей. </a:t>
            </a:r>
            <a:r>
              <a:rPr lang="ru-RU" dirty="0" err="1"/>
              <a:t>Французьке</a:t>
            </a:r>
            <a:r>
              <a:rPr lang="ru-RU" dirty="0"/>
              <a:t> слово "</a:t>
            </a:r>
            <a:r>
              <a:rPr lang="en-US" dirty="0" err="1"/>
              <a:t>bangue</a:t>
            </a:r>
            <a:r>
              <a:rPr lang="en-US" dirty="0"/>
              <a:t>"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скриня</a:t>
            </a:r>
            <a:r>
              <a:rPr lang="ru-RU" dirty="0"/>
              <a:t>",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чогось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 smtClean="0"/>
              <a:t>.</a:t>
            </a:r>
          </a:p>
          <a:p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зародження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 </a:t>
            </a:r>
            <a:r>
              <a:rPr lang="en-US" dirty="0"/>
              <a:t>I </a:t>
            </a:r>
            <a:r>
              <a:rPr lang="ru-RU" dirty="0" err="1"/>
              <a:t>етап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античності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Венеціанського</a:t>
            </a:r>
            <a:r>
              <a:rPr lang="ru-RU" dirty="0"/>
              <a:t> банку; </a:t>
            </a:r>
            <a:r>
              <a:rPr lang="en-US" dirty="0"/>
              <a:t>II </a:t>
            </a:r>
            <a:r>
              <a:rPr lang="ru-RU" dirty="0" err="1"/>
              <a:t>етап</a:t>
            </a:r>
            <a:r>
              <a:rPr lang="ru-RU" dirty="0"/>
              <a:t> – з 1157 року до </a:t>
            </a:r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Англійського</a:t>
            </a:r>
            <a:r>
              <a:rPr lang="ru-RU" dirty="0"/>
              <a:t> банку в 1694 </a:t>
            </a:r>
            <a:r>
              <a:rPr lang="ru-RU" dirty="0" err="1"/>
              <a:t>році</a:t>
            </a:r>
            <a:r>
              <a:rPr lang="ru-RU" dirty="0"/>
              <a:t>; </a:t>
            </a:r>
            <a:r>
              <a:rPr lang="en-US" dirty="0"/>
              <a:t>III </a:t>
            </a:r>
            <a:r>
              <a:rPr lang="ru-RU" dirty="0" err="1"/>
              <a:t>етап</a:t>
            </a:r>
            <a:r>
              <a:rPr lang="ru-RU" dirty="0"/>
              <a:t> – з 1694 року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en-US" dirty="0"/>
              <a:t>XVIII </a:t>
            </a:r>
            <a:r>
              <a:rPr lang="ru-RU" dirty="0"/>
              <a:t>ст.; </a:t>
            </a:r>
            <a:r>
              <a:rPr lang="en-US" dirty="0"/>
              <a:t>IV </a:t>
            </a:r>
            <a:r>
              <a:rPr lang="ru-RU" dirty="0" err="1"/>
              <a:t>етап</a:t>
            </a:r>
            <a:r>
              <a:rPr lang="ru-RU" dirty="0"/>
              <a:t> – з початку </a:t>
            </a:r>
            <a:r>
              <a:rPr lang="en-US" dirty="0"/>
              <a:t>XIX </a:t>
            </a:r>
            <a:r>
              <a:rPr lang="ru-RU" dirty="0"/>
              <a:t>ст. до </a:t>
            </a:r>
            <a:r>
              <a:rPr lang="ru-RU" dirty="0" err="1"/>
              <a:t>теперішнього</a:t>
            </a:r>
            <a:r>
              <a:rPr lang="ru-RU" dirty="0"/>
              <a:t> часу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973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538" y="1187355"/>
            <a:ext cx="9958442" cy="46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120" y="900753"/>
            <a:ext cx="9663757" cy="523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4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489" y="1433015"/>
            <a:ext cx="10917104" cy="358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98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14" y="1392072"/>
            <a:ext cx="9657431" cy="402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78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411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36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462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0201"/>
            <a:ext cx="6733400" cy="661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9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Банківська</a:t>
            </a:r>
            <a:r>
              <a:rPr lang="ru-RU" dirty="0"/>
              <a:t> система – </a:t>
            </a:r>
            <a:r>
              <a:rPr lang="ru-RU" dirty="0" err="1"/>
              <a:t>це</a:t>
            </a:r>
            <a:r>
              <a:rPr lang="ru-RU" dirty="0"/>
              <a:t> складна,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та </a:t>
            </a:r>
            <a:r>
              <a:rPr lang="ru-RU" dirty="0" err="1"/>
              <a:t>динамічна</a:t>
            </a:r>
            <a:r>
              <a:rPr lang="ru-RU" dirty="0"/>
              <a:t> система, яка </a:t>
            </a:r>
            <a:r>
              <a:rPr lang="ru-RU" dirty="0" err="1"/>
              <a:t>включає</a:t>
            </a:r>
            <a:r>
              <a:rPr lang="ru-RU" dirty="0"/>
              <a:t> комплекс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законодавчо</a:t>
            </a:r>
            <a:r>
              <a:rPr lang="ru-RU" dirty="0"/>
              <a:t> </a:t>
            </a:r>
            <a:r>
              <a:rPr lang="ru-RU" dirty="0" err="1"/>
              <a:t>регламентована</a:t>
            </a:r>
            <a:r>
              <a:rPr lang="ru-RU" dirty="0"/>
              <a:t> і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обслуговування</a:t>
            </a:r>
            <a:r>
              <a:rPr lang="ru-RU" dirty="0"/>
              <a:t> потреб </a:t>
            </a:r>
            <a:r>
              <a:rPr lang="ru-RU" dirty="0" err="1"/>
              <a:t>економіки</a:t>
            </a:r>
            <a:r>
              <a:rPr lang="ru-RU" dirty="0"/>
              <a:t> та </a:t>
            </a:r>
            <a:r>
              <a:rPr lang="ru-RU" dirty="0" err="1"/>
              <a:t>суспільства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 smtClean="0"/>
              <a:t>країни</a:t>
            </a:r>
            <a:endParaRPr lang="ru-RU" dirty="0" smtClean="0"/>
          </a:p>
          <a:p>
            <a:endParaRPr lang="uk-UA" dirty="0"/>
          </a:p>
          <a:p>
            <a:r>
              <a:rPr lang="uk-UA" dirty="0" smtClean="0"/>
              <a:t>Відповідно до </a:t>
            </a:r>
            <a:r>
              <a:rPr lang="ru-RU" dirty="0"/>
              <a:t>Закону </a:t>
            </a:r>
            <a:r>
              <a:rPr lang="ru-RU" dirty="0" err="1"/>
              <a:t>України</a:t>
            </a:r>
            <a:r>
              <a:rPr lang="ru-RU" dirty="0"/>
              <a:t> «Про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 smtClean="0"/>
              <a:t>»,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філій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і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маютьпевні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та </a:t>
            </a:r>
            <a:r>
              <a:rPr lang="ru-RU" dirty="0" err="1"/>
              <a:t>взаємопов’язані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</a:t>
            </a:r>
            <a:r>
              <a:rPr lang="ru-RU" dirty="0" err="1"/>
              <a:t>докласифікації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кількості</a:t>
            </a:r>
            <a:r>
              <a:rPr lang="ru-RU" dirty="0"/>
              <a:t>. </a:t>
            </a:r>
            <a:r>
              <a:rPr lang="ru-RU" dirty="0" err="1"/>
              <a:t>Виділяють</a:t>
            </a:r>
            <a:r>
              <a:rPr lang="ru-RU" dirty="0"/>
              <a:t> три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− </a:t>
            </a:r>
            <a:r>
              <a:rPr lang="ru-RU" dirty="0" err="1"/>
              <a:t>створення</a:t>
            </a:r>
            <a:r>
              <a:rPr lang="ru-RU" dirty="0"/>
              <a:t> грошей і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(</a:t>
            </a:r>
            <a:r>
              <a:rPr lang="ru-RU" dirty="0" err="1" smtClean="0"/>
              <a:t>емісійна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− </a:t>
            </a:r>
            <a:r>
              <a:rPr lang="ru-RU" dirty="0" err="1"/>
              <a:t>трансформаційна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− </a:t>
            </a:r>
            <a:r>
              <a:rPr lang="ru-RU" dirty="0" err="1"/>
              <a:t>стабілізаційна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БАНКІВСЬКА СИСТЕМА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77863" y="327025"/>
            <a:ext cx="8596312" cy="596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63" y="0"/>
            <a:ext cx="5063318" cy="689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5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Ключовою</a:t>
            </a:r>
            <a:r>
              <a:rPr lang="ru-RU" dirty="0"/>
              <a:t> </a:t>
            </a:r>
            <a:r>
              <a:rPr lang="ru-RU" dirty="0" err="1"/>
              <a:t>функцією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кількість</a:t>
            </a:r>
            <a:r>
              <a:rPr lang="ru-RU" dirty="0"/>
              <a:t> грошей в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потреб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окремий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емітування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В межах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суттєвою</a:t>
            </a:r>
            <a:r>
              <a:rPr lang="ru-RU" dirty="0"/>
              <a:t> та </a:t>
            </a:r>
            <a:r>
              <a:rPr lang="ru-RU" dirty="0" err="1"/>
              <a:t>масштабнішою</a:t>
            </a:r>
            <a:r>
              <a:rPr lang="ru-RU" dirty="0"/>
              <a:t>. </a:t>
            </a:r>
            <a:r>
              <a:rPr lang="ru-RU" dirty="0" err="1"/>
              <a:t>Емітування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та 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й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 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первинну</a:t>
            </a:r>
            <a:r>
              <a:rPr lang="ru-RU" dirty="0"/>
              <a:t> </a:t>
            </a:r>
            <a:r>
              <a:rPr lang="ru-RU" dirty="0" err="1"/>
              <a:t>емісію</a:t>
            </a:r>
            <a:r>
              <a:rPr lang="ru-RU" dirty="0"/>
              <a:t> шляхом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, </a:t>
            </a:r>
            <a:r>
              <a:rPr lang="ru-RU" dirty="0" err="1"/>
              <a:t>кредитування</a:t>
            </a:r>
            <a:r>
              <a:rPr lang="ru-RU" dirty="0"/>
              <a:t> уряду та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золота й </a:t>
            </a:r>
            <a:r>
              <a:rPr lang="ru-RU" dirty="0" err="1"/>
              <a:t>валюти</a:t>
            </a:r>
            <a:r>
              <a:rPr lang="ru-RU" dirty="0"/>
              <a:t>. </a:t>
            </a:r>
            <a:r>
              <a:rPr lang="ru-RU" dirty="0" err="1"/>
              <a:t>Комерційні</a:t>
            </a:r>
            <a:r>
              <a:rPr lang="ru-RU" dirty="0"/>
              <a:t> банки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вторинну</a:t>
            </a:r>
            <a:r>
              <a:rPr lang="ru-RU" dirty="0"/>
              <a:t> </a:t>
            </a:r>
            <a:r>
              <a:rPr lang="ru-RU" dirty="0" err="1"/>
              <a:t>емісію</a:t>
            </a:r>
            <a:r>
              <a:rPr lang="ru-RU" dirty="0"/>
              <a:t> через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і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через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мультиплікації</a:t>
            </a:r>
            <a:r>
              <a:rPr lang="ru-RU" dirty="0"/>
              <a:t> банки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99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232013"/>
            <a:ext cx="9526137" cy="623702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Головними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цілями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є: 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суспільного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нагляду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діяль-ності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узгодження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загальносуспіль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-ними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надійності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стабільності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стабілізації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грошей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безперебійного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особливої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структури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двома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групами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причин: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громадянського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нагляду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узгодження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комерційних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громадськими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збалансованості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грошей і ста-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більної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функціонуванням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грошового ринку,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збалансованості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грошовому ринку і в кожному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секторі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40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125"/>
            <a:ext cx="9012576" cy="6332562"/>
          </a:xfrm>
        </p:spPr>
        <p:txBody>
          <a:bodyPr/>
          <a:lstStyle/>
          <a:p>
            <a:r>
              <a:rPr lang="ru-RU" b="1" dirty="0"/>
              <a:t>До </a:t>
            </a:r>
            <a:r>
              <a:rPr lang="ru-RU" b="1" dirty="0" err="1"/>
              <a:t>загальних</a:t>
            </a:r>
            <a:r>
              <a:rPr lang="ru-RU" b="1" dirty="0"/>
              <a:t> рис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</a:p>
          <a:p>
            <a:r>
              <a:rPr lang="ru-RU" dirty="0"/>
              <a:t>1.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підпо-рядковуються</a:t>
            </a:r>
            <a:r>
              <a:rPr lang="ru-RU" dirty="0"/>
              <a:t> </a:t>
            </a:r>
            <a:r>
              <a:rPr lang="ru-RU" dirty="0" err="1"/>
              <a:t>однаковим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. У </a:t>
            </a:r>
            <a:r>
              <a:rPr lang="ru-RU" dirty="0" err="1"/>
              <a:t>банківській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такими </a:t>
            </a:r>
            <a:r>
              <a:rPr lang="ru-RU" dirty="0" err="1"/>
              <a:t>елемента</a:t>
            </a:r>
            <a:r>
              <a:rPr lang="ru-RU" dirty="0"/>
              <a:t>-ми є </a:t>
            </a:r>
            <a:r>
              <a:rPr lang="ru-RU" dirty="0" err="1"/>
              <a:t>окремі</a:t>
            </a:r>
            <a:r>
              <a:rPr lang="ru-RU" dirty="0"/>
              <a:t> банки, основною метою </a:t>
            </a:r>
            <a:r>
              <a:rPr lang="ru-RU" dirty="0" err="1"/>
              <a:t>діяльності</a:t>
            </a:r>
            <a:r>
              <a:rPr lang="ru-RU" dirty="0"/>
              <a:t> кожного з них, за винят-ком, як правило, Центрального банку, є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(</a:t>
            </a:r>
            <a:r>
              <a:rPr lang="ru-RU" dirty="0" err="1"/>
              <a:t>додаток</a:t>
            </a:r>
            <a:r>
              <a:rPr lang="ru-RU" dirty="0"/>
              <a:t> А). </a:t>
            </a:r>
          </a:p>
          <a:p>
            <a:r>
              <a:rPr lang="ru-RU" dirty="0"/>
              <a:t>2. </a:t>
            </a:r>
            <a:r>
              <a:rPr lang="ru-RU" dirty="0" err="1"/>
              <a:t>Динамічність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, </a:t>
            </a:r>
            <a:r>
              <a:rPr lang="ru-RU" dirty="0" err="1"/>
              <a:t>адаптуючись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вдосконалюється</a:t>
            </a:r>
            <a:r>
              <a:rPr lang="ru-RU" dirty="0"/>
              <a:t>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розширюється</a:t>
            </a:r>
            <a:r>
              <a:rPr lang="ru-RU" dirty="0"/>
              <a:t> коло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опе-рацій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Закритість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Банківська</a:t>
            </a:r>
            <a:r>
              <a:rPr lang="ru-RU" dirty="0"/>
              <a:t> система є системою </a:t>
            </a:r>
            <a:r>
              <a:rPr lang="ru-RU" dirty="0" err="1"/>
              <a:t>закритого</a:t>
            </a:r>
            <a:r>
              <a:rPr lang="ru-RU" dirty="0"/>
              <a:t> типу,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концентрацією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на </a:t>
            </a:r>
            <a:r>
              <a:rPr lang="ru-RU" dirty="0" err="1"/>
              <a:t>специфічній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пов’язана</a:t>
            </a:r>
            <a:r>
              <a:rPr lang="ru-RU" dirty="0"/>
              <a:t> з грошовою сферою, </a:t>
            </a:r>
            <a:r>
              <a:rPr lang="ru-RU" dirty="0" err="1"/>
              <a:t>виконанням</a:t>
            </a:r>
            <a:r>
              <a:rPr lang="ru-RU" dirty="0"/>
              <a:t> банками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є </a:t>
            </a:r>
            <a:r>
              <a:rPr lang="ru-RU" dirty="0" err="1"/>
              <a:t>банківською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 і не </a:t>
            </a:r>
            <a:r>
              <a:rPr lang="ru-RU" dirty="0" err="1"/>
              <a:t>мо</a:t>
            </a:r>
            <a:r>
              <a:rPr lang="ru-RU" dirty="0"/>
              <a:t>-же </a:t>
            </a:r>
            <a:r>
              <a:rPr lang="ru-RU" dirty="0" err="1"/>
              <a:t>розголошуватися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передаватися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Саморегуляція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саморегулю-ватися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банкрутства</a:t>
            </a:r>
            <a:r>
              <a:rPr lang="ru-RU" dirty="0"/>
              <a:t> одного з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банки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нішу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, в банках </a:t>
            </a:r>
            <a:r>
              <a:rPr lang="ru-RU" dirty="0" err="1"/>
              <a:t>негайно</a:t>
            </a:r>
            <a:r>
              <a:rPr lang="ru-RU" dirty="0"/>
              <a:t> адекватно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вони </a:t>
            </a:r>
            <a:r>
              <a:rPr lang="ru-RU" dirty="0" err="1"/>
              <a:t>перетво-рюються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в </a:t>
            </a:r>
            <a:r>
              <a:rPr lang="ru-RU" dirty="0" err="1"/>
              <a:t>універсальні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786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банківських</a:t>
            </a:r>
            <a:r>
              <a:rPr lang="ru-RU" dirty="0">
                <a:solidFill>
                  <a:schemeClr val="tx1"/>
                </a:solidFill>
              </a:rPr>
              <a:t> систем та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характеристика.</a:t>
            </a:r>
          </a:p>
          <a:p>
            <a:endParaRPr lang="uk-UA" dirty="0" smtClean="0"/>
          </a:p>
          <a:p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існує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в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і є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з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економікою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ієрархічної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: перший –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країни</a:t>
            </a:r>
            <a:r>
              <a:rPr lang="ru-RU" dirty="0"/>
              <a:t>; </a:t>
            </a:r>
            <a:r>
              <a:rPr lang="ru-RU" dirty="0" err="1"/>
              <a:t>другий</a:t>
            </a:r>
            <a:r>
              <a:rPr lang="ru-RU" dirty="0"/>
              <a:t> – </a:t>
            </a:r>
            <a:r>
              <a:rPr lang="ru-RU" dirty="0" err="1"/>
              <a:t>комерційні</a:t>
            </a:r>
            <a:r>
              <a:rPr lang="ru-RU" dirty="0"/>
              <a:t> банки і </a:t>
            </a:r>
            <a:r>
              <a:rPr lang="ru-RU" dirty="0" err="1"/>
              <a:t>спеціалізовані</a:t>
            </a:r>
            <a:r>
              <a:rPr lang="ru-RU" dirty="0"/>
              <a:t> кредитно-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структура </a:t>
            </a:r>
            <a:r>
              <a:rPr lang="ru-RU" dirty="0" err="1"/>
              <a:t>уможливлює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ланками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забезпечуючи</a:t>
            </a:r>
            <a:r>
              <a:rPr lang="ru-RU" dirty="0"/>
              <a:t> </a:t>
            </a:r>
            <a:r>
              <a:rPr lang="ru-RU" dirty="0" err="1"/>
              <a:t>належну</a:t>
            </a:r>
            <a:r>
              <a:rPr lang="ru-RU" dirty="0"/>
              <a:t> </a:t>
            </a:r>
            <a:r>
              <a:rPr lang="ru-RU" dirty="0" err="1"/>
              <a:t>координацію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метою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обороту у кредитно-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систем: </a:t>
            </a:r>
          </a:p>
          <a:p>
            <a:r>
              <a:rPr lang="ru-RU" dirty="0" err="1"/>
              <a:t>однорівнева</a:t>
            </a:r>
            <a:r>
              <a:rPr lang="ru-RU" dirty="0"/>
              <a:t> (</a:t>
            </a:r>
            <a:r>
              <a:rPr lang="ru-RU" dirty="0" err="1"/>
              <a:t>централізована</a:t>
            </a:r>
            <a:r>
              <a:rPr lang="ru-RU" dirty="0"/>
              <a:t> </a:t>
            </a:r>
            <a:r>
              <a:rPr lang="ru-RU" dirty="0" err="1"/>
              <a:t>монобанківська</a:t>
            </a:r>
            <a:r>
              <a:rPr lang="ru-RU" dirty="0"/>
              <a:t> система); </a:t>
            </a:r>
          </a:p>
          <a:p>
            <a:r>
              <a:rPr lang="ru-RU" dirty="0" err="1"/>
              <a:t>дворівнева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система; </a:t>
            </a:r>
          </a:p>
          <a:p>
            <a:r>
              <a:rPr lang="ru-RU" dirty="0" err="1"/>
              <a:t>трирівнева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система. </a:t>
            </a:r>
          </a:p>
          <a:p>
            <a:endParaRPr lang="ru-RU" dirty="0"/>
          </a:p>
          <a:p>
            <a:r>
              <a:rPr lang="ru-RU" b="1" i="1" dirty="0" err="1"/>
              <a:t>Однорівнева</a:t>
            </a:r>
            <a:r>
              <a:rPr lang="ru-RU" b="1" i="1" dirty="0"/>
              <a:t> система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система, </a:t>
            </a:r>
            <a:r>
              <a:rPr lang="ru-RU" dirty="0" err="1"/>
              <a:t>побудована</a:t>
            </a:r>
            <a:r>
              <a:rPr lang="ru-RU" dirty="0"/>
              <a:t> </a:t>
            </a:r>
            <a:r>
              <a:rPr lang="ru-RU" dirty="0" err="1"/>
              <a:t>напринципах</a:t>
            </a:r>
            <a:r>
              <a:rPr lang="ru-RU" dirty="0"/>
              <a:t> планового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кошторисного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іфінансування</a:t>
            </a:r>
            <a:r>
              <a:rPr lang="ru-RU" dirty="0"/>
              <a:t>.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є не </a:t>
            </a:r>
            <a:r>
              <a:rPr lang="ru-RU" dirty="0" err="1"/>
              <a:t>кредитування,а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народного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система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лишегоризонтальні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банками, </a:t>
            </a:r>
            <a:r>
              <a:rPr lang="ru-RU" dirty="0" err="1"/>
              <a:t>універсалізацію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функцій</a:t>
            </a:r>
            <a:r>
              <a:rPr lang="ru-RU" dirty="0"/>
              <a:t>. Тут </a:t>
            </a:r>
            <a:r>
              <a:rPr lang="ru-RU" dirty="0" err="1"/>
              <a:t>усі</a:t>
            </a:r>
            <a:r>
              <a:rPr lang="ru-RU" dirty="0"/>
              <a:t> банки </a:t>
            </a:r>
            <a:r>
              <a:rPr lang="ru-RU" dirty="0" err="1"/>
              <a:t>країни</a:t>
            </a:r>
            <a:r>
              <a:rPr lang="ru-RU" dirty="0"/>
              <a:t> (у тому </a:t>
            </a:r>
            <a:r>
              <a:rPr lang="ru-RU" dirty="0" err="1"/>
              <a:t>числій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банк) </a:t>
            </a:r>
            <a:r>
              <a:rPr lang="ru-RU" dirty="0" err="1"/>
              <a:t>перебувають</a:t>
            </a:r>
            <a:r>
              <a:rPr lang="ru-RU" dirty="0"/>
              <a:t> на одному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виступають</a:t>
            </a:r>
            <a:r>
              <a:rPr lang="ru-RU" dirty="0"/>
              <a:t> як </a:t>
            </a:r>
            <a:r>
              <a:rPr lang="ru-RU" dirty="0" err="1"/>
              <a:t>рівноправні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, </a:t>
            </a:r>
            <a:r>
              <a:rPr lang="ru-RU" dirty="0" err="1"/>
              <a:t>виконують</a:t>
            </a:r>
            <a:r>
              <a:rPr lang="ru-RU" dirty="0"/>
              <a:t> практично </a:t>
            </a:r>
            <a:r>
              <a:rPr lang="ru-RU" dirty="0" err="1"/>
              <a:t>аналогічні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з кредитно- </a:t>
            </a:r>
            <a:r>
              <a:rPr lang="ru-RU" dirty="0" err="1"/>
              <a:t>розрахункового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вони є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відділеннями</a:t>
            </a:r>
            <a:r>
              <a:rPr lang="ru-RU" dirty="0"/>
              <a:t> центрального банку. </a:t>
            </a:r>
            <a:r>
              <a:rPr lang="ru-RU" dirty="0" err="1"/>
              <a:t>Така</a:t>
            </a:r>
            <a:r>
              <a:rPr lang="ru-RU" dirty="0"/>
              <a:t> система характерна для </a:t>
            </a:r>
            <a:r>
              <a:rPr lang="ru-RU" dirty="0" err="1"/>
              <a:t>країн</a:t>
            </a:r>
            <a:r>
              <a:rPr lang="ru-RU" dirty="0"/>
              <a:t> з </a:t>
            </a:r>
            <a:r>
              <a:rPr lang="ru-RU" dirty="0" err="1"/>
              <a:t>адміністративно-командним</a:t>
            </a:r>
            <a:r>
              <a:rPr lang="ru-RU" dirty="0"/>
              <a:t>, </a:t>
            </a:r>
            <a:r>
              <a:rPr lang="ru-RU" dirty="0" err="1"/>
              <a:t>тоталітарним</a:t>
            </a:r>
            <a:r>
              <a:rPr lang="ru-RU" dirty="0"/>
              <a:t> режимом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67863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780</TotalTime>
  <Words>1754</Words>
  <Application>Microsoft Office PowerPoint</Application>
  <PresentationFormat>Широкоэкранный</PresentationFormat>
  <Paragraphs>71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18</cp:revision>
  <dcterms:created xsi:type="dcterms:W3CDTF">2021-09-14T18:01:52Z</dcterms:created>
  <dcterms:modified xsi:type="dcterms:W3CDTF">2021-09-15T11:51:55Z</dcterms:modified>
</cp:coreProperties>
</file>