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81" r:id="rId8"/>
    <p:sldId id="282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FF7DA-49A2-4C5C-8994-99F774302C87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570D2-281B-4E62-9A50-5CEB0A4418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2538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FF7DA-49A2-4C5C-8994-99F774302C87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570D2-281B-4E62-9A50-5CEB0A4418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6344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FF7DA-49A2-4C5C-8994-99F774302C87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570D2-281B-4E62-9A50-5CEB0A44180A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563973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FF7DA-49A2-4C5C-8994-99F774302C87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570D2-281B-4E62-9A50-5CEB0A4418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78056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FF7DA-49A2-4C5C-8994-99F774302C87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570D2-281B-4E62-9A50-5CEB0A44180A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689528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FF7DA-49A2-4C5C-8994-99F774302C87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570D2-281B-4E62-9A50-5CEB0A4418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14155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FF7DA-49A2-4C5C-8994-99F774302C87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570D2-281B-4E62-9A50-5CEB0A4418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67741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FF7DA-49A2-4C5C-8994-99F774302C87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570D2-281B-4E62-9A50-5CEB0A4418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0287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FF7DA-49A2-4C5C-8994-99F774302C87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570D2-281B-4E62-9A50-5CEB0A4418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1365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FF7DA-49A2-4C5C-8994-99F774302C87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570D2-281B-4E62-9A50-5CEB0A4418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3409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FF7DA-49A2-4C5C-8994-99F774302C87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570D2-281B-4E62-9A50-5CEB0A4418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4711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FF7DA-49A2-4C5C-8994-99F774302C87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570D2-281B-4E62-9A50-5CEB0A4418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8075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FF7DA-49A2-4C5C-8994-99F774302C87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570D2-281B-4E62-9A50-5CEB0A4418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8115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FF7DA-49A2-4C5C-8994-99F774302C87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570D2-281B-4E62-9A50-5CEB0A4418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2415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FF7DA-49A2-4C5C-8994-99F774302C87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570D2-281B-4E62-9A50-5CEB0A4418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413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570D2-281B-4E62-9A50-5CEB0A44180A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FF7DA-49A2-4C5C-8994-99F774302C87}" type="datetimeFigureOut">
              <a:rPr lang="ru-RU" smtClean="0"/>
              <a:t>15.09.2021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1453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FF7DA-49A2-4C5C-8994-99F774302C87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33570D2-281B-4E62-9A50-5CEB0A4418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99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254%D0%BA/96-%D0%B2%D1%80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zakon.rada.gov.ua/laws/show/2121-14?find=1&amp;text=%D0%B1%D0%B0%D0%BD%D0%BA%D1%96%D0%B2%D1%81%D1%8C%D0%BA%D1%96+%D0%BF%D0%BE%D1%81%D0%BB%D1%83%D0%B3%D0%B8#w2_9" TargetMode="External"/><Relationship Id="rId2" Type="http://schemas.openxmlformats.org/officeDocument/2006/relationships/hyperlink" Target="https://zakon.rada.gov.ua/laws/show/2121-14?find=1&amp;text=%D0%B1%D0%B0%D0%BD%D0%BA%D1%96%D0%B2%D1%81%D1%8C%D0%BA%D1%96+%D0%BF%D0%BE%D1%81%D0%BB%D1%83%D0%B3%D0%B8#w1_14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067" y="641445"/>
            <a:ext cx="7766936" cy="5268036"/>
          </a:xfrm>
        </p:spPr>
        <p:txBody>
          <a:bodyPr/>
          <a:lstStyle/>
          <a:p>
            <a:pPr algn="l"/>
            <a:r>
              <a:rPr lang="ru-RU" sz="3200" b="1" dirty="0">
                <a:solidFill>
                  <a:schemeClr val="tx1"/>
                </a:solidFill>
              </a:rPr>
              <a:t>Тема 1. </a:t>
            </a:r>
            <a:r>
              <a:rPr lang="ru-RU" sz="3200" b="1" dirty="0" err="1">
                <a:solidFill>
                  <a:schemeClr val="tx1"/>
                </a:solidFill>
              </a:rPr>
              <a:t>Сутність</a:t>
            </a:r>
            <a:r>
              <a:rPr lang="ru-RU" sz="3200" b="1" dirty="0">
                <a:solidFill>
                  <a:schemeClr val="tx1"/>
                </a:solidFill>
              </a:rPr>
              <a:t> </a:t>
            </a:r>
            <a:r>
              <a:rPr lang="ru-RU" sz="3200" b="1" dirty="0" err="1">
                <a:solidFill>
                  <a:schemeClr val="tx1"/>
                </a:solidFill>
              </a:rPr>
              <a:t>банківської</a:t>
            </a:r>
            <a:r>
              <a:rPr lang="ru-RU" sz="3200" b="1" dirty="0">
                <a:solidFill>
                  <a:schemeClr val="tx1"/>
                </a:solidFill>
              </a:rPr>
              <a:t> </a:t>
            </a:r>
            <a:r>
              <a:rPr lang="ru-RU" sz="3200" b="1" dirty="0" err="1">
                <a:solidFill>
                  <a:schemeClr val="tx1"/>
                </a:solidFill>
              </a:rPr>
              <a:t>системи</a:t>
            </a:r>
            <a:endParaRPr lang="ru-RU" sz="3200" b="1" dirty="0">
              <a:solidFill>
                <a:schemeClr val="tx1"/>
              </a:solidFill>
            </a:endParaRPr>
          </a:p>
          <a:p>
            <a:pPr algn="l"/>
            <a:endParaRPr lang="ru-RU" dirty="0" smtClean="0">
              <a:solidFill>
                <a:schemeClr val="tx1"/>
              </a:solidFill>
            </a:endParaRPr>
          </a:p>
          <a:p>
            <a:pPr algn="l"/>
            <a:r>
              <a:rPr lang="ru-RU" sz="2000" dirty="0" smtClean="0">
                <a:solidFill>
                  <a:schemeClr val="tx1"/>
                </a:solidFill>
              </a:rPr>
              <a:t>1</a:t>
            </a:r>
            <a:r>
              <a:rPr lang="ru-RU" sz="2000" dirty="0">
                <a:solidFill>
                  <a:schemeClr val="tx1"/>
                </a:solidFill>
              </a:rPr>
              <a:t>. </a:t>
            </a:r>
            <a:r>
              <a:rPr lang="ru-RU" sz="2000" dirty="0" err="1">
                <a:solidFill>
                  <a:schemeClr val="tx1"/>
                </a:solidFill>
              </a:rPr>
              <a:t>Поняття</a:t>
            </a:r>
            <a:r>
              <a:rPr lang="ru-RU" sz="2000" dirty="0">
                <a:solidFill>
                  <a:schemeClr val="tx1"/>
                </a:solidFill>
              </a:rPr>
              <a:t> та </a:t>
            </a:r>
            <a:r>
              <a:rPr lang="ru-RU" sz="2000" dirty="0" err="1">
                <a:solidFill>
                  <a:schemeClr val="tx1"/>
                </a:solidFill>
              </a:rPr>
              <a:t>функції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банківської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системи</a:t>
            </a:r>
            <a:r>
              <a:rPr lang="ru-RU" sz="2000" dirty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ru-RU" sz="2000" dirty="0">
                <a:solidFill>
                  <a:schemeClr val="tx1"/>
                </a:solidFill>
              </a:rPr>
              <a:t>2. </a:t>
            </a:r>
            <a:r>
              <a:rPr lang="ru-RU" sz="2000" dirty="0" err="1">
                <a:solidFill>
                  <a:schemeClr val="tx1"/>
                </a:solidFill>
              </a:rPr>
              <a:t>Види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банківських</a:t>
            </a:r>
            <a:r>
              <a:rPr lang="ru-RU" sz="2000" dirty="0">
                <a:solidFill>
                  <a:schemeClr val="tx1"/>
                </a:solidFill>
              </a:rPr>
              <a:t> систем та </a:t>
            </a:r>
            <a:r>
              <a:rPr lang="ru-RU" sz="2000" dirty="0" err="1">
                <a:solidFill>
                  <a:schemeClr val="tx1"/>
                </a:solidFill>
              </a:rPr>
              <a:t>їх</a:t>
            </a:r>
            <a:r>
              <a:rPr lang="ru-RU" sz="2000" dirty="0">
                <a:solidFill>
                  <a:schemeClr val="tx1"/>
                </a:solidFill>
              </a:rPr>
              <a:t> характеристика.</a:t>
            </a:r>
          </a:p>
          <a:p>
            <a:pPr algn="l"/>
            <a:r>
              <a:rPr lang="ru-RU" sz="2000" dirty="0">
                <a:solidFill>
                  <a:schemeClr val="tx1"/>
                </a:solidFill>
              </a:rPr>
              <a:t>3. </a:t>
            </a:r>
            <a:r>
              <a:rPr lang="ru-RU" sz="2000" dirty="0" err="1">
                <a:solidFill>
                  <a:schemeClr val="tx1"/>
                </a:solidFill>
              </a:rPr>
              <a:t>Центральний</a:t>
            </a:r>
            <a:r>
              <a:rPr lang="ru-RU" sz="2000" dirty="0">
                <a:solidFill>
                  <a:schemeClr val="tx1"/>
                </a:solidFill>
              </a:rPr>
              <a:t> банк та </a:t>
            </a:r>
            <a:r>
              <a:rPr lang="ru-RU" sz="2000" dirty="0" err="1">
                <a:solidFill>
                  <a:schemeClr val="tx1"/>
                </a:solidFill>
              </a:rPr>
              <a:t>комерційні</a:t>
            </a:r>
            <a:r>
              <a:rPr lang="ru-RU" sz="2000" dirty="0">
                <a:solidFill>
                  <a:schemeClr val="tx1"/>
                </a:solidFill>
              </a:rPr>
              <a:t> банки як </a:t>
            </a:r>
            <a:r>
              <a:rPr lang="ru-RU" sz="2000" dirty="0" err="1">
                <a:solidFill>
                  <a:schemeClr val="tx1"/>
                </a:solidFill>
              </a:rPr>
              <a:t>основні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елементи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банківської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системи</a:t>
            </a:r>
            <a:r>
              <a:rPr lang="ru-RU" sz="2000" dirty="0">
                <a:solidFill>
                  <a:schemeClr val="tx1"/>
                </a:solidFill>
              </a:rPr>
              <a:t>: </a:t>
            </a:r>
            <a:r>
              <a:rPr lang="ru-RU" sz="2000" dirty="0" err="1">
                <a:solidFill>
                  <a:schemeClr val="tx1"/>
                </a:solidFill>
              </a:rPr>
              <a:t>поняття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види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функції</a:t>
            </a:r>
            <a:r>
              <a:rPr lang="ru-RU" sz="2000" dirty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ru-RU" sz="2000" dirty="0">
                <a:solidFill>
                  <a:schemeClr val="tx1"/>
                </a:solidFill>
              </a:rPr>
              <a:t>4. </a:t>
            </a:r>
            <a:r>
              <a:rPr lang="ru-RU" sz="2000" dirty="0" err="1">
                <a:solidFill>
                  <a:schemeClr val="tx1"/>
                </a:solidFill>
              </a:rPr>
              <a:t>Становлення</a:t>
            </a:r>
            <a:r>
              <a:rPr lang="ru-RU" sz="2000" dirty="0">
                <a:solidFill>
                  <a:schemeClr val="tx1"/>
                </a:solidFill>
              </a:rPr>
              <a:t> та </a:t>
            </a:r>
            <a:r>
              <a:rPr lang="ru-RU" sz="2000" dirty="0" err="1">
                <a:solidFill>
                  <a:schemeClr val="tx1"/>
                </a:solidFill>
              </a:rPr>
              <a:t>розвиток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банківської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системи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України</a:t>
            </a:r>
            <a:endParaRPr lang="ru-RU" sz="2000" dirty="0">
              <a:solidFill>
                <a:schemeClr val="tx1"/>
              </a:solidFill>
            </a:endParaRPr>
          </a:p>
          <a:p>
            <a:pPr algn="l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879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27546"/>
            <a:ext cx="8596668" cy="5964071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На </a:t>
            </a:r>
            <a:r>
              <a:rPr lang="ru-RU" dirty="0" err="1"/>
              <a:t>сучасному</a:t>
            </a:r>
            <a:r>
              <a:rPr lang="ru-RU" dirty="0"/>
              <a:t> </a:t>
            </a:r>
            <a:r>
              <a:rPr lang="ru-RU" dirty="0" err="1"/>
              <a:t>етапі</a:t>
            </a:r>
            <a:r>
              <a:rPr lang="ru-RU" dirty="0"/>
              <a:t> у </a:t>
            </a:r>
            <a:r>
              <a:rPr lang="ru-RU" dirty="0" err="1"/>
              <a:t>переважній</a:t>
            </a:r>
            <a:r>
              <a:rPr lang="ru-RU" dirty="0"/>
              <a:t> </a:t>
            </a:r>
            <a:r>
              <a:rPr lang="ru-RU" dirty="0" err="1"/>
              <a:t>більшості</a:t>
            </a:r>
            <a:r>
              <a:rPr lang="ru-RU" dirty="0"/>
              <a:t> </a:t>
            </a:r>
            <a:r>
              <a:rPr lang="ru-RU" dirty="0" err="1"/>
              <a:t>країн</a:t>
            </a:r>
            <a:r>
              <a:rPr lang="ru-RU" dirty="0"/>
              <a:t> з </a:t>
            </a:r>
            <a:r>
              <a:rPr lang="ru-RU" dirty="0" err="1"/>
              <a:t>ринковою</a:t>
            </a:r>
            <a:r>
              <a:rPr lang="ru-RU" dirty="0"/>
              <a:t> </a:t>
            </a:r>
            <a:r>
              <a:rPr lang="ru-RU" dirty="0" err="1"/>
              <a:t>економікою</a:t>
            </a:r>
            <a:r>
              <a:rPr lang="ru-RU" dirty="0"/>
              <a:t> </a:t>
            </a:r>
            <a:r>
              <a:rPr lang="ru-RU" dirty="0" err="1"/>
              <a:t>створені</a:t>
            </a:r>
            <a:r>
              <a:rPr lang="ru-RU" dirty="0"/>
              <a:t> й активно </a:t>
            </a:r>
            <a:r>
              <a:rPr lang="ru-RU" dirty="0" err="1"/>
              <a:t>розвиваються</a:t>
            </a:r>
            <a:r>
              <a:rPr lang="ru-RU" dirty="0"/>
              <a:t> </a:t>
            </a:r>
            <a:r>
              <a:rPr lang="ru-RU" b="1" i="1" dirty="0" err="1"/>
              <a:t>дворівневі</a:t>
            </a:r>
            <a:r>
              <a:rPr lang="ru-RU" b="1" i="1" dirty="0"/>
              <a:t> </a:t>
            </a:r>
            <a:r>
              <a:rPr lang="ru-RU" b="1" i="1" dirty="0" err="1"/>
              <a:t>банківські</a:t>
            </a:r>
            <a:r>
              <a:rPr lang="ru-RU" b="1" i="1" dirty="0"/>
              <a:t> </a:t>
            </a:r>
            <a:r>
              <a:rPr lang="ru-RU" b="1" i="1" dirty="0" err="1"/>
              <a:t>системи</a:t>
            </a:r>
            <a:r>
              <a:rPr lang="ru-RU" dirty="0"/>
              <a:t>, де на </a:t>
            </a:r>
            <a:r>
              <a:rPr lang="ru-RU" dirty="0" err="1"/>
              <a:t>першому</a:t>
            </a:r>
            <a:r>
              <a:rPr lang="ru-RU" dirty="0"/>
              <a:t> </a:t>
            </a:r>
            <a:r>
              <a:rPr lang="ru-RU" dirty="0" err="1"/>
              <a:t>рівні</a:t>
            </a:r>
            <a:r>
              <a:rPr lang="ru-RU" dirty="0"/>
              <a:t> </a:t>
            </a:r>
            <a:r>
              <a:rPr lang="ru-RU" dirty="0" err="1"/>
              <a:t>функціонує</a:t>
            </a:r>
            <a:r>
              <a:rPr lang="ru-RU" dirty="0"/>
              <a:t> </a:t>
            </a:r>
            <a:r>
              <a:rPr lang="ru-RU" dirty="0" err="1"/>
              <a:t>центральний</a:t>
            </a:r>
            <a:r>
              <a:rPr lang="ru-RU" dirty="0"/>
              <a:t> банк </a:t>
            </a:r>
            <a:r>
              <a:rPr lang="ru-RU" dirty="0" err="1"/>
              <a:t>країни</a:t>
            </a:r>
            <a:r>
              <a:rPr lang="ru-RU" dirty="0"/>
              <a:t>, на другому – </a:t>
            </a:r>
            <a:r>
              <a:rPr lang="ru-RU" dirty="0" err="1"/>
              <a:t>комерційні</a:t>
            </a:r>
            <a:r>
              <a:rPr lang="ru-RU" dirty="0"/>
              <a:t> банки.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небанківські</a:t>
            </a:r>
            <a:r>
              <a:rPr lang="ru-RU" dirty="0"/>
              <a:t> </a:t>
            </a:r>
            <a:r>
              <a:rPr lang="ru-RU" dirty="0" err="1"/>
              <a:t>фінансові</a:t>
            </a:r>
            <a:r>
              <a:rPr lang="ru-RU" dirty="0"/>
              <a:t> установи </a:t>
            </a:r>
            <a:r>
              <a:rPr lang="ru-RU" dirty="0" err="1"/>
              <a:t>підпорядковуються</a:t>
            </a:r>
            <a:r>
              <a:rPr lang="ru-RU" dirty="0"/>
              <a:t> </a:t>
            </a:r>
            <a:r>
              <a:rPr lang="ru-RU" dirty="0" err="1"/>
              <a:t>окремому</a:t>
            </a:r>
            <a:r>
              <a:rPr lang="ru-RU" dirty="0"/>
              <a:t> регулятору. </a:t>
            </a:r>
          </a:p>
          <a:p>
            <a:r>
              <a:rPr lang="ru-RU" dirty="0" err="1"/>
              <a:t>Центральний</a:t>
            </a:r>
            <a:r>
              <a:rPr lang="ru-RU" dirty="0"/>
              <a:t> банк </a:t>
            </a:r>
            <a:r>
              <a:rPr lang="ru-RU" dirty="0" err="1"/>
              <a:t>організовує</a:t>
            </a:r>
            <a:r>
              <a:rPr lang="ru-RU" dirty="0"/>
              <a:t> і </a:t>
            </a:r>
            <a:r>
              <a:rPr lang="ru-RU" dirty="0" err="1"/>
              <a:t>контролює</a:t>
            </a:r>
            <a:r>
              <a:rPr lang="ru-RU" dirty="0"/>
              <a:t> </a:t>
            </a:r>
            <a:r>
              <a:rPr lang="ru-RU" dirty="0" err="1"/>
              <a:t>грошовий</a:t>
            </a:r>
            <a:r>
              <a:rPr lang="ru-RU" dirty="0"/>
              <a:t> </a:t>
            </a:r>
            <a:r>
              <a:rPr lang="ru-RU" dirty="0" err="1"/>
              <a:t>обіг</a:t>
            </a:r>
            <a:r>
              <a:rPr lang="ru-RU" dirty="0"/>
              <a:t> у </a:t>
            </a:r>
            <a:r>
              <a:rPr lang="ru-RU" dirty="0" err="1"/>
              <a:t>країні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проводить </a:t>
            </a:r>
            <a:r>
              <a:rPr lang="ru-RU" dirty="0" err="1"/>
              <a:t>державну</a:t>
            </a:r>
            <a:r>
              <a:rPr lang="ru-RU" dirty="0"/>
              <a:t> </a:t>
            </a:r>
            <a:r>
              <a:rPr lang="ru-RU" dirty="0" err="1"/>
              <a:t>емісійну</a:t>
            </a:r>
            <a:r>
              <a:rPr lang="ru-RU" dirty="0"/>
              <a:t> і </a:t>
            </a:r>
            <a:r>
              <a:rPr lang="ru-RU" dirty="0" err="1"/>
              <a:t>валютну</a:t>
            </a:r>
            <a:r>
              <a:rPr lang="ru-RU" dirty="0"/>
              <a:t> </a:t>
            </a:r>
            <a:r>
              <a:rPr lang="ru-RU" dirty="0" err="1"/>
              <a:t>політику</a:t>
            </a:r>
            <a:r>
              <a:rPr lang="ru-RU" dirty="0"/>
              <a:t> і є основою </a:t>
            </a:r>
            <a:r>
              <a:rPr lang="ru-RU" dirty="0" err="1"/>
              <a:t>резервної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. </a:t>
            </a:r>
            <a:r>
              <a:rPr lang="ru-RU" dirty="0" err="1"/>
              <a:t>Другий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утворюють</a:t>
            </a:r>
            <a:r>
              <a:rPr lang="ru-RU" dirty="0"/>
              <a:t> </a:t>
            </a:r>
            <a:r>
              <a:rPr lang="ru-RU" dirty="0" err="1"/>
              <a:t>самостійні</a:t>
            </a:r>
            <a:r>
              <a:rPr lang="ru-RU" dirty="0"/>
              <a:t>, але </a:t>
            </a:r>
            <a:r>
              <a:rPr lang="ru-RU" dirty="0" err="1"/>
              <a:t>підконтрольні</a:t>
            </a:r>
            <a:r>
              <a:rPr lang="ru-RU" dirty="0"/>
              <a:t> центральному банку </a:t>
            </a:r>
            <a:r>
              <a:rPr lang="ru-RU" dirty="0" err="1"/>
              <a:t>неемісійні</a:t>
            </a:r>
            <a:r>
              <a:rPr lang="ru-RU" dirty="0"/>
              <a:t> банки та </a:t>
            </a:r>
            <a:r>
              <a:rPr lang="ru-RU" dirty="0" err="1"/>
              <a:t>різні</a:t>
            </a:r>
            <a:r>
              <a:rPr lang="ru-RU" dirty="0"/>
              <a:t> кредитно-</a:t>
            </a:r>
            <a:r>
              <a:rPr lang="ru-RU" dirty="0" err="1"/>
              <a:t>фінансові</a:t>
            </a:r>
            <a:r>
              <a:rPr lang="ru-RU" dirty="0"/>
              <a:t> установи, </a:t>
            </a:r>
            <a:r>
              <a:rPr lang="ru-RU" dirty="0" err="1"/>
              <a:t>клієнтами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є </a:t>
            </a:r>
            <a:r>
              <a:rPr lang="ru-RU" dirty="0" err="1"/>
              <a:t>підприємства</a:t>
            </a:r>
            <a:r>
              <a:rPr lang="ru-RU" dirty="0"/>
              <a:t>, </a:t>
            </a:r>
            <a:r>
              <a:rPr lang="ru-RU" dirty="0" err="1"/>
              <a:t>організації</a:t>
            </a:r>
            <a:r>
              <a:rPr lang="ru-RU" dirty="0"/>
              <a:t>, </a:t>
            </a:r>
            <a:r>
              <a:rPr lang="ru-RU" dirty="0" err="1"/>
              <a:t>населення</a:t>
            </a:r>
            <a:r>
              <a:rPr lang="ru-RU" dirty="0"/>
              <a:t>. </a:t>
            </a:r>
          </a:p>
          <a:p>
            <a:r>
              <a:rPr lang="ru-RU" b="1" i="1" dirty="0" err="1"/>
              <a:t>Трирівнева</a:t>
            </a:r>
            <a:r>
              <a:rPr lang="ru-RU" b="1" i="1" dirty="0"/>
              <a:t> </a:t>
            </a:r>
            <a:r>
              <a:rPr lang="ru-RU" b="1" i="1" dirty="0" err="1"/>
              <a:t>банківська</a:t>
            </a:r>
            <a:r>
              <a:rPr lang="ru-RU" b="1" i="1" dirty="0"/>
              <a:t> система </a:t>
            </a:r>
            <a:r>
              <a:rPr lang="ru-RU" dirty="0" err="1"/>
              <a:t>відрізняється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дворівневої</a:t>
            </a:r>
            <a:r>
              <a:rPr lang="ru-RU" dirty="0"/>
              <a:t> </a:t>
            </a:r>
            <a:r>
              <a:rPr lang="ru-RU" dirty="0" err="1"/>
              <a:t>тим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окремо</a:t>
            </a:r>
            <a:r>
              <a:rPr lang="ru-RU" dirty="0"/>
              <a:t> </a:t>
            </a:r>
            <a:r>
              <a:rPr lang="ru-RU" dirty="0" err="1"/>
              <a:t>виділяється</a:t>
            </a:r>
            <a:r>
              <a:rPr lang="ru-RU" dirty="0"/>
              <a:t> </a:t>
            </a:r>
            <a:r>
              <a:rPr lang="ru-RU" dirty="0" err="1"/>
              <a:t>третій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, до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відносять</a:t>
            </a:r>
            <a:r>
              <a:rPr lang="ru-RU" dirty="0"/>
              <a:t> </a:t>
            </a:r>
            <a:r>
              <a:rPr lang="ru-RU" dirty="0" err="1"/>
              <a:t>кредитні</a:t>
            </a:r>
            <a:r>
              <a:rPr lang="ru-RU" dirty="0"/>
              <a:t> установи </a:t>
            </a:r>
            <a:r>
              <a:rPr lang="ru-RU" dirty="0" err="1"/>
              <a:t>небанківського</a:t>
            </a:r>
            <a:r>
              <a:rPr lang="ru-RU" dirty="0"/>
              <a:t> типу (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фінансові</a:t>
            </a:r>
            <a:r>
              <a:rPr lang="ru-RU" dirty="0"/>
              <a:t> та </a:t>
            </a:r>
            <a:r>
              <a:rPr lang="ru-RU" dirty="0" err="1"/>
              <a:t>страхові</a:t>
            </a:r>
            <a:r>
              <a:rPr lang="ru-RU" dirty="0"/>
              <a:t> </a:t>
            </a:r>
            <a:r>
              <a:rPr lang="ru-RU" dirty="0" err="1"/>
              <a:t>компанії</a:t>
            </a:r>
            <a:r>
              <a:rPr lang="ru-RU" dirty="0"/>
              <a:t>, </a:t>
            </a:r>
            <a:r>
              <a:rPr lang="ru-RU" dirty="0" err="1"/>
              <a:t>інвестиційні</a:t>
            </a:r>
            <a:r>
              <a:rPr lang="ru-RU" dirty="0"/>
              <a:t> </a:t>
            </a:r>
            <a:r>
              <a:rPr lang="ru-RU" dirty="0" err="1"/>
              <a:t>фонди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).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типовими</a:t>
            </a:r>
            <a:r>
              <a:rPr lang="ru-RU" dirty="0"/>
              <a:t> </a:t>
            </a:r>
            <a:r>
              <a:rPr lang="ru-RU" dirty="0" err="1"/>
              <a:t>трирівневими</a:t>
            </a:r>
            <a:r>
              <a:rPr lang="ru-RU" dirty="0"/>
              <a:t> </a:t>
            </a:r>
            <a:r>
              <a:rPr lang="ru-RU" dirty="0" err="1"/>
              <a:t>кредитними</a:t>
            </a:r>
            <a:r>
              <a:rPr lang="ru-RU" dirty="0"/>
              <a:t> системами є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Швейцарії</a:t>
            </a:r>
            <a:r>
              <a:rPr lang="ru-RU" dirty="0"/>
              <a:t> та </a:t>
            </a:r>
            <a:r>
              <a:rPr lang="ru-RU" dirty="0" err="1"/>
              <a:t>Японії</a:t>
            </a:r>
            <a:r>
              <a:rPr lang="ru-RU" dirty="0"/>
              <a:t>. </a:t>
            </a: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зазначити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до кредитно-</a:t>
            </a:r>
            <a:r>
              <a:rPr lang="ru-RU" dirty="0" err="1"/>
              <a:t>банківської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Німеччини</a:t>
            </a:r>
            <a:r>
              <a:rPr lang="ru-RU" dirty="0"/>
              <a:t>, </a:t>
            </a:r>
            <a:r>
              <a:rPr lang="ru-RU" dirty="0" err="1"/>
              <a:t>Франції</a:t>
            </a:r>
            <a:r>
              <a:rPr lang="ru-RU" dirty="0"/>
              <a:t>, США, 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банків</a:t>
            </a:r>
            <a:r>
              <a:rPr lang="ru-RU" dirty="0"/>
              <a:t>, </a:t>
            </a:r>
            <a:r>
              <a:rPr lang="ru-RU" dirty="0" err="1"/>
              <a:t>входять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кредитні</a:t>
            </a:r>
            <a:r>
              <a:rPr lang="ru-RU" dirty="0"/>
              <a:t> установи – </a:t>
            </a:r>
            <a:r>
              <a:rPr lang="ru-RU" dirty="0" err="1"/>
              <a:t>Федеральне</a:t>
            </a:r>
            <a:r>
              <a:rPr lang="ru-RU" dirty="0"/>
              <a:t> </a:t>
            </a:r>
            <a:r>
              <a:rPr lang="ru-RU" dirty="0" err="1"/>
              <a:t>відомство</a:t>
            </a:r>
            <a:r>
              <a:rPr lang="ru-RU" dirty="0"/>
              <a:t> </a:t>
            </a:r>
            <a:r>
              <a:rPr lang="ru-RU" dirty="0" err="1"/>
              <a:t>нагляду</a:t>
            </a:r>
            <a:r>
              <a:rPr lang="ru-RU" dirty="0"/>
              <a:t> за кредитною справою (</a:t>
            </a:r>
            <a:r>
              <a:rPr lang="ru-RU" dirty="0" err="1"/>
              <a:t>Німеччина</a:t>
            </a:r>
            <a:r>
              <a:rPr lang="ru-RU" dirty="0"/>
              <a:t>). </a:t>
            </a:r>
            <a:r>
              <a:rPr lang="ru-RU" dirty="0" err="1"/>
              <a:t>Комітети</a:t>
            </a:r>
            <a:r>
              <a:rPr lang="ru-RU" dirty="0"/>
              <a:t> з </a:t>
            </a:r>
            <a:r>
              <a:rPr lang="ru-RU" dirty="0" err="1"/>
              <a:t>банківської</a:t>
            </a:r>
            <a:r>
              <a:rPr lang="ru-RU" dirty="0"/>
              <a:t> </a:t>
            </a:r>
            <a:r>
              <a:rPr lang="ru-RU" dirty="0" err="1"/>
              <a:t>регламентації</a:t>
            </a:r>
            <a:r>
              <a:rPr lang="ru-RU" dirty="0"/>
              <a:t> і </a:t>
            </a:r>
            <a:r>
              <a:rPr lang="ru-RU" dirty="0" err="1"/>
              <a:t>кредитних</a:t>
            </a:r>
            <a:r>
              <a:rPr lang="ru-RU" dirty="0"/>
              <a:t> </a:t>
            </a:r>
            <a:r>
              <a:rPr lang="ru-RU" dirty="0" err="1"/>
              <a:t>установ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Банківська</a:t>
            </a:r>
            <a:r>
              <a:rPr lang="ru-RU" dirty="0"/>
              <a:t> </a:t>
            </a:r>
            <a:r>
              <a:rPr lang="ru-RU" dirty="0" err="1"/>
              <a:t>комісія</a:t>
            </a:r>
            <a:r>
              <a:rPr lang="ru-RU" dirty="0"/>
              <a:t> (</a:t>
            </a:r>
            <a:r>
              <a:rPr lang="ru-RU" dirty="0" err="1"/>
              <a:t>Франція</a:t>
            </a:r>
            <a:r>
              <a:rPr lang="ru-RU" dirty="0"/>
              <a:t>), Рада </a:t>
            </a:r>
            <a:r>
              <a:rPr lang="ru-RU" dirty="0" err="1"/>
              <a:t>Керуючих</a:t>
            </a:r>
            <a:r>
              <a:rPr lang="ru-RU" dirty="0"/>
              <a:t> </a:t>
            </a:r>
            <a:r>
              <a:rPr lang="ru-RU" dirty="0" err="1"/>
              <a:t>Федеральної</a:t>
            </a:r>
            <a:r>
              <a:rPr lang="ru-RU" dirty="0"/>
              <a:t> </a:t>
            </a:r>
            <a:r>
              <a:rPr lang="ru-RU" dirty="0" err="1"/>
              <a:t>Резервної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. </a:t>
            </a:r>
            <a:r>
              <a:rPr lang="ru-RU" dirty="0" err="1"/>
              <a:t>Федеральний</a:t>
            </a:r>
            <a:r>
              <a:rPr lang="ru-RU" dirty="0"/>
              <a:t> </a:t>
            </a:r>
            <a:r>
              <a:rPr lang="ru-RU" dirty="0" err="1"/>
              <a:t>комітет</a:t>
            </a:r>
            <a:r>
              <a:rPr lang="ru-RU" dirty="0"/>
              <a:t> </a:t>
            </a:r>
            <a:r>
              <a:rPr lang="ru-RU" dirty="0" err="1"/>
              <a:t>відкритого</a:t>
            </a:r>
            <a:r>
              <a:rPr lang="ru-RU" dirty="0"/>
              <a:t> ринку, </a:t>
            </a:r>
            <a:r>
              <a:rPr lang="ru-RU" dirty="0" err="1"/>
              <a:t>Управління</a:t>
            </a:r>
            <a:r>
              <a:rPr lang="ru-RU" dirty="0"/>
              <a:t> Контролера грошового </a:t>
            </a:r>
            <a:r>
              <a:rPr lang="ru-RU" dirty="0" err="1"/>
              <a:t>обігу</a:t>
            </a:r>
            <a:r>
              <a:rPr lang="ru-RU" dirty="0"/>
              <a:t> і </a:t>
            </a:r>
            <a:r>
              <a:rPr lang="ru-RU" dirty="0" err="1"/>
              <a:t>Федеральна</a:t>
            </a:r>
            <a:r>
              <a:rPr lang="ru-RU" dirty="0"/>
              <a:t> </a:t>
            </a:r>
            <a:r>
              <a:rPr lang="ru-RU" dirty="0" err="1"/>
              <a:t>корпорація</a:t>
            </a:r>
            <a:r>
              <a:rPr lang="ru-RU" dirty="0"/>
              <a:t> </a:t>
            </a:r>
            <a:r>
              <a:rPr lang="ru-RU" dirty="0" err="1"/>
              <a:t>страхування</a:t>
            </a:r>
            <a:r>
              <a:rPr lang="ru-RU" dirty="0"/>
              <a:t> </a:t>
            </a:r>
            <a:r>
              <a:rPr lang="ru-RU" dirty="0" err="1"/>
              <a:t>депозитів</a:t>
            </a:r>
            <a:r>
              <a:rPr lang="ru-RU" dirty="0"/>
              <a:t> (США). </a:t>
            </a:r>
            <a:r>
              <a:rPr lang="ru-RU" dirty="0" err="1"/>
              <a:t>Особливістю</a:t>
            </a:r>
            <a:r>
              <a:rPr lang="ru-RU" dirty="0"/>
              <a:t> є й те, </a:t>
            </a:r>
            <a:r>
              <a:rPr lang="ru-RU" dirty="0" err="1"/>
              <a:t>що</a:t>
            </a:r>
            <a:r>
              <a:rPr lang="ru-RU" dirty="0"/>
              <a:t> в США </a:t>
            </a:r>
            <a:r>
              <a:rPr lang="ru-RU" dirty="0" err="1"/>
              <a:t>переважають</a:t>
            </a:r>
            <a:r>
              <a:rPr lang="ru-RU" dirty="0"/>
              <a:t> </a:t>
            </a:r>
            <a:r>
              <a:rPr lang="ru-RU" dirty="0" err="1"/>
              <a:t>приватні</a:t>
            </a:r>
            <a:r>
              <a:rPr lang="ru-RU" dirty="0"/>
              <a:t> кредитно-</a:t>
            </a:r>
            <a:r>
              <a:rPr lang="ru-RU" dirty="0" err="1"/>
              <a:t>фінансові</a:t>
            </a:r>
            <a:r>
              <a:rPr lang="ru-RU" dirty="0"/>
              <a:t> </a:t>
            </a:r>
            <a:r>
              <a:rPr lang="ru-RU" dirty="0" err="1"/>
              <a:t>інститути</a:t>
            </a:r>
            <a:r>
              <a:rPr lang="ru-RU" dirty="0"/>
              <a:t> (</a:t>
            </a:r>
            <a:r>
              <a:rPr lang="ru-RU" dirty="0" err="1"/>
              <a:t>акціонерні</a:t>
            </a:r>
            <a:r>
              <a:rPr lang="ru-RU" dirty="0"/>
              <a:t>), а в </a:t>
            </a:r>
            <a:r>
              <a:rPr lang="ru-RU" dirty="0" err="1"/>
              <a:t>країнах</a:t>
            </a:r>
            <a:r>
              <a:rPr lang="ru-RU" dirty="0"/>
              <a:t> </a:t>
            </a:r>
            <a:r>
              <a:rPr lang="ru-RU" dirty="0" err="1"/>
              <a:t>Західної</a:t>
            </a:r>
            <a:r>
              <a:rPr lang="ru-RU" dirty="0"/>
              <a:t> </a:t>
            </a:r>
            <a:r>
              <a:rPr lang="ru-RU" dirty="0" err="1"/>
              <a:t>Європи</a:t>
            </a:r>
            <a:r>
              <a:rPr lang="ru-RU" dirty="0"/>
              <a:t> та </a:t>
            </a:r>
            <a:r>
              <a:rPr lang="ru-RU" dirty="0" err="1"/>
              <a:t>Японії</a:t>
            </a:r>
            <a:r>
              <a:rPr lang="ru-RU" dirty="0"/>
              <a:t> </a:t>
            </a:r>
            <a:r>
              <a:rPr lang="ru-RU" dirty="0" err="1"/>
              <a:t>поряд</a:t>
            </a:r>
            <a:r>
              <a:rPr lang="ru-RU" dirty="0"/>
              <a:t> з </a:t>
            </a:r>
            <a:r>
              <a:rPr lang="ru-RU" dirty="0" err="1"/>
              <a:t>приватними</a:t>
            </a:r>
            <a:r>
              <a:rPr lang="ru-RU" dirty="0"/>
              <a:t> </a:t>
            </a:r>
            <a:r>
              <a:rPr lang="ru-RU" dirty="0" err="1"/>
              <a:t>значне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посідають</a:t>
            </a:r>
            <a:r>
              <a:rPr lang="ru-RU" dirty="0"/>
              <a:t> </a:t>
            </a:r>
            <a:r>
              <a:rPr lang="ru-RU" dirty="0" err="1"/>
              <a:t>напівдержавні</a:t>
            </a:r>
            <a:r>
              <a:rPr lang="ru-RU" dirty="0"/>
              <a:t>, </a:t>
            </a:r>
            <a:r>
              <a:rPr lang="ru-RU" dirty="0" err="1"/>
              <a:t>державні</a:t>
            </a:r>
            <a:r>
              <a:rPr lang="ru-RU" dirty="0"/>
              <a:t> і </a:t>
            </a:r>
            <a:r>
              <a:rPr lang="ru-RU" dirty="0" err="1"/>
              <a:t>кооперативні</a:t>
            </a:r>
            <a:r>
              <a:rPr lang="ru-RU" dirty="0"/>
              <a:t> кредитно- </a:t>
            </a:r>
            <a:r>
              <a:rPr lang="ru-RU" dirty="0" err="1"/>
              <a:t>фінансові</a:t>
            </a:r>
            <a:r>
              <a:rPr lang="ru-RU" dirty="0"/>
              <a:t> установи. </a:t>
            </a:r>
          </a:p>
        </p:txBody>
      </p:sp>
    </p:spTree>
    <p:extLst>
      <p:ext uri="{BB962C8B-B14F-4D97-AF65-F5344CB8AC3E}">
        <p14:creationId xmlns:p14="http://schemas.microsoft.com/office/powerpoint/2010/main" val="8060088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27546"/>
            <a:ext cx="8596668" cy="5964071"/>
          </a:xfrm>
        </p:spPr>
        <p:txBody>
          <a:bodyPr/>
          <a:lstStyle/>
          <a:p>
            <a:r>
              <a:rPr lang="ru-RU" dirty="0" err="1"/>
              <a:t>Існує</a:t>
            </a:r>
            <a:r>
              <a:rPr lang="ru-RU" dirty="0"/>
              <a:t> </a:t>
            </a:r>
            <a:r>
              <a:rPr lang="ru-RU" b="1" dirty="0" err="1"/>
              <a:t>дві</a:t>
            </a:r>
            <a:r>
              <a:rPr lang="ru-RU" b="1" dirty="0"/>
              <a:t> </a:t>
            </a:r>
            <a:r>
              <a:rPr lang="ru-RU" b="1" dirty="0" err="1"/>
              <a:t>моделі</a:t>
            </a:r>
            <a:r>
              <a:rPr lang="ru-RU" b="1" dirty="0"/>
              <a:t> </a:t>
            </a:r>
            <a:r>
              <a:rPr lang="ru-RU" dirty="0" err="1"/>
              <a:t>взаємовідносин</a:t>
            </a:r>
            <a:r>
              <a:rPr lang="ru-RU" dirty="0"/>
              <a:t> і </a:t>
            </a:r>
            <a:r>
              <a:rPr lang="ru-RU" dirty="0" err="1"/>
              <a:t>взаємозв’язків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центральними</a:t>
            </a:r>
            <a:r>
              <a:rPr lang="ru-RU" dirty="0"/>
              <a:t> банками та </a:t>
            </a:r>
            <a:r>
              <a:rPr lang="ru-RU" dirty="0" err="1"/>
              <a:t>існуючими</a:t>
            </a:r>
            <a:r>
              <a:rPr lang="ru-RU" dirty="0"/>
              <a:t> </a:t>
            </a:r>
            <a:r>
              <a:rPr lang="ru-RU" dirty="0" err="1"/>
              <a:t>гілками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Перша </a:t>
            </a:r>
            <a:r>
              <a:rPr lang="ru-RU" dirty="0"/>
              <a:t>– </a:t>
            </a:r>
            <a:r>
              <a:rPr lang="ru-RU" dirty="0" err="1"/>
              <a:t>центральний</a:t>
            </a:r>
            <a:r>
              <a:rPr lang="ru-RU" dirty="0"/>
              <a:t> банк висту-</a:t>
            </a:r>
            <a:r>
              <a:rPr lang="ru-RU" dirty="0" err="1"/>
              <a:t>пає</a:t>
            </a:r>
            <a:r>
              <a:rPr lang="ru-RU" dirty="0"/>
              <a:t> агентом уряду (</a:t>
            </a:r>
            <a:r>
              <a:rPr lang="ru-RU" dirty="0" err="1"/>
              <a:t>міністерства</a:t>
            </a:r>
            <a:r>
              <a:rPr lang="ru-RU" dirty="0"/>
              <a:t> </a:t>
            </a:r>
            <a:r>
              <a:rPr lang="ru-RU" dirty="0" err="1"/>
              <a:t>фінансів</a:t>
            </a:r>
            <a:r>
              <a:rPr lang="ru-RU" dirty="0"/>
              <a:t>) і </a:t>
            </a:r>
            <a:r>
              <a:rPr lang="ru-RU" dirty="0" err="1"/>
              <a:t>провідником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грошово-кредитної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Друга </a:t>
            </a:r>
            <a:r>
              <a:rPr lang="ru-RU" dirty="0"/>
              <a:t>– </a:t>
            </a:r>
            <a:r>
              <a:rPr lang="ru-RU" dirty="0" err="1"/>
              <a:t>центральний</a:t>
            </a:r>
            <a:r>
              <a:rPr lang="ru-RU" dirty="0"/>
              <a:t> банк є </a:t>
            </a:r>
            <a:r>
              <a:rPr lang="ru-RU" dirty="0" err="1"/>
              <a:t>незалежним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уряду,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/>
              <a:t>йому</a:t>
            </a:r>
            <a:r>
              <a:rPr lang="ru-RU" dirty="0"/>
              <a:t> </a:t>
            </a:r>
            <a:r>
              <a:rPr lang="ru-RU" dirty="0" err="1"/>
              <a:t>самостійність</a:t>
            </a:r>
            <a:r>
              <a:rPr lang="ru-RU" dirty="0"/>
              <a:t> у </a:t>
            </a:r>
            <a:r>
              <a:rPr lang="ru-RU" dirty="0" err="1"/>
              <a:t>проведенні</a:t>
            </a:r>
            <a:r>
              <a:rPr lang="ru-RU" dirty="0"/>
              <a:t> </a:t>
            </a:r>
            <a:r>
              <a:rPr lang="ru-RU" dirty="0" err="1"/>
              <a:t>грошово-кредитної</a:t>
            </a:r>
            <a:r>
              <a:rPr lang="ru-RU" dirty="0"/>
              <a:t> </a:t>
            </a:r>
            <a:r>
              <a:rPr lang="ru-RU" dirty="0" err="1"/>
              <a:t>полі</a:t>
            </a:r>
            <a:r>
              <a:rPr lang="ru-RU" dirty="0"/>
              <a:t>-тики без будь-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впливу</a:t>
            </a:r>
            <a:r>
              <a:rPr lang="ru-RU" dirty="0"/>
              <a:t> з боку </a:t>
            </a:r>
            <a:r>
              <a:rPr lang="ru-RU" dirty="0" err="1"/>
              <a:t>урядових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. У </a:t>
            </a:r>
            <a:r>
              <a:rPr lang="ru-RU" dirty="0" err="1"/>
              <a:t>більшості</a:t>
            </a:r>
            <a:r>
              <a:rPr lang="ru-RU" dirty="0"/>
              <a:t> </a:t>
            </a:r>
            <a:r>
              <a:rPr lang="ru-RU" dirty="0" err="1"/>
              <a:t>країн</a:t>
            </a:r>
            <a:r>
              <a:rPr lang="ru-RU" dirty="0"/>
              <a:t> </a:t>
            </a:r>
            <a:r>
              <a:rPr lang="ru-RU" dirty="0" err="1"/>
              <a:t>існують</a:t>
            </a:r>
            <a:r>
              <a:rPr lang="ru-RU" dirty="0"/>
              <a:t> </a:t>
            </a:r>
            <a:r>
              <a:rPr lang="ru-RU" dirty="0" err="1"/>
              <a:t>проміжні</a:t>
            </a:r>
            <a:r>
              <a:rPr lang="ru-RU" dirty="0"/>
              <a:t> </a:t>
            </a:r>
            <a:r>
              <a:rPr lang="ru-RU" dirty="0" err="1"/>
              <a:t>моделі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передбачають</a:t>
            </a:r>
            <a:r>
              <a:rPr lang="ru-RU" dirty="0"/>
              <a:t> </a:t>
            </a:r>
            <a:r>
              <a:rPr lang="ru-RU" dirty="0" err="1"/>
              <a:t>певні</a:t>
            </a:r>
            <a:r>
              <a:rPr lang="ru-RU" dirty="0"/>
              <a:t> </a:t>
            </a:r>
            <a:r>
              <a:rPr lang="ru-RU" dirty="0" err="1"/>
              <a:t>принципи</a:t>
            </a:r>
            <a:r>
              <a:rPr lang="ru-RU" dirty="0"/>
              <a:t> </a:t>
            </a:r>
            <a:r>
              <a:rPr lang="ru-RU" dirty="0" err="1"/>
              <a:t>взаємодії</a:t>
            </a:r>
            <a:r>
              <a:rPr lang="ru-RU" dirty="0"/>
              <a:t> </a:t>
            </a:r>
            <a:r>
              <a:rPr lang="ru-RU" dirty="0" err="1"/>
              <a:t>ви-конавчої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з </a:t>
            </a:r>
            <a:r>
              <a:rPr lang="ru-RU" dirty="0" err="1"/>
              <a:t>центральним</a:t>
            </a:r>
            <a:r>
              <a:rPr lang="ru-RU" dirty="0"/>
              <a:t> банком та </a:t>
            </a:r>
            <a:r>
              <a:rPr lang="ru-RU" dirty="0" err="1"/>
              <a:t>певний</a:t>
            </a:r>
            <a:r>
              <a:rPr lang="ru-RU" dirty="0"/>
              <a:t> </a:t>
            </a:r>
            <a:r>
              <a:rPr lang="ru-RU" dirty="0" err="1"/>
              <a:t>ступінь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 smtClean="0"/>
              <a:t>незалежності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53127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27546"/>
            <a:ext cx="8596668" cy="5964071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319" y="73694"/>
            <a:ext cx="5785809" cy="6784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8394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27546"/>
            <a:ext cx="8596668" cy="5964071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3. </a:t>
            </a:r>
            <a:r>
              <a:rPr lang="ru-RU" dirty="0" err="1">
                <a:solidFill>
                  <a:schemeClr val="tx1"/>
                </a:solidFill>
              </a:rPr>
              <a:t>Центральний</a:t>
            </a:r>
            <a:r>
              <a:rPr lang="ru-RU" dirty="0">
                <a:solidFill>
                  <a:schemeClr val="tx1"/>
                </a:solidFill>
              </a:rPr>
              <a:t> банк та </a:t>
            </a:r>
            <a:r>
              <a:rPr lang="ru-RU" dirty="0" err="1">
                <a:solidFill>
                  <a:schemeClr val="tx1"/>
                </a:solidFill>
              </a:rPr>
              <a:t>комерційні</a:t>
            </a:r>
            <a:r>
              <a:rPr lang="ru-RU" dirty="0">
                <a:solidFill>
                  <a:schemeClr val="tx1"/>
                </a:solidFill>
              </a:rPr>
              <a:t> банки як </a:t>
            </a:r>
            <a:r>
              <a:rPr lang="ru-RU" dirty="0" err="1">
                <a:solidFill>
                  <a:schemeClr val="tx1"/>
                </a:solidFill>
              </a:rPr>
              <a:t>основні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елементи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банківської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системи</a:t>
            </a:r>
            <a:r>
              <a:rPr lang="ru-RU" dirty="0">
                <a:solidFill>
                  <a:schemeClr val="tx1"/>
                </a:solidFill>
              </a:rPr>
              <a:t>: </a:t>
            </a:r>
            <a:r>
              <a:rPr lang="ru-RU" dirty="0" err="1">
                <a:solidFill>
                  <a:schemeClr val="tx1"/>
                </a:solidFill>
              </a:rPr>
              <a:t>поняття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види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функції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  <a:p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1821" y="1030394"/>
            <a:ext cx="6741994" cy="5533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19410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27546"/>
            <a:ext cx="8596668" cy="5964071"/>
          </a:xfrm>
        </p:spPr>
        <p:txBody>
          <a:bodyPr/>
          <a:lstStyle/>
          <a:p>
            <a:r>
              <a:rPr lang="ru-RU" dirty="0" err="1"/>
              <a:t>Поява</a:t>
            </a:r>
            <a:r>
              <a:rPr lang="ru-RU" dirty="0"/>
              <a:t> </a:t>
            </a:r>
            <a:r>
              <a:rPr lang="ru-RU" dirty="0" err="1"/>
              <a:t>інституту</a:t>
            </a:r>
            <a:r>
              <a:rPr lang="ru-RU" dirty="0"/>
              <a:t> </a:t>
            </a:r>
            <a:r>
              <a:rPr lang="ru-RU" dirty="0" err="1"/>
              <a:t>центральних</a:t>
            </a:r>
            <a:r>
              <a:rPr lang="ru-RU" dirty="0"/>
              <a:t> </a:t>
            </a:r>
            <a:r>
              <a:rPr lang="ru-RU" dirty="0" err="1"/>
              <a:t>банків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еволюційний</a:t>
            </a:r>
            <a:r>
              <a:rPr lang="ru-RU" dirty="0"/>
              <a:t> характер, </a:t>
            </a:r>
            <a:r>
              <a:rPr lang="ru-RU" dirty="0" err="1"/>
              <a:t>оскільки</a:t>
            </a:r>
            <a:r>
              <a:rPr lang="ru-RU" dirty="0"/>
              <a:t> </a:t>
            </a:r>
            <a:r>
              <a:rPr lang="ru-RU" dirty="0" err="1"/>
              <a:t>першопричиною</a:t>
            </a:r>
            <a:r>
              <a:rPr lang="ru-RU" dirty="0"/>
              <a:t> є </a:t>
            </a:r>
            <a:r>
              <a:rPr lang="ru-RU" dirty="0" err="1"/>
              <a:t>виникнення</a:t>
            </a:r>
            <a:r>
              <a:rPr lang="ru-RU" dirty="0"/>
              <a:t> грошей у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обміну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 на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товари</a:t>
            </a:r>
            <a:r>
              <a:rPr lang="ru-RU" dirty="0"/>
              <a:t>, але з часом </a:t>
            </a:r>
            <a:r>
              <a:rPr lang="ru-RU" dirty="0" err="1"/>
              <a:t>даний</a:t>
            </a:r>
            <a:r>
              <a:rPr lang="ru-RU" dirty="0"/>
              <a:t> вид </a:t>
            </a:r>
            <a:r>
              <a:rPr lang="ru-RU" dirty="0" err="1"/>
              <a:t>обміну</a:t>
            </a:r>
            <a:r>
              <a:rPr lang="ru-RU" dirty="0"/>
              <a:t> </a:t>
            </a:r>
            <a:r>
              <a:rPr lang="ru-RU" dirty="0" err="1"/>
              <a:t>виявився</a:t>
            </a:r>
            <a:r>
              <a:rPr lang="ru-RU" dirty="0"/>
              <a:t> </a:t>
            </a:r>
            <a:r>
              <a:rPr lang="ru-RU" dirty="0" err="1"/>
              <a:t>малоефективний</a:t>
            </a:r>
            <a:r>
              <a:rPr lang="ru-RU" dirty="0"/>
              <a:t> і на </a:t>
            </a:r>
            <a:r>
              <a:rPr lang="ru-RU" dirty="0" err="1"/>
              <a:t>зміну</a:t>
            </a:r>
            <a:r>
              <a:rPr lang="ru-RU" dirty="0"/>
              <a:t> </a:t>
            </a:r>
            <a:r>
              <a:rPr lang="ru-RU" dirty="0" err="1"/>
              <a:t>йому</a:t>
            </a:r>
            <a:r>
              <a:rPr lang="ru-RU" dirty="0"/>
              <a:t> в </a:t>
            </a:r>
            <a:r>
              <a:rPr lang="ru-RU" dirty="0" err="1"/>
              <a:t>обігу</a:t>
            </a:r>
            <a:r>
              <a:rPr lang="ru-RU" dirty="0"/>
              <a:t> </a:t>
            </a:r>
            <a:r>
              <a:rPr lang="ru-RU" dirty="0" err="1"/>
              <a:t>з’явились</a:t>
            </a:r>
            <a:r>
              <a:rPr lang="ru-RU" dirty="0"/>
              <a:t> </a:t>
            </a:r>
            <a:r>
              <a:rPr lang="ru-RU" dirty="0" err="1"/>
              <a:t>срібні</a:t>
            </a:r>
            <a:r>
              <a:rPr lang="ru-RU" dirty="0"/>
              <a:t> і </a:t>
            </a:r>
            <a:r>
              <a:rPr lang="ru-RU" dirty="0" err="1"/>
              <a:t>золоті</a:t>
            </a:r>
            <a:r>
              <a:rPr lang="ru-RU" dirty="0"/>
              <a:t> </a:t>
            </a:r>
            <a:r>
              <a:rPr lang="ru-RU" dirty="0" err="1"/>
              <a:t>монети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, </a:t>
            </a:r>
            <a:r>
              <a:rPr lang="ru-RU" dirty="0" err="1"/>
              <a:t>мали</a:t>
            </a:r>
            <a:r>
              <a:rPr lang="ru-RU" dirty="0"/>
              <a:t> низку </a:t>
            </a:r>
            <a:r>
              <a:rPr lang="ru-RU" dirty="0" err="1"/>
              <a:t>недоліків</a:t>
            </a:r>
            <a:r>
              <a:rPr lang="ru-RU" dirty="0"/>
              <a:t>. </a:t>
            </a:r>
          </a:p>
          <a:p>
            <a:r>
              <a:rPr lang="ru-RU" dirty="0"/>
              <a:t>В </a:t>
            </a:r>
            <a:r>
              <a:rPr lang="ru-RU" dirty="0" err="1"/>
              <a:t>умовах</a:t>
            </a:r>
            <a:r>
              <a:rPr lang="ru-RU" dirty="0"/>
              <a:t> </a:t>
            </a:r>
            <a:r>
              <a:rPr lang="ru-RU" dirty="0" err="1"/>
              <a:t>металевих</a:t>
            </a:r>
            <a:r>
              <a:rPr lang="ru-RU" dirty="0"/>
              <a:t> грошей </a:t>
            </a:r>
            <a:r>
              <a:rPr lang="ru-RU" dirty="0" err="1"/>
              <a:t>грошовий</a:t>
            </a:r>
            <a:r>
              <a:rPr lang="ru-RU" dirty="0"/>
              <a:t> оборот та </a:t>
            </a:r>
            <a:r>
              <a:rPr lang="ru-RU" dirty="0" err="1"/>
              <a:t>банківська</a:t>
            </a:r>
            <a:r>
              <a:rPr lang="ru-RU" dirty="0"/>
              <a:t> система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саморегульованими</a:t>
            </a:r>
            <a:r>
              <a:rPr lang="ru-RU" dirty="0"/>
              <a:t>, </a:t>
            </a:r>
            <a:r>
              <a:rPr lang="ru-RU" dirty="0" err="1"/>
              <a:t>їм</a:t>
            </a:r>
            <a:r>
              <a:rPr lang="ru-RU" dirty="0"/>
              <a:t> не </a:t>
            </a:r>
            <a:r>
              <a:rPr lang="ru-RU" dirty="0" err="1"/>
              <a:t>потрібно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втручання</a:t>
            </a:r>
            <a:r>
              <a:rPr lang="ru-RU" dirty="0"/>
              <a:t> </a:t>
            </a:r>
            <a:r>
              <a:rPr lang="ru-RU" dirty="0" err="1"/>
              <a:t>регулюючих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, </a:t>
            </a:r>
            <a:r>
              <a:rPr lang="ru-RU" dirty="0" err="1"/>
              <a:t>однак</a:t>
            </a:r>
            <a:r>
              <a:rPr lang="ru-RU" dirty="0"/>
              <a:t>, </a:t>
            </a:r>
            <a:r>
              <a:rPr lang="ru-RU" dirty="0" err="1"/>
              <a:t>паперові</a:t>
            </a:r>
            <a:r>
              <a:rPr lang="ru-RU" dirty="0"/>
              <a:t> </a:t>
            </a:r>
            <a:r>
              <a:rPr lang="ru-RU" dirty="0" err="1"/>
              <a:t>грошові</a:t>
            </a:r>
            <a:r>
              <a:rPr lang="ru-RU" dirty="0"/>
              <a:t> знаки, </a:t>
            </a:r>
            <a:r>
              <a:rPr lang="ru-RU" dirty="0" err="1"/>
              <a:t>які</a:t>
            </a:r>
            <a:r>
              <a:rPr lang="ru-RU" dirty="0"/>
              <a:t> могли </a:t>
            </a:r>
            <a:r>
              <a:rPr lang="ru-RU" dirty="0" err="1"/>
              <a:t>швидко</a:t>
            </a:r>
            <a:r>
              <a:rPr lang="ru-RU" dirty="0"/>
              <a:t> </a:t>
            </a:r>
            <a:r>
              <a:rPr lang="ru-RU" dirty="0" err="1"/>
              <a:t>знецінюватись</a:t>
            </a:r>
            <a:r>
              <a:rPr lang="ru-RU" dirty="0"/>
              <a:t>, </a:t>
            </a:r>
            <a:r>
              <a:rPr lang="ru-RU" dirty="0" err="1"/>
              <a:t>потребували</a:t>
            </a:r>
            <a:r>
              <a:rPr lang="ru-RU" dirty="0"/>
              <a:t> </a:t>
            </a:r>
            <a:r>
              <a:rPr lang="ru-RU" dirty="0" err="1"/>
              <a:t>втручання</a:t>
            </a:r>
            <a:r>
              <a:rPr lang="ru-RU" dirty="0"/>
              <a:t> </a:t>
            </a:r>
            <a:r>
              <a:rPr lang="ru-RU" dirty="0" err="1"/>
              <a:t>регулюючих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.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центральних</a:t>
            </a:r>
            <a:r>
              <a:rPr lang="ru-RU" dirty="0"/>
              <a:t> </a:t>
            </a:r>
            <a:r>
              <a:rPr lang="ru-RU" dirty="0" err="1"/>
              <a:t>банків</a:t>
            </a:r>
            <a:r>
              <a:rPr lang="ru-RU" dirty="0"/>
              <a:t> </a:t>
            </a:r>
            <a:r>
              <a:rPr lang="ru-RU" dirty="0" err="1"/>
              <a:t>пов’язане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з </a:t>
            </a:r>
            <a:r>
              <a:rPr lang="ru-RU" dirty="0" err="1"/>
              <a:t>виникненням</a:t>
            </a:r>
            <a:r>
              <a:rPr lang="ru-RU" dirty="0"/>
              <a:t> потреби у </a:t>
            </a:r>
            <a:r>
              <a:rPr lang="ru-RU" dirty="0" err="1"/>
              <a:t>гаранті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забезпечив</a:t>
            </a:r>
            <a:r>
              <a:rPr lang="ru-RU" dirty="0"/>
              <a:t> би </a:t>
            </a:r>
            <a:r>
              <a:rPr lang="ru-RU" dirty="0" err="1"/>
              <a:t>довіру</a:t>
            </a:r>
            <a:r>
              <a:rPr lang="ru-RU" dirty="0"/>
              <a:t> до </a:t>
            </a:r>
            <a:r>
              <a:rPr lang="ru-RU" dirty="0" err="1"/>
              <a:t>паперових</a:t>
            </a:r>
            <a:r>
              <a:rPr lang="ru-RU" dirty="0"/>
              <a:t> грошей з боку </a:t>
            </a:r>
            <a:r>
              <a:rPr lang="ru-RU" dirty="0" err="1"/>
              <a:t>громадян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/>
              <a:t>Центра́льний</a:t>
            </a:r>
            <a:r>
              <a:rPr lang="ru-RU" dirty="0"/>
              <a:t> банк — </a:t>
            </a:r>
            <a:r>
              <a:rPr lang="ru-RU" dirty="0" err="1"/>
              <a:t>установа</a:t>
            </a:r>
            <a:r>
              <a:rPr lang="ru-RU" dirty="0"/>
              <a:t>, яка </a:t>
            </a:r>
            <a:r>
              <a:rPr lang="ru-RU" dirty="0" err="1"/>
              <a:t>регулює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 </a:t>
            </a:r>
            <a:r>
              <a:rPr lang="ru-RU" dirty="0" err="1"/>
              <a:t>банків</a:t>
            </a:r>
            <a:r>
              <a:rPr lang="ru-RU" dirty="0"/>
              <a:t> у </a:t>
            </a:r>
            <a:r>
              <a:rPr lang="ru-RU" dirty="0" err="1"/>
              <a:t>країні</a:t>
            </a:r>
            <a:r>
              <a:rPr lang="ru-RU" dirty="0"/>
              <a:t>, проводить </a:t>
            </a:r>
            <a:r>
              <a:rPr lang="ru-RU" dirty="0" err="1"/>
              <a:t>монетарну</a:t>
            </a:r>
            <a:r>
              <a:rPr lang="ru-RU" dirty="0"/>
              <a:t> та валютно-</a:t>
            </a:r>
            <a:r>
              <a:rPr lang="ru-RU" dirty="0" err="1"/>
              <a:t>курсову</a:t>
            </a:r>
            <a:r>
              <a:rPr lang="ru-RU" dirty="0"/>
              <a:t> </a:t>
            </a:r>
            <a:r>
              <a:rPr lang="ru-RU" dirty="0" err="1"/>
              <a:t>політику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спільноти</a:t>
            </a:r>
            <a:r>
              <a:rPr lang="ru-RU" dirty="0"/>
              <a:t> держав.</a:t>
            </a:r>
          </a:p>
        </p:txBody>
      </p:sp>
    </p:spTree>
    <p:extLst>
      <p:ext uri="{BB962C8B-B14F-4D97-AF65-F5344CB8AC3E}">
        <p14:creationId xmlns:p14="http://schemas.microsoft.com/office/powerpoint/2010/main" val="19638102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27546"/>
            <a:ext cx="8596668" cy="5964071"/>
          </a:xfrm>
        </p:spPr>
        <p:txBody>
          <a:bodyPr>
            <a:normAutofit lnSpcReduction="10000"/>
          </a:bodyPr>
          <a:lstStyle/>
          <a:p>
            <a:r>
              <a:rPr lang="ru-RU" b="1" i="1" dirty="0" err="1"/>
              <a:t>Національний</a:t>
            </a:r>
            <a:r>
              <a:rPr lang="ru-RU" b="1" i="1" dirty="0"/>
              <a:t> банк </a:t>
            </a:r>
            <a:r>
              <a:rPr lang="ru-RU" b="1" i="1" dirty="0" err="1"/>
              <a:t>України</a:t>
            </a:r>
            <a:r>
              <a:rPr lang="ru-RU" b="1" i="1" dirty="0"/>
              <a:t> є </a:t>
            </a:r>
            <a:r>
              <a:rPr lang="ru-RU" b="1" i="1" dirty="0" err="1"/>
              <a:t>центральним</a:t>
            </a:r>
            <a:r>
              <a:rPr lang="ru-RU" b="1" i="1" dirty="0"/>
              <a:t> банком </a:t>
            </a:r>
            <a:r>
              <a:rPr lang="ru-RU" b="1" i="1" dirty="0" err="1"/>
              <a:t>України</a:t>
            </a:r>
            <a:r>
              <a:rPr lang="ru-RU" b="1" i="1" dirty="0"/>
              <a:t> і </a:t>
            </a:r>
            <a:r>
              <a:rPr lang="ru-RU" b="1" i="1" dirty="0" err="1"/>
              <a:t>здійснює</a:t>
            </a:r>
            <a:r>
              <a:rPr lang="ru-RU" b="1" i="1" dirty="0"/>
              <a:t> свою </a:t>
            </a:r>
            <a:r>
              <a:rPr lang="ru-RU" b="1" i="1" dirty="0" err="1"/>
              <a:t>діяльність</a:t>
            </a:r>
            <a:r>
              <a:rPr lang="ru-RU" b="1" i="1" dirty="0"/>
              <a:t> </a:t>
            </a:r>
            <a:r>
              <a:rPr lang="ru-RU" b="1" i="1" dirty="0" err="1"/>
              <a:t>відповідно</a:t>
            </a:r>
            <a:r>
              <a:rPr lang="ru-RU" b="1" i="1" dirty="0"/>
              <a:t> до </a:t>
            </a:r>
            <a:r>
              <a:rPr lang="ru-RU" b="1" i="1" dirty="0" err="1"/>
              <a:t>Конституції</a:t>
            </a:r>
            <a:r>
              <a:rPr lang="ru-RU" b="1" i="1" dirty="0"/>
              <a:t> </a:t>
            </a:r>
            <a:r>
              <a:rPr lang="ru-RU" b="1" i="1" dirty="0" err="1"/>
              <a:t>України</a:t>
            </a:r>
            <a:r>
              <a:rPr lang="ru-RU" b="1" i="1" dirty="0"/>
              <a:t>, Закону </a:t>
            </a:r>
            <a:r>
              <a:rPr lang="ru-RU" b="1" i="1" dirty="0" err="1"/>
              <a:t>України</a:t>
            </a:r>
            <a:r>
              <a:rPr lang="ru-RU" b="1" i="1" dirty="0"/>
              <a:t> «Про </a:t>
            </a:r>
            <a:r>
              <a:rPr lang="ru-RU" b="1" i="1" dirty="0" err="1"/>
              <a:t>Національний</a:t>
            </a:r>
            <a:r>
              <a:rPr lang="ru-RU" b="1" i="1" dirty="0"/>
              <a:t> банк </a:t>
            </a:r>
            <a:r>
              <a:rPr lang="ru-RU" b="1" i="1" dirty="0" err="1"/>
              <a:t>України</a:t>
            </a:r>
            <a:r>
              <a:rPr lang="ru-RU" b="1" i="1" dirty="0"/>
              <a:t>» та </a:t>
            </a:r>
            <a:r>
              <a:rPr lang="ru-RU" b="1" i="1" dirty="0" err="1"/>
              <a:t>інших</a:t>
            </a:r>
            <a:r>
              <a:rPr lang="ru-RU" b="1" i="1" dirty="0"/>
              <a:t> </a:t>
            </a:r>
            <a:r>
              <a:rPr lang="ru-RU" b="1" i="1" dirty="0" err="1"/>
              <a:t>законодавчих</a:t>
            </a:r>
            <a:r>
              <a:rPr lang="ru-RU" b="1" i="1" dirty="0"/>
              <a:t> </a:t>
            </a:r>
            <a:r>
              <a:rPr lang="ru-RU" b="1" i="1" dirty="0" err="1"/>
              <a:t>актів</a:t>
            </a:r>
            <a:r>
              <a:rPr lang="ru-RU" b="1" i="1" dirty="0"/>
              <a:t> </a:t>
            </a:r>
            <a:r>
              <a:rPr lang="ru-RU" b="1" i="1" dirty="0" err="1"/>
              <a:t>України</a:t>
            </a:r>
            <a:r>
              <a:rPr lang="ru-RU" b="1" i="1" dirty="0"/>
              <a:t>. </a:t>
            </a:r>
            <a:endParaRPr lang="ru-RU" b="1" i="1" dirty="0" smtClean="0"/>
          </a:p>
          <a:p>
            <a:r>
              <a:rPr lang="ru-RU" dirty="0" err="1" smtClean="0"/>
              <a:t>Національний</a:t>
            </a:r>
            <a:r>
              <a:rPr lang="ru-RU" dirty="0" smtClean="0"/>
              <a:t> </a:t>
            </a:r>
            <a:r>
              <a:rPr lang="ru-RU" dirty="0"/>
              <a:t>банк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статутний</a:t>
            </a:r>
            <a:r>
              <a:rPr lang="ru-RU" dirty="0"/>
              <a:t> </a:t>
            </a:r>
            <a:r>
              <a:rPr lang="ru-RU" dirty="0" err="1"/>
              <a:t>капітал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є державною </a:t>
            </a:r>
            <a:r>
              <a:rPr lang="ru-RU" dirty="0" err="1"/>
              <a:t>власністю</a:t>
            </a:r>
            <a:r>
              <a:rPr lang="ru-RU" dirty="0"/>
              <a:t>.</a:t>
            </a:r>
          </a:p>
          <a:p>
            <a:r>
              <a:rPr lang="ru-RU" dirty="0" err="1"/>
              <a:t>Розмір</a:t>
            </a:r>
            <a:r>
              <a:rPr lang="ru-RU" dirty="0"/>
              <a:t> статутного </a:t>
            </a:r>
            <a:r>
              <a:rPr lang="ru-RU" dirty="0" err="1"/>
              <a:t>капіталу</a:t>
            </a:r>
            <a:r>
              <a:rPr lang="ru-RU" dirty="0"/>
              <a:t> становить 10 </a:t>
            </a:r>
            <a:r>
              <a:rPr lang="ru-RU" dirty="0" err="1"/>
              <a:t>мільйонів</a:t>
            </a:r>
            <a:r>
              <a:rPr lang="ru-RU" dirty="0"/>
              <a:t> </a:t>
            </a:r>
            <a:r>
              <a:rPr lang="ru-RU" dirty="0" err="1"/>
              <a:t>гривень</a:t>
            </a:r>
            <a:r>
              <a:rPr lang="ru-RU" dirty="0"/>
              <a:t>. </a:t>
            </a:r>
            <a:r>
              <a:rPr lang="ru-RU" dirty="0" err="1"/>
              <a:t>Розмір</a:t>
            </a:r>
            <a:r>
              <a:rPr lang="ru-RU" dirty="0"/>
              <a:t> статутного </a:t>
            </a:r>
            <a:r>
              <a:rPr lang="ru-RU" dirty="0" err="1"/>
              <a:t>капіталу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збільшений</a:t>
            </a:r>
            <a:r>
              <a:rPr lang="ru-RU" dirty="0"/>
              <a:t> за </a:t>
            </a:r>
            <a:r>
              <a:rPr lang="ru-RU" dirty="0" err="1"/>
              <a:t>рішенням</a:t>
            </a:r>
            <a:r>
              <a:rPr lang="ru-RU" dirty="0"/>
              <a:t> Ради </a:t>
            </a:r>
            <a:r>
              <a:rPr lang="ru-RU" dirty="0" err="1"/>
              <a:t>Національного</a:t>
            </a:r>
            <a:r>
              <a:rPr lang="ru-RU" dirty="0"/>
              <a:t> банку</a:t>
            </a:r>
            <a:r>
              <a:rPr lang="ru-RU" dirty="0" smtClean="0"/>
              <a:t>.</a:t>
            </a:r>
          </a:p>
          <a:p>
            <a:r>
              <a:rPr lang="ru-RU" b="1" dirty="0" err="1"/>
              <a:t>Особливий</a:t>
            </a:r>
            <a:r>
              <a:rPr lang="ru-RU" b="1" dirty="0"/>
              <a:t> </a:t>
            </a:r>
            <a:r>
              <a:rPr lang="ru-RU" b="1" dirty="0" err="1"/>
              <a:t>правовий</a:t>
            </a:r>
            <a:r>
              <a:rPr lang="ru-RU" b="1" dirty="0"/>
              <a:t> статус </a:t>
            </a:r>
            <a:r>
              <a:rPr lang="ru-RU" dirty="0" err="1"/>
              <a:t>зумовлений</a:t>
            </a:r>
            <a:r>
              <a:rPr lang="ru-RU" dirty="0"/>
              <a:t> </a:t>
            </a:r>
            <a:r>
              <a:rPr lang="ru-RU" dirty="0" err="1"/>
              <a:t>тим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поєднує</a:t>
            </a:r>
            <a:r>
              <a:rPr lang="ru-RU" dirty="0"/>
              <a:t> у </a:t>
            </a:r>
            <a:r>
              <a:rPr lang="ru-RU" dirty="0" err="1"/>
              <a:t>собі</a:t>
            </a:r>
            <a:r>
              <a:rPr lang="ru-RU" dirty="0"/>
              <a:t> </a:t>
            </a:r>
            <a:r>
              <a:rPr lang="ru-RU" dirty="0" err="1"/>
              <a:t>окремі</a:t>
            </a:r>
            <a:r>
              <a:rPr lang="ru-RU" dirty="0"/>
              <a:t> </a:t>
            </a:r>
            <a:r>
              <a:rPr lang="ru-RU" b="1" i="1" dirty="0" err="1"/>
              <a:t>риси</a:t>
            </a:r>
            <a:r>
              <a:rPr lang="ru-RU" b="1" i="1" dirty="0"/>
              <a:t> </a:t>
            </a:r>
            <a:r>
              <a:rPr lang="ru-RU" b="1" i="1" dirty="0" err="1"/>
              <a:t>банківської</a:t>
            </a:r>
            <a:r>
              <a:rPr lang="ru-RU" b="1" i="1" dirty="0"/>
              <a:t> установи </a:t>
            </a:r>
            <a:r>
              <a:rPr lang="ru-RU" dirty="0"/>
              <a:t>і </a:t>
            </a:r>
            <a:r>
              <a:rPr lang="ru-RU" b="1" i="1" dirty="0"/>
              <a:t>державного органу </a:t>
            </a:r>
            <a:r>
              <a:rPr lang="ru-RU" b="1" i="1" dirty="0" err="1"/>
              <a:t>управління</a:t>
            </a:r>
            <a:r>
              <a:rPr lang="ru-RU" dirty="0"/>
              <a:t>.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здійснює</a:t>
            </a:r>
            <a:r>
              <a:rPr lang="ru-RU" dirty="0"/>
              <a:t> </a:t>
            </a:r>
            <a:r>
              <a:rPr lang="ru-RU" dirty="0" err="1"/>
              <a:t>банківські</a:t>
            </a:r>
            <a:r>
              <a:rPr lang="ru-RU" dirty="0"/>
              <a:t> </a:t>
            </a:r>
            <a:r>
              <a:rPr lang="ru-RU" dirty="0" err="1"/>
              <a:t>операції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приносять</a:t>
            </a:r>
            <a:r>
              <a:rPr lang="ru-RU" dirty="0"/>
              <a:t> </a:t>
            </a:r>
            <a:r>
              <a:rPr lang="ru-RU" dirty="0" err="1"/>
              <a:t>дохід</a:t>
            </a:r>
            <a:r>
              <a:rPr lang="ru-RU" dirty="0"/>
              <a:t> (</a:t>
            </a:r>
            <a:r>
              <a:rPr lang="ru-RU" dirty="0" err="1"/>
              <a:t>кредитування</a:t>
            </a:r>
            <a:r>
              <a:rPr lang="ru-RU" dirty="0"/>
              <a:t> </a:t>
            </a:r>
            <a:r>
              <a:rPr lang="ru-RU" dirty="0" err="1"/>
              <a:t>комерційних</a:t>
            </a:r>
            <a:r>
              <a:rPr lang="ru-RU" dirty="0"/>
              <a:t> </a:t>
            </a:r>
            <a:r>
              <a:rPr lang="ru-RU" dirty="0" err="1"/>
              <a:t>банків</a:t>
            </a:r>
            <a:r>
              <a:rPr lang="ru-RU" dirty="0"/>
              <a:t>, </a:t>
            </a:r>
            <a:r>
              <a:rPr lang="ru-RU" dirty="0" err="1"/>
              <a:t>операції</a:t>
            </a:r>
            <a:r>
              <a:rPr lang="ru-RU" dirty="0"/>
              <a:t> з </a:t>
            </a:r>
            <a:r>
              <a:rPr lang="ru-RU" dirty="0" err="1"/>
              <a:t>цінними</a:t>
            </a:r>
            <a:r>
              <a:rPr lang="ru-RU" dirty="0"/>
              <a:t> </a:t>
            </a:r>
            <a:r>
              <a:rPr lang="ru-RU" dirty="0" err="1"/>
              <a:t>паперами</a:t>
            </a:r>
            <a:r>
              <a:rPr lang="ru-RU" dirty="0"/>
              <a:t> на </a:t>
            </a:r>
            <a:r>
              <a:rPr lang="ru-RU" dirty="0" err="1"/>
              <a:t>відкритому</a:t>
            </a:r>
            <a:r>
              <a:rPr lang="ru-RU" dirty="0"/>
              <a:t> ринку, </a:t>
            </a:r>
            <a:r>
              <a:rPr lang="ru-RU" dirty="0" err="1"/>
              <a:t>операції</a:t>
            </a:r>
            <a:r>
              <a:rPr lang="ru-RU" dirty="0"/>
              <a:t> з </a:t>
            </a:r>
            <a:r>
              <a:rPr lang="ru-RU" dirty="0" err="1"/>
              <a:t>іноземною</a:t>
            </a:r>
            <a:r>
              <a:rPr lang="ru-RU" dirty="0"/>
              <a:t> валютою </a:t>
            </a:r>
            <a:r>
              <a:rPr lang="ru-RU" dirty="0" err="1"/>
              <a:t>тощо</a:t>
            </a:r>
            <a:r>
              <a:rPr lang="ru-RU" dirty="0"/>
              <a:t>), але метою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 не є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прибутку</a:t>
            </a:r>
            <a:r>
              <a:rPr lang="ru-RU" dirty="0"/>
              <a:t>. </a:t>
            </a:r>
          </a:p>
          <a:p>
            <a:r>
              <a:rPr lang="ru-RU" dirty="0" err="1"/>
              <a:t>Центральний</a:t>
            </a:r>
            <a:r>
              <a:rPr lang="ru-RU" dirty="0"/>
              <a:t> банк </a:t>
            </a:r>
            <a:r>
              <a:rPr lang="ru-RU" dirty="0" err="1"/>
              <a:t>використовує</a:t>
            </a:r>
            <a:r>
              <a:rPr lang="ru-RU" dirty="0"/>
              <a:t>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операції</a:t>
            </a:r>
            <a:r>
              <a:rPr lang="ru-RU" dirty="0"/>
              <a:t> як </a:t>
            </a:r>
            <a:r>
              <a:rPr lang="ru-RU" dirty="0" err="1"/>
              <a:t>інструменти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грошовим</a:t>
            </a:r>
            <a:r>
              <a:rPr lang="ru-RU" dirty="0"/>
              <a:t> ринком (як </a:t>
            </a:r>
            <a:r>
              <a:rPr lang="ru-RU" dirty="0" err="1"/>
              <a:t>інструменти</a:t>
            </a:r>
            <a:r>
              <a:rPr lang="ru-RU" dirty="0"/>
              <a:t> </a:t>
            </a:r>
            <a:r>
              <a:rPr lang="ru-RU" dirty="0" err="1"/>
              <a:t>монетарної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), </a:t>
            </a:r>
            <a:r>
              <a:rPr lang="ru-RU" dirty="0" err="1"/>
              <a:t>керуючись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державними</a:t>
            </a:r>
            <a:r>
              <a:rPr lang="ru-RU" dirty="0"/>
              <a:t> </a:t>
            </a:r>
            <a:r>
              <a:rPr lang="ru-RU" dirty="0" err="1"/>
              <a:t>інтересами</a:t>
            </a:r>
            <a:r>
              <a:rPr lang="ru-RU" dirty="0"/>
              <a:t> та </a:t>
            </a:r>
            <a:r>
              <a:rPr lang="ru-RU" dirty="0" err="1"/>
              <a:t>чинним</a:t>
            </a:r>
            <a:r>
              <a:rPr lang="ru-RU" dirty="0"/>
              <a:t> </a:t>
            </a:r>
            <a:r>
              <a:rPr lang="ru-RU" dirty="0" err="1"/>
              <a:t>законодавством</a:t>
            </a:r>
            <a:r>
              <a:rPr lang="ru-RU" dirty="0"/>
              <a:t>. </a:t>
            </a:r>
          </a:p>
          <a:p>
            <a:r>
              <a:rPr lang="ru-RU" dirty="0" err="1"/>
              <a:t>Правовий</a:t>
            </a:r>
            <a:r>
              <a:rPr lang="ru-RU" dirty="0"/>
              <a:t> статус НБУ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охарактеризувати</a:t>
            </a:r>
            <a:r>
              <a:rPr lang="ru-RU" dirty="0"/>
              <a:t> таким чином: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державний</a:t>
            </a:r>
            <a:r>
              <a:rPr lang="ru-RU" dirty="0"/>
              <a:t> орган </a:t>
            </a:r>
            <a:r>
              <a:rPr lang="ru-RU" dirty="0" err="1"/>
              <a:t>управління</a:t>
            </a:r>
            <a:r>
              <a:rPr lang="ru-RU" dirty="0"/>
              <a:t> з </a:t>
            </a:r>
            <a:r>
              <a:rPr lang="ru-RU" dirty="0" err="1"/>
              <a:t>покладеними</a:t>
            </a:r>
            <a:r>
              <a:rPr lang="ru-RU" dirty="0"/>
              <a:t> на </a:t>
            </a:r>
            <a:r>
              <a:rPr lang="ru-RU" dirty="0" err="1"/>
              <a:t>нього</a:t>
            </a:r>
            <a:r>
              <a:rPr lang="ru-RU" dirty="0"/>
              <a:t> </a:t>
            </a:r>
            <a:r>
              <a:rPr lang="ru-RU" dirty="0" err="1"/>
              <a:t>особливими</a:t>
            </a:r>
            <a:r>
              <a:rPr lang="ru-RU" dirty="0"/>
              <a:t> </a:t>
            </a:r>
            <a:r>
              <a:rPr lang="ru-RU" dirty="0" err="1"/>
              <a:t>функціями</a:t>
            </a:r>
            <a:r>
              <a:rPr lang="ru-RU" dirty="0"/>
              <a:t> у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грошово-кредитних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 і </a:t>
            </a:r>
            <a:r>
              <a:rPr lang="ru-RU" dirty="0" err="1"/>
              <a:t>банківської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30489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27546"/>
            <a:ext cx="8596668" cy="5964071"/>
          </a:xfrm>
        </p:spPr>
        <p:txBody>
          <a:bodyPr/>
          <a:lstStyle/>
          <a:p>
            <a:pPr algn="just"/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Відповідно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</a:rPr>
              <a:t> до </a:t>
            </a:r>
            <a:r>
              <a:rPr lang="ru-RU" sz="1200" u="sng" dirty="0" err="1">
                <a:solidFill>
                  <a:srgbClr val="000099"/>
                </a:solidFill>
                <a:latin typeface="Times New Roman" panose="02020603050405020304" pitchFamily="18" charset="0"/>
                <a:hlinkClick r:id="rId2"/>
              </a:rPr>
              <a:t>Конституції</a:t>
            </a:r>
            <a:r>
              <a:rPr lang="ru-RU" sz="1200" u="sng" dirty="0">
                <a:solidFill>
                  <a:srgbClr val="000099"/>
                </a:solidFill>
                <a:latin typeface="Times New Roman" panose="02020603050405020304" pitchFamily="18" charset="0"/>
                <a:hlinkClick r:id="rId2"/>
              </a:rPr>
              <a:t> </a:t>
            </a:r>
            <a:r>
              <a:rPr lang="ru-RU" sz="1200" u="sng" dirty="0" err="1">
                <a:solidFill>
                  <a:srgbClr val="000099"/>
                </a:solidFill>
                <a:latin typeface="Times New Roman" panose="02020603050405020304" pitchFamily="18" charset="0"/>
                <a:hlinkClick r:id="rId2"/>
              </a:rPr>
              <a:t>України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</a:rPr>
              <a:t> основною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функцією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Національного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</a:rPr>
              <a:t> банку є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забезпечення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стабільності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грошової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одиниці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України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</a:rPr>
              <a:t>При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виконанні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своєї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основної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функції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Національний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</a:rPr>
              <a:t> банк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має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виходити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із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пріоритетності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досягнення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підтримки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цінової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стабільності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державі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err="1" smtClean="0">
                <a:solidFill>
                  <a:srgbClr val="333333"/>
                </a:solidFill>
                <a:latin typeface="Times New Roman" panose="02020603050405020304" pitchFamily="18" charset="0"/>
              </a:rPr>
              <a:t>Національний</a:t>
            </a:r>
            <a:r>
              <a:rPr lang="ru-RU" dirty="0" smtClean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</a:rPr>
              <a:t>банк у межах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своїх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повноважень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сприяє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фінансовій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стабільності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</a:rPr>
              <a:t>, в тому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числі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стабільності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банківської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системи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умови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це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перешкоджає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досягненню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цілі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визначеної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частині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другій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цієї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статті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err="1" smtClean="0">
                <a:solidFill>
                  <a:srgbClr val="333333"/>
                </a:solidFill>
                <a:latin typeface="Times New Roman" panose="02020603050405020304" pitchFamily="18" charset="0"/>
              </a:rPr>
              <a:t>Національний</a:t>
            </a:r>
            <a:r>
              <a:rPr lang="ru-RU" dirty="0" smtClean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</a:rPr>
              <a:t>банк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також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сприяє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додержанню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стійких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темпів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економічного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зростання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підтримує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економічну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політику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Кабінету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Міністрів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України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умови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це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перешкоджає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досягненню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цілей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визначених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частинах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другій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третій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цієї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статті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02174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47414" y="187677"/>
            <a:ext cx="5519425" cy="6554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15189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27546"/>
            <a:ext cx="8596668" cy="5964071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банк - </a:t>
            </a:r>
            <a:r>
              <a:rPr lang="ru-RU" dirty="0" err="1"/>
              <a:t>юридична</a:t>
            </a:r>
            <a:r>
              <a:rPr lang="ru-RU" dirty="0"/>
              <a:t> особа, яка на </a:t>
            </a:r>
            <a:r>
              <a:rPr lang="ru-RU" dirty="0" err="1"/>
              <a:t>підставі</a:t>
            </a:r>
            <a:r>
              <a:rPr lang="ru-RU" dirty="0"/>
              <a:t> </a:t>
            </a:r>
            <a:r>
              <a:rPr lang="ru-RU" dirty="0" err="1"/>
              <a:t>банківської</a:t>
            </a:r>
            <a:r>
              <a:rPr lang="ru-RU" dirty="0"/>
              <a:t> </a:t>
            </a:r>
            <a:r>
              <a:rPr lang="ru-RU" dirty="0" err="1"/>
              <a:t>ліцензії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виключне</a:t>
            </a:r>
            <a:r>
              <a:rPr lang="ru-RU" dirty="0"/>
              <a:t> право </a:t>
            </a:r>
            <a:r>
              <a:rPr lang="ru-RU" dirty="0" err="1"/>
              <a:t>надавати</a:t>
            </a:r>
            <a:r>
              <a:rPr lang="ru-RU" dirty="0"/>
              <a:t> </a:t>
            </a:r>
            <a:r>
              <a:rPr lang="ru-RU" dirty="0" err="1"/>
              <a:t>банківські</a:t>
            </a:r>
            <a:r>
              <a:rPr lang="ru-RU" dirty="0"/>
              <a:t> </a:t>
            </a:r>
            <a:r>
              <a:rPr lang="ru-RU" dirty="0" err="1"/>
              <a:t>послуги</a:t>
            </a:r>
            <a:r>
              <a:rPr lang="ru-RU" dirty="0" smtClean="0"/>
              <a:t>;</a:t>
            </a:r>
          </a:p>
          <a:p>
            <a:r>
              <a:rPr lang="ru-RU" dirty="0"/>
              <a:t>До </a:t>
            </a:r>
            <a:r>
              <a:rPr lang="ru-RU" dirty="0" err="1"/>
              <a:t>банківських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 належать:</a:t>
            </a:r>
          </a:p>
          <a:p>
            <a:r>
              <a:rPr lang="ru-RU" dirty="0"/>
              <a:t>1) </a:t>
            </a:r>
            <a:r>
              <a:rPr lang="ru-RU" dirty="0" err="1"/>
              <a:t>залучення</a:t>
            </a:r>
            <a:r>
              <a:rPr lang="ru-RU" dirty="0"/>
              <a:t> у </a:t>
            </a:r>
            <a:r>
              <a:rPr lang="ru-RU" dirty="0" err="1"/>
              <a:t>вклади</a:t>
            </a:r>
            <a:r>
              <a:rPr lang="ru-RU" dirty="0"/>
              <a:t> (</a:t>
            </a:r>
            <a:r>
              <a:rPr lang="ru-RU" dirty="0" err="1"/>
              <a:t>депозити</a:t>
            </a:r>
            <a:r>
              <a:rPr lang="ru-RU" dirty="0"/>
              <a:t>) </a:t>
            </a:r>
            <a:r>
              <a:rPr lang="ru-RU" dirty="0" err="1"/>
              <a:t>коштів</a:t>
            </a:r>
            <a:r>
              <a:rPr lang="ru-RU" dirty="0"/>
              <a:t> та </a:t>
            </a:r>
            <a:r>
              <a:rPr lang="ru-RU" dirty="0" err="1"/>
              <a:t>банківських</a:t>
            </a:r>
            <a:r>
              <a:rPr lang="ru-RU" dirty="0"/>
              <a:t> </a:t>
            </a:r>
            <a:r>
              <a:rPr lang="ru-RU" dirty="0" err="1"/>
              <a:t>металів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необмеженого</a:t>
            </a:r>
            <a:r>
              <a:rPr lang="ru-RU" dirty="0"/>
              <a:t> кола </a:t>
            </a:r>
            <a:r>
              <a:rPr lang="ru-RU" dirty="0" err="1"/>
              <a:t>юридичних</a:t>
            </a:r>
            <a:r>
              <a:rPr lang="ru-RU" dirty="0"/>
              <a:t> і </a:t>
            </a:r>
            <a:r>
              <a:rPr lang="ru-RU" dirty="0" err="1"/>
              <a:t>фізичних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;</a:t>
            </a:r>
          </a:p>
          <a:p>
            <a:r>
              <a:rPr lang="ru-RU" dirty="0"/>
              <a:t>2) </a:t>
            </a:r>
            <a:r>
              <a:rPr lang="ru-RU" dirty="0" err="1"/>
              <a:t>відкриття</a:t>
            </a:r>
            <a:r>
              <a:rPr lang="ru-RU" dirty="0"/>
              <a:t> та </a:t>
            </a:r>
            <a:r>
              <a:rPr lang="ru-RU" dirty="0" err="1"/>
              <a:t>ведення</a:t>
            </a:r>
            <a:r>
              <a:rPr lang="ru-RU" dirty="0"/>
              <a:t> </a:t>
            </a:r>
            <a:r>
              <a:rPr lang="ru-RU" dirty="0" err="1"/>
              <a:t>поточних</a:t>
            </a:r>
            <a:r>
              <a:rPr lang="ru-RU" dirty="0"/>
              <a:t> (</a:t>
            </a:r>
            <a:r>
              <a:rPr lang="ru-RU" dirty="0" err="1"/>
              <a:t>розрахункових</a:t>
            </a:r>
            <a:r>
              <a:rPr lang="ru-RU" dirty="0"/>
              <a:t>, </a:t>
            </a:r>
            <a:r>
              <a:rPr lang="ru-RU" dirty="0" err="1"/>
              <a:t>кореспондентських</a:t>
            </a:r>
            <a:r>
              <a:rPr lang="ru-RU" dirty="0"/>
              <a:t>) </a:t>
            </a:r>
            <a:r>
              <a:rPr lang="ru-RU" dirty="0" err="1"/>
              <a:t>рахунків</a:t>
            </a:r>
            <a:r>
              <a:rPr lang="ru-RU" dirty="0"/>
              <a:t> </a:t>
            </a:r>
            <a:r>
              <a:rPr lang="ru-RU" dirty="0" err="1"/>
              <a:t>клієнтів</a:t>
            </a:r>
            <a:r>
              <a:rPr lang="ru-RU" dirty="0"/>
              <a:t>, у тому </a:t>
            </a:r>
            <a:r>
              <a:rPr lang="ru-RU" dirty="0" err="1"/>
              <a:t>числі</a:t>
            </a:r>
            <a:r>
              <a:rPr lang="ru-RU" dirty="0"/>
              <a:t> у </a:t>
            </a:r>
            <a:r>
              <a:rPr lang="ru-RU" dirty="0" err="1"/>
              <a:t>банківських</a:t>
            </a:r>
            <a:r>
              <a:rPr lang="ru-RU" dirty="0"/>
              <a:t> </a:t>
            </a:r>
            <a:r>
              <a:rPr lang="ru-RU" dirty="0" err="1"/>
              <a:t>металах</a:t>
            </a:r>
            <a:r>
              <a:rPr lang="ru-RU" dirty="0"/>
              <a:t>, та </a:t>
            </a:r>
            <a:r>
              <a:rPr lang="ru-RU" dirty="0" err="1"/>
              <a:t>рахунків</a:t>
            </a:r>
            <a:r>
              <a:rPr lang="ru-RU" dirty="0"/>
              <a:t> </a:t>
            </a:r>
            <a:r>
              <a:rPr lang="ru-RU" dirty="0" err="1"/>
              <a:t>умовного</a:t>
            </a:r>
            <a:r>
              <a:rPr lang="ru-RU" dirty="0"/>
              <a:t> </a:t>
            </a:r>
            <a:r>
              <a:rPr lang="ru-RU" dirty="0" err="1"/>
              <a:t>зберігання</a:t>
            </a:r>
            <a:r>
              <a:rPr lang="ru-RU" dirty="0"/>
              <a:t> (</a:t>
            </a:r>
            <a:r>
              <a:rPr lang="ru-RU" dirty="0" err="1"/>
              <a:t>ескроу</a:t>
            </a:r>
            <a:r>
              <a:rPr lang="ru-RU" dirty="0"/>
              <a:t>);</a:t>
            </a:r>
          </a:p>
          <a:p>
            <a:r>
              <a:rPr lang="ru-RU" dirty="0" smtClean="0"/>
              <a:t>3</a:t>
            </a:r>
            <a:r>
              <a:rPr lang="ru-RU" dirty="0"/>
              <a:t>) </a:t>
            </a:r>
            <a:r>
              <a:rPr lang="ru-RU" dirty="0" err="1"/>
              <a:t>розміщення</a:t>
            </a:r>
            <a:r>
              <a:rPr lang="ru-RU" dirty="0"/>
              <a:t> </a:t>
            </a:r>
            <a:r>
              <a:rPr lang="ru-RU" dirty="0" err="1"/>
              <a:t>залучених</a:t>
            </a:r>
            <a:r>
              <a:rPr lang="ru-RU" dirty="0"/>
              <a:t> у </a:t>
            </a:r>
            <a:r>
              <a:rPr lang="ru-RU" dirty="0" err="1"/>
              <a:t>вклади</a:t>
            </a:r>
            <a:r>
              <a:rPr lang="ru-RU" dirty="0"/>
              <a:t> (</a:t>
            </a:r>
            <a:r>
              <a:rPr lang="ru-RU" dirty="0" err="1"/>
              <a:t>депозити</a:t>
            </a:r>
            <a:r>
              <a:rPr lang="ru-RU" dirty="0"/>
              <a:t>), у тому </a:t>
            </a:r>
            <a:r>
              <a:rPr lang="ru-RU" dirty="0" err="1"/>
              <a:t>числі</a:t>
            </a:r>
            <a:r>
              <a:rPr lang="ru-RU" dirty="0"/>
              <a:t> на </a:t>
            </a:r>
            <a:r>
              <a:rPr lang="ru-RU" dirty="0" err="1"/>
              <a:t>поточні</a:t>
            </a:r>
            <a:r>
              <a:rPr lang="ru-RU" dirty="0"/>
              <a:t> </a:t>
            </a:r>
            <a:r>
              <a:rPr lang="ru-RU" dirty="0" err="1"/>
              <a:t>рахунки</a:t>
            </a:r>
            <a:r>
              <a:rPr lang="ru-RU" dirty="0"/>
              <a:t>, </a:t>
            </a:r>
            <a:r>
              <a:rPr lang="ru-RU" dirty="0" err="1"/>
              <a:t>коштів</a:t>
            </a:r>
            <a:r>
              <a:rPr lang="ru-RU" dirty="0"/>
              <a:t> та </a:t>
            </a:r>
            <a:r>
              <a:rPr lang="ru-RU" dirty="0" err="1"/>
              <a:t>банківських</a:t>
            </a:r>
            <a:r>
              <a:rPr lang="ru-RU" dirty="0"/>
              <a:t> </a:t>
            </a:r>
            <a:r>
              <a:rPr lang="ru-RU" dirty="0" err="1"/>
              <a:t>металів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свого</a:t>
            </a:r>
            <a:r>
              <a:rPr lang="ru-RU" dirty="0"/>
              <a:t> </a:t>
            </a:r>
            <a:r>
              <a:rPr lang="ru-RU" dirty="0" err="1"/>
              <a:t>імені</a:t>
            </a:r>
            <a:r>
              <a:rPr lang="ru-RU" dirty="0"/>
              <a:t>, на </a:t>
            </a:r>
            <a:r>
              <a:rPr lang="ru-RU" dirty="0" err="1"/>
              <a:t>власних</a:t>
            </a:r>
            <a:r>
              <a:rPr lang="ru-RU" dirty="0"/>
              <a:t> </a:t>
            </a:r>
            <a:r>
              <a:rPr lang="ru-RU" dirty="0" err="1"/>
              <a:t>умовах</a:t>
            </a:r>
            <a:r>
              <a:rPr lang="ru-RU" dirty="0"/>
              <a:t> та на </a:t>
            </a:r>
            <a:r>
              <a:rPr lang="ru-RU" dirty="0" err="1"/>
              <a:t>власний</a:t>
            </a:r>
            <a:r>
              <a:rPr lang="ru-RU" dirty="0"/>
              <a:t> </a:t>
            </a:r>
            <a:r>
              <a:rPr lang="ru-RU" dirty="0" err="1"/>
              <a:t>ризик</a:t>
            </a:r>
            <a:r>
              <a:rPr lang="ru-RU" dirty="0"/>
              <a:t>.</a:t>
            </a:r>
          </a:p>
          <a:p>
            <a:r>
              <a:rPr lang="ru-RU" u="sng" dirty="0" err="1">
                <a:hlinkClick r:id="rId2"/>
              </a:rPr>
              <a:t>Банківські</a:t>
            </a:r>
            <a:r>
              <a:rPr lang="ru-RU" dirty="0"/>
              <a:t> </a:t>
            </a:r>
            <a:r>
              <a:rPr lang="ru-RU" u="sng" dirty="0" err="1">
                <a:hlinkClick r:id="rId3"/>
              </a:rPr>
              <a:t>послуги</a:t>
            </a:r>
            <a:r>
              <a:rPr lang="ru-RU" dirty="0"/>
              <a:t> </a:t>
            </a:r>
            <a:r>
              <a:rPr lang="ru-RU" dirty="0" err="1"/>
              <a:t>дозволяється</a:t>
            </a:r>
            <a:r>
              <a:rPr lang="ru-RU" dirty="0"/>
              <a:t> </a:t>
            </a:r>
            <a:r>
              <a:rPr lang="ru-RU" dirty="0" err="1"/>
              <a:t>надавати</a:t>
            </a:r>
            <a:r>
              <a:rPr lang="ru-RU" dirty="0"/>
              <a:t> </a:t>
            </a:r>
            <a:r>
              <a:rPr lang="ru-RU" dirty="0" err="1"/>
              <a:t>виключно</a:t>
            </a:r>
            <a:r>
              <a:rPr lang="ru-RU" dirty="0"/>
              <a:t> банку.</a:t>
            </a:r>
          </a:p>
          <a:p>
            <a:r>
              <a:rPr lang="ru-RU" dirty="0" err="1" smtClean="0"/>
              <a:t>банківська</a:t>
            </a:r>
            <a:r>
              <a:rPr lang="ru-RU" dirty="0" smtClean="0"/>
              <a:t> </a:t>
            </a:r>
            <a:r>
              <a:rPr lang="ru-RU" dirty="0" err="1"/>
              <a:t>діяльність</a:t>
            </a:r>
            <a:r>
              <a:rPr lang="ru-RU" dirty="0"/>
              <a:t> - </a:t>
            </a:r>
            <a:r>
              <a:rPr lang="ru-RU" dirty="0" err="1"/>
              <a:t>залучення</a:t>
            </a:r>
            <a:r>
              <a:rPr lang="ru-RU" dirty="0"/>
              <a:t> у </a:t>
            </a:r>
            <a:r>
              <a:rPr lang="ru-RU" dirty="0" err="1"/>
              <a:t>вклади</a:t>
            </a:r>
            <a:r>
              <a:rPr lang="ru-RU" dirty="0"/>
              <a:t> </a:t>
            </a:r>
            <a:r>
              <a:rPr lang="ru-RU" dirty="0" err="1"/>
              <a:t>грошових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 </a:t>
            </a:r>
            <a:r>
              <a:rPr lang="ru-RU" dirty="0" err="1"/>
              <a:t>фізичних</a:t>
            </a:r>
            <a:r>
              <a:rPr lang="ru-RU" dirty="0"/>
              <a:t> і </a:t>
            </a:r>
            <a:r>
              <a:rPr lang="ru-RU" dirty="0" err="1"/>
              <a:t>юридичних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та </a:t>
            </a:r>
            <a:r>
              <a:rPr lang="ru-RU" dirty="0" err="1"/>
              <a:t>розміщення</a:t>
            </a:r>
            <a:r>
              <a:rPr lang="ru-RU" dirty="0"/>
              <a:t> </a:t>
            </a:r>
            <a:r>
              <a:rPr lang="ru-RU" dirty="0" err="1"/>
              <a:t>зазначених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свого</a:t>
            </a:r>
            <a:r>
              <a:rPr lang="ru-RU" dirty="0"/>
              <a:t> </a:t>
            </a:r>
            <a:r>
              <a:rPr lang="ru-RU" dirty="0" err="1"/>
              <a:t>імені</a:t>
            </a:r>
            <a:r>
              <a:rPr lang="ru-RU" dirty="0"/>
              <a:t>, на </a:t>
            </a:r>
            <a:r>
              <a:rPr lang="ru-RU" dirty="0" err="1"/>
              <a:t>власних</a:t>
            </a:r>
            <a:r>
              <a:rPr lang="ru-RU" dirty="0"/>
              <a:t> </a:t>
            </a:r>
            <a:r>
              <a:rPr lang="ru-RU" dirty="0" err="1"/>
              <a:t>умовах</a:t>
            </a:r>
            <a:r>
              <a:rPr lang="ru-RU" dirty="0"/>
              <a:t> та на </a:t>
            </a:r>
            <a:r>
              <a:rPr lang="ru-RU" dirty="0" err="1"/>
              <a:t>власний</a:t>
            </a:r>
            <a:r>
              <a:rPr lang="ru-RU" dirty="0"/>
              <a:t> </a:t>
            </a:r>
            <a:r>
              <a:rPr lang="ru-RU" dirty="0" err="1"/>
              <a:t>ризик</a:t>
            </a:r>
            <a:r>
              <a:rPr lang="ru-RU" dirty="0"/>
              <a:t>, </a:t>
            </a:r>
            <a:r>
              <a:rPr lang="ru-RU" dirty="0" err="1"/>
              <a:t>відкриття</a:t>
            </a:r>
            <a:r>
              <a:rPr lang="ru-RU" dirty="0"/>
              <a:t> і </a:t>
            </a:r>
            <a:r>
              <a:rPr lang="ru-RU" dirty="0" err="1"/>
              <a:t>ведення</a:t>
            </a:r>
            <a:r>
              <a:rPr lang="ru-RU" dirty="0"/>
              <a:t> </a:t>
            </a:r>
            <a:r>
              <a:rPr lang="ru-RU" dirty="0" err="1"/>
              <a:t>банківських</a:t>
            </a:r>
            <a:r>
              <a:rPr lang="ru-RU" dirty="0"/>
              <a:t> </a:t>
            </a:r>
            <a:r>
              <a:rPr lang="ru-RU" dirty="0" err="1" smtClean="0"/>
              <a:t>рахунків</a:t>
            </a:r>
            <a:r>
              <a:rPr lang="ru-RU" dirty="0" smtClean="0"/>
              <a:t> </a:t>
            </a:r>
            <a:r>
              <a:rPr lang="ru-RU" dirty="0" err="1"/>
              <a:t>фізичних</a:t>
            </a:r>
            <a:r>
              <a:rPr lang="ru-RU" dirty="0"/>
              <a:t> та </a:t>
            </a:r>
            <a:r>
              <a:rPr lang="ru-RU" dirty="0" err="1"/>
              <a:t>юридичних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 smtClean="0"/>
              <a:t>;</a:t>
            </a:r>
          </a:p>
          <a:p>
            <a:r>
              <a:rPr lang="ru-RU" dirty="0"/>
              <a:t>Банк </a:t>
            </a:r>
            <a:r>
              <a:rPr lang="ru-RU" dirty="0" err="1"/>
              <a:t>самостійно</a:t>
            </a:r>
            <a:r>
              <a:rPr lang="ru-RU" dirty="0"/>
              <a:t> </a:t>
            </a:r>
            <a:r>
              <a:rPr lang="ru-RU" dirty="0" err="1"/>
              <a:t>визначає</a:t>
            </a:r>
            <a:r>
              <a:rPr lang="ru-RU" dirty="0"/>
              <a:t> </a:t>
            </a:r>
            <a:r>
              <a:rPr lang="ru-RU" dirty="0" err="1"/>
              <a:t>напрями</a:t>
            </a:r>
            <a:r>
              <a:rPr lang="ru-RU" dirty="0"/>
              <a:t> </a:t>
            </a:r>
            <a:r>
              <a:rPr lang="ru-RU" dirty="0" err="1"/>
              <a:t>своєї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і </a:t>
            </a:r>
            <a:r>
              <a:rPr lang="ru-RU" dirty="0" err="1"/>
              <a:t>спеціалізацію</a:t>
            </a:r>
            <a:r>
              <a:rPr lang="ru-RU" dirty="0"/>
              <a:t> за видами </a:t>
            </a:r>
            <a:r>
              <a:rPr lang="ru-RU" dirty="0" err="1"/>
              <a:t>послуг</a:t>
            </a:r>
            <a:r>
              <a:rPr lang="ru-RU" dirty="0"/>
              <a:t>.</a:t>
            </a:r>
          </a:p>
          <a:p>
            <a:r>
              <a:rPr lang="ru-RU" dirty="0" err="1"/>
              <a:t>Національний</a:t>
            </a:r>
            <a:r>
              <a:rPr lang="ru-RU" dirty="0"/>
              <a:t> банк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визначає</a:t>
            </a:r>
            <a:r>
              <a:rPr lang="ru-RU" dirty="0"/>
              <a:t>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спеціалізованих</a:t>
            </a:r>
            <a:r>
              <a:rPr lang="ru-RU" dirty="0"/>
              <a:t> </a:t>
            </a:r>
            <a:r>
              <a:rPr lang="ru-RU" dirty="0" err="1"/>
              <a:t>банків</a:t>
            </a:r>
            <a:r>
              <a:rPr lang="ru-RU" dirty="0"/>
              <a:t> та порядок </a:t>
            </a:r>
            <a:r>
              <a:rPr lang="ru-RU" dirty="0" err="1"/>
              <a:t>набуття</a:t>
            </a:r>
            <a:r>
              <a:rPr lang="ru-RU" dirty="0"/>
              <a:t> банком статусу </a:t>
            </a:r>
            <a:r>
              <a:rPr lang="ru-RU" dirty="0" err="1"/>
              <a:t>спеціалізованого</a:t>
            </a:r>
            <a:r>
              <a:rPr lang="ru-RU" dirty="0"/>
              <a:t>.</a:t>
            </a:r>
          </a:p>
          <a:p>
            <a:r>
              <a:rPr lang="ru-RU" dirty="0"/>
              <a:t>Банки в </a:t>
            </a:r>
            <a:r>
              <a:rPr lang="ru-RU" dirty="0" err="1"/>
              <a:t>Україні</a:t>
            </a:r>
            <a:r>
              <a:rPr lang="ru-RU" dirty="0"/>
              <a:t> </a:t>
            </a:r>
            <a:r>
              <a:rPr lang="ru-RU" dirty="0" err="1"/>
              <a:t>створюються</a:t>
            </a:r>
            <a:r>
              <a:rPr lang="ru-RU" dirty="0"/>
              <a:t> у </a:t>
            </a:r>
            <a:r>
              <a:rPr lang="ru-RU" dirty="0" err="1"/>
              <a:t>формі</a:t>
            </a:r>
            <a:r>
              <a:rPr lang="ru-RU" dirty="0"/>
              <a:t> </a:t>
            </a:r>
            <a:r>
              <a:rPr lang="ru-RU" dirty="0" err="1"/>
              <a:t>акціонерного</a:t>
            </a:r>
            <a:r>
              <a:rPr lang="ru-RU" dirty="0"/>
              <a:t> </a:t>
            </a:r>
            <a:r>
              <a:rPr lang="ru-RU" dirty="0" err="1"/>
              <a:t>товариства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кооперативного банку.</a:t>
            </a:r>
          </a:p>
        </p:txBody>
      </p:sp>
    </p:spTree>
    <p:extLst>
      <p:ext uri="{BB962C8B-B14F-4D97-AF65-F5344CB8AC3E}">
        <p14:creationId xmlns:p14="http://schemas.microsoft.com/office/powerpoint/2010/main" val="39086531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0309" y="559557"/>
            <a:ext cx="10106199" cy="5704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2272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785" y="327546"/>
            <a:ext cx="9485193" cy="5964071"/>
          </a:xfrm>
        </p:spPr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1</a:t>
            </a:r>
            <a:r>
              <a:rPr lang="ru-RU" b="1" dirty="0">
                <a:solidFill>
                  <a:schemeClr val="tx1"/>
                </a:solidFill>
              </a:rPr>
              <a:t>. </a:t>
            </a:r>
            <a:r>
              <a:rPr lang="ru-RU" b="1" dirty="0" err="1">
                <a:solidFill>
                  <a:schemeClr val="tx1"/>
                </a:solidFill>
              </a:rPr>
              <a:t>Поняття</a:t>
            </a:r>
            <a:r>
              <a:rPr lang="ru-RU" b="1" dirty="0">
                <a:solidFill>
                  <a:schemeClr val="tx1"/>
                </a:solidFill>
              </a:rPr>
              <a:t> та </a:t>
            </a:r>
            <a:r>
              <a:rPr lang="ru-RU" b="1" dirty="0" err="1">
                <a:solidFill>
                  <a:schemeClr val="tx1"/>
                </a:solidFill>
              </a:rPr>
              <a:t>функції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банківської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системи</a:t>
            </a:r>
            <a:r>
              <a:rPr lang="ru-RU" b="1" dirty="0">
                <a:solidFill>
                  <a:schemeClr val="tx1"/>
                </a:solidFill>
              </a:rPr>
              <a:t>.</a:t>
            </a:r>
          </a:p>
          <a:p>
            <a:r>
              <a:rPr lang="ru-RU" dirty="0" err="1" smtClean="0"/>
              <a:t>Сучасний</a:t>
            </a:r>
            <a:r>
              <a:rPr lang="ru-RU" dirty="0" smtClean="0"/>
              <a:t> </a:t>
            </a:r>
            <a:r>
              <a:rPr lang="ru-RU" dirty="0"/>
              <a:t>стан </a:t>
            </a:r>
            <a:r>
              <a:rPr lang="ru-RU" dirty="0" err="1"/>
              <a:t>банківської</a:t>
            </a:r>
            <a:r>
              <a:rPr lang="ru-RU" dirty="0"/>
              <a:t> </a:t>
            </a:r>
            <a:r>
              <a:rPr lang="ru-RU" dirty="0" err="1"/>
              <a:t>справи</a:t>
            </a:r>
            <a:r>
              <a:rPr lang="ru-RU" dirty="0"/>
              <a:t> є результатом </a:t>
            </a:r>
            <a:r>
              <a:rPr lang="ru-RU" dirty="0" err="1"/>
              <a:t>попереднього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цивілізацій</a:t>
            </a:r>
            <a:r>
              <a:rPr lang="ru-RU" dirty="0"/>
              <a:t> та </a:t>
            </a:r>
            <a:r>
              <a:rPr lang="ru-RU" dirty="0" err="1"/>
              <a:t>націй</a:t>
            </a:r>
            <a:r>
              <a:rPr lang="ru-RU" dirty="0"/>
              <a:t>. У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історичні</a:t>
            </a:r>
            <a:r>
              <a:rPr lang="ru-RU" dirty="0"/>
              <a:t> </a:t>
            </a:r>
            <a:r>
              <a:rPr lang="ru-RU" dirty="0" err="1"/>
              <a:t>періоди</a:t>
            </a:r>
            <a:r>
              <a:rPr lang="ru-RU" dirty="0"/>
              <a:t> </a:t>
            </a:r>
            <a:r>
              <a:rPr lang="ru-RU" dirty="0" err="1"/>
              <a:t>банківська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 </a:t>
            </a:r>
            <a:r>
              <a:rPr lang="ru-RU" dirty="0" err="1"/>
              <a:t>набувала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форм, а </a:t>
            </a:r>
            <a:r>
              <a:rPr lang="ru-RU" dirty="0" err="1"/>
              <a:t>виникнення</a:t>
            </a:r>
            <a:r>
              <a:rPr lang="ru-RU" dirty="0"/>
              <a:t> та </a:t>
            </a:r>
            <a:r>
              <a:rPr lang="ru-RU" dirty="0" err="1"/>
              <a:t>розширення</a:t>
            </a:r>
            <a:r>
              <a:rPr lang="ru-RU" dirty="0"/>
              <a:t> </a:t>
            </a:r>
            <a:r>
              <a:rPr lang="ru-RU" dirty="0" err="1"/>
              <a:t>банківських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, </a:t>
            </a:r>
            <a:r>
              <a:rPr lang="ru-RU" dirty="0" smtClean="0"/>
              <a:t> </a:t>
            </a:r>
            <a:r>
              <a:rPr lang="ru-RU" dirty="0" err="1"/>
              <a:t>послуг</a:t>
            </a:r>
            <a:r>
              <a:rPr lang="ru-RU" dirty="0"/>
              <a:t> та </a:t>
            </a:r>
            <a:r>
              <a:rPr lang="ru-RU" dirty="0" err="1"/>
              <a:t>продуктів</a:t>
            </a:r>
            <a:r>
              <a:rPr lang="ru-RU" dirty="0"/>
              <a:t> </a:t>
            </a:r>
            <a:r>
              <a:rPr lang="ru-RU" dirty="0" err="1"/>
              <a:t>відбувалось</a:t>
            </a:r>
            <a:r>
              <a:rPr lang="ru-RU" dirty="0"/>
              <a:t> </a:t>
            </a:r>
            <a:r>
              <a:rPr lang="ru-RU" dirty="0" err="1"/>
              <a:t>поступово</a:t>
            </a:r>
            <a:r>
              <a:rPr lang="ru-RU" dirty="0"/>
              <a:t>,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еволюції</a:t>
            </a:r>
            <a:r>
              <a:rPr lang="ru-RU" dirty="0"/>
              <a:t> </a:t>
            </a:r>
            <a:r>
              <a:rPr lang="ru-RU" dirty="0" err="1"/>
              <a:t>грошово-кредитних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 err="1"/>
              <a:t>Історія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банківської</a:t>
            </a:r>
            <a:r>
              <a:rPr lang="ru-RU" dirty="0"/>
              <a:t> </a:t>
            </a:r>
            <a:r>
              <a:rPr lang="ru-RU" dirty="0" err="1"/>
              <a:t>справи</a:t>
            </a:r>
            <a:r>
              <a:rPr lang="ru-RU" dirty="0"/>
              <a:t> </a:t>
            </a:r>
            <a:r>
              <a:rPr lang="ru-RU" dirty="0" err="1"/>
              <a:t>тісно</a:t>
            </a:r>
            <a:r>
              <a:rPr lang="ru-RU" dirty="0"/>
              <a:t> </a:t>
            </a:r>
            <a:r>
              <a:rPr lang="ru-RU" dirty="0" err="1"/>
              <a:t>пов’язана</a:t>
            </a:r>
            <a:r>
              <a:rPr lang="ru-RU" dirty="0"/>
              <a:t> з </a:t>
            </a:r>
            <a:r>
              <a:rPr lang="ru-RU" dirty="0" err="1"/>
              <a:t>історією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банків</a:t>
            </a:r>
            <a:r>
              <a:rPr lang="ru-RU" dirty="0"/>
              <a:t> та </a:t>
            </a:r>
            <a:r>
              <a:rPr lang="ru-RU" dirty="0" err="1"/>
              <a:t>виникненням</a:t>
            </a:r>
            <a:r>
              <a:rPr lang="ru-RU" dirty="0"/>
              <a:t> грошей. </a:t>
            </a:r>
            <a:endParaRPr lang="ru-RU" dirty="0" smtClean="0"/>
          </a:p>
          <a:p>
            <a:r>
              <a:rPr lang="uk-UA" dirty="0"/>
              <a:t>І</a:t>
            </a:r>
            <a:r>
              <a:rPr lang="ru-RU" dirty="0" err="1"/>
              <a:t>сторичні</a:t>
            </a:r>
            <a:r>
              <a:rPr lang="ru-RU" dirty="0"/>
              <a:t> </a:t>
            </a:r>
            <a:r>
              <a:rPr lang="ru-RU" dirty="0" err="1"/>
              <a:t>дані</a:t>
            </a:r>
            <a:r>
              <a:rPr lang="ru-RU" dirty="0"/>
              <a:t> </a:t>
            </a:r>
            <a:r>
              <a:rPr lang="ru-RU" dirty="0" err="1"/>
              <a:t>свідчать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перші</a:t>
            </a:r>
            <a:r>
              <a:rPr lang="ru-RU" dirty="0"/>
              <a:t> </a:t>
            </a:r>
            <a:r>
              <a:rPr lang="ru-RU" dirty="0" err="1"/>
              <a:t>банківські</a:t>
            </a:r>
            <a:r>
              <a:rPr lang="ru-RU" dirty="0"/>
              <a:t> </a:t>
            </a:r>
            <a:r>
              <a:rPr lang="ru-RU" dirty="0" err="1"/>
              <a:t>операції</a:t>
            </a:r>
            <a:r>
              <a:rPr lang="ru-RU" dirty="0"/>
              <a:t> з </a:t>
            </a:r>
            <a:r>
              <a:rPr lang="ru-RU" dirty="0" err="1"/>
              <a:t>обміну</a:t>
            </a:r>
            <a:r>
              <a:rPr lang="ru-RU" dirty="0"/>
              <a:t> грошей </a:t>
            </a:r>
            <a:r>
              <a:rPr lang="ru-RU" dirty="0" err="1"/>
              <a:t>існували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за </a:t>
            </a:r>
            <a:r>
              <a:rPr lang="ru-RU" dirty="0" err="1"/>
              <a:t>дві</a:t>
            </a:r>
            <a:r>
              <a:rPr lang="ru-RU" dirty="0"/>
              <a:t> </a:t>
            </a:r>
            <a:r>
              <a:rPr lang="ru-RU" dirty="0" err="1"/>
              <a:t>тисячі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 до </a:t>
            </a:r>
            <a:r>
              <a:rPr lang="ru-RU" dirty="0" err="1"/>
              <a:t>нашої</a:t>
            </a:r>
            <a:r>
              <a:rPr lang="ru-RU" dirty="0"/>
              <a:t> </a:t>
            </a:r>
            <a:r>
              <a:rPr lang="ru-RU" dirty="0" err="1"/>
              <a:t>ери</a:t>
            </a:r>
            <a:r>
              <a:rPr lang="ru-RU" dirty="0"/>
              <a:t> у </a:t>
            </a:r>
            <a:r>
              <a:rPr lang="ru-RU" dirty="0" err="1"/>
              <a:t>Стародавній</a:t>
            </a:r>
            <a:r>
              <a:rPr lang="ru-RU" dirty="0"/>
              <a:t> </a:t>
            </a:r>
            <a:r>
              <a:rPr lang="ru-RU" dirty="0" err="1"/>
              <a:t>Греції</a:t>
            </a:r>
            <a:r>
              <a:rPr lang="ru-RU" dirty="0"/>
              <a:t> (</a:t>
            </a:r>
            <a:r>
              <a:rPr lang="en-US" dirty="0"/>
              <a:t>IV </a:t>
            </a:r>
            <a:r>
              <a:rPr lang="ru-RU" dirty="0"/>
              <a:t>ст. до н. е.), у </a:t>
            </a:r>
            <a:r>
              <a:rPr lang="ru-RU" dirty="0" err="1"/>
              <a:t>Стародавньому</a:t>
            </a:r>
            <a:r>
              <a:rPr lang="ru-RU" dirty="0"/>
              <a:t> </a:t>
            </a:r>
            <a:r>
              <a:rPr lang="ru-RU" dirty="0" err="1"/>
              <a:t>Вавилоні</a:t>
            </a:r>
            <a:r>
              <a:rPr lang="ru-RU" dirty="0"/>
              <a:t> (</a:t>
            </a:r>
            <a:r>
              <a:rPr lang="en-US" dirty="0"/>
              <a:t>VI </a:t>
            </a:r>
            <a:r>
              <a:rPr lang="ru-RU" dirty="0"/>
              <a:t>ст. до н. е.), у </a:t>
            </a:r>
            <a:r>
              <a:rPr lang="ru-RU" dirty="0" err="1"/>
              <a:t>Стародавніх</a:t>
            </a:r>
            <a:r>
              <a:rPr lang="ru-RU" dirty="0"/>
              <a:t> </a:t>
            </a:r>
            <a:r>
              <a:rPr lang="ru-RU" dirty="0" err="1"/>
              <a:t>Єгипті</a:t>
            </a:r>
            <a:r>
              <a:rPr lang="ru-RU" dirty="0"/>
              <a:t> та </a:t>
            </a:r>
            <a:r>
              <a:rPr lang="ru-RU" dirty="0" err="1"/>
              <a:t>Римі</a:t>
            </a:r>
            <a:r>
              <a:rPr lang="ru-RU" dirty="0" smtClean="0"/>
              <a:t>.</a:t>
            </a:r>
          </a:p>
          <a:p>
            <a:r>
              <a:rPr lang="ru-RU" dirty="0"/>
              <a:t>Слово "банк" походить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італійського</a:t>
            </a:r>
            <a:r>
              <a:rPr lang="ru-RU" dirty="0"/>
              <a:t> "</a:t>
            </a:r>
            <a:r>
              <a:rPr lang="en-US" dirty="0"/>
              <a:t>banco" </a:t>
            </a:r>
            <a:r>
              <a:rPr lang="ru-RU" dirty="0"/>
              <a:t>й </a:t>
            </a:r>
            <a:r>
              <a:rPr lang="ru-RU" dirty="0" err="1"/>
              <a:t>означає</a:t>
            </a:r>
            <a:r>
              <a:rPr lang="ru-RU" dirty="0"/>
              <a:t> "конторка", "лава", "</a:t>
            </a:r>
            <a:r>
              <a:rPr lang="ru-RU" dirty="0" err="1"/>
              <a:t>стіл</a:t>
            </a:r>
            <a:r>
              <a:rPr lang="ru-RU" dirty="0"/>
              <a:t>", за </a:t>
            </a:r>
            <a:r>
              <a:rPr lang="ru-RU" dirty="0" err="1"/>
              <a:t>яким</a:t>
            </a:r>
            <a:r>
              <a:rPr lang="ru-RU" dirty="0"/>
              <a:t> </a:t>
            </a:r>
            <a:r>
              <a:rPr lang="ru-RU" dirty="0" err="1"/>
              <a:t>здійснювався</a:t>
            </a:r>
            <a:r>
              <a:rPr lang="ru-RU" dirty="0"/>
              <a:t> </a:t>
            </a:r>
            <a:r>
              <a:rPr lang="ru-RU" dirty="0" err="1"/>
              <a:t>обмін</a:t>
            </a:r>
            <a:r>
              <a:rPr lang="ru-RU" dirty="0"/>
              <a:t> грошей. </a:t>
            </a:r>
            <a:r>
              <a:rPr lang="ru-RU" dirty="0" err="1"/>
              <a:t>Французьке</a:t>
            </a:r>
            <a:r>
              <a:rPr lang="ru-RU" dirty="0"/>
              <a:t> слово "</a:t>
            </a:r>
            <a:r>
              <a:rPr lang="en-US" dirty="0" err="1"/>
              <a:t>bangue</a:t>
            </a:r>
            <a:r>
              <a:rPr lang="en-US" dirty="0"/>
              <a:t>" </a:t>
            </a:r>
            <a:r>
              <a:rPr lang="ru-RU" dirty="0" err="1"/>
              <a:t>означає</a:t>
            </a:r>
            <a:r>
              <a:rPr lang="ru-RU" dirty="0"/>
              <a:t> "</a:t>
            </a:r>
            <a:r>
              <a:rPr lang="ru-RU" dirty="0" err="1"/>
              <a:t>скриня</a:t>
            </a:r>
            <a:r>
              <a:rPr lang="ru-RU" dirty="0"/>
              <a:t>",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вказує</a:t>
            </a:r>
            <a:r>
              <a:rPr lang="ru-RU" dirty="0"/>
              <a:t> на </a:t>
            </a:r>
            <a:r>
              <a:rPr lang="ru-RU" dirty="0" err="1"/>
              <a:t>функцію</a:t>
            </a:r>
            <a:r>
              <a:rPr lang="ru-RU" dirty="0"/>
              <a:t> </a:t>
            </a:r>
            <a:r>
              <a:rPr lang="ru-RU" dirty="0" err="1"/>
              <a:t>збереження</a:t>
            </a:r>
            <a:r>
              <a:rPr lang="ru-RU" dirty="0"/>
              <a:t> </a:t>
            </a:r>
            <a:r>
              <a:rPr lang="ru-RU" dirty="0" err="1"/>
              <a:t>чогось</a:t>
            </a:r>
            <a:r>
              <a:rPr lang="ru-RU" dirty="0"/>
              <a:t> </a:t>
            </a:r>
            <a:r>
              <a:rPr lang="ru-RU" dirty="0" err="1"/>
              <a:t>цінного</a:t>
            </a:r>
            <a:r>
              <a:rPr lang="ru-RU" dirty="0" smtClean="0"/>
              <a:t>.</a:t>
            </a:r>
          </a:p>
          <a:p>
            <a:r>
              <a:rPr lang="ru-RU" dirty="0" err="1"/>
              <a:t>Умовно</a:t>
            </a:r>
            <a:r>
              <a:rPr lang="ru-RU" dirty="0"/>
              <a:t> </a:t>
            </a:r>
            <a:r>
              <a:rPr lang="ru-RU" dirty="0" err="1"/>
              <a:t>зародження</a:t>
            </a:r>
            <a:r>
              <a:rPr lang="ru-RU" dirty="0"/>
              <a:t> та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банківської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поділити</a:t>
            </a:r>
            <a:r>
              <a:rPr lang="ru-RU" dirty="0"/>
              <a:t> на </a:t>
            </a:r>
            <a:r>
              <a:rPr lang="ru-RU" dirty="0" err="1"/>
              <a:t>чотири</a:t>
            </a:r>
            <a:r>
              <a:rPr lang="ru-RU" dirty="0"/>
              <a:t> </a:t>
            </a:r>
            <a:r>
              <a:rPr lang="ru-RU" dirty="0" err="1"/>
              <a:t>основних</a:t>
            </a:r>
            <a:r>
              <a:rPr lang="ru-RU" dirty="0"/>
              <a:t> </a:t>
            </a:r>
            <a:r>
              <a:rPr lang="ru-RU" dirty="0" err="1"/>
              <a:t>етапи</a:t>
            </a:r>
            <a:r>
              <a:rPr lang="ru-RU" dirty="0"/>
              <a:t>: </a:t>
            </a:r>
            <a:r>
              <a:rPr lang="en-US" dirty="0"/>
              <a:t>I </a:t>
            </a:r>
            <a:r>
              <a:rPr lang="ru-RU" dirty="0" err="1"/>
              <a:t>етап</a:t>
            </a:r>
            <a:r>
              <a:rPr lang="ru-RU" dirty="0"/>
              <a:t> –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античності</a:t>
            </a:r>
            <a:r>
              <a:rPr lang="ru-RU" dirty="0"/>
              <a:t> до </a:t>
            </a:r>
            <a:r>
              <a:rPr lang="ru-RU" dirty="0" err="1"/>
              <a:t>виникнення</a:t>
            </a:r>
            <a:r>
              <a:rPr lang="ru-RU" dirty="0"/>
              <a:t> </a:t>
            </a:r>
            <a:r>
              <a:rPr lang="ru-RU" dirty="0" err="1"/>
              <a:t>Венеціанського</a:t>
            </a:r>
            <a:r>
              <a:rPr lang="ru-RU" dirty="0"/>
              <a:t> банку; </a:t>
            </a:r>
            <a:r>
              <a:rPr lang="en-US" dirty="0"/>
              <a:t>II </a:t>
            </a:r>
            <a:r>
              <a:rPr lang="ru-RU" dirty="0" err="1"/>
              <a:t>етап</a:t>
            </a:r>
            <a:r>
              <a:rPr lang="ru-RU" dirty="0"/>
              <a:t> – з 1157 року до </a:t>
            </a:r>
            <a:r>
              <a:rPr lang="ru-RU" dirty="0" err="1"/>
              <a:t>заснування</a:t>
            </a:r>
            <a:r>
              <a:rPr lang="ru-RU" dirty="0"/>
              <a:t> </a:t>
            </a:r>
            <a:r>
              <a:rPr lang="ru-RU" dirty="0" err="1"/>
              <a:t>Англійського</a:t>
            </a:r>
            <a:r>
              <a:rPr lang="ru-RU" dirty="0"/>
              <a:t> банку в 1694 </a:t>
            </a:r>
            <a:r>
              <a:rPr lang="ru-RU" dirty="0" err="1"/>
              <a:t>році</a:t>
            </a:r>
            <a:r>
              <a:rPr lang="ru-RU" dirty="0"/>
              <a:t>; </a:t>
            </a:r>
            <a:r>
              <a:rPr lang="en-US" dirty="0"/>
              <a:t>III </a:t>
            </a:r>
            <a:r>
              <a:rPr lang="ru-RU" dirty="0" err="1"/>
              <a:t>етап</a:t>
            </a:r>
            <a:r>
              <a:rPr lang="ru-RU" dirty="0"/>
              <a:t> – з 1694 року до </a:t>
            </a:r>
            <a:r>
              <a:rPr lang="ru-RU" dirty="0" err="1"/>
              <a:t>кінця</a:t>
            </a:r>
            <a:r>
              <a:rPr lang="ru-RU" dirty="0"/>
              <a:t> </a:t>
            </a:r>
            <a:r>
              <a:rPr lang="en-US" dirty="0"/>
              <a:t>XVIII </a:t>
            </a:r>
            <a:r>
              <a:rPr lang="ru-RU" dirty="0"/>
              <a:t>ст.; </a:t>
            </a:r>
            <a:r>
              <a:rPr lang="en-US" dirty="0"/>
              <a:t>IV </a:t>
            </a:r>
            <a:r>
              <a:rPr lang="ru-RU" dirty="0" err="1"/>
              <a:t>етап</a:t>
            </a:r>
            <a:r>
              <a:rPr lang="ru-RU" dirty="0"/>
              <a:t> – з початку </a:t>
            </a:r>
            <a:r>
              <a:rPr lang="en-US" dirty="0"/>
              <a:t>XIX </a:t>
            </a:r>
            <a:r>
              <a:rPr lang="ru-RU" dirty="0"/>
              <a:t>ст. до </a:t>
            </a:r>
            <a:r>
              <a:rPr lang="ru-RU" dirty="0" err="1"/>
              <a:t>теперішнього</a:t>
            </a:r>
            <a:r>
              <a:rPr lang="ru-RU" dirty="0"/>
              <a:t> часу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79734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5538" y="1187355"/>
            <a:ext cx="9958442" cy="4679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1120" y="900753"/>
            <a:ext cx="9663757" cy="5236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8947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08489" y="1433015"/>
            <a:ext cx="10917104" cy="3589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39989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7514" y="1392072"/>
            <a:ext cx="9657431" cy="4026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19781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27546"/>
            <a:ext cx="8596668" cy="5964071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64119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27546"/>
            <a:ext cx="8596668" cy="5964071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46360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27546"/>
            <a:ext cx="8596668" cy="5964071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04628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27546"/>
            <a:ext cx="8596668" cy="5964071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9580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27546"/>
            <a:ext cx="8596668" cy="5964071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140201"/>
            <a:ext cx="6733400" cy="6615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0291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27546"/>
            <a:ext cx="8596668" cy="5964071"/>
          </a:xfrm>
        </p:spPr>
        <p:txBody>
          <a:bodyPr/>
          <a:lstStyle/>
          <a:p>
            <a:r>
              <a:rPr lang="ru-RU" dirty="0" err="1"/>
              <a:t>Банківська</a:t>
            </a:r>
            <a:r>
              <a:rPr lang="ru-RU" dirty="0"/>
              <a:t> система – </a:t>
            </a:r>
            <a:r>
              <a:rPr lang="ru-RU" dirty="0" err="1"/>
              <a:t>це</a:t>
            </a:r>
            <a:r>
              <a:rPr lang="ru-RU" dirty="0"/>
              <a:t> складна, </a:t>
            </a:r>
            <a:r>
              <a:rPr lang="ru-RU" dirty="0" err="1"/>
              <a:t>внутрішньо</a:t>
            </a:r>
            <a:r>
              <a:rPr lang="ru-RU" dirty="0"/>
              <a:t> </a:t>
            </a:r>
            <a:r>
              <a:rPr lang="ru-RU" dirty="0" err="1"/>
              <a:t>організована</a:t>
            </a:r>
            <a:r>
              <a:rPr lang="ru-RU" dirty="0"/>
              <a:t> та </a:t>
            </a:r>
            <a:r>
              <a:rPr lang="ru-RU" dirty="0" err="1"/>
              <a:t>динамічна</a:t>
            </a:r>
            <a:r>
              <a:rPr lang="ru-RU" dirty="0"/>
              <a:t> система, яка </a:t>
            </a:r>
            <a:r>
              <a:rPr lang="ru-RU" dirty="0" err="1"/>
              <a:t>включає</a:t>
            </a:r>
            <a:r>
              <a:rPr lang="ru-RU" dirty="0"/>
              <a:t> комплекс </a:t>
            </a:r>
            <a:r>
              <a:rPr lang="ru-RU" dirty="0" err="1"/>
              <a:t>різноманітних</a:t>
            </a:r>
            <a:r>
              <a:rPr lang="ru-RU" dirty="0"/>
              <a:t> </a:t>
            </a:r>
            <a:r>
              <a:rPr lang="ru-RU" dirty="0" err="1"/>
              <a:t>банківських</a:t>
            </a:r>
            <a:r>
              <a:rPr lang="ru-RU" dirty="0"/>
              <a:t> </a:t>
            </a:r>
            <a:r>
              <a:rPr lang="ru-RU" dirty="0" err="1"/>
              <a:t>інституцій</a:t>
            </a:r>
            <a:r>
              <a:rPr lang="ru-RU" dirty="0"/>
              <a:t>, </a:t>
            </a:r>
            <a:r>
              <a:rPr lang="ru-RU" dirty="0" err="1"/>
              <a:t>діяльність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законодавчо</a:t>
            </a:r>
            <a:r>
              <a:rPr lang="ru-RU" dirty="0"/>
              <a:t> </a:t>
            </a:r>
            <a:r>
              <a:rPr lang="ru-RU" dirty="0" err="1"/>
              <a:t>регламентована</a:t>
            </a:r>
            <a:r>
              <a:rPr lang="ru-RU" dirty="0"/>
              <a:t> і </a:t>
            </a:r>
            <a:r>
              <a:rPr lang="ru-RU" dirty="0" err="1"/>
              <a:t>спрямована</a:t>
            </a:r>
            <a:r>
              <a:rPr lang="ru-RU" dirty="0"/>
              <a:t> на </a:t>
            </a:r>
            <a:r>
              <a:rPr lang="ru-RU" dirty="0" err="1"/>
              <a:t>обслуговування</a:t>
            </a:r>
            <a:r>
              <a:rPr lang="ru-RU" dirty="0"/>
              <a:t> потреб </a:t>
            </a:r>
            <a:r>
              <a:rPr lang="ru-RU" dirty="0" err="1"/>
              <a:t>економіки</a:t>
            </a:r>
            <a:r>
              <a:rPr lang="ru-RU" dirty="0"/>
              <a:t> та </a:t>
            </a:r>
            <a:r>
              <a:rPr lang="ru-RU" dirty="0" err="1"/>
              <a:t>суспільства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фінансової</a:t>
            </a:r>
            <a:r>
              <a:rPr lang="ru-RU" dirty="0"/>
              <a:t> </a:t>
            </a:r>
            <a:r>
              <a:rPr lang="ru-RU" dirty="0" err="1"/>
              <a:t>стабільності</a:t>
            </a:r>
            <a:r>
              <a:rPr lang="ru-RU" dirty="0"/>
              <a:t> </a:t>
            </a:r>
            <a:r>
              <a:rPr lang="ru-RU" dirty="0" err="1" smtClean="0"/>
              <a:t>країни</a:t>
            </a:r>
            <a:endParaRPr lang="ru-RU" dirty="0" smtClean="0"/>
          </a:p>
          <a:p>
            <a:endParaRPr lang="uk-UA" dirty="0"/>
          </a:p>
          <a:p>
            <a:r>
              <a:rPr lang="uk-UA" dirty="0" smtClean="0"/>
              <a:t>Відповідно до </a:t>
            </a:r>
            <a:r>
              <a:rPr lang="ru-RU" dirty="0"/>
              <a:t>Закону </a:t>
            </a:r>
            <a:r>
              <a:rPr lang="ru-RU" dirty="0" err="1"/>
              <a:t>України</a:t>
            </a:r>
            <a:r>
              <a:rPr lang="ru-RU" dirty="0"/>
              <a:t> «Про банки і </a:t>
            </a:r>
            <a:r>
              <a:rPr lang="ru-RU" dirty="0" err="1"/>
              <a:t>банківську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 smtClean="0"/>
              <a:t>», </a:t>
            </a:r>
            <a:r>
              <a:rPr lang="ru-RU" dirty="0" err="1"/>
              <a:t>Банківська</a:t>
            </a:r>
            <a:r>
              <a:rPr lang="ru-RU" dirty="0"/>
              <a:t> система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складається</a:t>
            </a:r>
            <a:r>
              <a:rPr lang="ru-RU" dirty="0"/>
              <a:t> з </a:t>
            </a:r>
            <a:r>
              <a:rPr lang="ru-RU" dirty="0" err="1"/>
              <a:t>Національного</a:t>
            </a:r>
            <a:r>
              <a:rPr lang="ru-RU" dirty="0"/>
              <a:t> банку </a:t>
            </a:r>
            <a:r>
              <a:rPr lang="ru-RU" dirty="0" err="1"/>
              <a:t>України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банків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філій</a:t>
            </a:r>
            <a:r>
              <a:rPr lang="ru-RU" dirty="0"/>
              <a:t> </a:t>
            </a:r>
            <a:r>
              <a:rPr lang="ru-RU" dirty="0" err="1"/>
              <a:t>іноземних</a:t>
            </a:r>
            <a:r>
              <a:rPr lang="ru-RU" dirty="0"/>
              <a:t> </a:t>
            </a:r>
            <a:r>
              <a:rPr lang="ru-RU" dirty="0" err="1"/>
              <a:t>банків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створені</a:t>
            </a:r>
            <a:r>
              <a:rPr lang="ru-RU" dirty="0"/>
              <a:t> і </a:t>
            </a:r>
            <a:r>
              <a:rPr lang="ru-RU" dirty="0" err="1"/>
              <a:t>діють</a:t>
            </a:r>
            <a:r>
              <a:rPr lang="ru-RU" dirty="0"/>
              <a:t> на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положень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Закону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законів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 smtClean="0"/>
              <a:t>.</a:t>
            </a:r>
          </a:p>
          <a:p>
            <a:r>
              <a:rPr lang="ru-RU" dirty="0" err="1"/>
              <a:t>Специфіка</a:t>
            </a:r>
            <a:r>
              <a:rPr lang="ru-RU" dirty="0"/>
              <a:t> </a:t>
            </a:r>
            <a:r>
              <a:rPr lang="ru-RU" dirty="0" err="1"/>
              <a:t>банківської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проявляється</a:t>
            </a:r>
            <a:r>
              <a:rPr lang="ru-RU" dirty="0"/>
              <a:t> в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функціях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маютьпевні</a:t>
            </a:r>
            <a:r>
              <a:rPr lang="ru-RU" dirty="0"/>
              <a:t> </a:t>
            </a:r>
            <a:r>
              <a:rPr lang="ru-RU" dirty="0" err="1"/>
              <a:t>особливості</a:t>
            </a:r>
            <a:r>
              <a:rPr lang="ru-RU" dirty="0"/>
              <a:t> та </a:t>
            </a:r>
            <a:r>
              <a:rPr lang="ru-RU" dirty="0" err="1"/>
              <a:t>взаємопов’язані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собою. </a:t>
            </a:r>
            <a:r>
              <a:rPr lang="ru-RU" dirty="0" err="1"/>
              <a:t>Існують</a:t>
            </a:r>
            <a:r>
              <a:rPr lang="ru-RU" dirty="0"/>
              <a:t>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підходи</a:t>
            </a:r>
            <a:r>
              <a:rPr lang="ru-RU" dirty="0"/>
              <a:t> </a:t>
            </a:r>
            <a:r>
              <a:rPr lang="ru-RU" dirty="0" err="1"/>
              <a:t>докласифікації</a:t>
            </a:r>
            <a:r>
              <a:rPr lang="ru-RU" dirty="0"/>
              <a:t> </a:t>
            </a:r>
            <a:r>
              <a:rPr lang="ru-RU" dirty="0" err="1"/>
              <a:t>функцій</a:t>
            </a:r>
            <a:r>
              <a:rPr lang="ru-RU" dirty="0"/>
              <a:t> </a:t>
            </a:r>
            <a:r>
              <a:rPr lang="ru-RU" dirty="0" err="1"/>
              <a:t>банківської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,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змісту</a:t>
            </a:r>
            <a:r>
              <a:rPr lang="ru-RU" dirty="0"/>
              <a:t> і </a:t>
            </a:r>
            <a:r>
              <a:rPr lang="ru-RU" dirty="0" err="1"/>
              <a:t>кількості</a:t>
            </a:r>
            <a:r>
              <a:rPr lang="ru-RU" dirty="0"/>
              <a:t>. </a:t>
            </a:r>
            <a:r>
              <a:rPr lang="ru-RU" dirty="0" err="1"/>
              <a:t>Виділяють</a:t>
            </a:r>
            <a:r>
              <a:rPr lang="ru-RU" dirty="0"/>
              <a:t> три </a:t>
            </a:r>
            <a:r>
              <a:rPr lang="ru-RU" dirty="0" err="1"/>
              <a:t>наступні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 smtClean="0"/>
              <a:t>:</a:t>
            </a:r>
          </a:p>
          <a:p>
            <a:r>
              <a:rPr lang="ru-RU" dirty="0" smtClean="0"/>
              <a:t> </a:t>
            </a:r>
            <a:r>
              <a:rPr lang="ru-RU" dirty="0"/>
              <a:t>− </a:t>
            </a:r>
            <a:r>
              <a:rPr lang="ru-RU" dirty="0" err="1"/>
              <a:t>створення</a:t>
            </a:r>
            <a:r>
              <a:rPr lang="ru-RU" dirty="0"/>
              <a:t> грошей і </a:t>
            </a:r>
            <a:r>
              <a:rPr lang="ru-RU" dirty="0" err="1"/>
              <a:t>регулювання</a:t>
            </a:r>
            <a:r>
              <a:rPr lang="ru-RU" dirty="0"/>
              <a:t> </a:t>
            </a:r>
            <a:r>
              <a:rPr lang="ru-RU" dirty="0" err="1"/>
              <a:t>грошової</a:t>
            </a:r>
            <a:r>
              <a:rPr lang="ru-RU" dirty="0"/>
              <a:t> </a:t>
            </a:r>
            <a:r>
              <a:rPr lang="ru-RU" dirty="0" err="1" smtClean="0"/>
              <a:t>маси</a:t>
            </a:r>
            <a:r>
              <a:rPr lang="ru-RU" dirty="0" smtClean="0"/>
              <a:t> (</a:t>
            </a:r>
            <a:r>
              <a:rPr lang="ru-RU" dirty="0" err="1" smtClean="0"/>
              <a:t>емісійна</a:t>
            </a:r>
            <a:r>
              <a:rPr lang="ru-RU" dirty="0" smtClean="0"/>
              <a:t>); </a:t>
            </a:r>
          </a:p>
          <a:p>
            <a:r>
              <a:rPr lang="ru-RU" dirty="0" smtClean="0"/>
              <a:t>− </a:t>
            </a:r>
            <a:r>
              <a:rPr lang="ru-RU" dirty="0" err="1"/>
              <a:t>трансформаційна</a:t>
            </a:r>
            <a:r>
              <a:rPr lang="ru-RU" dirty="0"/>
              <a:t> </a:t>
            </a:r>
            <a:r>
              <a:rPr lang="ru-RU" dirty="0" err="1"/>
              <a:t>функція</a:t>
            </a:r>
            <a:r>
              <a:rPr lang="ru-RU" dirty="0" smtClean="0"/>
              <a:t>;</a:t>
            </a:r>
          </a:p>
          <a:p>
            <a:r>
              <a:rPr lang="ru-RU" dirty="0" smtClean="0"/>
              <a:t> </a:t>
            </a:r>
            <a:r>
              <a:rPr lang="ru-RU" dirty="0"/>
              <a:t>− </a:t>
            </a:r>
            <a:r>
              <a:rPr lang="ru-RU" dirty="0" err="1"/>
              <a:t>стабілізаційна</a:t>
            </a:r>
            <a:r>
              <a:rPr lang="ru-RU" dirty="0"/>
              <a:t> </a:t>
            </a:r>
            <a:r>
              <a:rPr lang="ru-RU" dirty="0" err="1"/>
              <a:t>функція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18204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БАНКІВСЬКА СИСТЕМА"/>
          <p:cNvSpPr>
            <a:spLocks noGrp="1" noChangeAspect="1" noChangeArrowheads="1"/>
          </p:cNvSpPr>
          <p:nvPr>
            <p:ph idx="1"/>
          </p:nvPr>
        </p:nvSpPr>
        <p:spPr bwMode="auto">
          <a:xfrm>
            <a:off x="677863" y="327025"/>
            <a:ext cx="8596312" cy="596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863" y="0"/>
            <a:ext cx="5063318" cy="6899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051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27546"/>
            <a:ext cx="8596668" cy="5964071"/>
          </a:xfrm>
        </p:spPr>
        <p:txBody>
          <a:bodyPr/>
          <a:lstStyle/>
          <a:p>
            <a:r>
              <a:rPr lang="ru-RU" dirty="0" err="1"/>
              <a:t>Ключовою</a:t>
            </a:r>
            <a:r>
              <a:rPr lang="ru-RU" dirty="0"/>
              <a:t> </a:t>
            </a:r>
            <a:r>
              <a:rPr lang="ru-RU" dirty="0" err="1"/>
              <a:t>функцією</a:t>
            </a:r>
            <a:r>
              <a:rPr lang="ru-RU" dirty="0"/>
              <a:t> </a:t>
            </a:r>
            <a:r>
              <a:rPr lang="ru-RU" dirty="0" err="1"/>
              <a:t>банківської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є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здатність</a:t>
            </a:r>
            <a:r>
              <a:rPr lang="ru-RU" dirty="0"/>
              <a:t> </a:t>
            </a:r>
            <a:r>
              <a:rPr lang="ru-RU" dirty="0" err="1"/>
              <a:t>впливати</a:t>
            </a:r>
            <a:r>
              <a:rPr lang="ru-RU" dirty="0"/>
              <a:t> на </a:t>
            </a:r>
            <a:r>
              <a:rPr lang="ru-RU" dirty="0" err="1"/>
              <a:t>кількість</a:t>
            </a:r>
            <a:r>
              <a:rPr lang="ru-RU" dirty="0"/>
              <a:t> грошей в </a:t>
            </a:r>
            <a:r>
              <a:rPr lang="ru-RU" dirty="0" err="1"/>
              <a:t>обігу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потреб </a:t>
            </a:r>
            <a:r>
              <a:rPr lang="ru-RU" dirty="0" err="1"/>
              <a:t>економіки</a:t>
            </a:r>
            <a:r>
              <a:rPr lang="ru-RU" dirty="0"/>
              <a:t>. </a:t>
            </a:r>
            <a:r>
              <a:rPr lang="ru-RU" dirty="0" err="1"/>
              <a:t>Кожен</a:t>
            </a:r>
            <a:r>
              <a:rPr lang="ru-RU" dirty="0"/>
              <a:t> </a:t>
            </a:r>
            <a:r>
              <a:rPr lang="ru-RU" dirty="0" err="1"/>
              <a:t>окремий</a:t>
            </a:r>
            <a:r>
              <a:rPr lang="ru-RU" dirty="0"/>
              <a:t> банк </a:t>
            </a:r>
            <a:r>
              <a:rPr lang="ru-RU" dirty="0" err="1"/>
              <a:t>здійснює</a:t>
            </a:r>
            <a:r>
              <a:rPr lang="ru-RU" dirty="0"/>
              <a:t> </a:t>
            </a:r>
            <a:r>
              <a:rPr lang="ru-RU" dirty="0" err="1"/>
              <a:t>емітування</a:t>
            </a:r>
            <a:r>
              <a:rPr lang="ru-RU" dirty="0"/>
              <a:t> </a:t>
            </a:r>
            <a:r>
              <a:rPr lang="ru-RU" dirty="0" err="1"/>
              <a:t>платіжних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. В межах </a:t>
            </a:r>
            <a:r>
              <a:rPr lang="ru-RU" dirty="0" err="1"/>
              <a:t>банківської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ця</a:t>
            </a:r>
            <a:r>
              <a:rPr lang="ru-RU" dirty="0"/>
              <a:t> </a:t>
            </a:r>
            <a:r>
              <a:rPr lang="ru-RU" dirty="0" err="1"/>
              <a:t>здатність</a:t>
            </a:r>
            <a:r>
              <a:rPr lang="ru-RU" dirty="0"/>
              <a:t> є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суттєвою</a:t>
            </a:r>
            <a:r>
              <a:rPr lang="ru-RU" dirty="0"/>
              <a:t> та </a:t>
            </a:r>
            <a:r>
              <a:rPr lang="ru-RU" dirty="0" err="1"/>
              <a:t>масштабнішою</a:t>
            </a:r>
            <a:r>
              <a:rPr lang="ru-RU" dirty="0"/>
              <a:t>. </a:t>
            </a:r>
            <a:r>
              <a:rPr lang="ru-RU" dirty="0" err="1"/>
              <a:t>Емітування</a:t>
            </a:r>
            <a:r>
              <a:rPr lang="ru-RU" dirty="0"/>
              <a:t> </a:t>
            </a:r>
            <a:r>
              <a:rPr lang="ru-RU" dirty="0" err="1"/>
              <a:t>платіжних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значний</a:t>
            </a:r>
            <a:r>
              <a:rPr lang="ru-RU" dirty="0"/>
              <a:t> </a:t>
            </a:r>
            <a:r>
              <a:rPr lang="ru-RU" dirty="0" err="1"/>
              <a:t>вплив</a:t>
            </a:r>
            <a:r>
              <a:rPr lang="ru-RU" dirty="0"/>
              <a:t> на </a:t>
            </a:r>
            <a:r>
              <a:rPr lang="ru-RU" dirty="0" err="1"/>
              <a:t>стабільність</a:t>
            </a:r>
            <a:r>
              <a:rPr lang="ru-RU" dirty="0"/>
              <a:t> </a:t>
            </a:r>
            <a:r>
              <a:rPr lang="ru-RU" dirty="0" err="1"/>
              <a:t>грошової</a:t>
            </a:r>
            <a:r>
              <a:rPr lang="ru-RU" dirty="0"/>
              <a:t> </a:t>
            </a:r>
            <a:r>
              <a:rPr lang="ru-RU" dirty="0" err="1"/>
              <a:t>маси</a:t>
            </a:r>
            <a:r>
              <a:rPr lang="ru-RU" dirty="0"/>
              <a:t> та на </a:t>
            </a:r>
            <a:r>
              <a:rPr lang="ru-RU" dirty="0" err="1"/>
              <a:t>ефективність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 й </a:t>
            </a:r>
            <a:r>
              <a:rPr lang="ru-RU" dirty="0" err="1"/>
              <a:t>обігу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. </a:t>
            </a:r>
          </a:p>
          <a:p>
            <a:r>
              <a:rPr lang="ru-RU" dirty="0" err="1"/>
              <a:t>Центральний</a:t>
            </a:r>
            <a:r>
              <a:rPr lang="ru-RU" dirty="0"/>
              <a:t> банк </a:t>
            </a:r>
            <a:r>
              <a:rPr lang="ru-RU" dirty="0" err="1"/>
              <a:t>здійснює</a:t>
            </a:r>
            <a:r>
              <a:rPr lang="ru-RU" dirty="0"/>
              <a:t> </a:t>
            </a:r>
            <a:r>
              <a:rPr lang="ru-RU" dirty="0" err="1"/>
              <a:t>первинну</a:t>
            </a:r>
            <a:r>
              <a:rPr lang="ru-RU" dirty="0"/>
              <a:t> </a:t>
            </a:r>
            <a:r>
              <a:rPr lang="ru-RU" dirty="0" err="1"/>
              <a:t>емісію</a:t>
            </a:r>
            <a:r>
              <a:rPr lang="ru-RU" dirty="0"/>
              <a:t> шляхом </a:t>
            </a:r>
            <a:r>
              <a:rPr lang="ru-RU" dirty="0" err="1"/>
              <a:t>випуску</a:t>
            </a:r>
            <a:r>
              <a:rPr lang="ru-RU" dirty="0"/>
              <a:t> </a:t>
            </a:r>
            <a:r>
              <a:rPr lang="ru-RU" dirty="0" err="1"/>
              <a:t>готівки</a:t>
            </a:r>
            <a:r>
              <a:rPr lang="ru-RU" dirty="0"/>
              <a:t>, </a:t>
            </a:r>
            <a:r>
              <a:rPr lang="ru-RU" dirty="0" err="1"/>
              <a:t>кредитування</a:t>
            </a:r>
            <a:r>
              <a:rPr lang="ru-RU" dirty="0"/>
              <a:t> уряду та </a:t>
            </a:r>
            <a:r>
              <a:rPr lang="ru-RU" dirty="0" err="1"/>
              <a:t>комерційних</a:t>
            </a:r>
            <a:r>
              <a:rPr lang="ru-RU" dirty="0"/>
              <a:t> </a:t>
            </a:r>
            <a:r>
              <a:rPr lang="ru-RU" dirty="0" err="1"/>
              <a:t>банків</a:t>
            </a:r>
            <a:r>
              <a:rPr lang="ru-RU" dirty="0"/>
              <a:t>, </a:t>
            </a:r>
            <a:r>
              <a:rPr lang="ru-RU" dirty="0" err="1"/>
              <a:t>купівлі</a:t>
            </a:r>
            <a:r>
              <a:rPr lang="ru-RU" dirty="0"/>
              <a:t> </a:t>
            </a:r>
            <a:r>
              <a:rPr lang="ru-RU" dirty="0" err="1"/>
              <a:t>цінних</a:t>
            </a:r>
            <a:r>
              <a:rPr lang="ru-RU" dirty="0"/>
              <a:t> </a:t>
            </a:r>
            <a:r>
              <a:rPr lang="ru-RU" dirty="0" err="1"/>
              <a:t>паперів</a:t>
            </a:r>
            <a:r>
              <a:rPr lang="ru-RU" dirty="0"/>
              <a:t>, золота й </a:t>
            </a:r>
            <a:r>
              <a:rPr lang="ru-RU" dirty="0" err="1"/>
              <a:t>валюти</a:t>
            </a:r>
            <a:r>
              <a:rPr lang="ru-RU" dirty="0"/>
              <a:t>. </a:t>
            </a:r>
            <a:r>
              <a:rPr lang="ru-RU" dirty="0" err="1"/>
              <a:t>Комерційні</a:t>
            </a:r>
            <a:r>
              <a:rPr lang="ru-RU" dirty="0"/>
              <a:t> банки </a:t>
            </a:r>
            <a:r>
              <a:rPr lang="ru-RU" dirty="0" err="1"/>
              <a:t>здійснюють</a:t>
            </a:r>
            <a:r>
              <a:rPr lang="ru-RU" dirty="0"/>
              <a:t> </a:t>
            </a:r>
            <a:r>
              <a:rPr lang="ru-RU" dirty="0" err="1"/>
              <a:t>вторинну</a:t>
            </a:r>
            <a:r>
              <a:rPr lang="ru-RU" dirty="0"/>
              <a:t> </a:t>
            </a:r>
            <a:r>
              <a:rPr lang="ru-RU" dirty="0" err="1"/>
              <a:t>емісію</a:t>
            </a:r>
            <a:r>
              <a:rPr lang="ru-RU" dirty="0"/>
              <a:t> через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кредитних</a:t>
            </a:r>
            <a:r>
              <a:rPr lang="ru-RU" dirty="0"/>
              <a:t> і </a:t>
            </a:r>
            <a:r>
              <a:rPr lang="ru-RU" dirty="0" err="1"/>
              <a:t>розрахункових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 за </a:t>
            </a:r>
            <a:r>
              <a:rPr lang="ru-RU" dirty="0" err="1"/>
              <a:t>рахунок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через </a:t>
            </a:r>
            <a:r>
              <a:rPr lang="ru-RU" dirty="0" err="1"/>
              <a:t>механізм</a:t>
            </a:r>
            <a:r>
              <a:rPr lang="ru-RU" dirty="0"/>
              <a:t> </a:t>
            </a:r>
            <a:r>
              <a:rPr lang="ru-RU" dirty="0" err="1"/>
              <a:t>мультиплікації</a:t>
            </a:r>
            <a:r>
              <a:rPr lang="ru-RU" dirty="0"/>
              <a:t> банки </a:t>
            </a:r>
            <a:r>
              <a:rPr lang="ru-RU" dirty="0" err="1"/>
              <a:t>збільшують</a:t>
            </a:r>
            <a:r>
              <a:rPr lang="ru-RU" dirty="0"/>
              <a:t> </a:t>
            </a:r>
            <a:r>
              <a:rPr lang="ru-RU" dirty="0" err="1"/>
              <a:t>кошти</a:t>
            </a:r>
            <a:r>
              <a:rPr lang="ru-RU" dirty="0"/>
              <a:t>. 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0991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3081" y="232013"/>
            <a:ext cx="9526137" cy="6237026"/>
          </a:xfrm>
        </p:spPr>
        <p:txBody>
          <a:bodyPr/>
          <a:lstStyle/>
          <a:p>
            <a:pPr marL="0" indent="0">
              <a:buNone/>
            </a:pP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</a:rPr>
              <a:t>Головними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</a:rPr>
              <a:t>цілями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банківської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системи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є: </a:t>
            </a:r>
          </a:p>
          <a:p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1.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Забезпечення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суспільного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нагляду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регулювання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банківської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діяль-ності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з метою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узгодження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інтересів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окремих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банків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із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загальносуспіль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-ними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інтересами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</a:p>
          <a:p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2.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Забезпечення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надійності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стабільності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функціонування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окремих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банків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банківської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системи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цілому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з метою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стабілізації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грошей та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безперебійного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обслуговування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економіки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</a:p>
          <a:p>
            <a:pPr marL="0" indent="0">
              <a:buNone/>
            </a:pP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Необхідність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формування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банківської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системи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як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особливої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структури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визначається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</a:rPr>
              <a:t>двома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</a:rPr>
              <a:t>групами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 причин: </a:t>
            </a:r>
            <a:endParaRPr lang="ru-RU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необхідністю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здійснення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громадянського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нагляду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регулювання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банківської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діяльності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узгодження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комерційних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інтересів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окремих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банків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із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громадськими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інтересами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–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забезпечення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збалансованості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грошей і ста-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більної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роботи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всіх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банків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; </a:t>
            </a:r>
          </a:p>
          <a:p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функціонуванням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грошового ринку,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забезпеченням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збалансованості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попиту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пропозиції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на грошовому ринку і в кожному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його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секторі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94079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50125"/>
            <a:ext cx="9012576" cy="6332562"/>
          </a:xfrm>
        </p:spPr>
        <p:txBody>
          <a:bodyPr/>
          <a:lstStyle/>
          <a:p>
            <a:r>
              <a:rPr lang="ru-RU" b="1" dirty="0"/>
              <a:t>До </a:t>
            </a:r>
            <a:r>
              <a:rPr lang="ru-RU" b="1" dirty="0" err="1"/>
              <a:t>загальних</a:t>
            </a:r>
            <a:r>
              <a:rPr lang="ru-RU" b="1" dirty="0"/>
              <a:t> рис </a:t>
            </a:r>
            <a:r>
              <a:rPr lang="ru-RU" dirty="0" err="1"/>
              <a:t>банківської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відносять</a:t>
            </a:r>
            <a:r>
              <a:rPr lang="ru-RU" dirty="0"/>
              <a:t>: </a:t>
            </a:r>
          </a:p>
          <a:p>
            <a:r>
              <a:rPr lang="ru-RU" dirty="0"/>
              <a:t>1. </a:t>
            </a:r>
            <a:r>
              <a:rPr lang="ru-RU" dirty="0" err="1"/>
              <a:t>Поєднання</a:t>
            </a:r>
            <a:r>
              <a:rPr lang="ru-RU" dirty="0"/>
              <a:t> </a:t>
            </a:r>
            <a:r>
              <a:rPr lang="ru-RU" dirty="0" err="1"/>
              <a:t>багатьох</a:t>
            </a:r>
            <a:r>
              <a:rPr lang="ru-RU" dirty="0"/>
              <a:t> </a:t>
            </a:r>
            <a:r>
              <a:rPr lang="ru-RU" dirty="0" err="1"/>
              <a:t>однотипних</a:t>
            </a:r>
            <a:r>
              <a:rPr lang="ru-RU" dirty="0"/>
              <a:t> </a:t>
            </a:r>
            <a:r>
              <a:rPr lang="ru-RU" dirty="0" err="1"/>
              <a:t>елементів</a:t>
            </a:r>
            <a:r>
              <a:rPr lang="ru-RU" dirty="0"/>
              <a:t>.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елементи</a:t>
            </a:r>
            <a:r>
              <a:rPr lang="ru-RU" dirty="0"/>
              <a:t> </a:t>
            </a:r>
            <a:r>
              <a:rPr lang="ru-RU" dirty="0" err="1"/>
              <a:t>підпо-рядковуються</a:t>
            </a:r>
            <a:r>
              <a:rPr lang="ru-RU" dirty="0"/>
              <a:t> </a:t>
            </a:r>
            <a:r>
              <a:rPr lang="ru-RU" dirty="0" err="1"/>
              <a:t>однаковим</a:t>
            </a:r>
            <a:r>
              <a:rPr lang="ru-RU" dirty="0"/>
              <a:t> </a:t>
            </a:r>
            <a:r>
              <a:rPr lang="ru-RU" dirty="0" err="1"/>
              <a:t>цілям</a:t>
            </a:r>
            <a:r>
              <a:rPr lang="ru-RU" dirty="0"/>
              <a:t>. У </a:t>
            </a:r>
            <a:r>
              <a:rPr lang="ru-RU" dirty="0" err="1"/>
              <a:t>банківській</a:t>
            </a:r>
            <a:r>
              <a:rPr lang="ru-RU" dirty="0"/>
              <a:t> </a:t>
            </a:r>
            <a:r>
              <a:rPr lang="ru-RU" dirty="0" err="1"/>
              <a:t>системі</a:t>
            </a:r>
            <a:r>
              <a:rPr lang="ru-RU" dirty="0"/>
              <a:t> такими </a:t>
            </a:r>
            <a:r>
              <a:rPr lang="ru-RU" dirty="0" err="1"/>
              <a:t>елемента</a:t>
            </a:r>
            <a:r>
              <a:rPr lang="ru-RU" dirty="0"/>
              <a:t>-ми є </a:t>
            </a:r>
            <a:r>
              <a:rPr lang="ru-RU" dirty="0" err="1"/>
              <a:t>окремі</a:t>
            </a:r>
            <a:r>
              <a:rPr lang="ru-RU" dirty="0"/>
              <a:t> банки, основною метою </a:t>
            </a:r>
            <a:r>
              <a:rPr lang="ru-RU" dirty="0" err="1"/>
              <a:t>діяльності</a:t>
            </a:r>
            <a:r>
              <a:rPr lang="ru-RU" dirty="0"/>
              <a:t> кожного з них, за винят-ком, як правило, Центрального банку, є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прибутку</a:t>
            </a:r>
            <a:r>
              <a:rPr lang="ru-RU" dirty="0"/>
              <a:t> (</a:t>
            </a:r>
            <a:r>
              <a:rPr lang="ru-RU" dirty="0" err="1"/>
              <a:t>додаток</a:t>
            </a:r>
            <a:r>
              <a:rPr lang="ru-RU" dirty="0"/>
              <a:t> А). </a:t>
            </a:r>
          </a:p>
          <a:p>
            <a:r>
              <a:rPr lang="ru-RU" dirty="0"/>
              <a:t>2. </a:t>
            </a:r>
            <a:r>
              <a:rPr lang="ru-RU" dirty="0" err="1"/>
              <a:t>Динамічність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. </a:t>
            </a:r>
            <a:r>
              <a:rPr lang="ru-RU" dirty="0" err="1"/>
              <a:t>Банківська</a:t>
            </a:r>
            <a:r>
              <a:rPr lang="ru-RU" dirty="0"/>
              <a:t> система </a:t>
            </a:r>
            <a:r>
              <a:rPr lang="ru-RU" dirty="0" err="1"/>
              <a:t>постійно</a:t>
            </a:r>
            <a:r>
              <a:rPr lang="ru-RU" dirty="0"/>
              <a:t> </a:t>
            </a:r>
            <a:r>
              <a:rPr lang="ru-RU" dirty="0" err="1"/>
              <a:t>розвивається</a:t>
            </a:r>
            <a:r>
              <a:rPr lang="ru-RU" dirty="0"/>
              <a:t>, </a:t>
            </a:r>
            <a:r>
              <a:rPr lang="ru-RU" dirty="0" err="1"/>
              <a:t>адаптуючись</a:t>
            </a:r>
            <a:r>
              <a:rPr lang="ru-RU" dirty="0"/>
              <a:t> до </a:t>
            </a:r>
            <a:r>
              <a:rPr lang="ru-RU" dirty="0" err="1"/>
              <a:t>зміни</a:t>
            </a:r>
            <a:r>
              <a:rPr lang="ru-RU" dirty="0"/>
              <a:t> </a:t>
            </a:r>
            <a:r>
              <a:rPr lang="ru-RU" dirty="0" err="1"/>
              <a:t>економічної</a:t>
            </a:r>
            <a:r>
              <a:rPr lang="ru-RU" dirty="0"/>
              <a:t> </a:t>
            </a:r>
            <a:r>
              <a:rPr lang="ru-RU" dirty="0" err="1"/>
              <a:t>ситуації</a:t>
            </a:r>
            <a:r>
              <a:rPr lang="ru-RU" dirty="0"/>
              <a:t> в </a:t>
            </a:r>
            <a:r>
              <a:rPr lang="ru-RU" dirty="0" err="1"/>
              <a:t>країні</a:t>
            </a:r>
            <a:r>
              <a:rPr lang="ru-RU" dirty="0"/>
              <a:t>, </a:t>
            </a:r>
            <a:r>
              <a:rPr lang="ru-RU" dirty="0" err="1"/>
              <a:t>вдосконалюється</a:t>
            </a:r>
            <a:r>
              <a:rPr lang="ru-RU" dirty="0"/>
              <a:t> в </a:t>
            </a:r>
            <a:r>
              <a:rPr lang="ru-RU" dirty="0" err="1"/>
              <a:t>міру</a:t>
            </a:r>
            <a:r>
              <a:rPr lang="ru-RU" dirty="0"/>
              <a:t> </a:t>
            </a:r>
            <a:r>
              <a:rPr lang="ru-RU" dirty="0" err="1"/>
              <a:t>нових</a:t>
            </a:r>
            <a:r>
              <a:rPr lang="ru-RU" dirty="0"/>
              <a:t> </a:t>
            </a:r>
            <a:r>
              <a:rPr lang="ru-RU" dirty="0" err="1"/>
              <a:t>вимог</a:t>
            </a:r>
            <a:r>
              <a:rPr lang="ru-RU" dirty="0"/>
              <a:t> </a:t>
            </a:r>
            <a:r>
              <a:rPr lang="ru-RU" dirty="0" err="1"/>
              <a:t>ринкової</a:t>
            </a:r>
            <a:r>
              <a:rPr lang="ru-RU" dirty="0"/>
              <a:t> </a:t>
            </a:r>
            <a:r>
              <a:rPr lang="ru-RU" dirty="0" err="1"/>
              <a:t>економіки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 </a:t>
            </a:r>
            <a:r>
              <a:rPr lang="ru-RU" dirty="0" err="1"/>
              <a:t>змінюються</a:t>
            </a:r>
            <a:r>
              <a:rPr lang="ru-RU" dirty="0"/>
              <a:t> </a:t>
            </a:r>
            <a:r>
              <a:rPr lang="ru-RU" dirty="0" err="1"/>
              <a:t>методи</a:t>
            </a:r>
            <a:r>
              <a:rPr lang="ru-RU" dirty="0"/>
              <a:t> та </a:t>
            </a:r>
            <a:r>
              <a:rPr lang="ru-RU" dirty="0" err="1"/>
              <a:t>інструменти</a:t>
            </a:r>
            <a:r>
              <a:rPr lang="ru-RU" dirty="0"/>
              <a:t> </a:t>
            </a:r>
            <a:r>
              <a:rPr lang="ru-RU" dirty="0" err="1"/>
              <a:t>банківської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, </a:t>
            </a:r>
            <a:r>
              <a:rPr lang="ru-RU" dirty="0" err="1"/>
              <a:t>розширюється</a:t>
            </a:r>
            <a:r>
              <a:rPr lang="ru-RU" dirty="0"/>
              <a:t> коло </a:t>
            </a:r>
            <a:r>
              <a:rPr lang="ru-RU" dirty="0" err="1"/>
              <a:t>банківських</a:t>
            </a:r>
            <a:r>
              <a:rPr lang="ru-RU" dirty="0"/>
              <a:t> </a:t>
            </a:r>
            <a:r>
              <a:rPr lang="ru-RU" dirty="0" err="1"/>
              <a:t>опе-рацій</a:t>
            </a:r>
            <a:r>
              <a:rPr lang="ru-RU" dirty="0"/>
              <a:t>. </a:t>
            </a:r>
          </a:p>
          <a:p>
            <a:r>
              <a:rPr lang="ru-RU" dirty="0"/>
              <a:t>3. </a:t>
            </a:r>
            <a:r>
              <a:rPr lang="ru-RU" dirty="0" err="1"/>
              <a:t>Закритість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. </a:t>
            </a:r>
            <a:r>
              <a:rPr lang="ru-RU" dirty="0" err="1"/>
              <a:t>Банківська</a:t>
            </a:r>
            <a:r>
              <a:rPr lang="ru-RU" dirty="0"/>
              <a:t> система є системою </a:t>
            </a:r>
            <a:r>
              <a:rPr lang="ru-RU" dirty="0" err="1"/>
              <a:t>закритого</a:t>
            </a:r>
            <a:r>
              <a:rPr lang="ru-RU" dirty="0"/>
              <a:t> типу,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проявляється</a:t>
            </a:r>
            <a:r>
              <a:rPr lang="ru-RU" dirty="0"/>
              <a:t> </a:t>
            </a:r>
            <a:r>
              <a:rPr lang="ru-RU" dirty="0" err="1"/>
              <a:t>концентрацією</a:t>
            </a:r>
            <a:r>
              <a:rPr lang="ru-RU" dirty="0"/>
              <a:t> </a:t>
            </a:r>
            <a:r>
              <a:rPr lang="ru-RU" dirty="0" err="1"/>
              <a:t>уваги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суб’єктів</a:t>
            </a:r>
            <a:r>
              <a:rPr lang="ru-RU" dirty="0"/>
              <a:t> </a:t>
            </a:r>
            <a:r>
              <a:rPr lang="ru-RU" dirty="0" err="1"/>
              <a:t>переважно</a:t>
            </a:r>
            <a:r>
              <a:rPr lang="ru-RU" dirty="0"/>
              <a:t> на </a:t>
            </a:r>
            <a:r>
              <a:rPr lang="ru-RU" dirty="0" err="1"/>
              <a:t>специфічній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, яка </a:t>
            </a:r>
            <a:r>
              <a:rPr lang="ru-RU" dirty="0" err="1"/>
              <a:t>пов’язана</a:t>
            </a:r>
            <a:r>
              <a:rPr lang="ru-RU" dirty="0"/>
              <a:t> з грошовою сферою, </a:t>
            </a:r>
            <a:r>
              <a:rPr lang="ru-RU" dirty="0" err="1"/>
              <a:t>виконанням</a:t>
            </a:r>
            <a:r>
              <a:rPr lang="ru-RU" dirty="0"/>
              <a:t> банками </a:t>
            </a:r>
            <a:r>
              <a:rPr lang="ru-RU" dirty="0" err="1"/>
              <a:t>суто</a:t>
            </a:r>
            <a:r>
              <a:rPr lang="ru-RU" dirty="0"/>
              <a:t> </a:t>
            </a:r>
            <a:r>
              <a:rPr lang="ru-RU" dirty="0" err="1"/>
              <a:t>банківських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. </a:t>
            </a:r>
            <a:r>
              <a:rPr lang="ru-RU" dirty="0" err="1"/>
              <a:t>Значний</a:t>
            </a:r>
            <a:r>
              <a:rPr lang="ru-RU" dirty="0"/>
              <a:t> </a:t>
            </a:r>
            <a:r>
              <a:rPr lang="ru-RU" dirty="0" err="1"/>
              <a:t>обсяг</a:t>
            </a:r>
            <a:r>
              <a:rPr lang="ru-RU" dirty="0"/>
              <a:t> </a:t>
            </a:r>
            <a:r>
              <a:rPr lang="ru-RU" dirty="0" err="1"/>
              <a:t>банківської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</a:t>
            </a:r>
            <a:r>
              <a:rPr lang="ru-RU" dirty="0" err="1"/>
              <a:t>згідно</a:t>
            </a:r>
            <a:r>
              <a:rPr lang="ru-RU" dirty="0"/>
              <a:t> з </a:t>
            </a:r>
            <a:r>
              <a:rPr lang="ru-RU" dirty="0" err="1"/>
              <a:t>національним</a:t>
            </a:r>
            <a:r>
              <a:rPr lang="ru-RU" dirty="0"/>
              <a:t> </a:t>
            </a:r>
            <a:r>
              <a:rPr lang="ru-RU" dirty="0" err="1"/>
              <a:t>законодавством</a:t>
            </a:r>
            <a:r>
              <a:rPr lang="ru-RU" dirty="0"/>
              <a:t> є </a:t>
            </a:r>
            <a:r>
              <a:rPr lang="ru-RU" dirty="0" err="1"/>
              <a:t>банківською</a:t>
            </a:r>
            <a:r>
              <a:rPr lang="ru-RU" dirty="0"/>
              <a:t> </a:t>
            </a:r>
            <a:r>
              <a:rPr lang="ru-RU" dirty="0" err="1"/>
              <a:t>таємницею</a:t>
            </a:r>
            <a:r>
              <a:rPr lang="ru-RU" dirty="0"/>
              <a:t> і не </a:t>
            </a:r>
            <a:r>
              <a:rPr lang="ru-RU" dirty="0" err="1"/>
              <a:t>мо</a:t>
            </a:r>
            <a:r>
              <a:rPr lang="ru-RU" dirty="0"/>
              <a:t>-же </a:t>
            </a:r>
            <a:r>
              <a:rPr lang="ru-RU" dirty="0" err="1"/>
              <a:t>розголошуватися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передаватися</a:t>
            </a:r>
            <a:r>
              <a:rPr lang="ru-RU" dirty="0"/>
              <a:t> в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. </a:t>
            </a:r>
          </a:p>
          <a:p>
            <a:r>
              <a:rPr lang="ru-RU" dirty="0"/>
              <a:t>4. </a:t>
            </a:r>
            <a:r>
              <a:rPr lang="ru-RU" dirty="0" err="1"/>
              <a:t>Саморегуляція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. </a:t>
            </a:r>
            <a:r>
              <a:rPr lang="ru-RU" dirty="0" err="1"/>
              <a:t>Банківська</a:t>
            </a:r>
            <a:r>
              <a:rPr lang="ru-RU" dirty="0"/>
              <a:t> система </a:t>
            </a:r>
            <a:r>
              <a:rPr lang="ru-RU" dirty="0" err="1"/>
              <a:t>здатна</a:t>
            </a:r>
            <a:r>
              <a:rPr lang="ru-RU" dirty="0"/>
              <a:t> </a:t>
            </a:r>
            <a:r>
              <a:rPr lang="ru-RU" dirty="0" err="1"/>
              <a:t>саморегулю-ватися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у </a:t>
            </a:r>
            <a:r>
              <a:rPr lang="ru-RU" dirty="0" err="1"/>
              <a:t>випадку</a:t>
            </a:r>
            <a:r>
              <a:rPr lang="ru-RU" dirty="0"/>
              <a:t> </a:t>
            </a:r>
            <a:r>
              <a:rPr lang="ru-RU" dirty="0" err="1"/>
              <a:t>банкрутства</a:t>
            </a:r>
            <a:r>
              <a:rPr lang="ru-RU" dirty="0"/>
              <a:t> одного з </a:t>
            </a:r>
            <a:r>
              <a:rPr lang="ru-RU" dirty="0" err="1"/>
              <a:t>банків</a:t>
            </a:r>
            <a:r>
              <a:rPr lang="ru-RU" dirty="0"/>
              <a:t>, </a:t>
            </a:r>
            <a:r>
              <a:rPr lang="ru-RU" dirty="0" err="1"/>
              <a:t>інші</a:t>
            </a:r>
            <a:r>
              <a:rPr lang="ru-RU" dirty="0"/>
              <a:t> банки </a:t>
            </a:r>
            <a:r>
              <a:rPr lang="ru-RU" dirty="0" err="1"/>
              <a:t>займають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нішу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змінюється</a:t>
            </a:r>
            <a:r>
              <a:rPr lang="ru-RU" dirty="0"/>
              <a:t> </a:t>
            </a:r>
            <a:r>
              <a:rPr lang="ru-RU" dirty="0" err="1"/>
              <a:t>економічна</a:t>
            </a:r>
            <a:r>
              <a:rPr lang="ru-RU" dirty="0"/>
              <a:t> </a:t>
            </a:r>
            <a:r>
              <a:rPr lang="ru-RU" dirty="0" err="1"/>
              <a:t>ситуація</a:t>
            </a:r>
            <a:r>
              <a:rPr lang="ru-RU" dirty="0"/>
              <a:t> в </a:t>
            </a:r>
            <a:r>
              <a:rPr lang="ru-RU" dirty="0" err="1"/>
              <a:t>країні</a:t>
            </a:r>
            <a:r>
              <a:rPr lang="ru-RU" dirty="0"/>
              <a:t>, в банках </a:t>
            </a:r>
            <a:r>
              <a:rPr lang="ru-RU" dirty="0" err="1"/>
              <a:t>негайно</a:t>
            </a:r>
            <a:r>
              <a:rPr lang="ru-RU" dirty="0"/>
              <a:t> адекватно </a:t>
            </a:r>
            <a:r>
              <a:rPr lang="ru-RU" dirty="0" err="1"/>
              <a:t>змінюються</a:t>
            </a:r>
            <a:r>
              <a:rPr lang="ru-RU" dirty="0"/>
              <a:t> </a:t>
            </a:r>
            <a:r>
              <a:rPr lang="ru-RU" dirty="0" err="1"/>
              <a:t>методи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, </a:t>
            </a:r>
            <a:r>
              <a:rPr lang="ru-RU" dirty="0" err="1"/>
              <a:t>наприклад</a:t>
            </a:r>
            <a:r>
              <a:rPr lang="ru-RU" dirty="0"/>
              <a:t>, вони </a:t>
            </a:r>
            <a:r>
              <a:rPr lang="ru-RU" dirty="0" err="1"/>
              <a:t>перетво-рюються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спеціалізованих</a:t>
            </a:r>
            <a:r>
              <a:rPr lang="ru-RU" dirty="0"/>
              <a:t> в </a:t>
            </a:r>
            <a:r>
              <a:rPr lang="ru-RU" dirty="0" err="1"/>
              <a:t>універсальні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7078684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27546"/>
            <a:ext cx="8596668" cy="5964071"/>
          </a:xfrm>
        </p:spPr>
        <p:txBody>
          <a:bodyPr>
            <a:normAutofit fontScale="85000" lnSpcReduction="20000"/>
          </a:bodyPr>
          <a:lstStyle/>
          <a:p>
            <a:r>
              <a:rPr lang="ru-RU" dirty="0">
                <a:solidFill>
                  <a:schemeClr val="tx1"/>
                </a:solidFill>
              </a:rPr>
              <a:t>2. </a:t>
            </a:r>
            <a:r>
              <a:rPr lang="ru-RU" dirty="0" err="1">
                <a:solidFill>
                  <a:schemeClr val="tx1"/>
                </a:solidFill>
              </a:rPr>
              <a:t>Види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банківських</a:t>
            </a:r>
            <a:r>
              <a:rPr lang="ru-RU" dirty="0">
                <a:solidFill>
                  <a:schemeClr val="tx1"/>
                </a:solidFill>
              </a:rPr>
              <a:t> систем та </a:t>
            </a:r>
            <a:r>
              <a:rPr lang="ru-RU" dirty="0" err="1">
                <a:solidFill>
                  <a:schemeClr val="tx1"/>
                </a:solidFill>
              </a:rPr>
              <a:t>їх</a:t>
            </a:r>
            <a:r>
              <a:rPr lang="ru-RU" dirty="0">
                <a:solidFill>
                  <a:schemeClr val="tx1"/>
                </a:solidFill>
              </a:rPr>
              <a:t> характеристика.</a:t>
            </a:r>
          </a:p>
          <a:p>
            <a:endParaRPr lang="uk-UA" dirty="0" smtClean="0"/>
          </a:p>
          <a:p>
            <a:r>
              <a:rPr lang="ru-RU" dirty="0" err="1"/>
              <a:t>Банківська</a:t>
            </a:r>
            <a:r>
              <a:rPr lang="ru-RU" dirty="0"/>
              <a:t> система </a:t>
            </a:r>
            <a:r>
              <a:rPr lang="ru-RU" dirty="0" err="1"/>
              <a:t>існує</a:t>
            </a:r>
            <a:r>
              <a:rPr lang="ru-RU" dirty="0"/>
              <a:t> в будь-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країні</a:t>
            </a:r>
            <a:r>
              <a:rPr lang="ru-RU" dirty="0"/>
              <a:t> в </a:t>
            </a:r>
            <a:r>
              <a:rPr lang="ru-RU" dirty="0" err="1"/>
              <a:t>певний</a:t>
            </a:r>
            <a:r>
              <a:rPr lang="ru-RU" dirty="0"/>
              <a:t> </a:t>
            </a:r>
            <a:r>
              <a:rPr lang="ru-RU" dirty="0" err="1"/>
              <a:t>історичний</a:t>
            </a:r>
            <a:r>
              <a:rPr lang="ru-RU" dirty="0"/>
              <a:t> </a:t>
            </a:r>
            <a:r>
              <a:rPr lang="ru-RU" dirty="0" err="1"/>
              <a:t>період</a:t>
            </a:r>
            <a:r>
              <a:rPr lang="ru-RU" dirty="0"/>
              <a:t> і є </a:t>
            </a:r>
            <a:r>
              <a:rPr lang="ru-RU" dirty="0" err="1"/>
              <a:t>складовою</a:t>
            </a:r>
            <a:r>
              <a:rPr lang="ru-RU" dirty="0"/>
              <a:t> </a:t>
            </a:r>
            <a:r>
              <a:rPr lang="ru-RU" dirty="0" err="1"/>
              <a:t>частиною</a:t>
            </a:r>
            <a:r>
              <a:rPr lang="ru-RU" dirty="0"/>
              <a:t> </a:t>
            </a:r>
            <a:r>
              <a:rPr lang="ru-RU" dirty="0" err="1"/>
              <a:t>кредитної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. </a:t>
            </a:r>
            <a:r>
              <a:rPr lang="ru-RU" dirty="0" err="1"/>
              <a:t>Ефективна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 </a:t>
            </a:r>
            <a:r>
              <a:rPr lang="ru-RU" dirty="0" err="1"/>
              <a:t>кредитної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в будь-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країні</a:t>
            </a:r>
            <a:r>
              <a:rPr lang="ru-RU" dirty="0"/>
              <a:t> з </a:t>
            </a:r>
            <a:r>
              <a:rPr lang="ru-RU" dirty="0" err="1"/>
              <a:t>ринковою</a:t>
            </a:r>
            <a:r>
              <a:rPr lang="ru-RU" dirty="0"/>
              <a:t> </a:t>
            </a:r>
            <a:r>
              <a:rPr lang="ru-RU" dirty="0" err="1"/>
              <a:t>економікою</a:t>
            </a:r>
            <a:r>
              <a:rPr lang="ru-RU" dirty="0"/>
              <a:t> </a:t>
            </a:r>
            <a:r>
              <a:rPr lang="ru-RU" dirty="0" err="1"/>
              <a:t>передбачає</a:t>
            </a:r>
            <a:r>
              <a:rPr lang="ru-RU" dirty="0"/>
              <a:t> </a:t>
            </a:r>
            <a:r>
              <a:rPr lang="ru-RU" dirty="0" err="1"/>
              <a:t>необхідність</a:t>
            </a:r>
            <a:r>
              <a:rPr lang="ru-RU" dirty="0"/>
              <a:t> </a:t>
            </a:r>
            <a:r>
              <a:rPr lang="ru-RU" dirty="0" err="1"/>
              <a:t>ієрархічної</a:t>
            </a:r>
            <a:r>
              <a:rPr lang="ru-RU" dirty="0"/>
              <a:t> </a:t>
            </a:r>
            <a:r>
              <a:rPr lang="ru-RU" dirty="0" err="1"/>
              <a:t>побудови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інститутів</a:t>
            </a:r>
            <a:r>
              <a:rPr lang="ru-RU" dirty="0"/>
              <a:t> на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рівнях</a:t>
            </a:r>
            <a:r>
              <a:rPr lang="ru-RU" dirty="0"/>
              <a:t>: перший – </a:t>
            </a:r>
            <a:r>
              <a:rPr lang="ru-RU" dirty="0" err="1"/>
              <a:t>центральний</a:t>
            </a:r>
            <a:r>
              <a:rPr lang="ru-RU" dirty="0"/>
              <a:t> банк </a:t>
            </a:r>
            <a:r>
              <a:rPr lang="ru-RU" dirty="0" err="1"/>
              <a:t>країни</a:t>
            </a:r>
            <a:r>
              <a:rPr lang="ru-RU" dirty="0"/>
              <a:t>; </a:t>
            </a:r>
            <a:r>
              <a:rPr lang="ru-RU" dirty="0" err="1"/>
              <a:t>другий</a:t>
            </a:r>
            <a:r>
              <a:rPr lang="ru-RU" dirty="0"/>
              <a:t> – </a:t>
            </a:r>
            <a:r>
              <a:rPr lang="ru-RU" dirty="0" err="1"/>
              <a:t>комерційні</a:t>
            </a:r>
            <a:r>
              <a:rPr lang="ru-RU" dirty="0"/>
              <a:t> банки і </a:t>
            </a:r>
            <a:r>
              <a:rPr lang="ru-RU" dirty="0" err="1"/>
              <a:t>спеціалізовані</a:t>
            </a:r>
            <a:r>
              <a:rPr lang="ru-RU" dirty="0"/>
              <a:t> кредитно-</a:t>
            </a:r>
            <a:r>
              <a:rPr lang="ru-RU" dirty="0" err="1"/>
              <a:t>фінансові</a:t>
            </a:r>
            <a:r>
              <a:rPr lang="ru-RU" dirty="0"/>
              <a:t> </a:t>
            </a:r>
            <a:r>
              <a:rPr lang="ru-RU" dirty="0" err="1"/>
              <a:t>інститути</a:t>
            </a:r>
            <a:r>
              <a:rPr lang="ru-RU" dirty="0"/>
              <a:t>. </a:t>
            </a:r>
            <a:r>
              <a:rPr lang="ru-RU" dirty="0" err="1"/>
              <a:t>Така</a:t>
            </a:r>
            <a:r>
              <a:rPr lang="ru-RU" dirty="0"/>
              <a:t> структура </a:t>
            </a:r>
            <a:r>
              <a:rPr lang="ru-RU" dirty="0" err="1"/>
              <a:t>уможливлює</a:t>
            </a:r>
            <a:r>
              <a:rPr lang="ru-RU" dirty="0"/>
              <a:t> </a:t>
            </a:r>
            <a:r>
              <a:rPr lang="ru-RU" dirty="0" err="1"/>
              <a:t>оптимальну</a:t>
            </a:r>
            <a:r>
              <a:rPr lang="ru-RU" dirty="0"/>
              <a:t> </a:t>
            </a:r>
            <a:r>
              <a:rPr lang="ru-RU" dirty="0" err="1"/>
              <a:t>організацію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різними</a:t>
            </a:r>
            <a:r>
              <a:rPr lang="ru-RU" dirty="0"/>
              <a:t> ланками </a:t>
            </a:r>
            <a:r>
              <a:rPr lang="ru-RU" dirty="0" err="1"/>
              <a:t>системи</a:t>
            </a:r>
            <a:r>
              <a:rPr lang="ru-RU" dirty="0"/>
              <a:t>, </a:t>
            </a:r>
            <a:r>
              <a:rPr lang="ru-RU" dirty="0" err="1"/>
              <a:t>забезпечуючи</a:t>
            </a:r>
            <a:r>
              <a:rPr lang="ru-RU" dirty="0"/>
              <a:t> </a:t>
            </a:r>
            <a:r>
              <a:rPr lang="ru-RU" dirty="0" err="1"/>
              <a:t>належну</a:t>
            </a:r>
            <a:r>
              <a:rPr lang="ru-RU" dirty="0"/>
              <a:t> </a:t>
            </a:r>
            <a:r>
              <a:rPr lang="ru-RU" dirty="0" err="1"/>
              <a:t>координацію</a:t>
            </a:r>
            <a:r>
              <a:rPr lang="ru-RU" dirty="0"/>
              <a:t> та </a:t>
            </a:r>
            <a:r>
              <a:rPr lang="ru-RU" dirty="0" err="1"/>
              <a:t>регулювання</a:t>
            </a:r>
            <a:r>
              <a:rPr lang="ru-RU" dirty="0"/>
              <a:t> </a:t>
            </a:r>
            <a:r>
              <a:rPr lang="ru-RU" dirty="0" err="1"/>
              <a:t>їхньої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з метою </a:t>
            </a:r>
            <a:r>
              <a:rPr lang="ru-RU" dirty="0" err="1"/>
              <a:t>задоволення</a:t>
            </a:r>
            <a:r>
              <a:rPr lang="ru-RU" dirty="0"/>
              <a:t> потреб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учасників</a:t>
            </a:r>
            <a:r>
              <a:rPr lang="ru-RU" dirty="0"/>
              <a:t> </a:t>
            </a:r>
            <a:r>
              <a:rPr lang="ru-RU" dirty="0" err="1"/>
              <a:t>господарського</a:t>
            </a:r>
            <a:r>
              <a:rPr lang="ru-RU" dirty="0"/>
              <a:t> обороту у кредитно-</a:t>
            </a:r>
            <a:r>
              <a:rPr lang="ru-RU" dirty="0" err="1"/>
              <a:t>фінансових</a:t>
            </a:r>
            <a:r>
              <a:rPr lang="ru-RU" dirty="0"/>
              <a:t> </a:t>
            </a:r>
            <a:r>
              <a:rPr lang="ru-RU" dirty="0" err="1"/>
              <a:t>послугах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/>
              <a:t>У </a:t>
            </a:r>
            <a:r>
              <a:rPr lang="ru-RU" dirty="0" err="1"/>
              <a:t>світовій</a:t>
            </a:r>
            <a:r>
              <a:rPr lang="ru-RU" dirty="0"/>
              <a:t> </a:t>
            </a:r>
            <a:r>
              <a:rPr lang="ru-RU" dirty="0" err="1"/>
              <a:t>практиці</a:t>
            </a:r>
            <a:r>
              <a:rPr lang="ru-RU" dirty="0"/>
              <a:t> </a:t>
            </a:r>
            <a:r>
              <a:rPr lang="ru-RU" dirty="0" err="1"/>
              <a:t>історично</a:t>
            </a:r>
            <a:r>
              <a:rPr lang="ru-RU" dirty="0"/>
              <a:t> </a:t>
            </a:r>
            <a:r>
              <a:rPr lang="ru-RU" dirty="0" err="1"/>
              <a:t>відомі</a:t>
            </a:r>
            <a:r>
              <a:rPr lang="ru-RU" dirty="0"/>
              <a:t> три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національних</a:t>
            </a:r>
            <a:r>
              <a:rPr lang="ru-RU" dirty="0"/>
              <a:t> </a:t>
            </a:r>
            <a:r>
              <a:rPr lang="ru-RU" dirty="0" err="1"/>
              <a:t>банківських</a:t>
            </a:r>
            <a:r>
              <a:rPr lang="ru-RU" dirty="0"/>
              <a:t> систем: </a:t>
            </a:r>
          </a:p>
          <a:p>
            <a:r>
              <a:rPr lang="ru-RU" dirty="0" err="1"/>
              <a:t>однорівнева</a:t>
            </a:r>
            <a:r>
              <a:rPr lang="ru-RU" dirty="0"/>
              <a:t> (</a:t>
            </a:r>
            <a:r>
              <a:rPr lang="ru-RU" dirty="0" err="1"/>
              <a:t>централізована</a:t>
            </a:r>
            <a:r>
              <a:rPr lang="ru-RU" dirty="0"/>
              <a:t> </a:t>
            </a:r>
            <a:r>
              <a:rPr lang="ru-RU" dirty="0" err="1"/>
              <a:t>монобанківська</a:t>
            </a:r>
            <a:r>
              <a:rPr lang="ru-RU" dirty="0"/>
              <a:t> система); </a:t>
            </a:r>
          </a:p>
          <a:p>
            <a:r>
              <a:rPr lang="ru-RU" dirty="0" err="1"/>
              <a:t>дворівнева</a:t>
            </a:r>
            <a:r>
              <a:rPr lang="ru-RU" dirty="0"/>
              <a:t> </a:t>
            </a:r>
            <a:r>
              <a:rPr lang="ru-RU" dirty="0" err="1"/>
              <a:t>банківська</a:t>
            </a:r>
            <a:r>
              <a:rPr lang="ru-RU" dirty="0"/>
              <a:t> система; </a:t>
            </a:r>
          </a:p>
          <a:p>
            <a:r>
              <a:rPr lang="ru-RU" dirty="0" err="1"/>
              <a:t>трирівнева</a:t>
            </a:r>
            <a:r>
              <a:rPr lang="ru-RU" dirty="0"/>
              <a:t> </a:t>
            </a:r>
            <a:r>
              <a:rPr lang="ru-RU" dirty="0" err="1"/>
              <a:t>банківська</a:t>
            </a:r>
            <a:r>
              <a:rPr lang="ru-RU" dirty="0"/>
              <a:t> система. </a:t>
            </a:r>
          </a:p>
          <a:p>
            <a:endParaRPr lang="ru-RU" dirty="0"/>
          </a:p>
          <a:p>
            <a:r>
              <a:rPr lang="ru-RU" b="1" i="1" dirty="0" err="1"/>
              <a:t>Однорівнева</a:t>
            </a:r>
            <a:r>
              <a:rPr lang="ru-RU" b="1" i="1" dirty="0"/>
              <a:t> система </a:t>
            </a:r>
            <a:r>
              <a:rPr lang="ru-RU" dirty="0"/>
              <a:t>– </a:t>
            </a:r>
            <a:r>
              <a:rPr lang="ru-RU" dirty="0" err="1"/>
              <a:t>це</a:t>
            </a:r>
            <a:r>
              <a:rPr lang="ru-RU" dirty="0"/>
              <a:t> система, </a:t>
            </a:r>
            <a:r>
              <a:rPr lang="ru-RU" dirty="0" err="1"/>
              <a:t>побудована</a:t>
            </a:r>
            <a:r>
              <a:rPr lang="ru-RU" dirty="0"/>
              <a:t> </a:t>
            </a:r>
            <a:r>
              <a:rPr lang="ru-RU" dirty="0" err="1"/>
              <a:t>напринципах</a:t>
            </a:r>
            <a:r>
              <a:rPr lang="ru-RU" dirty="0"/>
              <a:t> планового </a:t>
            </a:r>
            <a:r>
              <a:rPr lang="ru-RU" dirty="0" err="1"/>
              <a:t>ведення</a:t>
            </a:r>
            <a:r>
              <a:rPr lang="ru-RU" dirty="0"/>
              <a:t> </a:t>
            </a:r>
            <a:r>
              <a:rPr lang="ru-RU" dirty="0" err="1"/>
              <a:t>господарства</a:t>
            </a:r>
            <a:r>
              <a:rPr lang="ru-RU" dirty="0"/>
              <a:t>, </a:t>
            </a:r>
            <a:r>
              <a:rPr lang="ru-RU" dirty="0" err="1"/>
              <a:t>кошторисного</a:t>
            </a:r>
            <a:r>
              <a:rPr lang="ru-RU" dirty="0"/>
              <a:t> </a:t>
            </a:r>
            <a:r>
              <a:rPr lang="ru-RU" dirty="0" err="1"/>
              <a:t>планування</a:t>
            </a:r>
            <a:r>
              <a:rPr lang="ru-RU" dirty="0"/>
              <a:t> </a:t>
            </a:r>
            <a:r>
              <a:rPr lang="ru-RU" dirty="0" err="1"/>
              <a:t>іфінансування</a:t>
            </a:r>
            <a:r>
              <a:rPr lang="ru-RU" dirty="0"/>
              <a:t>. </a:t>
            </a:r>
            <a:r>
              <a:rPr lang="ru-RU" dirty="0" err="1"/>
              <a:t>Головним</a:t>
            </a:r>
            <a:r>
              <a:rPr lang="ru-RU" dirty="0"/>
              <a:t> </a:t>
            </a:r>
            <a:r>
              <a:rPr lang="ru-RU" dirty="0" err="1"/>
              <a:t>завданням</a:t>
            </a:r>
            <a:r>
              <a:rPr lang="ru-RU" dirty="0"/>
              <a:t> </a:t>
            </a:r>
            <a:r>
              <a:rPr lang="ru-RU" dirty="0" err="1"/>
              <a:t>банків</a:t>
            </a:r>
            <a:r>
              <a:rPr lang="ru-RU" dirty="0"/>
              <a:t> у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системі</a:t>
            </a:r>
            <a:r>
              <a:rPr lang="ru-RU" dirty="0"/>
              <a:t> є не </a:t>
            </a:r>
            <a:r>
              <a:rPr lang="ru-RU" dirty="0" err="1"/>
              <a:t>кредитування,а</a:t>
            </a:r>
            <a:r>
              <a:rPr lang="ru-RU" dirty="0"/>
              <a:t> </a:t>
            </a:r>
            <a:r>
              <a:rPr lang="ru-RU" dirty="0" err="1"/>
              <a:t>фінансування</a:t>
            </a:r>
            <a:r>
              <a:rPr lang="ru-RU" dirty="0"/>
              <a:t> народного </a:t>
            </a:r>
            <a:r>
              <a:rPr lang="ru-RU" dirty="0" err="1"/>
              <a:t>господарства</a:t>
            </a:r>
            <a:r>
              <a:rPr lang="ru-RU" dirty="0"/>
              <a:t>. </a:t>
            </a:r>
            <a:r>
              <a:rPr lang="ru-RU" dirty="0" err="1"/>
              <a:t>Така</a:t>
            </a:r>
            <a:r>
              <a:rPr lang="ru-RU" dirty="0"/>
              <a:t> система </a:t>
            </a:r>
            <a:r>
              <a:rPr lang="ru-RU" dirty="0" err="1"/>
              <a:t>передбачає</a:t>
            </a:r>
            <a:r>
              <a:rPr lang="ru-RU" dirty="0"/>
              <a:t> </a:t>
            </a:r>
            <a:r>
              <a:rPr lang="ru-RU" dirty="0" err="1"/>
              <a:t>лишегоризонтальні</a:t>
            </a:r>
            <a:r>
              <a:rPr lang="ru-RU" dirty="0"/>
              <a:t> </a:t>
            </a:r>
            <a:r>
              <a:rPr lang="ru-RU" dirty="0" err="1"/>
              <a:t>зв’язки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банками, </a:t>
            </a:r>
            <a:r>
              <a:rPr lang="ru-RU" dirty="0" err="1"/>
              <a:t>універсалізацію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 і </a:t>
            </a:r>
            <a:r>
              <a:rPr lang="ru-RU" dirty="0" err="1"/>
              <a:t>функцій</a:t>
            </a:r>
            <a:r>
              <a:rPr lang="ru-RU" dirty="0"/>
              <a:t>. Тут </a:t>
            </a:r>
            <a:r>
              <a:rPr lang="ru-RU" dirty="0" err="1"/>
              <a:t>усі</a:t>
            </a:r>
            <a:r>
              <a:rPr lang="ru-RU" dirty="0"/>
              <a:t> банки </a:t>
            </a:r>
            <a:r>
              <a:rPr lang="ru-RU" dirty="0" err="1"/>
              <a:t>країни</a:t>
            </a:r>
            <a:r>
              <a:rPr lang="ru-RU" dirty="0"/>
              <a:t> (у тому </a:t>
            </a:r>
            <a:r>
              <a:rPr lang="ru-RU" dirty="0" err="1"/>
              <a:t>числій</a:t>
            </a:r>
            <a:r>
              <a:rPr lang="ru-RU" dirty="0"/>
              <a:t> </a:t>
            </a:r>
            <a:r>
              <a:rPr lang="ru-RU" dirty="0" err="1"/>
              <a:t>центральний</a:t>
            </a:r>
            <a:r>
              <a:rPr lang="ru-RU" dirty="0"/>
              <a:t> банк) </a:t>
            </a:r>
            <a:r>
              <a:rPr lang="ru-RU" dirty="0" err="1"/>
              <a:t>перебувають</a:t>
            </a:r>
            <a:r>
              <a:rPr lang="ru-RU" dirty="0"/>
              <a:t> на одному </a:t>
            </a:r>
            <a:r>
              <a:rPr lang="ru-RU" dirty="0" err="1"/>
              <a:t>рівні</a:t>
            </a:r>
            <a:r>
              <a:rPr lang="ru-RU" dirty="0"/>
              <a:t>, </a:t>
            </a:r>
            <a:r>
              <a:rPr lang="ru-RU" dirty="0" err="1"/>
              <a:t>виступають</a:t>
            </a:r>
            <a:r>
              <a:rPr lang="ru-RU" dirty="0"/>
              <a:t> як </a:t>
            </a:r>
            <a:r>
              <a:rPr lang="ru-RU" dirty="0" err="1"/>
              <a:t>рівноправні</a:t>
            </a:r>
            <a:r>
              <a:rPr lang="ru-RU" dirty="0"/>
              <a:t> </a:t>
            </a:r>
            <a:r>
              <a:rPr lang="ru-RU" dirty="0" err="1"/>
              <a:t>агенти</a:t>
            </a:r>
            <a:r>
              <a:rPr lang="ru-RU" dirty="0"/>
              <a:t>, </a:t>
            </a:r>
            <a:r>
              <a:rPr lang="ru-RU" dirty="0" err="1"/>
              <a:t>виконують</a:t>
            </a:r>
            <a:r>
              <a:rPr lang="ru-RU" dirty="0"/>
              <a:t> практично </a:t>
            </a:r>
            <a:r>
              <a:rPr lang="ru-RU" dirty="0" err="1"/>
              <a:t>аналогічні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 з кредитно- </a:t>
            </a:r>
            <a:r>
              <a:rPr lang="ru-RU" dirty="0" err="1"/>
              <a:t>розрахункового</a:t>
            </a:r>
            <a:r>
              <a:rPr lang="ru-RU" dirty="0"/>
              <a:t> </a:t>
            </a:r>
            <a:r>
              <a:rPr lang="ru-RU" dirty="0" err="1"/>
              <a:t>обслуговування</a:t>
            </a:r>
            <a:r>
              <a:rPr lang="ru-RU" dirty="0"/>
              <a:t> </a:t>
            </a:r>
            <a:r>
              <a:rPr lang="ru-RU" dirty="0" err="1"/>
              <a:t>клієнтів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всі</a:t>
            </a:r>
            <a:r>
              <a:rPr lang="ru-RU" dirty="0"/>
              <a:t> вони є </a:t>
            </a:r>
            <a:r>
              <a:rPr lang="ru-RU" dirty="0" err="1"/>
              <a:t>державними</a:t>
            </a:r>
            <a:r>
              <a:rPr lang="ru-RU" dirty="0"/>
              <a:t> </a:t>
            </a:r>
            <a:r>
              <a:rPr lang="ru-RU" dirty="0" err="1"/>
              <a:t>відділеннями</a:t>
            </a:r>
            <a:r>
              <a:rPr lang="ru-RU" dirty="0"/>
              <a:t> центрального банку. </a:t>
            </a:r>
            <a:r>
              <a:rPr lang="ru-RU" dirty="0" err="1"/>
              <a:t>Така</a:t>
            </a:r>
            <a:r>
              <a:rPr lang="ru-RU" dirty="0"/>
              <a:t> система характерна для </a:t>
            </a:r>
            <a:r>
              <a:rPr lang="ru-RU" dirty="0" err="1"/>
              <a:t>країн</a:t>
            </a:r>
            <a:r>
              <a:rPr lang="ru-RU" dirty="0"/>
              <a:t> з </a:t>
            </a:r>
            <a:r>
              <a:rPr lang="ru-RU" dirty="0" err="1"/>
              <a:t>адміністративно-командним</a:t>
            </a:r>
            <a:r>
              <a:rPr lang="ru-RU" dirty="0"/>
              <a:t>, </a:t>
            </a:r>
            <a:r>
              <a:rPr lang="ru-RU" dirty="0" err="1"/>
              <a:t>тоталітарним</a:t>
            </a:r>
            <a:r>
              <a:rPr lang="ru-RU" dirty="0"/>
              <a:t> режимом </a:t>
            </a:r>
            <a:r>
              <a:rPr lang="ru-RU" dirty="0" err="1"/>
              <a:t>управління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76786382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780</TotalTime>
  <Words>1754</Words>
  <Application>Microsoft Office PowerPoint</Application>
  <PresentationFormat>Широкоэкранный</PresentationFormat>
  <Paragraphs>71</Paragraphs>
  <Slides>27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2" baseType="lpstr">
      <vt:lpstr>Arial</vt:lpstr>
      <vt:lpstr>Times New Roman</vt:lpstr>
      <vt:lpstr>Trebuchet MS</vt:lpstr>
      <vt:lpstr>Wingdings 3</vt:lpstr>
      <vt:lpstr>Грань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Оксана</dc:creator>
  <cp:lastModifiedBy>Оксана</cp:lastModifiedBy>
  <cp:revision>18</cp:revision>
  <dcterms:created xsi:type="dcterms:W3CDTF">2021-09-14T18:01:52Z</dcterms:created>
  <dcterms:modified xsi:type="dcterms:W3CDTF">2021-09-15T11:51:55Z</dcterms:modified>
</cp:coreProperties>
</file>