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58" r:id="rId3"/>
    <p:sldId id="264" r:id="rId4"/>
    <p:sldId id="266" r:id="rId5"/>
    <p:sldId id="271" r:id="rId6"/>
    <p:sldId id="267" r:id="rId7"/>
    <p:sldId id="272" r:id="rId8"/>
    <p:sldId id="273" r:id="rId9"/>
    <p:sldId id="275" r:id="rId10"/>
    <p:sldId id="262"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Помір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01" autoAdjust="0"/>
    <p:restoredTop sz="94660"/>
  </p:normalViewPr>
  <p:slideViewPr>
    <p:cSldViewPr snapToGrid="0">
      <p:cViewPr varScale="1">
        <p:scale>
          <a:sx n="42" d="100"/>
          <a:sy n="42" d="100"/>
        </p:scale>
        <p:origin x="60" y="5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FA1FF-B6AA-48C2-AFC6-787E0DCFD90D}" type="datetimeFigureOut">
              <a:rPr lang="uk-UA" smtClean="0"/>
              <a:t>14.04.2024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C8A8F-3DA7-450D-850B-31353C458168}" type="slidenum">
              <a:rPr lang="uk-UA" smtClean="0"/>
              <a:t>‹#›</a:t>
            </a:fld>
            <a:endParaRPr lang="uk-UA"/>
          </a:p>
        </p:txBody>
      </p:sp>
    </p:spTree>
    <p:extLst>
      <p:ext uri="{BB962C8B-B14F-4D97-AF65-F5344CB8AC3E}">
        <p14:creationId xmlns:p14="http://schemas.microsoft.com/office/powerpoint/2010/main" val="4046543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D7C8A8F-3DA7-450D-850B-31353C458168}" type="slidenum">
              <a:rPr lang="uk-UA" smtClean="0"/>
              <a:t>5</a:t>
            </a:fld>
            <a:endParaRPr lang="uk-UA"/>
          </a:p>
        </p:txBody>
      </p:sp>
    </p:spTree>
    <p:extLst>
      <p:ext uri="{BB962C8B-B14F-4D97-AF65-F5344CB8AC3E}">
        <p14:creationId xmlns:p14="http://schemas.microsoft.com/office/powerpoint/2010/main" val="2645253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nctadstat.unctad.org/CountryProfile/en-GB/index.html" TargetMode="External"/><Relationship Id="rId2" Type="http://schemas.openxmlformats.org/officeDocument/2006/relationships/hyperlink" Target="http://news.bbc.co.uk/2/hi/country_profiles/default.stm" TargetMode="External"/><Relationship Id="rId1" Type="http://schemas.openxmlformats.org/officeDocument/2006/relationships/slideLayout" Target="../slideLayouts/slideLayout2.xml"/><Relationship Id="rId4" Type="http://schemas.openxmlformats.org/officeDocument/2006/relationships/hyperlink" Target="https://gwis.jrc.ec.europa.eu/apps/country.profil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url.li/nrfxb" TargetMode="External"/><Relationship Id="rId2" Type="http://schemas.openxmlformats.org/officeDocument/2006/relationships/hyperlink" Target="https://www.usnews.com/news/best-countries/ranking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urworldindata.org/" TargetMode="External"/><Relationship Id="rId2" Type="http://schemas.openxmlformats.org/officeDocument/2006/relationships/hyperlink" Target="https://databank.worldbank.org/source/world-development-indicators" TargetMode="External"/><Relationship Id="rId1" Type="http://schemas.openxmlformats.org/officeDocument/2006/relationships/slideLayout" Target="../slideLayouts/slideLayout2.xml"/><Relationship Id="rId6" Type="http://schemas.openxmlformats.org/officeDocument/2006/relationships/hyperlink" Target="https://atlas.cid.harvard.edu/" TargetMode="External"/><Relationship Id="rId5" Type="http://schemas.openxmlformats.org/officeDocument/2006/relationships/hyperlink" Target="https://oec.world/en" TargetMode="External"/><Relationship Id="rId4" Type="http://schemas.openxmlformats.org/officeDocument/2006/relationships/hyperlink" Target="https://www.theglobaleconom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6760" y="1169462"/>
            <a:ext cx="10805160" cy="3170099"/>
          </a:xfrm>
          <a:prstGeom prst="rect">
            <a:avLst/>
          </a:prstGeom>
        </p:spPr>
        <p:txBody>
          <a:bodyPr wrap="square">
            <a:spAutoFit/>
          </a:bodyPr>
          <a:lstStyle/>
          <a:p>
            <a:pPr algn="ctr">
              <a:lnSpc>
                <a:spcPct val="200000"/>
              </a:lnSpc>
              <a:spcAft>
                <a:spcPts val="0"/>
              </a:spcAft>
            </a:pPr>
            <a:r>
              <a:rPr lang="uk-UA" sz="3000" b="1" dirty="0" smtClean="0">
                <a:solidFill>
                  <a:schemeClr val="tx2"/>
                </a:solidFill>
                <a:latin typeface="Times New Roman" panose="02020603050405020304" pitchFamily="18" charset="0"/>
                <a:ea typeface="Times New Roman" panose="02020603050405020304" pitchFamily="18" charset="0"/>
              </a:rPr>
              <a:t>ІНДИВІДУАЛЬНЕ ЗАВДАННЯ</a:t>
            </a:r>
          </a:p>
          <a:p>
            <a:pPr algn="ctr">
              <a:lnSpc>
                <a:spcPct val="200000"/>
              </a:lnSpc>
              <a:spcAft>
                <a:spcPts val="0"/>
              </a:spcAft>
            </a:pPr>
            <a:endParaRPr lang="uk-UA" sz="3000" b="1" dirty="0" smtClean="0">
              <a:solidFill>
                <a:schemeClr val="tx2"/>
              </a:solidFill>
              <a:latin typeface="Times New Roman" panose="02020603050405020304" pitchFamily="18" charset="0"/>
              <a:ea typeface="Times New Roman" panose="02020603050405020304" pitchFamily="18" charset="0"/>
            </a:endParaRPr>
          </a:p>
          <a:p>
            <a:pPr algn="ctr">
              <a:lnSpc>
                <a:spcPct val="200000"/>
              </a:lnSpc>
              <a:spcAft>
                <a:spcPts val="0"/>
              </a:spcAft>
            </a:pPr>
            <a:r>
              <a:rPr lang="uk-UA" sz="2000" b="1" dirty="0" smtClean="0">
                <a:solidFill>
                  <a:schemeClr val="tx2"/>
                </a:solidFill>
                <a:latin typeface="Times New Roman" panose="02020603050405020304" pitchFamily="18" charset="0"/>
                <a:ea typeface="Times New Roman" panose="02020603050405020304" pitchFamily="18" charset="0"/>
              </a:rPr>
              <a:t>СУЧАСНІ </a:t>
            </a:r>
            <a:r>
              <a:rPr lang="uk-UA" sz="2000" b="1" dirty="0">
                <a:solidFill>
                  <a:schemeClr val="tx2"/>
                </a:solidFill>
                <a:latin typeface="Times New Roman" panose="02020603050405020304" pitchFamily="18" charset="0"/>
                <a:ea typeface="Times New Roman" panose="02020603050405020304" pitchFamily="18" charset="0"/>
              </a:rPr>
              <a:t>ТЕНДЕНЦІЇ РОЗВИТКУ НАЦІОНАЛЬНОЇ ТА </a:t>
            </a:r>
            <a:endParaRPr lang="uk-UA" sz="2000" dirty="0">
              <a:solidFill>
                <a:schemeClr val="tx2"/>
              </a:solidFill>
              <a:latin typeface="Times New Roman" panose="02020603050405020304" pitchFamily="18" charset="0"/>
              <a:ea typeface="Times New Roman" panose="02020603050405020304" pitchFamily="18" charset="0"/>
            </a:endParaRPr>
          </a:p>
          <a:p>
            <a:pPr algn="ctr">
              <a:lnSpc>
                <a:spcPct val="200000"/>
              </a:lnSpc>
            </a:pPr>
            <a:r>
              <a:rPr lang="uk-UA" sz="2000" b="1" dirty="0">
                <a:solidFill>
                  <a:schemeClr val="tx2"/>
                </a:solidFill>
                <a:latin typeface="Times New Roman" panose="02020603050405020304" pitchFamily="18" charset="0"/>
                <a:ea typeface="Times New Roman" panose="02020603050405020304" pitchFamily="18" charset="0"/>
              </a:rPr>
              <a:t>СВІТОВОЇ ЕКОНОМІКИ</a:t>
            </a:r>
            <a:endParaRPr lang="uk-UA" sz="2000" dirty="0">
              <a:solidFill>
                <a:schemeClr val="tx2"/>
              </a:solidFill>
            </a:endParaRPr>
          </a:p>
        </p:txBody>
      </p:sp>
    </p:spTree>
    <p:extLst>
      <p:ext uri="{BB962C8B-B14F-4D97-AF65-F5344CB8AC3E}">
        <p14:creationId xmlns:p14="http://schemas.microsoft.com/office/powerpoint/2010/main" val="379636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0513" y="714997"/>
            <a:ext cx="10726057" cy="1555041"/>
          </a:xfrm>
          <a:prstGeom prst="rect">
            <a:avLst/>
          </a:prstGeom>
        </p:spPr>
        <p:txBody>
          <a:bodyPr wrap="square">
            <a:spAutoFit/>
          </a:bodyPr>
          <a:lstStyle/>
          <a:p>
            <a:pPr algn="just" fontAlgn="auto">
              <a:lnSpc>
                <a:spcPct val="150000"/>
              </a:lnSpc>
              <a:spcAft>
                <a:spcPts val="0"/>
              </a:spcAft>
            </a:pPr>
            <a:r>
              <a:rPr lang="uk-UA" sz="2200" dirty="0">
                <a:solidFill>
                  <a:schemeClr val="bg2">
                    <a:lumMod val="50000"/>
                  </a:schemeClr>
                </a:solidFill>
                <a:latin typeface="Times New Roman" panose="02020603050405020304" pitchFamily="18" charset="0"/>
                <a:ea typeface="Times New Roman" panose="02020603050405020304" pitchFamily="18" charset="0"/>
              </a:rPr>
              <a:t>Виконання індивідуального завдання передбачає побудову економічного профілю країн світу, здійснення оцінки тенденцій їх економічного розвитку та визначення їх ролі в світовій економіці.</a:t>
            </a:r>
            <a:endParaRPr lang="uk-UA" sz="22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6874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6762" y="243985"/>
            <a:ext cx="11262619" cy="960328"/>
          </a:xfrm>
          <a:prstGeom prst="rect">
            <a:avLst/>
          </a:prstGeom>
        </p:spPr>
        <p:txBody>
          <a:bodyPr wrap="square">
            <a:spAutoFit/>
          </a:bodyPr>
          <a:lstStyle/>
          <a:p>
            <a:pPr algn="just" fontAlgn="auto">
              <a:lnSpc>
                <a:spcPct val="150000"/>
              </a:lnSpc>
              <a:spcAft>
                <a:spcPts val="0"/>
              </a:spcAft>
            </a:pPr>
            <a:r>
              <a:rPr lang="uk-UA" sz="2000" b="1" dirty="0">
                <a:solidFill>
                  <a:schemeClr val="bg2">
                    <a:lumMod val="50000"/>
                  </a:schemeClr>
                </a:solidFill>
                <a:latin typeface="Times New Roman" panose="02020603050405020304" pitchFamily="18" charset="0"/>
                <a:ea typeface="Times New Roman" panose="02020603050405020304" pitchFamily="18" charset="0"/>
              </a:rPr>
              <a:t>Для виконання індивідуального завдання здобувач вищої освіти освітнього ступеня доктора філософії обирає країну та формує її економічний профіль відповідно до наступних завдань:</a:t>
            </a:r>
            <a:endParaRPr lang="uk-UA" sz="2000" b="1" dirty="0">
              <a:solidFill>
                <a:schemeClr val="bg2">
                  <a:lumMod val="50000"/>
                </a:schemeClr>
              </a:solidFill>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002890" y="1425449"/>
            <a:ext cx="10756491" cy="4247317"/>
          </a:xfrm>
          <a:prstGeom prst="rect">
            <a:avLst/>
          </a:prstGeom>
        </p:spPr>
        <p:txBody>
          <a:bodyPr wrap="square">
            <a:spAutoFit/>
          </a:bodyPr>
          <a:lstStyle/>
          <a:p>
            <a:pPr marL="342900" lvl="0" indent="-342900" algn="just" fontAlgn="auto">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rPr>
              <a:t>надати загальну характеристику країни (географічне положення, столиця,</a:t>
            </a:r>
            <a:r>
              <a:rPr lang="ru-RU"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a:solidFill>
                  <a:schemeClr val="bg2">
                    <a:lumMod val="50000"/>
                  </a:schemeClr>
                </a:solidFill>
                <a:latin typeface="Times New Roman" panose="02020603050405020304" pitchFamily="18" charset="0"/>
                <a:ea typeface="Times New Roman" panose="02020603050405020304" pitchFamily="18" charset="0"/>
              </a:rPr>
              <a:t> адміністративний поділ, державні символи, офіційні мови, політичний устрій, керівництво країни, домінуючий тип економічної політики держави, загальна площа, населення, валюта тощо);</a:t>
            </a:r>
          </a:p>
          <a:p>
            <a:pPr marL="342900" lvl="0" indent="-342900" algn="just" fontAlgn="auto">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rPr>
              <a:t>на основі типології (класифікації) країн світу визначити місце обраної країни в різних класифікаційних групах, з’ясувати, якими факторами воно обумовлене;</a:t>
            </a:r>
          </a:p>
          <a:p>
            <a:pPr marL="342900" lvl="0" indent="-342900" algn="just" fontAlgn="auto">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rPr>
              <a:t>здійснити оцінку динаміки економічних показників розвитку країни (чисельність населення, валовий внутрішній продукт, валовий внутрішній продукт на одну особу, національний дохід, національний дохід на одну особу, обсяги експорту, обсяги імпорту, рівень безробіття, інфляція, прямі іноземні інвестиції, державний борг тощо);</a:t>
            </a:r>
            <a:endParaRPr lang="uk-UA" sz="20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9754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7923" y="218234"/>
            <a:ext cx="11139948" cy="6093976"/>
          </a:xfrm>
          <a:prstGeom prst="rect">
            <a:avLst/>
          </a:prstGeom>
        </p:spPr>
        <p:txBody>
          <a:bodyPr wrap="square">
            <a:spAutoFit/>
          </a:bodyPr>
          <a:lstStyle/>
          <a:p>
            <a:pPr marL="342900" lvl="0" indent="-342900" algn="just" fontAlgn="auto">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дослідити експортно-імпорті операції країни, охарактеризувати та оцінити взаємозв’язок з іншими країнами світу у торговельних відносинах, і зокрема, Україною</a:t>
            </a:r>
            <a:r>
              <a:rPr lang="uk-UA" sz="2000" dirty="0" smtClean="0">
                <a:solidFill>
                  <a:schemeClr val="bg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cs typeface="Times New Roman" panose="02020603050405020304" pitchFamily="18" charset="0"/>
              </a:rPr>
              <a:t>дослідити місце країни у світових економічних рейтингах та здійснити їх оцінку. Обов’язковими для вивчення є: Світовий рейтинг конкурентоспроможності (</a:t>
            </a:r>
            <a:r>
              <a:rPr lang="uk-UA" sz="2000" dirty="0" err="1">
                <a:solidFill>
                  <a:schemeClr val="bg2">
                    <a:lumMod val="50000"/>
                  </a:schemeClr>
                </a:solidFill>
                <a:latin typeface="Times New Roman" panose="02020603050405020304" pitchFamily="18" charset="0"/>
                <a:cs typeface="Times New Roman" panose="02020603050405020304" pitchFamily="18" charset="0"/>
              </a:rPr>
              <a:t>World</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Competitiveness</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Ranking</a:t>
            </a:r>
            <a:r>
              <a:rPr lang="uk-UA" sz="2000" dirty="0">
                <a:solidFill>
                  <a:schemeClr val="bg2">
                    <a:lumMod val="50000"/>
                  </a:schemeClr>
                </a:solidFill>
                <a:latin typeface="Times New Roman" panose="02020603050405020304" pitchFamily="18" charset="0"/>
                <a:cs typeface="Times New Roman" panose="02020603050405020304" pitchFamily="18" charset="0"/>
              </a:rPr>
              <a:t>), Глобальний індекс інновацій (</a:t>
            </a:r>
            <a:r>
              <a:rPr lang="uk-UA" sz="2000" dirty="0" err="1">
                <a:solidFill>
                  <a:schemeClr val="bg2">
                    <a:lumMod val="50000"/>
                  </a:schemeClr>
                </a:solidFill>
                <a:latin typeface="Times New Roman" panose="02020603050405020304" pitchFamily="18" charset="0"/>
                <a:cs typeface="Times New Roman" panose="02020603050405020304" pitchFamily="18" charset="0"/>
              </a:rPr>
              <a:t>Global</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Innovation</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Європейський інноваційний рейтинг (</a:t>
            </a:r>
            <a:r>
              <a:rPr lang="uk-UA" sz="2000" dirty="0" err="1">
                <a:solidFill>
                  <a:schemeClr val="bg2">
                    <a:lumMod val="50000"/>
                  </a:schemeClr>
                </a:solidFill>
                <a:latin typeface="Times New Roman" panose="02020603050405020304" pitchFamily="18" charset="0"/>
                <a:cs typeface="Times New Roman" panose="02020603050405020304" pitchFamily="18" charset="0"/>
              </a:rPr>
              <a:t>European</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Innovation</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Scoreboard</a:t>
            </a:r>
            <a:r>
              <a:rPr lang="uk-UA" sz="2000" dirty="0">
                <a:solidFill>
                  <a:schemeClr val="bg2">
                    <a:lumMod val="50000"/>
                  </a:schemeClr>
                </a:solidFill>
                <a:latin typeface="Times New Roman" panose="02020603050405020304" pitchFamily="18" charset="0"/>
                <a:cs typeface="Times New Roman" panose="02020603050405020304" pitchFamily="18" charset="0"/>
              </a:rPr>
              <a:t>) (для європейських країн), Міжнародний рейтинг податкової конкурентоспроможності (</a:t>
            </a:r>
            <a:r>
              <a:rPr lang="uk-UA" sz="2000" dirty="0" err="1">
                <a:solidFill>
                  <a:schemeClr val="bg2">
                    <a:lumMod val="50000"/>
                  </a:schemeClr>
                </a:solidFill>
                <a:latin typeface="Times New Roman" panose="02020603050405020304" pitchFamily="18" charset="0"/>
                <a:cs typeface="Times New Roman" panose="02020603050405020304" pitchFamily="18" charset="0"/>
              </a:rPr>
              <a:t>International</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Tax</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Competitiveness</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Індекс людського розвитку (</a:t>
            </a:r>
            <a:r>
              <a:rPr lang="uk-UA" sz="2000" dirty="0" err="1">
                <a:solidFill>
                  <a:schemeClr val="bg2">
                    <a:lumMod val="50000"/>
                  </a:schemeClr>
                </a:solidFill>
                <a:latin typeface="Times New Roman" panose="02020603050405020304" pitchFamily="18" charset="0"/>
                <a:cs typeface="Times New Roman" panose="02020603050405020304" pitchFamily="18" charset="0"/>
              </a:rPr>
              <a:t>Human</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Development</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Індекс економічної свободи (</a:t>
            </a:r>
            <a:r>
              <a:rPr lang="uk-UA" sz="2000" dirty="0" err="1">
                <a:solidFill>
                  <a:schemeClr val="bg2">
                    <a:lumMod val="50000"/>
                  </a:schemeClr>
                </a:solidFill>
                <a:latin typeface="Times New Roman" panose="02020603050405020304" pitchFamily="18" charset="0"/>
                <a:cs typeface="Times New Roman" panose="02020603050405020304" pitchFamily="18" charset="0"/>
              </a:rPr>
              <a:t>Economic</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Freedom</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Глобальний індекс продовольчої безпеки (</a:t>
            </a:r>
            <a:r>
              <a:rPr lang="uk-UA" sz="2000" dirty="0" err="1">
                <a:solidFill>
                  <a:schemeClr val="bg2">
                    <a:lumMod val="50000"/>
                  </a:schemeClr>
                </a:solidFill>
                <a:latin typeface="Times New Roman" panose="02020603050405020304" pitchFamily="18" charset="0"/>
                <a:cs typeface="Times New Roman" panose="02020603050405020304" pitchFamily="18" charset="0"/>
              </a:rPr>
              <a:t>Global</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Food</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Security</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Індекс процвітання (</a:t>
            </a:r>
            <a:r>
              <a:rPr lang="uk-UA" sz="2000" dirty="0" err="1">
                <a:solidFill>
                  <a:schemeClr val="bg2">
                    <a:lumMod val="50000"/>
                  </a:schemeClr>
                </a:solidFill>
                <a:latin typeface="Times New Roman" panose="02020603050405020304" pitchFamily="18" charset="0"/>
                <a:cs typeface="Times New Roman" panose="02020603050405020304" pitchFamily="18" charset="0"/>
              </a:rPr>
              <a:t>Global</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prosperity</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index</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Doing</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Business</a:t>
            </a:r>
            <a:r>
              <a:rPr lang="uk-UA" sz="2000" dirty="0">
                <a:solidFill>
                  <a:schemeClr val="bg2">
                    <a:lumMod val="50000"/>
                  </a:schemeClr>
                </a:solidFill>
                <a:latin typeface="Times New Roman" panose="02020603050405020304" pitchFamily="18" charset="0"/>
                <a:cs typeface="Times New Roman" panose="02020603050405020304" pitchFamily="18" charset="0"/>
              </a:rPr>
              <a:t>, Рейтинг найкращих країн світу (</a:t>
            </a:r>
            <a:r>
              <a:rPr lang="uk-UA" sz="2000" dirty="0" err="1">
                <a:solidFill>
                  <a:schemeClr val="bg2">
                    <a:lumMod val="50000"/>
                  </a:schemeClr>
                </a:solidFill>
                <a:latin typeface="Times New Roman" panose="02020603050405020304" pitchFamily="18" charset="0"/>
                <a:cs typeface="Times New Roman" panose="02020603050405020304" pitchFamily="18" charset="0"/>
              </a:rPr>
              <a:t>Best</a:t>
            </a:r>
            <a:r>
              <a:rPr lang="uk-UA" sz="2000" dirty="0">
                <a:solidFill>
                  <a:schemeClr val="bg2">
                    <a:lumMod val="50000"/>
                  </a:schemeClr>
                </a:solidFill>
                <a:latin typeface="Times New Roman" panose="02020603050405020304" pitchFamily="18" charset="0"/>
                <a:cs typeface="Times New Roman" panose="02020603050405020304" pitchFamily="18" charset="0"/>
              </a:rPr>
              <a:t> </a:t>
            </a:r>
            <a:r>
              <a:rPr lang="uk-UA" sz="2000" dirty="0" err="1">
                <a:solidFill>
                  <a:schemeClr val="bg2">
                    <a:lumMod val="50000"/>
                  </a:schemeClr>
                </a:solidFill>
                <a:latin typeface="Times New Roman" panose="02020603050405020304" pitchFamily="18" charset="0"/>
                <a:cs typeface="Times New Roman" panose="02020603050405020304" pitchFamily="18" charset="0"/>
              </a:rPr>
              <a:t>Countries</a:t>
            </a:r>
            <a:r>
              <a:rPr lang="uk-UA" sz="2000" dirty="0">
                <a:solidFill>
                  <a:schemeClr val="bg2">
                    <a:lumMod val="50000"/>
                  </a:schemeClr>
                </a:solidFill>
                <a:latin typeface="Times New Roman" panose="02020603050405020304" pitchFamily="18" charset="0"/>
                <a:cs typeface="Times New Roman" panose="02020603050405020304" pitchFamily="18" charset="0"/>
              </a:rPr>
              <a:t>). Важливо не лише оцінити місце у світовому рейтингу, але і дослідити механізм формування рейтингів за окремими складовими;</a:t>
            </a:r>
          </a:p>
          <a:p>
            <a:pPr lvl="0" algn="just" fontAlgn="auto">
              <a:lnSpc>
                <a:spcPct val="150000"/>
              </a:lnSpc>
              <a:spcAft>
                <a:spcPts val="0"/>
              </a:spcAft>
              <a:tabLst>
                <a:tab pos="540385" algn="l"/>
              </a:tabLst>
            </a:pPr>
            <a:endParaRPr lang="uk-UA" sz="20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2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2723" y="983066"/>
            <a:ext cx="10569677" cy="2400657"/>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rPr>
              <a:t>на підставі аналізу сформованого економічного профілю обраної країни, встановити слабі та сильні сторони її економічного розвитку, надати загальну власну оцінку та визначити можливості та загрози для сталого економічного зростання країни;</a:t>
            </a:r>
          </a:p>
          <a:p>
            <a:pPr marL="342900" lvl="0" indent="-342900" algn="just">
              <a:lnSpc>
                <a:spcPct val="150000"/>
              </a:lnSpc>
              <a:spcAft>
                <a:spcPts val="0"/>
              </a:spcAft>
              <a:buFont typeface="Wingdings" panose="05000000000000000000" pitchFamily="2" charset="2"/>
              <a:buChar char=""/>
              <a:tabLst>
                <a:tab pos="540385" algn="l"/>
              </a:tabLst>
            </a:pPr>
            <a:r>
              <a:rPr lang="uk-UA" sz="2000" dirty="0">
                <a:solidFill>
                  <a:schemeClr val="bg2">
                    <a:lumMod val="50000"/>
                  </a:schemeClr>
                </a:solidFill>
                <a:latin typeface="Times New Roman" panose="02020603050405020304" pitchFamily="18" charset="0"/>
                <a:ea typeface="Times New Roman" panose="02020603050405020304" pitchFamily="18" charset="0"/>
              </a:rPr>
              <a:t>ідентифікувати позитивні практики економічної політики обраної країни та обґрунтувати можливості їх використання в Україні.</a:t>
            </a:r>
            <a:endParaRPr lang="uk-UA" sz="20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885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181272729"/>
              </p:ext>
            </p:extLst>
          </p:nvPr>
        </p:nvGraphicFramePr>
        <p:xfrm>
          <a:off x="557279" y="623147"/>
          <a:ext cx="10515600" cy="5349240"/>
        </p:xfrm>
        <a:graphic>
          <a:graphicData uri="http://schemas.openxmlformats.org/drawingml/2006/table">
            <a:tbl>
              <a:tblPr firstRow="1" firstCol="1" bandRow="1">
                <a:tableStyleId>{5C22544A-7EE6-4342-B048-85BDC9FD1C3A}</a:tableStyleId>
              </a:tblPr>
              <a:tblGrid>
                <a:gridCol w="848734">
                  <a:extLst>
                    <a:ext uri="{9D8B030D-6E8A-4147-A177-3AD203B41FA5}">
                      <a16:colId xmlns:a16="http://schemas.microsoft.com/office/drawing/2014/main" val="293279794"/>
                    </a:ext>
                  </a:extLst>
                </a:gridCol>
                <a:gridCol w="7384026">
                  <a:extLst>
                    <a:ext uri="{9D8B030D-6E8A-4147-A177-3AD203B41FA5}">
                      <a16:colId xmlns:a16="http://schemas.microsoft.com/office/drawing/2014/main" val="932148682"/>
                    </a:ext>
                  </a:extLst>
                </a:gridCol>
                <a:gridCol w="2282840">
                  <a:extLst>
                    <a:ext uri="{9D8B030D-6E8A-4147-A177-3AD203B41FA5}">
                      <a16:colId xmlns:a16="http://schemas.microsoft.com/office/drawing/2014/main" val="2524736952"/>
                    </a:ext>
                  </a:extLst>
                </a:gridCol>
              </a:tblGrid>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 </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 </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Максимальна кількість балів</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20599284"/>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1</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Повнота виконання завдання: змістовне наповнення й виконання всіх складових завдання</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6</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0355424"/>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2</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Використання найновіших актуальних даних з першоджерел</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1</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8584384"/>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3</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Рівень самостійності виконання: наявність власних думок і підсумовуючих тверджень, висновків</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5</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8169776"/>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4</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Рівень академічної доброчесності: наявність у тексті дійсних посилань на використані джерела та списку використаних джерел, оформленого відповідно вимогам</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2</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030719"/>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5</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Оформлення роботи: відповідність вимогам до оформлення</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2</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7410938"/>
                  </a:ext>
                </a:extLst>
              </a:tr>
              <a:tr h="0">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6</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Презентація завдання</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a:lnSpc>
                          <a:spcPct val="150000"/>
                        </a:lnSpc>
                        <a:spcAft>
                          <a:spcPts val="0"/>
                        </a:spcAft>
                      </a:pPr>
                      <a:r>
                        <a:rPr lang="uk-UA" sz="1800">
                          <a:solidFill>
                            <a:schemeClr val="bg2">
                              <a:lumMod val="50000"/>
                            </a:schemeClr>
                          </a:solidFill>
                          <a:effectLst/>
                          <a:latin typeface="Times New Roman" panose="02020603050405020304" pitchFamily="18" charset="0"/>
                          <a:cs typeface="Times New Roman" panose="02020603050405020304" pitchFamily="18" charset="0"/>
                        </a:rPr>
                        <a:t>4</a:t>
                      </a:r>
                      <a:endParaRPr lang="uk-UA" sz="180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1564240"/>
                  </a:ext>
                </a:extLst>
              </a:tr>
              <a:tr h="0">
                <a:tc gridSpan="2">
                  <a:txBody>
                    <a:bodyPr/>
                    <a:lstStyle/>
                    <a:p>
                      <a:pPr algn="just"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Разом</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uk-UA"/>
                    </a:p>
                  </a:txBody>
                  <a:tcPr/>
                </a:tc>
                <a:tc>
                  <a:txBody>
                    <a:bodyPr/>
                    <a:lstStyle/>
                    <a:p>
                      <a:pPr algn="ctr" fontAlgn="auto">
                        <a:lnSpc>
                          <a:spcPct val="150000"/>
                        </a:lnSpc>
                        <a:spcAft>
                          <a:spcPts val="0"/>
                        </a:spcAft>
                      </a:pPr>
                      <a:r>
                        <a:rPr lang="uk-UA" sz="1800" dirty="0">
                          <a:solidFill>
                            <a:schemeClr val="bg2">
                              <a:lumMod val="50000"/>
                            </a:schemeClr>
                          </a:solidFill>
                          <a:effectLst/>
                          <a:latin typeface="Times New Roman" panose="02020603050405020304" pitchFamily="18" charset="0"/>
                          <a:cs typeface="Times New Roman" panose="02020603050405020304" pitchFamily="18" charset="0"/>
                        </a:rPr>
                        <a:t>20</a:t>
                      </a:r>
                      <a:endParaRPr lang="uk-UA" sz="18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8637909"/>
                  </a:ext>
                </a:extLst>
              </a:tr>
            </a:tbl>
          </a:graphicData>
        </a:graphic>
      </p:graphicFrame>
      <p:sp>
        <p:nvSpPr>
          <p:cNvPr id="6" name="Прямоугольник 5"/>
          <p:cNvSpPr/>
          <p:nvPr/>
        </p:nvSpPr>
        <p:spPr>
          <a:xfrm>
            <a:off x="3286614" y="297609"/>
            <a:ext cx="5705857" cy="325538"/>
          </a:xfrm>
          <a:prstGeom prst="rect">
            <a:avLst/>
          </a:prstGeom>
        </p:spPr>
        <p:txBody>
          <a:bodyPr wrap="none">
            <a:spAutoFit/>
          </a:bodyPr>
          <a:lstStyle/>
          <a:p>
            <a:pPr algn="ctr" fontAlgn="auto">
              <a:lnSpc>
                <a:spcPts val="1800"/>
              </a:lnSpc>
              <a:spcAft>
                <a:spcPts val="0"/>
              </a:spcAft>
            </a:pPr>
            <a:r>
              <a:rPr lang="uk-UA" sz="2000" b="1" dirty="0">
                <a:solidFill>
                  <a:schemeClr val="bg2">
                    <a:lumMod val="50000"/>
                  </a:schemeClr>
                </a:solidFill>
                <a:latin typeface="Times New Roman" panose="02020603050405020304" pitchFamily="18" charset="0"/>
                <a:ea typeface="Times New Roman" panose="02020603050405020304" pitchFamily="18" charset="0"/>
              </a:rPr>
              <a:t>Критерії оцінювання індивідуального завдання</a:t>
            </a:r>
            <a:endParaRPr lang="uk-UA" sz="2000" b="1"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461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27354" y="695527"/>
            <a:ext cx="9930581" cy="400110"/>
          </a:xfrm>
          <a:prstGeom prst="rect">
            <a:avLst/>
          </a:prstGeom>
        </p:spPr>
        <p:txBody>
          <a:bodyPr wrap="square">
            <a:spAutoFit/>
          </a:bodyPr>
          <a:lstStyle/>
          <a:p>
            <a:pPr algn="ctr"/>
            <a:r>
              <a:rPr lang="uk-UA" sz="2000" b="1" dirty="0">
                <a:solidFill>
                  <a:schemeClr val="bg2">
                    <a:lumMod val="50000"/>
                  </a:schemeClr>
                </a:solidFill>
                <a:latin typeface="Times New Roman" panose="02020603050405020304" pitchFamily="18" charset="0"/>
                <a:ea typeface="Times New Roman" panose="02020603050405020304" pitchFamily="18" charset="0"/>
              </a:rPr>
              <a:t>Рекомендовані інформаційні ресурси для виконання індивідуального завдання</a:t>
            </a:r>
            <a:endParaRPr lang="uk-UA" sz="2000" dirty="0">
              <a:solidFill>
                <a:schemeClr val="bg2">
                  <a:lumMod val="50000"/>
                </a:schemeClr>
              </a:solidFill>
            </a:endParaRPr>
          </a:p>
        </p:txBody>
      </p:sp>
      <p:sp>
        <p:nvSpPr>
          <p:cNvPr id="3" name="Прямоугольник 2"/>
          <p:cNvSpPr/>
          <p:nvPr/>
        </p:nvSpPr>
        <p:spPr>
          <a:xfrm>
            <a:off x="551542" y="1582825"/>
            <a:ext cx="11030857" cy="2816156"/>
          </a:xfrm>
          <a:prstGeom prst="rect">
            <a:avLst/>
          </a:prstGeom>
        </p:spPr>
        <p:txBody>
          <a:bodyPr wrap="square">
            <a:spAutoFit/>
          </a:bodyPr>
          <a:lstStyle/>
          <a:p>
            <a:pPr algn="ctr" fontAlgn="auto">
              <a:lnSpc>
                <a:spcPct val="95000"/>
              </a:lnSpc>
              <a:spcAft>
                <a:spcPts val="0"/>
              </a:spcAft>
              <a:tabLst>
                <a:tab pos="540385" algn="l"/>
              </a:tabLst>
            </a:pP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 </a:t>
            </a:r>
            <a:r>
              <a:rPr lang="uk-UA" sz="2000" b="1" dirty="0">
                <a:solidFill>
                  <a:schemeClr val="bg2">
                    <a:lumMod val="50000"/>
                  </a:schemeClr>
                </a:solidFill>
                <a:latin typeface="Times New Roman" panose="02020603050405020304" pitchFamily="18" charset="0"/>
                <a:ea typeface="Times New Roman" panose="02020603050405020304" pitchFamily="18" charset="0"/>
              </a:rPr>
              <a:t>Дані щодо профілів країн </a:t>
            </a: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світу</a:t>
            </a:r>
          </a:p>
          <a:p>
            <a:pPr algn="ctr" fontAlgn="auto">
              <a:lnSpc>
                <a:spcPct val="95000"/>
              </a:lnSpc>
              <a:spcAft>
                <a:spcPts val="0"/>
              </a:spcAft>
              <a:tabLst>
                <a:tab pos="540385" algn="l"/>
              </a:tabLst>
            </a:pPr>
            <a:endParaRPr lang="uk-UA" sz="2000" b="1" dirty="0">
              <a:solidFill>
                <a:schemeClr val="bg2">
                  <a:lumMod val="50000"/>
                </a:schemeClr>
              </a:solidFill>
              <a:latin typeface="Times New Roman" panose="02020603050405020304" pitchFamily="18" charset="0"/>
              <a:ea typeface="Times New Roman" panose="02020603050405020304" pitchFamily="18" charset="0"/>
            </a:endParaRPr>
          </a:p>
          <a:p>
            <a:pPr algn="ctr" fontAlgn="auto">
              <a:lnSpc>
                <a:spcPct val="95000"/>
              </a:lnSpc>
              <a:spcAft>
                <a:spcPts val="0"/>
              </a:spcAft>
              <a:tabLst>
                <a:tab pos="540385" algn="l"/>
              </a:tabLst>
            </a:pP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dirty="0">
                <a:solidFill>
                  <a:schemeClr val="bg2">
                    <a:lumMod val="50000"/>
                  </a:schemeClr>
                </a:solidFill>
                <a:latin typeface="Times New Roman" panose="02020603050405020304" pitchFamily="18" charset="0"/>
                <a:ea typeface="Times New Roman" panose="02020603050405020304" pitchFamily="18" charset="0"/>
              </a:rPr>
              <a:t>https://www.countryreports.org/</a:t>
            </a: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2"/>
              </a:rPr>
              <a:t>http://news.bbc.co.uk/2/hi/country_profiles/default.stm</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dirty="0">
                <a:solidFill>
                  <a:schemeClr val="bg2">
                    <a:lumMod val="50000"/>
                  </a:schemeClr>
                </a:solidFill>
                <a:latin typeface="Times New Roman" panose="02020603050405020304" pitchFamily="18" charset="0"/>
                <a:ea typeface="Times New Roman" panose="02020603050405020304" pitchFamily="18" charset="0"/>
              </a:rPr>
              <a:t>https://www.oecd.org/regional/regional-policy/country-profiles.htm</a:t>
            </a: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3"/>
              </a:rPr>
              <a:t>https://unctadstat.unctad.org/CountryProfile/en-GB/index.html</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4"/>
              </a:rPr>
              <a:t>https://gwis.jrc.ec.europa.eu/apps/country.profile/</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dirty="0">
                <a:solidFill>
                  <a:schemeClr val="bg2">
                    <a:lumMod val="50000"/>
                  </a:schemeClr>
                </a:solidFill>
                <a:latin typeface="Times New Roman" panose="02020603050405020304" pitchFamily="18" charset="0"/>
                <a:ea typeface="Times New Roman" panose="02020603050405020304" pitchFamily="18" charset="0"/>
              </a:rPr>
              <a:t>https://tradeeconomics.com/country-profile/</a:t>
            </a:r>
            <a:endParaRPr lang="uk-UA" sz="20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500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1166843"/>
            <a:ext cx="9979742" cy="3477875"/>
          </a:xfrm>
          <a:prstGeom prst="rect">
            <a:avLst/>
          </a:prstGeom>
        </p:spPr>
        <p:txBody>
          <a:bodyPr wrap="square">
            <a:spAutoFit/>
          </a:bodyPr>
          <a:lstStyle/>
          <a:p>
            <a:pPr algn="ctr">
              <a:spcAft>
                <a:spcPts val="0"/>
              </a:spcAft>
            </a:pP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Світові рейтинги</a:t>
            </a:r>
          </a:p>
          <a:p>
            <a:pPr algn="ctr">
              <a:spcAft>
                <a:spcPts val="0"/>
              </a:spcAft>
            </a:pP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Human</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Development</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Index</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http://surl.li/rxskq</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Economic</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Freedom</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Index</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https://www.heritage.org/index/ranking</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Global</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Food</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Security</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Index</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http://surl.li/jxvyx</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Global</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prosperity</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index</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https://www.prosperity.com/rankings </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Doing</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Business</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https://archive.doingbusiness.org/en/doingbusiness </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Global</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Innovation</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Index</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https://www.globalinnovationindex.org/</a:t>
            </a:r>
          </a:p>
          <a:p>
            <a:pPr marL="342900" lvl="0" indent="-342900">
              <a:spcAft>
                <a:spcPts val="0"/>
              </a:spcAft>
              <a:buFont typeface="+mj-lt"/>
              <a:buAutoNum type="arabicPeriod"/>
            </a:pPr>
            <a:r>
              <a:rPr lang="uk-UA" sz="2000" dirty="0" err="1">
                <a:solidFill>
                  <a:schemeClr val="bg2">
                    <a:lumMod val="50000"/>
                  </a:schemeClr>
                </a:solidFill>
                <a:latin typeface="Times New Roman" panose="02020603050405020304" pitchFamily="18" charset="0"/>
                <a:ea typeface="Times New Roman" panose="02020603050405020304" pitchFamily="18" charset="0"/>
              </a:rPr>
              <a:t>Best</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dirty="0" err="1">
                <a:solidFill>
                  <a:schemeClr val="bg2">
                    <a:lumMod val="50000"/>
                  </a:schemeClr>
                </a:solidFill>
                <a:latin typeface="Times New Roman" panose="02020603050405020304" pitchFamily="18" charset="0"/>
                <a:ea typeface="Times New Roman" panose="02020603050405020304" pitchFamily="18" charset="0"/>
              </a:rPr>
              <a:t>Countries</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uk-UA" sz="2000" dirty="0">
                <a:solidFill>
                  <a:schemeClr val="bg2">
                    <a:lumMod val="50000"/>
                  </a:schemeClr>
                </a:solidFill>
                <a:latin typeface="Times New Roman" panose="02020603050405020304" pitchFamily="18" charset="0"/>
                <a:ea typeface="Times New Roman" panose="02020603050405020304" pitchFamily="18" charset="0"/>
              </a:rPr>
              <a:t>: </a:t>
            </a: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2"/>
              </a:rPr>
              <a:t>https://www.usnews.com/news/best-countries/rankings</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3"/>
              </a:rPr>
              <a:t>http://surl.li/nrfxb</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r>
              <a:rPr lang="ru-RU" sz="2000" dirty="0" err="1">
                <a:solidFill>
                  <a:schemeClr val="bg2">
                    <a:lumMod val="50000"/>
                  </a:schemeClr>
                </a:solidFill>
                <a:latin typeface="Times New Roman" panose="02020603050405020304" pitchFamily="18" charset="0"/>
                <a:ea typeface="Times New Roman" panose="02020603050405020304" pitchFamily="18" charset="0"/>
              </a:rPr>
              <a:t>International</a:t>
            </a:r>
            <a:r>
              <a:rPr lang="ru-RU" sz="2000" dirty="0">
                <a:solidFill>
                  <a:schemeClr val="bg2">
                    <a:lumMod val="50000"/>
                  </a:schemeClr>
                </a:solidFill>
                <a:latin typeface="Times New Roman" panose="02020603050405020304" pitchFamily="18" charset="0"/>
                <a:ea typeface="Times New Roman" panose="02020603050405020304" pitchFamily="18" charset="0"/>
              </a:rPr>
              <a:t> </a:t>
            </a:r>
            <a:r>
              <a:rPr lang="ru-RU" sz="2000" dirty="0" err="1">
                <a:solidFill>
                  <a:schemeClr val="bg2">
                    <a:lumMod val="50000"/>
                  </a:schemeClr>
                </a:solidFill>
                <a:latin typeface="Times New Roman" panose="02020603050405020304" pitchFamily="18" charset="0"/>
                <a:ea typeface="Times New Roman" panose="02020603050405020304" pitchFamily="18" charset="0"/>
              </a:rPr>
              <a:t>Tax</a:t>
            </a:r>
            <a:r>
              <a:rPr lang="ru-RU" sz="2000" dirty="0">
                <a:solidFill>
                  <a:schemeClr val="bg2">
                    <a:lumMod val="50000"/>
                  </a:schemeClr>
                </a:solidFill>
                <a:latin typeface="Times New Roman" panose="02020603050405020304" pitchFamily="18" charset="0"/>
                <a:ea typeface="Times New Roman" panose="02020603050405020304" pitchFamily="18" charset="0"/>
              </a:rPr>
              <a:t> </a:t>
            </a:r>
            <a:r>
              <a:rPr lang="ru-RU" sz="2000" dirty="0" err="1">
                <a:solidFill>
                  <a:schemeClr val="bg2">
                    <a:lumMod val="50000"/>
                  </a:schemeClr>
                </a:solidFill>
                <a:latin typeface="Times New Roman" panose="02020603050405020304" pitchFamily="18" charset="0"/>
                <a:ea typeface="Times New Roman" panose="02020603050405020304" pitchFamily="18" charset="0"/>
              </a:rPr>
              <a:t>Competitiveness</a:t>
            </a:r>
            <a:r>
              <a:rPr lang="ru-RU" sz="2000" dirty="0">
                <a:solidFill>
                  <a:schemeClr val="bg2">
                    <a:lumMod val="50000"/>
                  </a:schemeClr>
                </a:solidFill>
                <a:latin typeface="Times New Roman" panose="02020603050405020304" pitchFamily="18" charset="0"/>
                <a:ea typeface="Times New Roman" panose="02020603050405020304" pitchFamily="18" charset="0"/>
              </a:rPr>
              <a:t> </a:t>
            </a:r>
            <a:r>
              <a:rPr lang="ru-RU" sz="2000" dirty="0" err="1">
                <a:solidFill>
                  <a:schemeClr val="bg2">
                    <a:lumMod val="50000"/>
                  </a:schemeClr>
                </a:solidFill>
                <a:latin typeface="Times New Roman" panose="02020603050405020304" pitchFamily="18" charset="0"/>
                <a:ea typeface="Times New Roman" panose="02020603050405020304" pitchFamily="18" charset="0"/>
              </a:rPr>
              <a:t>Index</a:t>
            </a:r>
            <a:r>
              <a:rPr lang="ru-RU" sz="2000" dirty="0">
                <a:solidFill>
                  <a:schemeClr val="bg2">
                    <a:lumMod val="50000"/>
                  </a:schemeClr>
                </a:solidFill>
                <a:latin typeface="Times New Roman" panose="02020603050405020304" pitchFamily="18" charset="0"/>
                <a:ea typeface="Times New Roman" panose="02020603050405020304" pitchFamily="18" charset="0"/>
              </a:rPr>
              <a:t>. </a:t>
            </a:r>
            <a:r>
              <a:rPr lang="en-US" sz="2000" dirty="0">
                <a:solidFill>
                  <a:schemeClr val="bg2">
                    <a:lumMod val="50000"/>
                  </a:schemeClr>
                </a:solidFill>
                <a:latin typeface="Times New Roman" panose="02020603050405020304" pitchFamily="18" charset="0"/>
                <a:ea typeface="Times New Roman" panose="02020603050405020304" pitchFamily="18" charset="0"/>
              </a:rPr>
              <a:t>URL</a:t>
            </a:r>
            <a:r>
              <a:rPr lang="ru-RU" sz="2000" dirty="0">
                <a:solidFill>
                  <a:schemeClr val="bg2">
                    <a:lumMod val="50000"/>
                  </a:schemeClr>
                </a:solidFill>
                <a:latin typeface="Times New Roman" panose="02020603050405020304" pitchFamily="18" charset="0"/>
                <a:ea typeface="Times New Roman" panose="02020603050405020304" pitchFamily="18" charset="0"/>
              </a:rPr>
              <a:t>: http://surl.li/nrfxb</a:t>
            </a:r>
            <a:endParaRPr lang="uk-UA" sz="2000" dirty="0">
              <a:solidFill>
                <a:schemeClr val="bg2">
                  <a:lumMod val="50000"/>
                </a:schemeClr>
              </a:solidFill>
            </a:endParaRPr>
          </a:p>
        </p:txBody>
      </p:sp>
    </p:spTree>
    <p:extLst>
      <p:ext uri="{BB962C8B-B14F-4D97-AF65-F5344CB8AC3E}">
        <p14:creationId xmlns:p14="http://schemas.microsoft.com/office/powerpoint/2010/main" val="200089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8594" y="1005629"/>
            <a:ext cx="10766321" cy="3785652"/>
          </a:xfrm>
          <a:prstGeom prst="rect">
            <a:avLst/>
          </a:prstGeom>
        </p:spPr>
        <p:txBody>
          <a:bodyPr wrap="square">
            <a:spAutoFit/>
          </a:bodyPr>
          <a:lstStyle/>
          <a:p>
            <a:pPr algn="ctr">
              <a:spcAft>
                <a:spcPts val="0"/>
              </a:spcAft>
            </a:pP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Система </a:t>
            </a:r>
            <a:r>
              <a:rPr lang="uk-UA" sz="2000" b="1" dirty="0">
                <a:solidFill>
                  <a:schemeClr val="bg2">
                    <a:lumMod val="50000"/>
                  </a:schemeClr>
                </a:solidFill>
                <a:latin typeface="Times New Roman" panose="02020603050405020304" pitchFamily="18" charset="0"/>
                <a:ea typeface="Times New Roman" panose="02020603050405020304" pitchFamily="18" charset="0"/>
              </a:rPr>
              <a:t>економічних </a:t>
            </a: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показників</a:t>
            </a:r>
          </a:p>
          <a:p>
            <a:pPr algn="ctr">
              <a:spcAft>
                <a:spcPts val="0"/>
              </a:spcAft>
            </a:pP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2"/>
              </a:rPr>
              <a:t>https://databank.worldbank.org/source/world-development-indicators</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3"/>
              </a:rPr>
              <a:t>https://ourworldindata.org/</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4"/>
              </a:rPr>
              <a:t>https://www.theglobaleconomy.com/</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algn="ctr">
              <a:spcAft>
                <a:spcPts val="0"/>
              </a:spcAft>
            </a:pPr>
            <a:endParaRPr lang="uk-UA" sz="2000" b="1" dirty="0">
              <a:solidFill>
                <a:schemeClr val="bg2">
                  <a:lumMod val="50000"/>
                </a:schemeClr>
              </a:solidFill>
              <a:latin typeface="Times New Roman" panose="02020603050405020304" pitchFamily="18" charset="0"/>
              <a:ea typeface="Times New Roman" panose="02020603050405020304" pitchFamily="18" charset="0"/>
            </a:endParaRPr>
          </a:p>
          <a:p>
            <a:pPr algn="ctr">
              <a:spcAft>
                <a:spcPts val="0"/>
              </a:spcAft>
            </a:pPr>
            <a:endParaRPr lang="uk-UA" sz="2000" b="1" dirty="0" smtClean="0">
              <a:solidFill>
                <a:schemeClr val="bg2">
                  <a:lumMod val="50000"/>
                </a:schemeClr>
              </a:solidFill>
              <a:latin typeface="Times New Roman" panose="02020603050405020304" pitchFamily="18" charset="0"/>
              <a:ea typeface="Times New Roman" panose="02020603050405020304" pitchFamily="18" charset="0"/>
            </a:endParaRPr>
          </a:p>
          <a:p>
            <a:pPr algn="ctr">
              <a:spcAft>
                <a:spcPts val="0"/>
              </a:spcAft>
            </a:pPr>
            <a:r>
              <a:rPr lang="uk-UA" sz="2000" b="1" dirty="0" smtClean="0">
                <a:solidFill>
                  <a:schemeClr val="bg2">
                    <a:lumMod val="50000"/>
                  </a:schemeClr>
                </a:solidFill>
                <a:latin typeface="Times New Roman" panose="02020603050405020304" pitchFamily="18" charset="0"/>
                <a:ea typeface="Times New Roman" panose="02020603050405020304" pitchFamily="18" charset="0"/>
              </a:rPr>
              <a:t>Торговельна статистика</a:t>
            </a:r>
          </a:p>
          <a:p>
            <a:pPr algn="ctr">
              <a:spcAft>
                <a:spcPts val="0"/>
              </a:spcAft>
            </a:pP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dirty="0">
                <a:solidFill>
                  <a:schemeClr val="bg2">
                    <a:lumMod val="50000"/>
                  </a:schemeClr>
                </a:solidFill>
                <a:latin typeface="Times New Roman" panose="02020603050405020304" pitchFamily="18" charset="0"/>
                <a:ea typeface="Times New Roman" panose="02020603050405020304" pitchFamily="18" charset="0"/>
              </a:rPr>
              <a:t>https://wits.worldbank.org/countrystats.aspx?lang=en</a:t>
            </a: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5"/>
              </a:rPr>
              <a:t>https://oec.world/en</a:t>
            </a:r>
            <a:endParaRPr lang="uk-UA" sz="2000" dirty="0">
              <a:solidFill>
                <a:schemeClr val="bg2">
                  <a:lumMod val="50000"/>
                </a:schemeClr>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2000" u="sng" dirty="0">
                <a:solidFill>
                  <a:schemeClr val="bg2">
                    <a:lumMod val="50000"/>
                  </a:schemeClr>
                </a:solidFill>
                <a:latin typeface="Times New Roman" panose="02020603050405020304" pitchFamily="18" charset="0"/>
                <a:ea typeface="Times New Roman" panose="02020603050405020304" pitchFamily="18" charset="0"/>
                <a:hlinkClick r:id="rId6"/>
              </a:rPr>
              <a:t>https://atlas.cid.harvard.edu/</a:t>
            </a:r>
            <a:endParaRPr lang="uk-UA" sz="20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54162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494</TotalTime>
  <Words>591</Words>
  <Application>Microsoft Office PowerPoint</Application>
  <PresentationFormat>Широкоэкранный</PresentationFormat>
  <Paragraphs>71</Paragraphs>
  <Slides>10</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Aptos</vt:lpstr>
      <vt:lpstr>Arial</vt:lpstr>
      <vt:lpstr>Montserrat</vt:lpstr>
      <vt:lpstr>Montserrat ExtraBold</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Пользователь Windows</cp:lastModifiedBy>
  <cp:revision>38</cp:revision>
  <dcterms:created xsi:type="dcterms:W3CDTF">2023-01-12T09:20:21Z</dcterms:created>
  <dcterms:modified xsi:type="dcterms:W3CDTF">2024-04-14T10:40:49Z</dcterms:modified>
</cp:coreProperties>
</file>