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2"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80" d="100"/>
          <a:sy n="80" d="100"/>
        </p:scale>
        <p:origin x="5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1B4E3E-02E0-41F9-A4EC-AA80159F31E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11AD23A9-FD5D-499B-B144-2DFF1BC703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76864AB2-17CD-4A7F-9555-12D4736F1F2E}"/>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E791DE9D-E3BF-4C6A-B397-26F76AB33CDE}"/>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DA29FED2-7A47-4966-810F-A71834520777}"/>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1146704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B31594-3083-4A65-95FC-9E43BFA34DB3}"/>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39A46B90-3BCE-4E89-B9F8-A6CF7C7C5F7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6BE380AA-3205-4226-B3E4-8B7F48E90BA3}"/>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7FF6E738-525F-4810-8DC8-94148CF309A6}"/>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9CEE7A1-394C-4803-9596-4A0AE9A9650B}"/>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3667863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F9B09A3-5302-41BA-85AE-C11B2F582105}"/>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7D281AAD-EA13-4DD9-B4E6-E8AAA357D2D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A46CEB6C-5250-45D0-9F88-3AE59F90EC9C}"/>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9CD72838-07E3-4B8B-B96E-FFC07F7CB34B}"/>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2ED893E-E304-40F9-BF73-417801D4A763}"/>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1269014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F37C0F-64CD-41BE-8AD0-827560F5155F}"/>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F889BF62-B241-47A0-A957-1DB28DF51B0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1DDEE91A-FDAB-4077-9EC3-B492E366201A}"/>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A0931180-48C2-4D37-98DB-263EE7D44635}"/>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2D815B0E-6BE8-4EA6-ACDB-0A988FE6D9C9}"/>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190715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0AC80E-DEB9-425C-A953-F49E27D885C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C03C8BA7-7FE2-4370-BCD0-8A89BE9196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EC8EA87-83D4-4C11-A1E4-2D685B89D58C}"/>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4425F2B3-E4BB-4D70-AE33-012450939275}"/>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5119942-BCD5-429D-A0C0-3D1EBE6F35A4}"/>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383015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D86417-3EF1-42BF-947C-21AD7F57818F}"/>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F1AB6E9C-040C-49CF-BC6A-397B45F7E52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9DEDCE21-E452-42F4-B4F0-0C743A99A99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928B24C8-F37B-4220-A27A-ECCE0581377B}"/>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6" name="Нижний колонтитул 5">
            <a:extLst>
              <a:ext uri="{FF2B5EF4-FFF2-40B4-BE49-F238E27FC236}">
                <a16:creationId xmlns:a16="http://schemas.microsoft.com/office/drawing/2014/main" id="{85BC1800-1AED-455B-B97B-CBFDE28E561A}"/>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182FAB16-A9E4-47AF-A643-EBD9E09E3C53}"/>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35423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D77D23-65DA-43D1-AAC0-A0CD08DCE8F8}"/>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46779AB5-E60E-434A-BAEE-4D035F97B2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2D43FD6-C38C-471A-A4F6-6E20D4EBCD4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ED127C1D-5803-4BB2-AEEB-BE90CA31AD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51FE64C-36BE-480F-A9F1-DE0809BA9B4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76533B81-9DC6-43DB-A822-19A9D33126B4}"/>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8" name="Нижний колонтитул 7">
            <a:extLst>
              <a:ext uri="{FF2B5EF4-FFF2-40B4-BE49-F238E27FC236}">
                <a16:creationId xmlns:a16="http://schemas.microsoft.com/office/drawing/2014/main" id="{CA56CDE1-9204-4FF4-9B4E-139720168954}"/>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7B75277B-2B8E-48BC-8769-B40D342C8291}"/>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310303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86D0BF-9882-48E0-A33E-15DBB5E489D8}"/>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8D018315-71C5-44B3-9E48-589B13976B2E}"/>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4" name="Нижний колонтитул 3">
            <a:extLst>
              <a:ext uri="{FF2B5EF4-FFF2-40B4-BE49-F238E27FC236}">
                <a16:creationId xmlns:a16="http://schemas.microsoft.com/office/drawing/2014/main" id="{6AA716F0-E72E-4B13-A8E6-12EDF5717299}"/>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01E3D2CF-B19E-421E-B2F6-B928C4487584}"/>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107135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E790A3D-B00C-4064-8BCC-89A7C091BB4B}"/>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3" name="Нижний колонтитул 2">
            <a:extLst>
              <a:ext uri="{FF2B5EF4-FFF2-40B4-BE49-F238E27FC236}">
                <a16:creationId xmlns:a16="http://schemas.microsoft.com/office/drawing/2014/main" id="{742CD383-046D-468E-B0EF-701A31811231}"/>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F678E9D2-3E0A-4806-B5E9-66F3706734AA}"/>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1778076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9D7EF2-BC1C-4012-8A97-DD5A53099B4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9C0CA447-3B13-4B90-90BC-FF138C499C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BE5A9F1D-0BF8-4B68-A257-1373F8C68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8EB4974-0D23-4C43-B216-31A6FD7279F1}"/>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6" name="Нижний колонтитул 5">
            <a:extLst>
              <a:ext uri="{FF2B5EF4-FFF2-40B4-BE49-F238E27FC236}">
                <a16:creationId xmlns:a16="http://schemas.microsoft.com/office/drawing/2014/main" id="{E48CDBEA-410F-4B31-AAB1-69EA9759EEA9}"/>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EB9D4B73-5A1A-44DC-AF72-A323690EF99A}"/>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295279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223DF7-FEBC-45EC-9E76-FDF3AB28837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4A27138F-60C2-4E46-B0AF-4F24215261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409C34F3-AF04-49A0-93D8-72A7CA2FC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50977F8-6AA7-4441-919E-87926B0DF408}"/>
              </a:ext>
            </a:extLst>
          </p:cNvPr>
          <p:cNvSpPr>
            <a:spLocks noGrp="1"/>
          </p:cNvSpPr>
          <p:nvPr>
            <p:ph type="dt" sz="half" idx="10"/>
          </p:nvPr>
        </p:nvSpPr>
        <p:spPr/>
        <p:txBody>
          <a:bodyPr/>
          <a:lstStyle/>
          <a:p>
            <a:fld id="{EE253456-B0D4-42CC-8FEE-95A5E2B62B4D}" type="datetimeFigureOut">
              <a:rPr lang="uk-UA" smtClean="0"/>
              <a:t>15.11.2021</a:t>
            </a:fld>
            <a:endParaRPr lang="uk-UA"/>
          </a:p>
        </p:txBody>
      </p:sp>
      <p:sp>
        <p:nvSpPr>
          <p:cNvPr id="6" name="Нижний колонтитул 5">
            <a:extLst>
              <a:ext uri="{FF2B5EF4-FFF2-40B4-BE49-F238E27FC236}">
                <a16:creationId xmlns:a16="http://schemas.microsoft.com/office/drawing/2014/main" id="{4895808B-72B3-4343-98E7-DFDF51DA2C9E}"/>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FB1A4BF8-E6EC-4EC4-BDB6-E9DA060D5BFD}"/>
              </a:ext>
            </a:extLst>
          </p:cNvPr>
          <p:cNvSpPr>
            <a:spLocks noGrp="1"/>
          </p:cNvSpPr>
          <p:nvPr>
            <p:ph type="sldNum" sz="quarter" idx="12"/>
          </p:nvPr>
        </p:nvSpPr>
        <p:spPr/>
        <p:txBody>
          <a:bodyPr/>
          <a:lstStyle/>
          <a:p>
            <a:fld id="{7AE78B6C-2732-4174-B39D-2A52BB2D7943}" type="slidenum">
              <a:rPr lang="uk-UA" smtClean="0"/>
              <a:t>‹#›</a:t>
            </a:fld>
            <a:endParaRPr lang="uk-UA"/>
          </a:p>
        </p:txBody>
      </p:sp>
    </p:spTree>
    <p:extLst>
      <p:ext uri="{BB962C8B-B14F-4D97-AF65-F5344CB8AC3E}">
        <p14:creationId xmlns:p14="http://schemas.microsoft.com/office/powerpoint/2010/main" val="385018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87AC61-2AA4-4CBB-BF2E-6AFD60645B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08BBAEA2-E4C7-4B02-AF03-0316450D60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1FFBB7E1-F831-4977-A473-431F21FEF0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253456-B0D4-42CC-8FEE-95A5E2B62B4D}" type="datetimeFigureOut">
              <a:rPr lang="uk-UA" smtClean="0"/>
              <a:t>15.11.2021</a:t>
            </a:fld>
            <a:endParaRPr lang="uk-UA"/>
          </a:p>
        </p:txBody>
      </p:sp>
      <p:sp>
        <p:nvSpPr>
          <p:cNvPr id="5" name="Нижний колонтитул 4">
            <a:extLst>
              <a:ext uri="{FF2B5EF4-FFF2-40B4-BE49-F238E27FC236}">
                <a16:creationId xmlns:a16="http://schemas.microsoft.com/office/drawing/2014/main" id="{E2D8FADE-2EF4-4F37-85B4-219FCBC388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B1FA237A-14B2-4FDA-8129-C4EFE0A2BC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E78B6C-2732-4174-B39D-2A52BB2D7943}" type="slidenum">
              <a:rPr lang="uk-UA" smtClean="0"/>
              <a:t>‹#›</a:t>
            </a:fld>
            <a:endParaRPr lang="uk-UA"/>
          </a:p>
        </p:txBody>
      </p:sp>
    </p:spTree>
    <p:extLst>
      <p:ext uri="{BB962C8B-B14F-4D97-AF65-F5344CB8AC3E}">
        <p14:creationId xmlns:p14="http://schemas.microsoft.com/office/powerpoint/2010/main" val="4147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7C0DBC-91A4-43DF-910C-8A9FFE58C513}"/>
              </a:ext>
            </a:extLst>
          </p:cNvPr>
          <p:cNvSpPr>
            <a:spLocks noGrp="1"/>
          </p:cNvSpPr>
          <p:nvPr>
            <p:ph type="ctrTitle"/>
          </p:nvPr>
        </p:nvSpPr>
        <p:spPr>
          <a:xfrm>
            <a:off x="7464614" y="1783959"/>
            <a:ext cx="4087306" cy="2889114"/>
          </a:xfrm>
        </p:spPr>
        <p:txBody>
          <a:bodyPr anchor="b">
            <a:normAutofit/>
          </a:bodyPr>
          <a:lstStyle/>
          <a:p>
            <a:pPr algn="l"/>
            <a:r>
              <a:rPr lang="uk-UA" sz="4400" dirty="0">
                <a:solidFill>
                  <a:schemeClr val="bg1"/>
                </a:solidFill>
              </a:rPr>
              <a:t>Механізм стимулювання та матеріальна відповідальність</a:t>
            </a:r>
          </a:p>
        </p:txBody>
      </p:sp>
      <p:sp>
        <p:nvSpPr>
          <p:cNvPr id="3" name="Подзаголовок 2">
            <a:extLst>
              <a:ext uri="{FF2B5EF4-FFF2-40B4-BE49-F238E27FC236}">
                <a16:creationId xmlns:a16="http://schemas.microsoft.com/office/drawing/2014/main" id="{831C09C7-6BBE-4D12-9E13-06270D7CF8E5}"/>
              </a:ext>
            </a:extLst>
          </p:cNvPr>
          <p:cNvSpPr>
            <a:spLocks noGrp="1"/>
          </p:cNvSpPr>
          <p:nvPr>
            <p:ph type="subTitle" idx="1"/>
          </p:nvPr>
        </p:nvSpPr>
        <p:spPr>
          <a:xfrm>
            <a:off x="7464612" y="4750893"/>
            <a:ext cx="4087305" cy="1147863"/>
          </a:xfrm>
        </p:spPr>
        <p:txBody>
          <a:bodyPr anchor="t">
            <a:normAutofit/>
          </a:bodyPr>
          <a:lstStyle/>
          <a:p>
            <a:pPr algn="l"/>
            <a:r>
              <a:rPr lang="uk-UA" sz="2000" dirty="0">
                <a:solidFill>
                  <a:schemeClr val="bg1"/>
                </a:solidFill>
              </a:rPr>
              <a:t>Лекція з навчальної дисципліни «Контролінг»</a:t>
            </a:r>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51595B85-2399-45AC-B706-D4FEBBD46442}"/>
              </a:ext>
            </a:extLst>
          </p:cNvPr>
          <p:cNvPicPr>
            <a:picLocks noChangeAspect="1"/>
          </p:cNvPicPr>
          <p:nvPr/>
        </p:nvPicPr>
        <p:blipFill rotWithShape="1">
          <a:blip r:embed="rId2"/>
          <a:srcRect r="1357"/>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17134784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4AFABC-E12C-44D5-B839-DAEAA546C5AC}"/>
              </a:ext>
            </a:extLst>
          </p:cNvPr>
          <p:cNvSpPr/>
          <p:nvPr/>
        </p:nvSpPr>
        <p:spPr>
          <a:xfrm>
            <a:off x="2438400" y="1807029"/>
            <a:ext cx="7315200" cy="2862322"/>
          </a:xfrm>
          <a:prstGeom prst="rect">
            <a:avLst/>
          </a:prstGeom>
        </p:spPr>
        <p:txBody>
          <a:bodyPr wrap="square">
            <a:spAutoFit/>
          </a:bodyPr>
          <a:lstStyle/>
          <a:p>
            <a:pPr indent="191135" algn="just">
              <a:spcAft>
                <a:spcPts val="0"/>
              </a:spcAft>
            </a:pPr>
            <a:r>
              <a:rPr lang="uk-UA" spc="10" dirty="0">
                <a:latin typeface="Times New Roman" panose="02020603050405020304" pitchFamily="18" charset="0"/>
                <a:ea typeface="Times New Roman" panose="02020603050405020304" pitchFamily="18" charset="0"/>
              </a:rPr>
              <a:t>Стимулююча сила заробітної плати обумовлена ступенем залежності її величини від результатів праці в конкретних умовах діяльності. Вимога такої залежності є принциповою, загальною. На практиці вона не завжди може бути реалізованою сповна. Тому досить часто платять не за результати, а за кількість праці певної складності, вважаючи, що між ними є прямий зв’язок. Відповідно існують дві форми оплати праці — відрядна і почасова, які мають певні різновиди, що називаються системами. Детально не зупиняючись на методичних особливостях формування заробітної плати за окремими формами і системами, розглянемо мотиваційний аспект їх застосування.</a:t>
            </a:r>
            <a:endParaRPr lang="uk-UA"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935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F84556E-6672-4831-A999-82E339132F62}"/>
              </a:ext>
            </a:extLst>
          </p:cNvPr>
          <p:cNvSpPr/>
          <p:nvPr/>
        </p:nvSpPr>
        <p:spPr>
          <a:xfrm>
            <a:off x="1485900" y="696686"/>
            <a:ext cx="9214757" cy="1791285"/>
          </a:xfrm>
          <a:prstGeom prst="rect">
            <a:avLst/>
          </a:prstGeom>
        </p:spPr>
        <p:txBody>
          <a:bodyPr wrap="square">
            <a:spAutoFit/>
          </a:bodyPr>
          <a:lstStyle/>
          <a:p>
            <a:pPr indent="191135" algn="just">
              <a:spcAft>
                <a:spcPts val="0"/>
              </a:spcAft>
            </a:pPr>
            <a:r>
              <a:rPr lang="uk-UA" spc="20" dirty="0">
                <a:latin typeface="Times New Roman" panose="02020603050405020304" pitchFamily="18" charset="0"/>
                <a:ea typeface="Times New Roman" panose="02020603050405020304" pitchFamily="18" charset="0"/>
              </a:rPr>
              <a:t>При відрядній оплаті праці величина заробітку визначається відрядною розцінкою за одиницю продукції (роботи) і кількістю останньої. Таким чином, ця форма заробітної плати стимулює передусім кількісний результат праці — її продуктивність. Чим більша продуктивність праці, тим вищий заробіток. При цьому затрати заробітної плати на одиницю продукції (З</a:t>
            </a:r>
            <a:r>
              <a:rPr lang="uk-UA" spc="20" baseline="-25000" dirty="0">
                <a:latin typeface="Times New Roman" panose="02020603050405020304" pitchFamily="18" charset="0"/>
                <a:ea typeface="Times New Roman" panose="02020603050405020304" pitchFamily="18" charset="0"/>
              </a:rPr>
              <a:t>о</a:t>
            </a:r>
            <a:r>
              <a:rPr lang="uk-UA" spc="20" dirty="0">
                <a:latin typeface="Times New Roman" panose="02020603050405020304" pitchFamily="18" charset="0"/>
                <a:ea typeface="Times New Roman" panose="02020603050405020304" pitchFamily="18" charset="0"/>
              </a:rPr>
              <a:t>) залишаються незмінними — на рівні відрядної розцінки. На рисунку вони показані лінією, паралельною осі </a:t>
            </a:r>
            <a:r>
              <a:rPr lang="uk-UA" i="1" spc="20" dirty="0">
                <a:latin typeface="Times New Roman" panose="02020603050405020304" pitchFamily="18" charset="0"/>
                <a:ea typeface="Times New Roman" panose="02020603050405020304" pitchFamily="18" charset="0"/>
              </a:rPr>
              <a:t>N</a:t>
            </a:r>
            <a:r>
              <a:rPr lang="uk-UA" spc="20" dirty="0">
                <a:latin typeface="Times New Roman" panose="02020603050405020304" pitchFamily="18" charset="0"/>
                <a:ea typeface="Times New Roman" panose="02020603050405020304" pitchFamily="18" charset="0"/>
              </a:rPr>
              <a:t>.</a:t>
            </a:r>
            <a:endParaRPr lang="uk-UA" dirty="0">
              <a:latin typeface="Times New Roman" panose="02020603050405020304" pitchFamily="18" charset="0"/>
              <a:ea typeface="Times New Roman" panose="02020603050405020304" pitchFamily="18" charset="0"/>
            </a:endParaRPr>
          </a:p>
        </p:txBody>
      </p:sp>
      <p:pic>
        <p:nvPicPr>
          <p:cNvPr id="4" name="Рисунок 3">
            <a:extLst>
              <a:ext uri="{FF2B5EF4-FFF2-40B4-BE49-F238E27FC236}">
                <a16:creationId xmlns:a16="http://schemas.microsoft.com/office/drawing/2014/main" id="{63E8CCDD-9ED8-4DCF-AB47-EF89D93B35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6087" y="2487971"/>
            <a:ext cx="4834992" cy="4224750"/>
          </a:xfrm>
          <a:prstGeom prst="rect">
            <a:avLst/>
          </a:prstGeom>
        </p:spPr>
      </p:pic>
    </p:spTree>
    <p:extLst>
      <p:ext uri="{BB962C8B-B14F-4D97-AF65-F5344CB8AC3E}">
        <p14:creationId xmlns:p14="http://schemas.microsoft.com/office/powerpoint/2010/main" val="3643066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C9B8987-7ED9-4071-A026-EE5EE4608556}"/>
              </a:ext>
            </a:extLst>
          </p:cNvPr>
          <p:cNvSpPr/>
          <p:nvPr/>
        </p:nvSpPr>
        <p:spPr>
          <a:xfrm>
            <a:off x="1752600" y="1582340"/>
            <a:ext cx="8058149" cy="3693319"/>
          </a:xfrm>
          <a:prstGeom prst="rect">
            <a:avLst/>
          </a:prstGeom>
        </p:spPr>
        <p:txBody>
          <a:bodyPr wrap="square">
            <a:spAutoFit/>
          </a:bodyPr>
          <a:lstStyle/>
          <a:p>
            <a:pPr indent="191135" algn="just">
              <a:spcBef>
                <a:spcPts val="2800"/>
              </a:spcBef>
              <a:spcAft>
                <a:spcPts val="0"/>
              </a:spcAft>
            </a:pPr>
            <a:r>
              <a:rPr lang="uk-UA" dirty="0">
                <a:latin typeface="Times New Roman" panose="02020603050405020304" pitchFamily="18" charset="0"/>
                <a:ea typeface="Times New Roman" panose="02020603050405020304" pitchFamily="18" charset="0"/>
              </a:rPr>
              <a:t>Водночас, відрядна форма оплати праці має певні недоліки, які проявляються по-різному, залежно від конкретних умов. До них належать:</a:t>
            </a:r>
            <a:endParaRPr lang="uk-UA" sz="2000" dirty="0">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можливе послаблення уваги до якості продукції з боку виконавців технологічних операцій з метою спрямування всіх зусиль на кількісний аспект роботи;</a:t>
            </a:r>
          </a:p>
          <a:p>
            <a:pPr marL="342900" lvl="0" indent="-342900" algn="just">
              <a:spcAft>
                <a:spcPts val="0"/>
              </a:spcAft>
              <a:buClr>
                <a:srgbClr val="808080"/>
              </a:buClr>
              <a:buSzPts val="1150"/>
              <a:buFont typeface="Symbol" panose="05050102010706020507" pitchFamily="18" charset="2"/>
              <a:buChar char=""/>
              <a:tabLst>
                <a:tab pos="270510" algn="l"/>
                <a:tab pos="630555" algn="l"/>
              </a:tabLst>
            </a:pPr>
            <a:r>
              <a:rPr lang="uk-UA" dirty="0">
                <a:latin typeface="Times New Roman" panose="02020603050405020304" pitchFamily="18" charset="0"/>
                <a:ea typeface="Times New Roman" panose="02020603050405020304" pitchFamily="18" charset="0"/>
              </a:rPr>
              <a:t>спокуса порушення оптимальних режимів технологічних про­цесів, їх надмірної інтенсифікації, недодержання регламенту обслуговування машин, техніки безпеки, що призводить до додаткових витрат;</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складна і трудомістка робота з нормування праці й установлення норми виробітку (</a:t>
            </a:r>
            <a:r>
              <a:rPr lang="uk-UA" i="1" dirty="0" err="1">
                <a:latin typeface="Times New Roman" panose="02020603050405020304" pitchFamily="18" charset="0"/>
                <a:ea typeface="Times New Roman" panose="02020603050405020304" pitchFamily="18" charset="0"/>
              </a:rPr>
              <a:t>N</a:t>
            </a:r>
            <a:r>
              <a:rPr lang="uk-UA" baseline="-25000" dirty="0" err="1">
                <a:latin typeface="Times New Roman" panose="02020603050405020304" pitchFamily="18" charset="0"/>
                <a:ea typeface="Times New Roman" panose="02020603050405020304" pitchFamily="18" charset="0"/>
              </a:rPr>
              <a:t>н</a:t>
            </a:r>
            <a:r>
              <a:rPr lang="uk-UA" dirty="0">
                <a:latin typeface="Times New Roman" panose="02020603050405020304" pitchFamily="18" charset="0"/>
                <a:ea typeface="Times New Roman" panose="02020603050405020304" pitchFamily="18" charset="0"/>
              </a:rPr>
              <a:t>) і відрядних розцінок (З</a:t>
            </a:r>
            <a:r>
              <a:rPr lang="uk-UA" baseline="-25000" dirty="0">
                <a:latin typeface="Times New Roman" panose="02020603050405020304" pitchFamily="18" charset="0"/>
                <a:ea typeface="Times New Roman" panose="02020603050405020304" pitchFamily="18" charset="0"/>
              </a:rPr>
              <a:t>о</a:t>
            </a:r>
            <a:r>
              <a:rPr lang="uk-UA" dirty="0">
                <a:latin typeface="Times New Roman" panose="02020603050405020304" pitchFamily="18" charset="0"/>
                <a:ea typeface="Times New Roman" panose="02020603050405020304" pitchFamily="18" charset="0"/>
              </a:rPr>
              <a:t>), спорадичне невдоволення робітників їх рівнем.</a:t>
            </a:r>
          </a:p>
          <a:p>
            <a:pPr indent="191135"/>
            <a:r>
              <a:rPr lang="uk-UA" dirty="0">
                <a:latin typeface="Times New Roman" panose="02020603050405020304" pitchFamily="18" charset="0"/>
                <a:ea typeface="Times New Roman" panose="02020603050405020304" pitchFamily="18" charset="0"/>
              </a:rPr>
              <a:t>Отже, відрядна оплата праці потребує посиленого додержання режимів технологічного процесу, регламенту його обслуговування і якості продукції.</a:t>
            </a:r>
          </a:p>
        </p:txBody>
      </p:sp>
    </p:spTree>
    <p:extLst>
      <p:ext uri="{BB962C8B-B14F-4D97-AF65-F5344CB8AC3E}">
        <p14:creationId xmlns:p14="http://schemas.microsoft.com/office/powerpoint/2010/main" val="3869905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313F152-05A8-47DA-89D1-06D208A6AC88}"/>
              </a:ext>
            </a:extLst>
          </p:cNvPr>
          <p:cNvSpPr/>
          <p:nvPr/>
        </p:nvSpPr>
        <p:spPr>
          <a:xfrm>
            <a:off x="2438399" y="1752600"/>
            <a:ext cx="6486525" cy="2862322"/>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Відрядну оплату праці раціонально застосовувати за таких умов:</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можливе чітке кількісне вимірювання результатів праці та їх залежності від одного або кількох працівників (бригади);</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працівники мають можливість збільшити виробіток чи обсяг виконуваної роботи (продукції);</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існує точний облік роботи кожного виконавця;</a:t>
            </a:r>
          </a:p>
          <a:p>
            <a:pPr marL="342900" lvl="0" indent="-342900">
              <a:buClr>
                <a:srgbClr val="808080"/>
              </a:buClr>
              <a:buSzPts val="1150"/>
              <a:buFont typeface="Symbol" panose="05050102010706020507" pitchFamily="18" charset="2"/>
              <a:buChar char=""/>
              <a:tabLst>
                <a:tab pos="270510" algn="l"/>
                <a:tab pos="540385" algn="l"/>
              </a:tabLst>
            </a:pPr>
            <a:r>
              <a:rPr lang="uk-UA" dirty="0">
                <a:latin typeface="Times New Roman" panose="02020603050405020304" pitchFamily="18" charset="0"/>
                <a:ea typeface="Times New Roman" panose="02020603050405020304" pitchFamily="18" charset="0"/>
              </a:rPr>
              <a:t>є потреба на певній дільниці стимулювати підвищення продуктивності праці або збільшення обсягу продукції;</a:t>
            </a:r>
          </a:p>
          <a:p>
            <a:pPr marL="342900" lvl="0" indent="-342900">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на належному рівні організовано нормування праці.</a:t>
            </a:r>
          </a:p>
        </p:txBody>
      </p:sp>
    </p:spTree>
    <p:extLst>
      <p:ext uri="{BB962C8B-B14F-4D97-AF65-F5344CB8AC3E}">
        <p14:creationId xmlns:p14="http://schemas.microsoft.com/office/powerpoint/2010/main" val="3657701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80F2595-BF1F-4978-9DA6-6E5C158EFFD5}"/>
              </a:ext>
            </a:extLst>
          </p:cNvPr>
          <p:cNvSpPr/>
          <p:nvPr/>
        </p:nvSpPr>
        <p:spPr>
          <a:xfrm>
            <a:off x="2143124" y="1504950"/>
            <a:ext cx="7210425" cy="3416320"/>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Почасова оплата праці передбачає залежність заробітку від установленої тарифної ставки за одиницю часу роботи (як правило, годину) і тривалості останнього у розрахунковому періоді (місяці). Оскільки тарифна ставка визначається складністю виконуваної роботи і вимогами до рівня ділових якостей працівника, вона передусім стимулює підвищення кваліфікації та дисципліни (за належного обліку часу роботи). При зростанні продуктивності праці за цієї форми зарплати величина останньої на одиницю продукції знижується, і навпаки. Тому тут мають бути створені належні умови для підтримання нормальної інтенсивності роботи. Інакше є ризик підвищення собівартості продукції (послуг) внаслідок низької продуктивності праці.</a:t>
            </a:r>
          </a:p>
        </p:txBody>
      </p:sp>
    </p:spTree>
    <p:extLst>
      <p:ext uri="{BB962C8B-B14F-4D97-AF65-F5344CB8AC3E}">
        <p14:creationId xmlns:p14="http://schemas.microsoft.com/office/powerpoint/2010/main" val="695945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4143DF0-CF54-4418-A422-791E34CF2D36}"/>
              </a:ext>
            </a:extLst>
          </p:cNvPr>
          <p:cNvPicPr>
            <a:picLocks noChangeAspect="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3200400" y="674396"/>
            <a:ext cx="4541044" cy="3832807"/>
          </a:xfrm>
          <a:prstGeom prst="rect">
            <a:avLst/>
          </a:prstGeom>
        </p:spPr>
      </p:pic>
      <p:sp>
        <p:nvSpPr>
          <p:cNvPr id="4" name="Прямоугольник 3">
            <a:extLst>
              <a:ext uri="{FF2B5EF4-FFF2-40B4-BE49-F238E27FC236}">
                <a16:creationId xmlns:a16="http://schemas.microsoft.com/office/drawing/2014/main" id="{91D99E65-7E0C-4482-934D-239DC3B4A43C}"/>
              </a:ext>
            </a:extLst>
          </p:cNvPr>
          <p:cNvSpPr/>
          <p:nvPr/>
        </p:nvSpPr>
        <p:spPr>
          <a:xfrm>
            <a:off x="1781174" y="4733926"/>
            <a:ext cx="7915275" cy="923330"/>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Це вважається основним недоліком почасової заробітної плати. Разом з тим сфера застосування почасової оплати праці є досить широкою, і поступово створюються нові умови для її ефективного використання.</a:t>
            </a:r>
          </a:p>
        </p:txBody>
      </p:sp>
    </p:spTree>
    <p:extLst>
      <p:ext uri="{BB962C8B-B14F-4D97-AF65-F5344CB8AC3E}">
        <p14:creationId xmlns:p14="http://schemas.microsoft.com/office/powerpoint/2010/main" val="2016687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1F6ED73-1EB7-470E-83A6-85B14953B526}"/>
              </a:ext>
            </a:extLst>
          </p:cNvPr>
          <p:cNvSpPr/>
          <p:nvPr/>
        </p:nvSpPr>
        <p:spPr>
          <a:xfrm>
            <a:off x="2133601" y="1859339"/>
            <a:ext cx="7591424" cy="3139321"/>
          </a:xfrm>
          <a:prstGeom prst="rect">
            <a:avLst/>
          </a:prstGeom>
        </p:spPr>
        <p:txBody>
          <a:bodyPr wrap="square">
            <a:spAutoFit/>
          </a:bodyPr>
          <a:lstStyle/>
          <a:p>
            <a:pPr indent="191135"/>
            <a:r>
              <a:rPr lang="uk-UA" dirty="0">
                <a:latin typeface="Times New Roman" panose="02020603050405020304" pitchFamily="18" charset="0"/>
                <a:ea typeface="Times New Roman" panose="02020603050405020304" pitchFamily="18" charset="0"/>
              </a:rPr>
              <a:t>Застосування почасової оплати праці доцільне, коли:</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кількісний результат процесу визначається машиною або машинною системою, і працівник не може безпосередньо впливати на його величину;</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результат праці не можна вимірювати кількісно і відповідно немає можливості встановити норми виробітку і розцінки або коли така робота є надто трудомісткою;</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якість результатів праці, а значить, і якість самої праці є визначальним чинником; кількісний результат особливого значення не має;</a:t>
            </a:r>
          </a:p>
          <a:p>
            <a:pPr marL="342900" lvl="0" indent="-342900">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робота є небезпечною для працівника;</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завантаження роботою нерегулярне і має ймовірнісний характер.</a:t>
            </a:r>
          </a:p>
        </p:txBody>
      </p:sp>
    </p:spTree>
    <p:extLst>
      <p:ext uri="{BB962C8B-B14F-4D97-AF65-F5344CB8AC3E}">
        <p14:creationId xmlns:p14="http://schemas.microsoft.com/office/powerpoint/2010/main" val="3490381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03AE137-E7E9-4BB5-B11E-A3F2EDED7A17}"/>
              </a:ext>
            </a:extLst>
          </p:cNvPr>
          <p:cNvSpPr/>
          <p:nvPr/>
        </p:nvSpPr>
        <p:spPr>
          <a:xfrm>
            <a:off x="2200276" y="1381125"/>
            <a:ext cx="7629524" cy="3693319"/>
          </a:xfrm>
          <a:prstGeom prst="rect">
            <a:avLst/>
          </a:prstGeom>
        </p:spPr>
        <p:txBody>
          <a:bodyPr wrap="square">
            <a:spAutoFit/>
          </a:bodyPr>
          <a:lstStyle/>
          <a:p>
            <a:pPr indent="191135" algn="just">
              <a:spcAft>
                <a:spcPts val="0"/>
              </a:spcAft>
            </a:pPr>
            <a:r>
              <a:rPr lang="uk-UA" spc="30" dirty="0">
                <a:latin typeface="Times New Roman" panose="02020603050405020304" pitchFamily="18" charset="0"/>
                <a:ea typeface="Times New Roman" panose="02020603050405020304" pitchFamily="18" charset="0"/>
              </a:rPr>
              <a:t>Зазначені умови властиві багатьом видам діяльності. Передусім тим, що пов’язані з комплексно механізованими та </a:t>
            </a:r>
            <a:br>
              <a:rPr lang="uk-UA" spc="30" dirty="0">
                <a:latin typeface="Times New Roman" panose="02020603050405020304" pitchFamily="18" charset="0"/>
                <a:ea typeface="Times New Roman" panose="02020603050405020304" pitchFamily="18" charset="0"/>
              </a:rPr>
            </a:br>
            <a:r>
              <a:rPr lang="uk-UA" spc="30" dirty="0">
                <a:latin typeface="Times New Roman" panose="02020603050405020304" pitchFamily="18" charset="0"/>
                <a:ea typeface="Times New Roman" panose="02020603050405020304" pitchFamily="18" charset="0"/>
              </a:rPr>
              <a:t>автоматизованими процесами, потоковими лініями, обслуговуванням устаткування, виготовленням оригінальних чи унікальних виробів (наприклад, інструментів), сфери управління тощо.</a:t>
            </a:r>
            <a:endParaRPr lang="uk-UA" dirty="0">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Як показує досвід, застосування почасової оплати праці у її простій формі (залежність заробітку лише від тарифної ставки і відпрацьованого часу) здебільшого не забезпечує належного стимулюючого ефекту, недостатньо орієнтує працівників на кінцеві результати праці. Тому на практиці відповідно до конкретних умов застосовуються модифіковані системи почасової оплати праці, створюються гібридні форми почасової і відрядної оплати, ретельніше враховуються рівень кваліфікації, якість та умови праці тощо. </a:t>
            </a:r>
            <a:endParaRPr lang="uk-UA" dirty="0"/>
          </a:p>
        </p:txBody>
      </p:sp>
    </p:spTree>
    <p:extLst>
      <p:ext uri="{BB962C8B-B14F-4D97-AF65-F5344CB8AC3E}">
        <p14:creationId xmlns:p14="http://schemas.microsoft.com/office/powerpoint/2010/main" val="3530383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594E0DF-EB79-4155-8B12-323850B0EC5E}"/>
              </a:ext>
            </a:extLst>
          </p:cNvPr>
          <p:cNvSpPr/>
          <p:nvPr/>
        </p:nvSpPr>
        <p:spPr>
          <a:xfrm>
            <a:off x="2171699" y="1952626"/>
            <a:ext cx="7591425" cy="2031325"/>
          </a:xfrm>
          <a:prstGeom prst="rect">
            <a:avLst/>
          </a:prstGeom>
        </p:spPr>
        <p:txBody>
          <a:bodyPr wrap="square">
            <a:spAutoFit/>
          </a:bodyPr>
          <a:lstStyle/>
          <a:p>
            <a:pPr indent="191135" algn="just">
              <a:spcAft>
                <a:spcPts val="0"/>
              </a:spcAft>
              <a:tabLst>
                <a:tab pos="5490845" algn="l"/>
                <a:tab pos="5581015" algn="l"/>
              </a:tabLst>
            </a:pPr>
            <a:r>
              <a:rPr lang="uk-UA" dirty="0">
                <a:latin typeface="Times New Roman" panose="02020603050405020304" pitchFamily="18" charset="0"/>
                <a:ea typeface="Times New Roman" panose="02020603050405020304" pitchFamily="18" charset="0"/>
              </a:rPr>
              <a:t>Найбільш поширеними, досить ефективними і легко впроваджуваними є системи оплати праці, у яких прості форми почасової та відрядної зарплати доповнюються </a:t>
            </a:r>
            <a:r>
              <a:rPr lang="uk-UA" i="1" dirty="0">
                <a:latin typeface="Times New Roman" panose="02020603050405020304" pitchFamily="18" charset="0"/>
                <a:ea typeface="Times New Roman" panose="02020603050405020304" pitchFamily="18" charset="0"/>
              </a:rPr>
              <a:t>преміюванням</a:t>
            </a:r>
            <a:r>
              <a:rPr lang="uk-UA" dirty="0">
                <a:latin typeface="Times New Roman" panose="02020603050405020304" pitchFamily="18" charset="0"/>
                <a:ea typeface="Times New Roman" panose="02020603050405020304" pitchFamily="18" charset="0"/>
              </a:rPr>
              <a:t>. Показники й умови преміювання вибираються такими, щоб нейтралі­зувати певною мірою недоліки простих форм оплати праці й підвищити їх стимулюючу роль у певному напрямку. Показники преміювання визначають величину премії за певною шкалою, а умови є достатньою підставою для її виплати.</a:t>
            </a:r>
          </a:p>
        </p:txBody>
      </p:sp>
    </p:spTree>
    <p:extLst>
      <p:ext uri="{BB962C8B-B14F-4D97-AF65-F5344CB8AC3E}">
        <p14:creationId xmlns:p14="http://schemas.microsoft.com/office/powerpoint/2010/main" val="3252736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4DB1EBB-C92C-4A12-95B6-C00AC919F7AF}"/>
              </a:ext>
            </a:extLst>
          </p:cNvPr>
          <p:cNvSpPr/>
          <p:nvPr/>
        </p:nvSpPr>
        <p:spPr>
          <a:xfrm>
            <a:off x="2066925" y="1647825"/>
            <a:ext cx="7048500" cy="3416320"/>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У виробничих підрозділах, у яких треба збільшити випуск продукції без погіршення її якості, преміювання здійснюється за кількісні показники, а якісні є умовою нарахування премії. На дільницях (у бригадах), де за умовами виробництва немає змоги збільшити обсяг продукції або це не потрібно, премії установлюються за якісні показники. Однак для того, щоб підвищена увага до якості продукції не призводила до зменшення обсягу її виготовлення, підставою для преміювання можуть бути і кількісні показники. У тих випадках, коли в певному виробничому підрозділі потрібно чи економічно доцільно збільшувати обсяг продукції й одночасно є резерви підвищення її якості, преміювання здійснюється за кількісні та якісні показники.</a:t>
            </a:r>
          </a:p>
        </p:txBody>
      </p:sp>
    </p:spTree>
    <p:extLst>
      <p:ext uri="{BB962C8B-B14F-4D97-AF65-F5344CB8AC3E}">
        <p14:creationId xmlns:p14="http://schemas.microsoft.com/office/powerpoint/2010/main" val="370657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E9979A-9D2E-4CBC-A1AE-802C2FD23048}"/>
              </a:ext>
            </a:extLst>
          </p:cNvPr>
          <p:cNvSpPr txBox="1"/>
          <p:nvPr/>
        </p:nvSpPr>
        <p:spPr>
          <a:xfrm>
            <a:off x="1523999" y="1643743"/>
            <a:ext cx="8458201" cy="2308324"/>
          </a:xfrm>
          <a:prstGeom prst="rect">
            <a:avLst/>
          </a:prstGeom>
          <a:noFill/>
        </p:spPr>
        <p:txBody>
          <a:bodyPr wrap="square" rtlCol="0">
            <a:spAutoFit/>
          </a:bodyPr>
          <a:lstStyle/>
          <a:p>
            <a:pPr algn="ctr"/>
            <a:r>
              <a:rPr lang="uk-UA" dirty="0">
                <a:latin typeface="Times New Roman" panose="02020603050405020304" pitchFamily="18" charset="0"/>
                <a:cs typeface="Times New Roman" panose="02020603050405020304" pitchFamily="18" charset="0"/>
              </a:rPr>
              <a:t>ПЛАН</a:t>
            </a:r>
          </a:p>
          <a:p>
            <a:pPr marL="342900" indent="-342900" algn="just">
              <a:buAutoNum type="arabicPeriod"/>
            </a:pPr>
            <a:r>
              <a:rPr lang="uk-UA" dirty="0"/>
              <a:t>Роль, форми і джерела стимулювання</a:t>
            </a:r>
          </a:p>
          <a:p>
            <a:pPr marL="342900" indent="-342900" algn="just">
              <a:buAutoNum type="arabicPeriod"/>
            </a:pPr>
            <a:r>
              <a:rPr lang="uk-UA" dirty="0"/>
              <a:t>Стимулююча функція оплати праці</a:t>
            </a:r>
          </a:p>
          <a:p>
            <a:pPr marL="342900" indent="-342900">
              <a:buAutoNum type="arabicPeriod"/>
            </a:pPr>
            <a:r>
              <a:rPr lang="uk-UA" dirty="0"/>
              <a:t>Оплата праці за кінцевим колективним результатом і її стимулююча роль</a:t>
            </a:r>
          </a:p>
          <a:p>
            <a:pPr marL="342900" indent="-342900">
              <a:buAutoNum type="arabicPeriod"/>
            </a:pPr>
            <a:r>
              <a:rPr lang="uk-UA" dirty="0"/>
              <a:t>Стимулювання через участь у прибутку</a:t>
            </a:r>
          </a:p>
          <a:p>
            <a:pPr marL="342900" indent="-342900">
              <a:buAutoNum type="arabicPeriod"/>
            </a:pPr>
            <a:r>
              <a:rPr lang="uk-UA" dirty="0"/>
              <a:t>Форми і зміст матеріальної відповідальності</a:t>
            </a:r>
          </a:p>
          <a:p>
            <a:pPr marL="342900" indent="-342900">
              <a:buAutoNum type="arabicPeriod"/>
            </a:pPr>
            <a:r>
              <a:rPr lang="uk-UA" dirty="0"/>
              <a:t>Методи обчислення збитків і економічних санкцій</a:t>
            </a:r>
          </a:p>
          <a:p>
            <a:pPr marL="342900" indent="-342900">
              <a:buAutoNum type="arabicPeriod"/>
            </a:pPr>
            <a:r>
              <a:rPr lang="uk-UA" dirty="0"/>
              <a:t>Особливості внутрішньовиробничої матеріальної відповідальності</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9444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D5F6D8-C933-4857-AB5B-1C1E2AD436B2}"/>
              </a:ext>
            </a:extLst>
          </p:cNvPr>
          <p:cNvSpPr/>
          <p:nvPr/>
        </p:nvSpPr>
        <p:spPr>
          <a:xfrm>
            <a:off x="2285999" y="1638300"/>
            <a:ext cx="6981825" cy="3416320"/>
          </a:xfrm>
          <a:prstGeom prst="rect">
            <a:avLst/>
          </a:prstGeom>
        </p:spPr>
        <p:txBody>
          <a:bodyPr wrap="square">
            <a:spAutoFit/>
          </a:bodyPr>
          <a:lstStyle/>
          <a:p>
            <a:pPr indent="191135" algn="just">
              <a:spcAft>
                <a:spcPts val="0"/>
              </a:spcAft>
            </a:pPr>
            <a:r>
              <a:rPr lang="uk-UA" spc="-10" dirty="0">
                <a:latin typeface="Times New Roman" panose="02020603050405020304" pitchFamily="18" charset="0"/>
                <a:ea typeface="Times New Roman" panose="02020603050405020304" pitchFamily="18" charset="0"/>
              </a:rPr>
              <a:t>До </a:t>
            </a:r>
            <a:r>
              <a:rPr lang="uk-UA" i="1" spc="-10" dirty="0">
                <a:latin typeface="Times New Roman" panose="02020603050405020304" pitchFamily="18" charset="0"/>
                <a:ea typeface="Times New Roman" panose="02020603050405020304" pitchFamily="18" charset="0"/>
              </a:rPr>
              <a:t>кількісних показників</a:t>
            </a:r>
            <a:r>
              <a:rPr lang="uk-UA" spc="-10" dirty="0">
                <a:latin typeface="Times New Roman" panose="02020603050405020304" pitchFamily="18" charset="0"/>
                <a:ea typeface="Times New Roman" panose="02020603050405020304" pitchFamily="18" charset="0"/>
              </a:rPr>
              <a:t> преміювання належать показники обсягу продукції (робіт, послуг) установленої номенклатури (у натуральному, грошовому та трудовому виразах). Отже, преміювання здійснюється за виконання і перевиконання планових (нормативних) завдань щодо виготовлення продукції (виконання робіт).</a:t>
            </a:r>
            <a:endParaRPr lang="uk-UA" dirty="0">
              <a:latin typeface="Times New Roman" panose="02020603050405020304" pitchFamily="18" charset="0"/>
              <a:ea typeface="Times New Roman" panose="02020603050405020304" pitchFamily="18" charset="0"/>
            </a:endParaRPr>
          </a:p>
          <a:p>
            <a:pPr indent="191135" algn="just">
              <a:spcAft>
                <a:spcPts val="0"/>
              </a:spcAft>
            </a:pPr>
            <a:r>
              <a:rPr lang="uk-UA" i="1" dirty="0">
                <a:latin typeface="Times New Roman" panose="02020603050405020304" pitchFamily="18" charset="0"/>
                <a:ea typeface="Times New Roman" panose="02020603050405020304" pitchFamily="18" charset="0"/>
              </a:rPr>
              <a:t>Якісні показники</a:t>
            </a:r>
            <a:r>
              <a:rPr lang="uk-UA" dirty="0">
                <a:latin typeface="Times New Roman" panose="02020603050405020304" pitchFamily="18" charset="0"/>
                <a:ea typeface="Times New Roman" panose="02020603050405020304" pitchFamily="18" charset="0"/>
              </a:rPr>
              <a:t> мають ширший оцінний спектр. Передусім це показники якості продукції і комплексні показники якості праці. Сюди відносять і такі показники, як рівень витрат (економія ресурсів), рівень використання устаткування, дотримання трудової дисципліни та ін. Зазначені та подібні їм якісні показники як базові для преміювання повинні мати прямий чи опосередкований кількісний вимір.</a:t>
            </a:r>
          </a:p>
        </p:txBody>
      </p:sp>
    </p:spTree>
    <p:extLst>
      <p:ext uri="{BB962C8B-B14F-4D97-AF65-F5344CB8AC3E}">
        <p14:creationId xmlns:p14="http://schemas.microsoft.com/office/powerpoint/2010/main" val="4039333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5C5CA34-96BA-4D4F-8F25-0F559EB6E500}"/>
              </a:ext>
            </a:extLst>
          </p:cNvPr>
          <p:cNvSpPr/>
          <p:nvPr/>
        </p:nvSpPr>
        <p:spPr>
          <a:xfrm>
            <a:off x="2028824" y="1409700"/>
            <a:ext cx="7077075" cy="4175502"/>
          </a:xfrm>
          <a:prstGeom prst="rect">
            <a:avLst/>
          </a:prstGeom>
        </p:spPr>
        <p:txBody>
          <a:bodyPr wrap="square">
            <a:spAutoFit/>
          </a:bodyPr>
          <a:lstStyle/>
          <a:p>
            <a:pPr algn="ctr">
              <a:spcBef>
                <a:spcPts val="2000"/>
              </a:spcBef>
              <a:spcAft>
                <a:spcPts val="1600"/>
              </a:spcAft>
            </a:pPr>
            <a:r>
              <a:rPr lang="uk-UA" b="1" cap="all" dirty="0">
                <a:latin typeface="Times New Roman" panose="02020603050405020304" pitchFamily="18" charset="0"/>
                <a:ea typeface="Times New Roman" panose="02020603050405020304" pitchFamily="18" charset="0"/>
              </a:rPr>
              <a:t>3. Оплата праці за кінцевим </a:t>
            </a:r>
            <a:br>
              <a:rPr lang="uk-UA" b="1" cap="all" dirty="0">
                <a:latin typeface="Times New Roman" panose="02020603050405020304" pitchFamily="18" charset="0"/>
                <a:ea typeface="Times New Roman" panose="02020603050405020304" pitchFamily="18" charset="0"/>
              </a:rPr>
            </a:br>
            <a:r>
              <a:rPr lang="uk-UA" b="1" cap="all" dirty="0">
                <a:latin typeface="Times New Roman" panose="02020603050405020304" pitchFamily="18" charset="0"/>
                <a:ea typeface="Times New Roman" panose="02020603050405020304" pitchFamily="18" charset="0"/>
              </a:rPr>
              <a:t>колективним результатом і її стимулююча роль</a:t>
            </a:r>
          </a:p>
          <a:p>
            <a:pPr indent="191135" algn="just">
              <a:spcAft>
                <a:spcPts val="0"/>
              </a:spcAft>
            </a:pPr>
            <a:r>
              <a:rPr lang="uk-UA" spc="10" dirty="0">
                <a:latin typeface="Times New Roman" panose="02020603050405020304" pitchFamily="18" charset="0"/>
                <a:ea typeface="Times New Roman" panose="02020603050405020304" pitchFamily="18" charset="0"/>
              </a:rPr>
              <a:t>Фонд оплати праці підрозділів підприємства визначається, як і по підприємству в цілому, на основі встановлених форм і систем заробітної плати, тобто суми необхідних виплат узагальнюються знизу вверх. Водночас на рівні невеликих підрозділів (дільниць, бригад), продукція яких є дефіцитною і підприємство заінтересоване в зростанні обсягу її виробництва, ефективно може застосовуватись оплата за кінцевим колективним результатом. У даному разі під кінцевим результатом розуміють результат роботи всього підрозділу, а не окремого працівника. Така форма оплати праці поширена на рівні бригади. Але за відповідних умов вона може успішно застосовуватись і в інших організаційних виробничих підрозділах, особливо тих, що працюють за договором </a:t>
            </a:r>
            <a:r>
              <a:rPr lang="uk-UA" spc="10" dirty="0" err="1">
                <a:latin typeface="Times New Roman" panose="02020603050405020304" pitchFamily="18" charset="0"/>
                <a:ea typeface="Times New Roman" panose="02020603050405020304" pitchFamily="18" charset="0"/>
              </a:rPr>
              <a:t>підряду</a:t>
            </a:r>
            <a:r>
              <a:rPr lang="uk-UA" spc="10" dirty="0">
                <a:latin typeface="Times New Roman" panose="02020603050405020304" pitchFamily="18" charset="0"/>
                <a:ea typeface="Times New Roman" panose="02020603050405020304" pitchFamily="18" charset="0"/>
              </a:rPr>
              <a:t>.</a:t>
            </a:r>
            <a:endParaRPr lang="uk-UA"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2086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A6FD364-0F9D-44E8-AD3C-9586996EB360}"/>
              </a:ext>
            </a:extLst>
          </p:cNvPr>
          <p:cNvSpPr/>
          <p:nvPr/>
        </p:nvSpPr>
        <p:spPr>
          <a:xfrm>
            <a:off x="2285999" y="2028825"/>
            <a:ext cx="6677025" cy="2585323"/>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Згідно з цією формою оплати праці загальний (колективний) фонд заробітної плати підрозділу формується на основі обсягу виготовленої ним продукції у натуральному виразі, комплексних розцінок на кожну її одиницю і встановлених доплат і премій. Після цього загальний заробіток розподіляється між членами колективу (бригади) згідно з відпрацьованим часом і коефіцієнтом трудової участі (КТУ) або за іншою методикою, яка обов’язково повинна враховувати внесок кожного працівника в кінцевий результат.</a:t>
            </a:r>
          </a:p>
        </p:txBody>
      </p:sp>
    </p:spTree>
    <p:extLst>
      <p:ext uri="{BB962C8B-B14F-4D97-AF65-F5344CB8AC3E}">
        <p14:creationId xmlns:p14="http://schemas.microsoft.com/office/powerpoint/2010/main" val="2273456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29848A5-A005-4882-A6E1-1D2BE0668AE1}"/>
              </a:ext>
            </a:extLst>
          </p:cNvPr>
          <p:cNvSpPr/>
          <p:nvPr/>
        </p:nvSpPr>
        <p:spPr>
          <a:xfrm>
            <a:off x="2295525" y="2274838"/>
            <a:ext cx="6515100" cy="2308324"/>
          </a:xfrm>
          <a:prstGeom prst="rect">
            <a:avLst/>
          </a:prstGeom>
        </p:spPr>
        <p:txBody>
          <a:bodyPr wrap="square">
            <a:spAutoFit/>
          </a:bodyPr>
          <a:lstStyle/>
          <a:p>
            <a:pPr indent="191135" algn="just">
              <a:spcBef>
                <a:spcPts val="2800"/>
              </a:spcBef>
              <a:spcAft>
                <a:spcPts val="0"/>
              </a:spcAft>
            </a:pPr>
            <a:r>
              <a:rPr lang="uk-UA" dirty="0">
                <a:latin typeface="Times New Roman" panose="02020603050405020304" pitchFamily="18" charset="0"/>
                <a:ea typeface="Times New Roman" panose="02020603050405020304" pitchFamily="18" charset="0"/>
              </a:rPr>
              <a:t>Комплексні розцінки як нормативи оплати праці на одиницю продукції охоплюють основну зарплату всіх працівників підрозділу (бригади), що працює на умовах </a:t>
            </a:r>
            <a:r>
              <a:rPr lang="uk-UA" dirty="0" err="1">
                <a:latin typeface="Times New Roman" panose="02020603050405020304" pitchFamily="18" charset="0"/>
                <a:ea typeface="Times New Roman" panose="02020603050405020304" pitchFamily="18" charset="0"/>
              </a:rPr>
              <a:t>підряду</a:t>
            </a:r>
            <a:r>
              <a:rPr lang="uk-UA" dirty="0">
                <a:latin typeface="Times New Roman" panose="02020603050405020304" pitchFamily="18" charset="0"/>
                <a:ea typeface="Times New Roman" panose="02020603050405020304" pitchFamily="18" charset="0"/>
              </a:rPr>
              <a:t>. Основна заробітна плата виробничих робітників на одиницю продукції обчислюється підсумовуванням поопераційних відрядних розцінок або множенням нормованої технологічної трудомісткості виробів на середньочасову тарифну ставку виробничих робітників.</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65417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A6611C1-9A05-4E16-9AA1-4B675625C82E}"/>
              </a:ext>
            </a:extLst>
          </p:cNvPr>
          <p:cNvSpPr/>
          <p:nvPr/>
        </p:nvSpPr>
        <p:spPr>
          <a:xfrm>
            <a:off x="2400299" y="1990725"/>
            <a:ext cx="6619875" cy="2031325"/>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При розподілі нарахованого фонду оплати праці між членами підрядного колективу (бригади) важливе значення має такий показник, як коефіцієнт трудової участі (КТУ). Коефіцієнт трудової участі — це узагальнена кількісна оцінка внеску кожного члена колективу в загальні результати праці. У КТУ враховується продуктивність праці, складність та якість роботи, трудова дисципліна та ін.</a:t>
            </a:r>
          </a:p>
        </p:txBody>
      </p:sp>
    </p:spTree>
    <p:extLst>
      <p:ext uri="{BB962C8B-B14F-4D97-AF65-F5344CB8AC3E}">
        <p14:creationId xmlns:p14="http://schemas.microsoft.com/office/powerpoint/2010/main" val="617913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FD42EA2-7F5A-4C4F-A8B2-20127ECA7469}"/>
              </a:ext>
            </a:extLst>
          </p:cNvPr>
          <p:cNvSpPr/>
          <p:nvPr/>
        </p:nvSpPr>
        <p:spPr>
          <a:xfrm>
            <a:off x="2333624" y="1371600"/>
            <a:ext cx="6810375" cy="230832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Внесок конкретного працівника в результати колективної праці на основі КТУ в більшості випадків визначається так:</a:t>
            </a:r>
          </a:p>
          <a:p>
            <a:pPr marL="342900" lvl="0" indent="-342900">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установлюється базовий КТУ;</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оцінюється робота кожного виконавця за певною системою показників і визначається збільшення (зменшення) базового КТУ за встановленою шкалою в балах;</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обчислюється фактичний КТУ за місяць як сума базового КТУ і загальної величини його зміни.</a:t>
            </a:r>
          </a:p>
        </p:txBody>
      </p:sp>
      <p:sp>
        <p:nvSpPr>
          <p:cNvPr id="3" name="Прямоугольник 2">
            <a:extLst>
              <a:ext uri="{FF2B5EF4-FFF2-40B4-BE49-F238E27FC236}">
                <a16:creationId xmlns:a16="http://schemas.microsoft.com/office/drawing/2014/main" id="{CFC5A95E-550A-4648-A9BE-9CDC1D9D13B2}"/>
              </a:ext>
            </a:extLst>
          </p:cNvPr>
          <p:cNvSpPr/>
          <p:nvPr/>
        </p:nvSpPr>
        <p:spPr>
          <a:xfrm>
            <a:off x="2333624" y="3857624"/>
            <a:ext cx="6810376" cy="1200329"/>
          </a:xfrm>
          <a:prstGeom prst="rect">
            <a:avLst/>
          </a:prstGeom>
        </p:spPr>
        <p:txBody>
          <a:bodyPr wrap="square">
            <a:spAutoFit/>
          </a:bodyPr>
          <a:lstStyle/>
          <a:p>
            <a:pPr algn="just"/>
            <a:r>
              <a:rPr lang="uk-UA" dirty="0">
                <a:latin typeface="Times New Roman" panose="02020603050405020304" pitchFamily="18" charset="0"/>
                <a:ea typeface="Times New Roman" panose="02020603050405020304" pitchFamily="18" charset="0"/>
              </a:rPr>
              <a:t>Базовий КТУ робітників на відрядній оплаті обчислюється діленням зведеної повної місячної відрядної заробітної плати на кругле число, близьке за величиною до середньої зарплати працівників бригади за місяць. </a:t>
            </a:r>
            <a:endParaRPr lang="uk-UA" dirty="0"/>
          </a:p>
        </p:txBody>
      </p:sp>
    </p:spTree>
    <p:extLst>
      <p:ext uri="{BB962C8B-B14F-4D97-AF65-F5344CB8AC3E}">
        <p14:creationId xmlns:p14="http://schemas.microsoft.com/office/powerpoint/2010/main" val="715487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D97670D-CBC3-44FE-89AA-0867F951699A}"/>
              </a:ext>
            </a:extLst>
          </p:cNvPr>
          <p:cNvSpPr/>
          <p:nvPr/>
        </p:nvSpPr>
        <p:spPr>
          <a:xfrm>
            <a:off x="2352676" y="2009776"/>
            <a:ext cx="7000874" cy="2585323"/>
          </a:xfrm>
          <a:prstGeom prst="rect">
            <a:avLst/>
          </a:prstGeom>
        </p:spPr>
        <p:txBody>
          <a:bodyPr wrap="square">
            <a:spAutoFit/>
          </a:bodyPr>
          <a:lstStyle/>
          <a:p>
            <a:r>
              <a:rPr lang="uk-UA" spc="10" dirty="0">
                <a:latin typeface="Times New Roman" panose="02020603050405020304" pitchFamily="18" charset="0"/>
                <a:ea typeface="Times New Roman" panose="02020603050405020304" pitchFamily="18" charset="0"/>
              </a:rPr>
              <a:t>Для визначення фактичного КТУ за результатами роботи за місяць керівником колективу (бригадиром) організовується щоденний оперативний облік виконання оцінювальних показників кожним виконавцем у спеціальному табелі (журналі). У табелі зазначається шифр показника і величина зміни КТУ (+, –). Наприкінці місяця обчислюється загальна зміна КТУ за відпрацьований час у днях як середньоарифметична. Крім цього, враховується зміна КТУ за показниками, що фіксуються наприкінці місяця (за наставництво, допомогу і сприяння партнерам по роботі та ін.).</a:t>
            </a:r>
            <a:endParaRPr lang="uk-UA" dirty="0"/>
          </a:p>
        </p:txBody>
      </p:sp>
    </p:spTree>
    <p:extLst>
      <p:ext uri="{BB962C8B-B14F-4D97-AF65-F5344CB8AC3E}">
        <p14:creationId xmlns:p14="http://schemas.microsoft.com/office/powerpoint/2010/main" val="1151233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1307041-3FB4-47D6-AA3B-2CF28BF316AE}"/>
              </a:ext>
            </a:extLst>
          </p:cNvPr>
          <p:cNvSpPr/>
          <p:nvPr/>
        </p:nvSpPr>
        <p:spPr>
          <a:xfrm>
            <a:off x="2390775" y="1990725"/>
            <a:ext cx="6924675" cy="2585323"/>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Фактичний заробіток розподіляється між членами колективу (бригади) з урахуванням відпрацьованого часу і фактичного КТУ. При цьому можуть бути два варіанти розподілу: 1) розподіля­ється весь заробіток з урахуванням КТУ; 2) згідно з КТУ розподіляється лише надтарифний заробіток і премія. Останній варіант має значно нижчий стимулюючий ефект. Але лише він прийнятний тоді, коли заробіток не може бути нижчим за тарифну його величину (правове обмеження) або коли члени колективу заперечують проти розподілу всього заробітку за КТУ.</a:t>
            </a:r>
          </a:p>
        </p:txBody>
      </p:sp>
    </p:spTree>
    <p:extLst>
      <p:ext uri="{BB962C8B-B14F-4D97-AF65-F5344CB8AC3E}">
        <p14:creationId xmlns:p14="http://schemas.microsoft.com/office/powerpoint/2010/main" val="3317704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94C33F6-E8DA-433B-9AC8-28B934BE929C}"/>
              </a:ext>
            </a:extLst>
          </p:cNvPr>
          <p:cNvSpPr/>
          <p:nvPr/>
        </p:nvSpPr>
        <p:spPr>
          <a:xfrm>
            <a:off x="2285999" y="1479748"/>
            <a:ext cx="7096125" cy="3898503"/>
          </a:xfrm>
          <a:prstGeom prst="rect">
            <a:avLst/>
          </a:prstGeom>
        </p:spPr>
        <p:txBody>
          <a:bodyPr wrap="square">
            <a:spAutoFit/>
          </a:bodyPr>
          <a:lstStyle/>
          <a:p>
            <a:pPr algn="ctr">
              <a:spcBef>
                <a:spcPts val="2200"/>
              </a:spcBef>
              <a:spcAft>
                <a:spcPts val="1600"/>
              </a:spcAft>
            </a:pPr>
            <a:r>
              <a:rPr lang="uk-UA" b="1" cap="all" dirty="0">
                <a:latin typeface="Times New Roman" panose="02020603050405020304" pitchFamily="18" charset="0"/>
                <a:ea typeface="Times New Roman" panose="02020603050405020304" pitchFamily="18" charset="0"/>
              </a:rPr>
              <a:t>4. Стимулювання через участь у прибутку</a:t>
            </a:r>
          </a:p>
          <a:p>
            <a:pPr indent="191135" algn="just">
              <a:spcAft>
                <a:spcPts val="0"/>
              </a:spcAft>
            </a:pPr>
            <a:r>
              <a:rPr lang="uk-UA" dirty="0">
                <a:latin typeface="Times New Roman" panose="02020603050405020304" pitchFamily="18" charset="0"/>
                <a:ea typeface="Times New Roman" panose="02020603050405020304" pitchFamily="18" charset="0"/>
              </a:rPr>
              <a:t>Участь працівників у прибутку, який виражає, як правило, основну мету і кінцевий результат діяльності підприємства, є важливим напрямком стимулювання підвищення ефективності виробництва. Така участь здійснюється у формі виплат із прибутку, тобто певна частина прибутку розподіляється між працівниками. Як уже зазначалося, виплати персоналу підприємства з прибутку поділяються на два види: виплати за участь у капіталі та виплати за результати діяльності. Принципова відмінність між ними полягає в тому, що виплати за участь у капіталі ґрунтуються на відносинах власності і є формою доходу на капітал. Другий вид виплат не пов’язаний з відносинами власності на капітал підпри­ємства і є формою заохочення працівників у досягненні високих кінцевих результатів.</a:t>
            </a:r>
          </a:p>
        </p:txBody>
      </p:sp>
    </p:spTree>
    <p:extLst>
      <p:ext uri="{BB962C8B-B14F-4D97-AF65-F5344CB8AC3E}">
        <p14:creationId xmlns:p14="http://schemas.microsoft.com/office/powerpoint/2010/main" val="1634389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B4919E-B5B2-437D-AE62-AA2E46F1710F}"/>
              </a:ext>
            </a:extLst>
          </p:cNvPr>
          <p:cNvSpPr/>
          <p:nvPr/>
        </p:nvSpPr>
        <p:spPr>
          <a:xfrm>
            <a:off x="2747962" y="2362200"/>
            <a:ext cx="6696075" cy="1754326"/>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Виплати працівникам за участь у капіталі стосуються передусім акціонерних підприємств. Вони здійснюються у формі щорічних дивідендів тим працівникам, які є власниками акцій підприємства. Джерело виплат дивідендів — прибуток підприємства як суб’єкта власності, а не умовні чи реальні прибутки підрозділів, оскільки останні не є емітентами акцій.</a:t>
            </a:r>
          </a:p>
        </p:txBody>
      </p:sp>
    </p:spTree>
    <p:extLst>
      <p:ext uri="{BB962C8B-B14F-4D97-AF65-F5344CB8AC3E}">
        <p14:creationId xmlns:p14="http://schemas.microsoft.com/office/powerpoint/2010/main" val="1132242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09E5F31-D7E3-4AA2-A9B2-5BD8A4F007AC}"/>
              </a:ext>
            </a:extLst>
          </p:cNvPr>
          <p:cNvSpPr/>
          <p:nvPr/>
        </p:nvSpPr>
        <p:spPr>
          <a:xfrm>
            <a:off x="1741714" y="1166842"/>
            <a:ext cx="8926286" cy="4524315"/>
          </a:xfrm>
          <a:prstGeom prst="rect">
            <a:avLst/>
          </a:prstGeom>
        </p:spPr>
        <p:txBody>
          <a:bodyPr wrap="square">
            <a:spAutoFit/>
          </a:bodyPr>
          <a:lstStyle/>
          <a:p>
            <a:pPr algn="ctr"/>
            <a:r>
              <a:rPr lang="uk-UA" b="1" cap="all" dirty="0">
                <a:latin typeface="Times New Roman" panose="02020603050405020304" pitchFamily="18" charset="0"/>
                <a:ea typeface="Times New Roman" panose="02020603050405020304" pitchFamily="18" charset="0"/>
              </a:rPr>
              <a:t>1. Роль, форми і джерела стимулювання</a:t>
            </a:r>
          </a:p>
          <a:p>
            <a:pPr marR="90170" indent="191135" algn="just">
              <a:tabLst>
                <a:tab pos="5490845" algn="l"/>
              </a:tabLst>
            </a:pPr>
            <a:r>
              <a:rPr lang="uk-UA" spc="-20" dirty="0">
                <a:latin typeface="Times New Roman" panose="02020603050405020304" pitchFamily="18" charset="0"/>
                <a:ea typeface="Times New Roman" panose="02020603050405020304" pitchFamily="18" charset="0"/>
              </a:rPr>
              <a:t>Будь-який організований процес, у тому числі й виробництво, здійснюється і регулюється людьми. Його ефективність значною мірою залежить від того, як працівники ставляться до виконання своїх функцій і реалізації мети, задля якої цей процес здійснюється.</a:t>
            </a:r>
            <a:endParaRPr lang="uk-UA" dirty="0">
              <a:latin typeface="Times New Roman" panose="02020603050405020304" pitchFamily="18" charset="0"/>
              <a:ea typeface="Times New Roman" panose="02020603050405020304" pitchFamily="18" charset="0"/>
            </a:endParaRPr>
          </a:p>
          <a:p>
            <a:pPr indent="191135" algn="just"/>
            <a:r>
              <a:rPr lang="uk-UA" spc="-20" dirty="0">
                <a:latin typeface="Times New Roman" panose="02020603050405020304" pitchFamily="18" charset="0"/>
                <a:ea typeface="Times New Roman" panose="02020603050405020304" pitchFamily="18" charset="0"/>
              </a:rPr>
              <a:t>Як відомо, в основі поведінки людини, а отже і ставлення її до праці, є мотиви. Термін «мотив» походить від латинського слова </a:t>
            </a:r>
            <a:r>
              <a:rPr lang="uk-UA" i="1" spc="-20" dirty="0" err="1">
                <a:latin typeface="Times New Roman" panose="02020603050405020304" pitchFamily="18" charset="0"/>
                <a:ea typeface="Times New Roman" panose="02020603050405020304" pitchFamily="18" charset="0"/>
              </a:rPr>
              <a:t>moveo</a:t>
            </a:r>
            <a:r>
              <a:rPr lang="uk-UA" spc="-20" dirty="0">
                <a:latin typeface="Times New Roman" panose="02020603050405020304" pitchFamily="18" charset="0"/>
                <a:ea typeface="Times New Roman" panose="02020603050405020304" pitchFamily="18" charset="0"/>
              </a:rPr>
              <a:t> (</a:t>
            </a:r>
            <a:r>
              <a:rPr lang="uk-UA" spc="-20" dirty="0" err="1">
                <a:latin typeface="Times New Roman" panose="02020603050405020304" pitchFamily="18" charset="0"/>
                <a:ea typeface="Times New Roman" panose="02020603050405020304" pitchFamily="18" charset="0"/>
              </a:rPr>
              <a:t>фр</a:t>
            </a:r>
            <a:r>
              <a:rPr lang="uk-UA" spc="-20" dirty="0">
                <a:latin typeface="Times New Roman" panose="02020603050405020304" pitchFamily="18" charset="0"/>
                <a:ea typeface="Times New Roman" panose="02020603050405020304" pitchFamily="18" charset="0"/>
              </a:rPr>
              <a:t>. </a:t>
            </a:r>
            <a:r>
              <a:rPr lang="uk-UA" i="1" spc="-20" dirty="0" err="1">
                <a:latin typeface="Times New Roman" panose="02020603050405020304" pitchFamily="18" charset="0"/>
                <a:ea typeface="Times New Roman" panose="02020603050405020304" pitchFamily="18" charset="0"/>
              </a:rPr>
              <a:t>motif</a:t>
            </a:r>
            <a:r>
              <a:rPr lang="uk-UA" spc="-20" dirty="0">
                <a:latin typeface="Times New Roman" panose="02020603050405020304" pitchFamily="18" charset="0"/>
                <a:ea typeface="Times New Roman" panose="02020603050405020304" pitchFamily="18" charset="0"/>
              </a:rPr>
              <a:t>), що в усталеній економічній інтерпретації означає спонукальну причину дій і вчинків людини. Поряд зі словом мотив у літературі й на практиці широко вживається термін «стимул» (від лат. </a:t>
            </a:r>
            <a:r>
              <a:rPr lang="uk-UA" i="1" spc="-20" dirty="0" err="1">
                <a:latin typeface="Times New Roman" panose="02020603050405020304" pitchFamily="18" charset="0"/>
                <a:ea typeface="Times New Roman" panose="02020603050405020304" pitchFamily="18" charset="0"/>
              </a:rPr>
              <a:t>stimulus</a:t>
            </a:r>
            <a:r>
              <a:rPr lang="uk-UA" spc="-20" dirty="0">
                <a:latin typeface="Times New Roman" panose="02020603050405020304" pitchFamily="18" charset="0"/>
                <a:ea typeface="Times New Roman" panose="02020603050405020304" pitchFamily="18" charset="0"/>
              </a:rPr>
              <a:t> — загострена палка, стрекало), зміст якого можна пояснити як спонукання до дії в певному напрямку. У більшості випадків ці терміни розглядають як синоніми, тобто як такі, що виражають одну й ту саму сутність, що в принципі правильно. Водночас між мотивом і стимулом є певна сутнісна відмінність, хоча якогось практичного значення вона не має. </a:t>
            </a:r>
            <a:r>
              <a:rPr lang="uk-UA" i="1" spc="-20" dirty="0">
                <a:latin typeface="Times New Roman" panose="02020603050405020304" pitchFamily="18" charset="0"/>
                <a:ea typeface="Times New Roman" panose="02020603050405020304" pitchFamily="18" charset="0"/>
              </a:rPr>
              <a:t>Мотив</a:t>
            </a:r>
            <a:r>
              <a:rPr lang="uk-UA" spc="-20" dirty="0">
                <a:latin typeface="Times New Roman" panose="02020603050405020304" pitchFamily="18" charset="0"/>
                <a:ea typeface="Times New Roman" panose="02020603050405020304" pitchFamily="18" charset="0"/>
              </a:rPr>
              <a:t> — це внутрішня спонукальна сила, прагнення. </a:t>
            </a:r>
            <a:r>
              <a:rPr lang="uk-UA" i="1" spc="-20" dirty="0">
                <a:latin typeface="Times New Roman" panose="02020603050405020304" pitchFamily="18" charset="0"/>
                <a:ea typeface="Times New Roman" panose="02020603050405020304" pitchFamily="18" charset="0"/>
              </a:rPr>
              <a:t>Стимул</a:t>
            </a:r>
            <a:r>
              <a:rPr lang="uk-UA" spc="-20" dirty="0">
                <a:latin typeface="Times New Roman" panose="02020603050405020304" pitchFamily="18" charset="0"/>
                <a:ea typeface="Times New Roman" panose="02020603050405020304" pitchFamily="18" charset="0"/>
              </a:rPr>
              <a:t> — зовнішнє збудження з певною метою. Тому можна вважати, що стимулювання здійснюється з метою мотивації потрібної поведінки працівників.</a:t>
            </a:r>
            <a:endParaRPr lang="uk-UA"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53663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896EC9-96D2-4AC8-B737-31F9FBD7E4EB}"/>
              </a:ext>
            </a:extLst>
          </p:cNvPr>
          <p:cNvSpPr/>
          <p:nvPr/>
        </p:nvSpPr>
        <p:spPr>
          <a:xfrm>
            <a:off x="1905000" y="1685926"/>
            <a:ext cx="7524750" cy="370403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Іноді дивіденди виплачуються не грошима, а акціями — шляхом додаткового їх випуску. Таку форму розрахунків часто застосовують компанії, що швидко розвиваються і потребують коштів на інвестування. Підприємство зберігає гроші, а акціонери додатково одержують акції. При цьому треба мати на увазі, що форма виплати дивідендів впливає на структуру балансу підприємства, а саме:</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у разі грошової виплати дивідендів на суму виплат зменшується актив (гроші) і пасив (прибуток); зменшується ліквідність і частка власного капіталу;</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якщо дивіденди виплачуються через додатковий випуск акцій, актив не змінюється; у пасиві змінюється структура власного капіталу (збільшується статутний капітал і відповідно зменшується прибуток на суму емісії акцій).</a:t>
            </a:r>
          </a:p>
        </p:txBody>
      </p:sp>
    </p:spTree>
    <p:extLst>
      <p:ext uri="{BB962C8B-B14F-4D97-AF65-F5344CB8AC3E}">
        <p14:creationId xmlns:p14="http://schemas.microsoft.com/office/powerpoint/2010/main" val="33245202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13A73B6-DF2C-4E0D-AA31-7FB5FA3016FB}"/>
              </a:ext>
            </a:extLst>
          </p:cNvPr>
          <p:cNvSpPr/>
          <p:nvPr/>
        </p:nvSpPr>
        <p:spPr>
          <a:xfrm>
            <a:off x="2505075" y="2171701"/>
            <a:ext cx="6477000" cy="1754326"/>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Досить ефективним і поширеним є стимулювання працівників із прибутку, не пов’язане з відносинами власності. Його механізм може бути різним залежно від конкретних умов і політики стимулювання на підприємстві. При цьому важливе значення має економічний статус підрозділів підприємства — є вони центрами витрат чи центрами прибутку.</a:t>
            </a:r>
          </a:p>
        </p:txBody>
      </p:sp>
    </p:spTree>
    <p:extLst>
      <p:ext uri="{BB962C8B-B14F-4D97-AF65-F5344CB8AC3E}">
        <p14:creationId xmlns:p14="http://schemas.microsoft.com/office/powerpoint/2010/main" val="29701923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193787D-F2C8-4BF1-837F-5F0F113C24B4}"/>
              </a:ext>
            </a:extLst>
          </p:cNvPr>
          <p:cNvSpPr/>
          <p:nvPr/>
        </p:nvSpPr>
        <p:spPr>
          <a:xfrm>
            <a:off x="2590799" y="1582340"/>
            <a:ext cx="6638925" cy="3693319"/>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У першому випадку, тобто коли підрозділи — центри витрат, виплати із прибутку працівникам підрозділів здійснюються централізовано на основі певної системи оцінки результатів роботи чи просто у відсотках від заробітної плати. Такі виплати можуть бути періодичними (1—2 рази на рік, так звані бонуси), епізодичними — за окремі особливі результати, пов’язані з видатними датами, у вигляді матеріальної допомоги та ін.</a:t>
            </a:r>
          </a:p>
          <a:p>
            <a:pPr indent="191135" algn="just">
              <a:spcAft>
                <a:spcPts val="0"/>
              </a:spcAft>
            </a:pPr>
            <a:r>
              <a:rPr lang="uk-UA" dirty="0">
                <a:latin typeface="Times New Roman" panose="02020603050405020304" pitchFamily="18" charset="0"/>
                <a:ea typeface="Times New Roman" panose="02020603050405020304" pitchFamily="18" charset="0"/>
              </a:rPr>
              <a:t>Виплати з прибутку (премії) доцільні й за економне використання ресурсів і зниження витрат порівняно з установленим плановим завданням (нормами), оскільки воно безпосередньо впливає на його величину. У цьому разі суму виплат треба встанов­лювати у відсотках від одержаної надпланової економії з урахуванням оподаткування.</a:t>
            </a:r>
          </a:p>
        </p:txBody>
      </p:sp>
    </p:spTree>
    <p:extLst>
      <p:ext uri="{BB962C8B-B14F-4D97-AF65-F5344CB8AC3E}">
        <p14:creationId xmlns:p14="http://schemas.microsoft.com/office/powerpoint/2010/main" val="8495282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AA1743-9EE0-454A-8300-B2234AD2C718}"/>
              </a:ext>
            </a:extLst>
          </p:cNvPr>
          <p:cNvSpPr/>
          <p:nvPr/>
        </p:nvSpPr>
        <p:spPr>
          <a:xfrm>
            <a:off x="2466975" y="1257300"/>
            <a:ext cx="7162800" cy="4247317"/>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У випадку, коли підрозділи є центрами прибутку, стимулювання з останнього здійснюється децентралізовано і має форми індивідуального і колективного заохочення. Варіанти знову-таки можуть бути різними. При цьому важливо, який прибуток формує підрозділ — умовний (розрахунковий) чи реальний (від продажу продукції).</a:t>
            </a:r>
          </a:p>
          <a:p>
            <a:pPr algn="just"/>
            <a:r>
              <a:rPr lang="uk-UA" dirty="0">
                <a:latin typeface="Times New Roman" panose="02020603050405020304" pitchFamily="18" charset="0"/>
                <a:ea typeface="Times New Roman" panose="02020603050405020304" pitchFamily="18" charset="0"/>
              </a:rPr>
              <a:t>    Якщо прибуток підрозділів умовний, тобто утворюється як розрахункова величина в межах підприємства, то така форма стимулювання є трансформованою формою централізованого заохочення виплатами з прибутку. Хоча формально прибуток підрозділів утворюється за результатами їх діяльності (різниця між обсягом кінцевої продукції у трансфертних цінах і витратами підрозділу), фактично він являє собою певну частину прибутку підприємства, що розподіляється між підрозділами на цілі стимулювання. </a:t>
            </a:r>
            <a:endParaRPr lang="uk-UA" dirty="0"/>
          </a:p>
        </p:txBody>
      </p:sp>
    </p:spTree>
    <p:extLst>
      <p:ext uri="{BB962C8B-B14F-4D97-AF65-F5344CB8AC3E}">
        <p14:creationId xmlns:p14="http://schemas.microsoft.com/office/powerpoint/2010/main" val="3643535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9BE60B8-6430-44F0-9F9E-291E9212E21B}"/>
              </a:ext>
            </a:extLst>
          </p:cNvPr>
          <p:cNvSpPr/>
          <p:nvPr/>
        </p:nvSpPr>
        <p:spPr>
          <a:xfrm>
            <a:off x="2305050" y="2190750"/>
            <a:ext cx="6686550" cy="2031325"/>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Напрямки використання прибутку підрозділів при зазначеному його формуванні визначаються одночасно з вибором моделі внутрішніх цін. Це передусім індивідуальні виплати працівникам підрозділів, аналогічні розглянутим вище (для центрів витрат). Крім цього, таким чином можуть фінансуватись (повністю або частково) деякі загальні потреби і проекти підрозділів: поліпшення умов праці, соціально-культурні заходи та ін.</a:t>
            </a:r>
          </a:p>
        </p:txBody>
      </p:sp>
    </p:spTree>
    <p:extLst>
      <p:ext uri="{BB962C8B-B14F-4D97-AF65-F5344CB8AC3E}">
        <p14:creationId xmlns:p14="http://schemas.microsoft.com/office/powerpoint/2010/main" val="4095874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0BFA46A-53F4-40FF-A6E7-59C57BB1E819}"/>
              </a:ext>
            </a:extLst>
          </p:cNvPr>
          <p:cNvSpPr/>
          <p:nvPr/>
        </p:nvSpPr>
        <p:spPr>
          <a:xfrm>
            <a:off x="2276475" y="1714500"/>
            <a:ext cx="6762750" cy="3067506"/>
          </a:xfrm>
          <a:prstGeom prst="rect">
            <a:avLst/>
          </a:prstGeom>
        </p:spPr>
        <p:txBody>
          <a:bodyPr wrap="square">
            <a:spAutoFit/>
          </a:bodyPr>
          <a:lstStyle/>
          <a:p>
            <a:pPr algn="ctr">
              <a:spcBef>
                <a:spcPts val="2000"/>
              </a:spcBef>
              <a:spcAft>
                <a:spcPts val="1600"/>
              </a:spcAft>
            </a:pPr>
            <a:r>
              <a:rPr lang="uk-UA" b="1" cap="all" dirty="0">
                <a:latin typeface="Times New Roman" panose="02020603050405020304" pitchFamily="18" charset="0"/>
                <a:ea typeface="Times New Roman" panose="02020603050405020304" pitchFamily="18" charset="0"/>
              </a:rPr>
              <a:t>5. Форми і зміст матеріальної відповідальності</a:t>
            </a:r>
          </a:p>
          <a:p>
            <a:pPr indent="191135" algn="just">
              <a:spcAft>
                <a:spcPts val="0"/>
              </a:spcAft>
            </a:pPr>
            <a:r>
              <a:rPr lang="uk-UA" dirty="0">
                <a:latin typeface="Times New Roman" panose="02020603050405020304" pitchFamily="18" charset="0"/>
                <a:ea typeface="Times New Roman" panose="02020603050405020304" pitchFamily="18" charset="0"/>
              </a:rPr>
              <a:t>У процесі виробничої, інвестиційної, фінансової та іншої діяльності підприємство бере на себе певні обов’язки. Вони обумовлені чинним законодавством, іншими нормативними актами, господарськими договорами тощо. Отже, підприємство повинно нести відповідальність за належне виконання своїх функцій і обов’язків згідно з установленими нормами і правилами господарювання. Основним видом діяльності підприємства є виробнича діяльність, тобто виготовлення і збут продукції. Тому його відповідальність стосується передусім цієї важливої сфери.</a:t>
            </a:r>
            <a:endParaRPr lang="uk-UA"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67531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6A79430-04F0-4E45-8BC3-497FF97FFFD8}"/>
              </a:ext>
            </a:extLst>
          </p:cNvPr>
          <p:cNvSpPr/>
          <p:nvPr/>
        </p:nvSpPr>
        <p:spPr>
          <a:xfrm>
            <a:off x="2824162" y="1582340"/>
            <a:ext cx="6543675" cy="3693319"/>
          </a:xfrm>
          <a:prstGeom prst="rect">
            <a:avLst/>
          </a:prstGeom>
        </p:spPr>
        <p:txBody>
          <a:bodyPr wrap="square">
            <a:spAutoFit/>
          </a:bodyPr>
          <a:lstStyle/>
          <a:p>
            <a:pPr indent="191135" algn="just">
              <a:spcAft>
                <a:spcPts val="0"/>
              </a:spcAft>
            </a:pPr>
            <a:r>
              <a:rPr lang="uk-UA" spc="20" dirty="0">
                <a:latin typeface="Times New Roman" panose="02020603050405020304" pitchFamily="18" charset="0"/>
                <a:ea typeface="Times New Roman" panose="02020603050405020304" pitchFamily="18" charset="0"/>
              </a:rPr>
              <a:t>Підприємство несе відповідальність за виконання зобов’я­зань щодо поставок продукції та її якості перед споживачами і державою.</a:t>
            </a:r>
            <a:endParaRPr lang="uk-UA" sz="1200"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Є два види споживачів продукції — підприємства і населення. На підприємствах здійснюється виробниче споживання. Куплені товари стають факторами виробництва, яке має чіткий регламент за часом. Тому важлива своєчасна їх поставка, а також належна якість. При порушенні термінів поставки продукції, невідповідності її якості встановленим вимогам підприємства-споживачі зазнають певних збитків, чим порушується еквівалентність товарно-грошових відносин між партнерами. Захист економічних інте­ресів потерпілої сторони здійснюється через правовий механізм матеріальної відповідальності.</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61625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5815CDF-DF04-4239-9371-C81EB806BCD8}"/>
              </a:ext>
            </a:extLst>
          </p:cNvPr>
          <p:cNvSpPr/>
          <p:nvPr/>
        </p:nvSpPr>
        <p:spPr>
          <a:xfrm>
            <a:off x="2095499" y="2266950"/>
            <a:ext cx="7191375" cy="1754326"/>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Підприємства — виробники продукції кінцевого призначення (предметів народного споживання) відповідають перед населенням за її якість згідно із Законом України “Про захист прав споживачів”. Цей закон передбачає матеріальну відповідальність за виготовлення і продаж неякісних товарів у таких формах, як їх обмін, повернення грошей, заплачених за товар, компенсації втрат тощо.</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2915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4D618A5-7044-42FE-9188-726936F9D067}"/>
              </a:ext>
            </a:extLst>
          </p:cNvPr>
          <p:cNvSpPr/>
          <p:nvPr/>
        </p:nvSpPr>
        <p:spPr>
          <a:xfrm>
            <a:off x="2524124" y="2136338"/>
            <a:ext cx="6810375" cy="2585323"/>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Відносини між підприємствами ґрунтуються на договірній основі. Така форма регулювання </a:t>
            </a:r>
            <a:r>
              <a:rPr lang="uk-UA" dirty="0" err="1">
                <a:latin typeface="Times New Roman" panose="02020603050405020304" pitchFamily="18" charset="0"/>
                <a:ea typeface="Times New Roman" panose="02020603050405020304" pitchFamily="18" charset="0"/>
              </a:rPr>
              <a:t>зв’язків</a:t>
            </a:r>
            <a:r>
              <a:rPr lang="uk-UA" dirty="0">
                <a:latin typeface="Times New Roman" panose="02020603050405020304" pitchFamily="18" charset="0"/>
                <a:ea typeface="Times New Roman" panose="02020603050405020304" pitchFamily="18" charset="0"/>
              </a:rPr>
              <a:t> з певною модифікацією поширюється і на підрозділи, що мають високий рівень операційної самостійності. За цих умов підприємства матеріально відповідають за виконання господарських договорів, у яких зазначаються санкції за порушення зобов’язань. Підрозділи, діяльність яких обмежується внутрішніми відносинами на підприємстві, відповідають за виконання планових завдань з виготовлення продукції та її внутрішньовиробничих поставок.</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53331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FEB2812-8B93-4418-A297-2D5074AAFB92}"/>
              </a:ext>
            </a:extLst>
          </p:cNvPr>
          <p:cNvSpPr/>
          <p:nvPr/>
        </p:nvSpPr>
        <p:spPr>
          <a:xfrm>
            <a:off x="2590799" y="885825"/>
            <a:ext cx="6677025" cy="5632311"/>
          </a:xfrm>
          <a:prstGeom prst="rect">
            <a:avLst/>
          </a:prstGeom>
        </p:spPr>
        <p:txBody>
          <a:bodyPr wrap="square">
            <a:spAutoFit/>
          </a:bodyPr>
          <a:lstStyle/>
          <a:p>
            <a:pPr indent="191135" algn="just">
              <a:spcAft>
                <a:spcPts val="0"/>
              </a:spcAft>
            </a:pPr>
            <a:r>
              <a:rPr lang="uk-UA" spc="-20" dirty="0">
                <a:latin typeface="Times New Roman" panose="02020603050405020304" pitchFamily="18" charset="0"/>
                <a:ea typeface="Times New Roman" panose="02020603050405020304" pitchFamily="18" charset="0"/>
              </a:rPr>
              <a:t>Матеріальна відповідальність підприємств та їхніх підрозділів</a:t>
            </a:r>
            <a:r>
              <a:rPr lang="uk-UA" dirty="0">
                <a:latin typeface="Times New Roman" panose="02020603050405020304" pitchFamily="18" charset="0"/>
                <a:ea typeface="Times New Roman" panose="02020603050405020304" pitchFamily="18" charset="0"/>
              </a:rPr>
              <a:t> — суб’єктів ринку за виконання своїх договірних зобов’язань перед контрагентами здійснюється у формах штрафних санкцій і від-</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шкодування збитків.</a:t>
            </a:r>
            <a:endParaRPr lang="uk-UA" sz="1200" dirty="0">
              <a:latin typeface="Times New Roman" panose="02020603050405020304" pitchFamily="18" charset="0"/>
              <a:ea typeface="Times New Roman" panose="02020603050405020304" pitchFamily="18" charset="0"/>
            </a:endParaRPr>
          </a:p>
          <a:p>
            <a:pPr indent="191135" algn="just">
              <a:spcAft>
                <a:spcPts val="0"/>
              </a:spcAft>
            </a:pPr>
            <a:r>
              <a:rPr lang="uk-UA" i="1" spc="20" dirty="0">
                <a:latin typeface="Times New Roman" panose="02020603050405020304" pitchFamily="18" charset="0"/>
                <a:ea typeface="Times New Roman" panose="02020603050405020304" pitchFamily="18" charset="0"/>
              </a:rPr>
              <a:t>Штрафні санкції</a:t>
            </a:r>
            <a:r>
              <a:rPr lang="uk-UA" spc="20" dirty="0">
                <a:latin typeface="Times New Roman" panose="02020603050405020304" pitchFamily="18" charset="0"/>
                <a:ea typeface="Times New Roman" panose="02020603050405020304" pitchFamily="18" charset="0"/>
              </a:rPr>
              <a:t> — це попередньо встановлені виплати за певні порушення. Їх особливість полягає у тому, що вони фіксовані і кількісно прямо не пов’язані з величиною збитків потерпілої сторони. У договорах штрафи можуть </a:t>
            </a:r>
            <a:r>
              <a:rPr lang="uk-UA" spc="20" dirty="0" err="1">
                <a:latin typeface="Times New Roman" panose="02020603050405020304" pitchFamily="18" charset="0"/>
                <a:ea typeface="Times New Roman" panose="02020603050405020304" pitchFamily="18" charset="0"/>
              </a:rPr>
              <a:t>установлюватись</a:t>
            </a:r>
            <a:r>
              <a:rPr lang="uk-UA" spc="20" dirty="0">
                <a:latin typeface="Times New Roman" panose="02020603050405020304" pitchFamily="18" charset="0"/>
                <a:ea typeface="Times New Roman" panose="02020603050405020304" pitchFamily="18" charset="0"/>
              </a:rPr>
              <a:t> на певну суму за факт порушення. Наприклад, штраф на таку-то суму гривень за запізнення поставки устаткування. Іноді штрафи встановлюються залежно від обсягу і терміну невиконання зобов’язань, наприклад за одиницю непоставленої продукції і термін запізнення в днях. Можуть бути й інші варіанти. Проте штрафним санкціям більш властива </a:t>
            </a:r>
            <a:r>
              <a:rPr lang="uk-UA" spc="20" dirty="0" err="1">
                <a:latin typeface="Times New Roman" panose="02020603050405020304" pitchFamily="18" charset="0"/>
                <a:ea typeface="Times New Roman" panose="02020603050405020304" pitchFamily="18" charset="0"/>
              </a:rPr>
              <a:t>карально</a:t>
            </a:r>
            <a:r>
              <a:rPr lang="uk-UA" spc="20" dirty="0">
                <a:latin typeface="Times New Roman" panose="02020603050405020304" pitchFamily="18" charset="0"/>
                <a:ea typeface="Times New Roman" panose="02020603050405020304" pitchFamily="18" charset="0"/>
              </a:rPr>
              <a:t>-профілактична функція, ніж компенсаційна. Тому для компенсації економічних втрат і підтримання еквівалентних відносин важливе значення має така форма матеріальної відповідальності, як </a:t>
            </a:r>
            <a:r>
              <a:rPr lang="uk-UA" i="1" spc="20" dirty="0">
                <a:latin typeface="Times New Roman" panose="02020603050405020304" pitchFamily="18" charset="0"/>
                <a:ea typeface="Times New Roman" panose="02020603050405020304" pitchFamily="18" charset="0"/>
              </a:rPr>
              <a:t>відшкодування збитків</a:t>
            </a:r>
            <a:r>
              <a:rPr lang="uk-UA" spc="20" dirty="0">
                <a:latin typeface="Times New Roman" panose="02020603050405020304" pitchFamily="18" charset="0"/>
                <a:ea typeface="Times New Roman" panose="02020603050405020304" pitchFamily="18" charset="0"/>
              </a:rPr>
              <a:t>, спричинених порушенням господарських договорів і невиконанням інших взятих на себе обов’язків однією зі сторін.</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909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5AC03B5-AE8D-4D8D-83C4-40219C55D993}"/>
              </a:ext>
            </a:extLst>
          </p:cNvPr>
          <p:cNvSpPr/>
          <p:nvPr/>
        </p:nvSpPr>
        <p:spPr>
          <a:xfrm>
            <a:off x="1899557" y="1997839"/>
            <a:ext cx="8392885" cy="2862322"/>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Мотивація взагалі ґрунтується на потребах людей. Оскільки людині властиві різні потреби, теоретики їх класифікують за певною ієрархією. Найбільш поширеною є класифікація потреб А. Маслоу, яка описана в спеціальній літературі. Виходячи з неї базовими для людини є матеріальні потреби. Відповідно у систе</a:t>
            </a:r>
            <a:r>
              <a:rPr lang="uk-UA" spc="-10" dirty="0">
                <a:latin typeface="Times New Roman" panose="02020603050405020304" pitchFamily="18" charset="0"/>
                <a:ea typeface="Times New Roman" panose="02020603050405020304" pitchFamily="18" charset="0"/>
              </a:rPr>
              <a:t>мі мотивації вирішальна роль належить матеріальному (економіч­</a:t>
            </a:r>
            <a:r>
              <a:rPr lang="uk-UA" dirty="0">
                <a:latin typeface="Times New Roman" panose="02020603050405020304" pitchFamily="18" charset="0"/>
                <a:ea typeface="Times New Roman" panose="02020603050405020304" pitchFamily="18" charset="0"/>
              </a:rPr>
              <a:t>ному) стимулюванню, яке здійснюється в таких формах, як грошові виплати (прямі і непрямі), передання матеріальних благ і надання певних пільг. У нормально функціонуючій ринковій економіці грошова форма матеріального стимулювання є основною. Винагорода у формі матеріальних благ чи пільг вважається винятковою і застосовується епізодично.</a:t>
            </a:r>
          </a:p>
        </p:txBody>
      </p:sp>
    </p:spTree>
    <p:extLst>
      <p:ext uri="{BB962C8B-B14F-4D97-AF65-F5344CB8AC3E}">
        <p14:creationId xmlns:p14="http://schemas.microsoft.com/office/powerpoint/2010/main" val="18807312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4935348-DC2E-4B09-AF24-8CB2A88F3618}"/>
              </a:ext>
            </a:extLst>
          </p:cNvPr>
          <p:cNvSpPr/>
          <p:nvPr/>
        </p:nvSpPr>
        <p:spPr>
          <a:xfrm>
            <a:off x="1219200" y="904874"/>
            <a:ext cx="9401175" cy="480131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Згідно з положеннями цивільного законодавства до збитків належать:</a:t>
            </a:r>
            <a:endParaRPr lang="uk-UA" sz="1200" dirty="0">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Font typeface="Symbol" panose="05050102010706020507" pitchFamily="18" charset="2"/>
              <a:buChar char=""/>
              <a:tabLst>
                <a:tab pos="419735" algn="l"/>
              </a:tabLst>
            </a:pPr>
            <a:r>
              <a:rPr lang="uk-UA" i="1" dirty="0">
                <a:latin typeface="Times New Roman" panose="02020603050405020304" pitchFamily="18" charset="0"/>
                <a:ea typeface="Times New Roman" panose="02020603050405020304" pitchFamily="18" charset="0"/>
                <a:cs typeface="Symbol" panose="05050102010706020507" pitchFamily="18" charset="2"/>
              </a:rPr>
              <a:t>додаткові витрати потерпілої сторони</a:t>
            </a:r>
            <a:r>
              <a:rPr lang="uk-UA" dirty="0">
                <a:latin typeface="Times New Roman" panose="02020603050405020304" pitchFamily="18" charset="0"/>
                <a:ea typeface="Times New Roman" panose="02020603050405020304" pitchFamily="18" charset="0"/>
                <a:cs typeface="Symbol" panose="05050102010706020507" pitchFamily="18" charset="2"/>
              </a:rPr>
              <a:t> внаслідок порушень узгоджених чи регламентованих дій з боку контрагента. Так, несвоєчасна поставка сировини, матеріалів, комплектувальних виробів може призвести до додаткових витрат через простої, екстрену доставку потрібних матеріалів з інших джерел, їх заміну. Поставка неякісної продукції спричинює брак у виробництві і відповідно додаткові витрати тощо. Крім цього, порушення нормального ритму виробництва може призвести до неналежного виконання своїх обов’язків потерпілою стороною перед партнерами, унаслідок чого виникають додаткові витрати у вигляді економічних санкцій (штрафів, відшкодування збитків);</a:t>
            </a:r>
            <a:endParaRPr lang="uk-UA" sz="1200" dirty="0">
              <a:latin typeface="Times New Roman" panose="02020603050405020304" pitchFamily="18" charset="0"/>
              <a:ea typeface="Times New Roman" panose="02020603050405020304" pitchFamily="18" charset="0"/>
              <a:cs typeface="Symbol" panose="05050102010706020507" pitchFamily="18" charset="2"/>
            </a:endParaRPr>
          </a:p>
          <a:p>
            <a:pPr marL="342900" lvl="0" indent="-342900" algn="just">
              <a:spcAft>
                <a:spcPts val="0"/>
              </a:spcAft>
              <a:buClr>
                <a:srgbClr val="808080"/>
              </a:buClr>
              <a:buFont typeface="Symbol" panose="05050102010706020507" pitchFamily="18" charset="2"/>
              <a:buChar char=""/>
              <a:tabLst>
                <a:tab pos="419735" algn="l"/>
              </a:tabLst>
            </a:pPr>
            <a:r>
              <a:rPr lang="uk-UA" i="1" spc="10" dirty="0">
                <a:latin typeface="Times New Roman" panose="02020603050405020304" pitchFamily="18" charset="0"/>
                <a:ea typeface="Times New Roman" panose="02020603050405020304" pitchFamily="18" charset="0"/>
                <a:cs typeface="Symbol" panose="05050102010706020507" pitchFamily="18" charset="2"/>
              </a:rPr>
              <a:t>втрата або пошкодження майна</a:t>
            </a:r>
            <a:r>
              <a:rPr lang="uk-UA" spc="10" dirty="0">
                <a:latin typeface="Times New Roman" panose="02020603050405020304" pitchFamily="18" charset="0"/>
                <a:ea typeface="Times New Roman" panose="02020603050405020304" pitchFamily="18" charset="0"/>
                <a:cs typeface="Symbol" panose="05050102010706020507" pitchFamily="18" charset="2"/>
              </a:rPr>
              <a:t>. Цей вид збитків може бути спричинений неналежним зберіганням і пакуванням продукції, несвоєчасною її поставкою (наприклад, вугілля для коксових </a:t>
            </a:r>
            <a:r>
              <a:rPr lang="uk-UA" spc="10" dirty="0" err="1">
                <a:latin typeface="Times New Roman" panose="02020603050405020304" pitchFamily="18" charset="0"/>
                <a:ea typeface="Times New Roman" panose="02020603050405020304" pitchFamily="18" charset="0"/>
                <a:cs typeface="Symbol" panose="05050102010706020507" pitchFamily="18" charset="2"/>
              </a:rPr>
              <a:t>батарей</a:t>
            </a:r>
            <a:r>
              <a:rPr lang="uk-UA" spc="10" dirty="0">
                <a:latin typeface="Times New Roman" panose="02020603050405020304" pitchFamily="18" charset="0"/>
                <a:ea typeface="Times New Roman" panose="02020603050405020304" pitchFamily="18" charset="0"/>
                <a:cs typeface="Symbol" panose="05050102010706020507" pitchFamily="18" charset="2"/>
              </a:rPr>
              <a:t>, сировини для підприємств харчової </a:t>
            </a:r>
            <a:r>
              <a:rPr lang="uk-UA" spc="10" dirty="0" err="1">
                <a:latin typeface="Times New Roman" panose="02020603050405020304" pitchFamily="18" charset="0"/>
                <a:ea typeface="Times New Roman" panose="02020603050405020304" pitchFamily="18" charset="0"/>
                <a:cs typeface="Symbol" panose="05050102010706020507" pitchFamily="18" charset="2"/>
              </a:rPr>
              <a:t>промисло</a:t>
            </a:r>
            <a:r>
              <a:rPr lang="uk-UA" spc="10" dirty="0">
                <a:latin typeface="Times New Roman" panose="02020603050405020304" pitchFamily="18" charset="0"/>
                <a:ea typeface="Times New Roman" panose="02020603050405020304" pitchFamily="18" charset="0"/>
                <a:cs typeface="Symbol" panose="05050102010706020507" pitchFamily="18" charset="2"/>
              </a:rPr>
              <a:t>-</a:t>
            </a:r>
            <a:br>
              <a:rPr lang="uk-UA" spc="10" dirty="0">
                <a:latin typeface="Times New Roman" panose="02020603050405020304" pitchFamily="18" charset="0"/>
                <a:ea typeface="Times New Roman" panose="02020603050405020304" pitchFamily="18" charset="0"/>
                <a:cs typeface="Symbol" panose="05050102010706020507" pitchFamily="18" charset="2"/>
              </a:rPr>
            </a:br>
            <a:r>
              <a:rPr lang="uk-UA" spc="10" dirty="0" err="1">
                <a:latin typeface="Times New Roman" panose="02020603050405020304" pitchFamily="18" charset="0"/>
                <a:ea typeface="Times New Roman" panose="02020603050405020304" pitchFamily="18" charset="0"/>
                <a:cs typeface="Symbol" panose="05050102010706020507" pitchFamily="18" charset="2"/>
              </a:rPr>
              <a:t>вості</a:t>
            </a:r>
            <a:r>
              <a:rPr lang="uk-UA" spc="10" dirty="0">
                <a:latin typeface="Times New Roman" panose="02020603050405020304" pitchFamily="18" charset="0"/>
                <a:ea typeface="Times New Roman" panose="02020603050405020304" pitchFamily="18" charset="0"/>
                <a:cs typeface="Symbol" panose="05050102010706020507" pitchFamily="18" charset="2"/>
              </a:rPr>
              <a:t>) тощо.</a:t>
            </a:r>
            <a:endParaRPr lang="uk-UA" sz="1200" dirty="0">
              <a:latin typeface="Times New Roman" panose="02020603050405020304" pitchFamily="18" charset="0"/>
              <a:ea typeface="Times New Roman" panose="02020603050405020304" pitchFamily="18" charset="0"/>
              <a:cs typeface="Symbol" panose="05050102010706020507" pitchFamily="18" charset="2"/>
            </a:endParaRPr>
          </a:p>
          <a:p>
            <a:pPr marL="342900" lvl="0" indent="-342900" algn="just">
              <a:spcAft>
                <a:spcPts val="0"/>
              </a:spcAft>
              <a:buClr>
                <a:srgbClr val="808080"/>
              </a:buClr>
              <a:buFont typeface="Symbol" panose="05050102010706020507" pitchFamily="18" charset="2"/>
              <a:buChar char=""/>
              <a:tabLst>
                <a:tab pos="419735" algn="l"/>
              </a:tabLst>
            </a:pPr>
            <a:r>
              <a:rPr lang="uk-UA" i="1" dirty="0">
                <a:latin typeface="Times New Roman" panose="02020603050405020304" pitchFamily="18" charset="0"/>
                <a:ea typeface="Times New Roman" panose="02020603050405020304" pitchFamily="18" charset="0"/>
                <a:cs typeface="Symbol" panose="05050102010706020507" pitchFamily="18" charset="2"/>
              </a:rPr>
              <a:t>неодержаний прибуток (втрачена вигода).</a:t>
            </a:r>
            <a:r>
              <a:rPr lang="uk-UA" dirty="0">
                <a:latin typeface="Times New Roman" panose="02020603050405020304" pitchFamily="18" charset="0"/>
                <a:ea typeface="Times New Roman" panose="02020603050405020304" pitchFamily="18" charset="0"/>
                <a:cs typeface="Symbol" panose="05050102010706020507" pitchFamily="18" charset="2"/>
              </a:rPr>
              <a:t> Мається на увазі прибуток, який одержала б потерпіла сторона за належного ви</a:t>
            </a:r>
            <a:r>
              <a:rPr lang="uk-UA" spc="-20" dirty="0">
                <a:latin typeface="Times New Roman" panose="02020603050405020304" pitchFamily="18" charset="0"/>
                <a:ea typeface="Times New Roman" panose="02020603050405020304" pitchFamily="18" charset="0"/>
                <a:cs typeface="Symbol" panose="05050102010706020507" pitchFamily="18" charset="2"/>
              </a:rPr>
              <a:t>конання контрагентом своїх зобов’язань (наприклад, величина зни­</a:t>
            </a:r>
            <a:r>
              <a:rPr lang="uk-UA" dirty="0">
                <a:latin typeface="Times New Roman" panose="02020603050405020304" pitchFamily="18" charset="0"/>
                <a:ea typeface="Times New Roman" panose="02020603050405020304" pitchFamily="18" charset="0"/>
                <a:cs typeface="Symbol" panose="05050102010706020507" pitchFamily="18" charset="2"/>
              </a:rPr>
              <a:t>ження прибутку внаслідок вимушеного зменшення обсягу виробництва і продажу продукції, зміни її асортименту, зниження якості та ціни виробів тощо).</a:t>
            </a:r>
            <a:endParaRPr lang="uk-UA" sz="1200" dirty="0">
              <a:effectLst/>
              <a:latin typeface="Times New Roman" panose="02020603050405020304" pitchFamily="18" charset="0"/>
              <a:ea typeface="Times New Roman" panose="02020603050405020304" pitchFamily="18" charset="0"/>
              <a:cs typeface="Symbol" panose="05050102010706020507" pitchFamily="18" charset="2"/>
            </a:endParaRPr>
          </a:p>
        </p:txBody>
      </p:sp>
    </p:spTree>
    <p:extLst>
      <p:ext uri="{BB962C8B-B14F-4D97-AF65-F5344CB8AC3E}">
        <p14:creationId xmlns:p14="http://schemas.microsoft.com/office/powerpoint/2010/main" val="19423769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6049231-747F-458E-8759-BDA87502756A}"/>
              </a:ext>
            </a:extLst>
          </p:cNvPr>
          <p:cNvSpPr/>
          <p:nvPr/>
        </p:nvSpPr>
        <p:spPr>
          <a:xfrm>
            <a:off x="2381249" y="2152650"/>
            <a:ext cx="6715125" cy="1477328"/>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Якщо договірні зобов’язання одночасно порушили кілька контрагентів, кожний з них відповідає за величину спричинених ним збитків. У разі, коли виокремити величину збитків, завданих кожним контрагентом, неможливо, загальна їх сума розподіляється між усіма винуватцями рівними частками.</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011139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0D690FE-4BB0-4695-B71D-455505EA50D5}"/>
              </a:ext>
            </a:extLst>
          </p:cNvPr>
          <p:cNvSpPr/>
          <p:nvPr/>
        </p:nvSpPr>
        <p:spPr>
          <a:xfrm>
            <a:off x="1809750" y="1724024"/>
            <a:ext cx="7820025" cy="3067506"/>
          </a:xfrm>
          <a:prstGeom prst="rect">
            <a:avLst/>
          </a:prstGeom>
        </p:spPr>
        <p:txBody>
          <a:bodyPr wrap="square">
            <a:spAutoFit/>
          </a:bodyPr>
          <a:lstStyle/>
          <a:p>
            <a:pPr algn="ctr">
              <a:spcBef>
                <a:spcPts val="2200"/>
              </a:spcBef>
              <a:spcAft>
                <a:spcPts val="1600"/>
              </a:spcAft>
            </a:pPr>
            <a:r>
              <a:rPr lang="uk-UA" b="1" cap="all" dirty="0">
                <a:latin typeface="Times New Roman" panose="02020603050405020304" pitchFamily="18" charset="0"/>
                <a:ea typeface="Times New Roman" panose="02020603050405020304" pitchFamily="18" charset="0"/>
              </a:rPr>
              <a:t>6. Методи обчислення збитків </a:t>
            </a:r>
            <a:br>
              <a:rPr lang="uk-UA" b="1" cap="all" dirty="0">
                <a:latin typeface="Times New Roman" panose="02020603050405020304" pitchFamily="18" charset="0"/>
                <a:ea typeface="Times New Roman" panose="02020603050405020304" pitchFamily="18" charset="0"/>
              </a:rPr>
            </a:br>
            <a:r>
              <a:rPr lang="uk-UA" b="1" cap="all" dirty="0">
                <a:latin typeface="Times New Roman" panose="02020603050405020304" pitchFamily="18" charset="0"/>
                <a:ea typeface="Times New Roman" panose="02020603050405020304" pitchFamily="18" charset="0"/>
              </a:rPr>
              <a:t>і економічних санкцій</a:t>
            </a:r>
          </a:p>
          <a:p>
            <a:pPr indent="191135" algn="just">
              <a:spcAft>
                <a:spcPts val="0"/>
              </a:spcAft>
            </a:pPr>
            <a:r>
              <a:rPr lang="uk-UA" dirty="0">
                <a:latin typeface="Times New Roman" panose="02020603050405020304" pitchFamily="18" charset="0"/>
                <a:ea typeface="Times New Roman" panose="02020603050405020304" pitchFamily="18" charset="0"/>
              </a:rPr>
              <a:t>Якщо матеріальна відповідальність реалізується у формі відшкодування збитків, то обчислюється величина останніх для застосування економічних санкцій до контрагентів, які своїми діями спричинили втрати. Величина збитків розраховується на ос­нові діючих у потерпілої сторони норм, тарифів і цін. Наднормативні фактичні витрати відшкодуванню не підлягають.</a:t>
            </a:r>
            <a:endParaRPr lang="uk-UA" sz="2000"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У разі, коли потерпілій стороні завдано збитків кількох видів, то вони обчислюються за кожним видом окремо, після чого підсумовуються. При цьому важливо уникнути повторного врахування деяких втрат.</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2968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126AAA9-87F9-4D0D-B49D-F4007F3D3903}"/>
              </a:ext>
            </a:extLst>
          </p:cNvPr>
          <p:cNvSpPr/>
          <p:nvPr/>
        </p:nvSpPr>
        <p:spPr>
          <a:xfrm>
            <a:off x="2324100" y="2047875"/>
            <a:ext cx="6877050" cy="230832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Збитки обчислюються за наслідками порушень договірних зобов’язань незалежно від змісту цих порушень. Річ у тім, що одне й те саме порушення може спричинити різні наслідки (наприклад, через поставки неякісних комплектуючих зменшується обсяг виробництва і виникає необхідність їх заміни). І навпаки, різні порушення можуть призвести до одного наслідку (наприклад, несвоєчасна поставка матеріалів і порушення графіка виконання </a:t>
            </a:r>
            <a:r>
              <a:rPr lang="uk-UA" spc="-10" dirty="0">
                <a:latin typeface="Times New Roman" panose="02020603050405020304" pitchFamily="18" charset="0"/>
                <a:ea typeface="Times New Roman" panose="02020603050405020304" pitchFamily="18" charset="0"/>
              </a:rPr>
              <a:t>ремонтних робіт зумовлюють простої і форсування виробницт</a:t>
            </a:r>
            <a:r>
              <a:rPr lang="uk-UA" dirty="0">
                <a:latin typeface="Times New Roman" panose="02020603050405020304" pitchFamily="18" charset="0"/>
                <a:ea typeface="Times New Roman" panose="02020603050405020304" pitchFamily="18" charset="0"/>
              </a:rPr>
              <a:t>ва).</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588647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F743303-3ABA-4807-8D3B-52C627316153}"/>
              </a:ext>
            </a:extLst>
          </p:cNvPr>
          <p:cNvSpPr/>
          <p:nvPr/>
        </p:nvSpPr>
        <p:spPr>
          <a:xfrm>
            <a:off x="1924050" y="1638300"/>
            <a:ext cx="8343900" cy="3416320"/>
          </a:xfrm>
          <a:prstGeom prst="rect">
            <a:avLst/>
          </a:prstGeom>
        </p:spPr>
        <p:txBody>
          <a:bodyPr wrap="square">
            <a:spAutoFit/>
          </a:bodyPr>
          <a:lstStyle/>
          <a:p>
            <a:r>
              <a:rPr lang="uk-UA" b="1" spc="10" dirty="0">
                <a:latin typeface="Times New Roman" panose="02020603050405020304" pitchFamily="18" charset="0"/>
                <a:ea typeface="Times New Roman" panose="02020603050405020304" pitchFamily="18" charset="0"/>
              </a:rPr>
              <a:t>Простої і форсування виробництва</a:t>
            </a:r>
            <a:r>
              <a:rPr lang="uk-UA" spc="10" dirty="0">
                <a:latin typeface="Times New Roman" panose="02020603050405020304" pitchFamily="18" charset="0"/>
                <a:ea typeface="Times New Roman" panose="02020603050405020304" pitchFamily="18" charset="0"/>
              </a:rPr>
              <a:t>. Мається на увазі, що обсяг продукції внаслідок простоїв у певному періоді не зменшується, оскільки він компенсується наступним форсуванням виробництва. У цьому разі виникають додаткові витрати на виплати працівникам за час вимушеного простою, а також доплати за надурочну роботу, роботу у вихідні (святкові) дні згідно з чинним законодавством. До нарахованих основних доплат додається додаткова заробітна плата (у частині відрахувань на оплату відпустки) і відрахування на соціальні заходи. Якщо інтенсифікація виробництва під час його форсування потребує інших додаткових витрат (електроенергії, інструменту тощо) і вони можуть бути обчислені, їх теж треба включати в суму збитків. До них слід віднести і витрати на оплату санкцій контрагентам за порушення термінів (графіків) поставки продукції чи виконання робіт.</a:t>
            </a:r>
            <a:endParaRPr lang="uk-UA" dirty="0"/>
          </a:p>
        </p:txBody>
      </p:sp>
    </p:spTree>
    <p:extLst>
      <p:ext uri="{BB962C8B-B14F-4D97-AF65-F5344CB8AC3E}">
        <p14:creationId xmlns:p14="http://schemas.microsoft.com/office/powerpoint/2010/main" val="40328965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C37F45F-314E-4456-98F2-C9DA24DD7DC3}"/>
              </a:ext>
            </a:extLst>
          </p:cNvPr>
          <p:cNvSpPr/>
          <p:nvPr/>
        </p:nvSpPr>
        <p:spPr>
          <a:xfrm>
            <a:off x="2728912" y="2095501"/>
            <a:ext cx="6734175" cy="2308324"/>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Заміна матеріалів і комплектуючих виробів.</a:t>
            </a:r>
            <a:r>
              <a:rPr lang="uk-UA" dirty="0">
                <a:latin typeface="Times New Roman" panose="02020603050405020304" pitchFamily="18" charset="0"/>
                <a:ea typeface="Times New Roman" panose="02020603050405020304" pitchFamily="18" charset="0"/>
              </a:rPr>
              <a:t> Тут можуть бути додаткові витрати внаслідок зміни ціни та кількості матеріалів і комплектуючих виробів. Вони обчислюються як різниця між вартістю фактично використаних матеріалів і замінених з урахуванням транспортно-заготівельних витрат. При цьому можливі додаткові витрати на оплату праці (при підвищенні трудомісткості операцій) та інші експлуатаційні потреби (електроенергію, інструмент, підготовку матеріалів та ін.). </a:t>
            </a:r>
            <a:endParaRPr lang="uk-UA" dirty="0"/>
          </a:p>
        </p:txBody>
      </p:sp>
    </p:spTree>
    <p:extLst>
      <p:ext uri="{BB962C8B-B14F-4D97-AF65-F5344CB8AC3E}">
        <p14:creationId xmlns:p14="http://schemas.microsoft.com/office/powerpoint/2010/main" val="7776914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30A8662-ED69-4E6D-8A7F-BC869CF34BC8}"/>
              </a:ext>
            </a:extLst>
          </p:cNvPr>
          <p:cNvSpPr/>
          <p:nvPr/>
        </p:nvSpPr>
        <p:spPr>
          <a:xfrm>
            <a:off x="2228850" y="2324100"/>
            <a:ext cx="7448550" cy="2031325"/>
          </a:xfrm>
          <a:prstGeom prst="rect">
            <a:avLst/>
          </a:prstGeom>
        </p:spPr>
        <p:txBody>
          <a:bodyPr wrap="square">
            <a:spAutoFit/>
          </a:bodyPr>
          <a:lstStyle/>
          <a:p>
            <a:r>
              <a:rPr lang="uk-UA" b="1" spc="10" dirty="0">
                <a:latin typeface="Times New Roman" panose="02020603050405020304" pitchFamily="18" charset="0"/>
                <a:ea typeface="Times New Roman" panose="02020603050405020304" pitchFamily="18" charset="0"/>
              </a:rPr>
              <a:t>Усунення недоліків в одержаній продукції (виконаній роботі).</a:t>
            </a:r>
            <a:r>
              <a:rPr lang="uk-UA" spc="10" dirty="0">
                <a:latin typeface="Times New Roman" panose="02020603050405020304" pitchFamily="18" charset="0"/>
                <a:ea typeface="Times New Roman" panose="02020603050405020304" pitchFamily="18" charset="0"/>
              </a:rPr>
              <a:t> При необхідності й доцільності виконання таких операцій виникають додаткові витрати на оплату праці працівників щодо усунення недоліків у продукції і доведення її параметрів до належного рівня (нескладний ремонт, заміна дефектних деталей, усунення зовнішніх недоліків та ін.), відрахування на соціальні заходи, а також на матеріали та інші експлуатаційні витрати, по­</a:t>
            </a:r>
            <a:r>
              <a:rPr lang="uk-UA" dirty="0">
                <a:latin typeface="Times New Roman" panose="02020603050405020304" pitchFamily="18" charset="0"/>
                <a:ea typeface="Times New Roman" panose="02020603050405020304" pitchFamily="18" charset="0"/>
              </a:rPr>
              <a:t>в’язані з виконанням зазначених операцій. </a:t>
            </a:r>
            <a:endParaRPr lang="uk-UA" dirty="0"/>
          </a:p>
        </p:txBody>
      </p:sp>
    </p:spTree>
    <p:extLst>
      <p:ext uri="{BB962C8B-B14F-4D97-AF65-F5344CB8AC3E}">
        <p14:creationId xmlns:p14="http://schemas.microsoft.com/office/powerpoint/2010/main" val="12470275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DB35735-7A43-4CBF-9F9C-CC3AA741A236}"/>
              </a:ext>
            </a:extLst>
          </p:cNvPr>
          <p:cNvSpPr/>
          <p:nvPr/>
        </p:nvSpPr>
        <p:spPr>
          <a:xfrm>
            <a:off x="2266950" y="1933575"/>
            <a:ext cx="7458075" cy="2031325"/>
          </a:xfrm>
          <a:prstGeom prst="rect">
            <a:avLst/>
          </a:prstGeom>
        </p:spPr>
        <p:txBody>
          <a:bodyPr wrap="square">
            <a:spAutoFit/>
          </a:bodyPr>
          <a:lstStyle/>
          <a:p>
            <a:r>
              <a:rPr lang="uk-UA" b="1" spc="20" dirty="0">
                <a:latin typeface="Times New Roman" panose="02020603050405020304" pitchFamily="18" charset="0"/>
                <a:ea typeface="Times New Roman" panose="02020603050405020304" pitchFamily="18" charset="0"/>
              </a:rPr>
              <a:t>Повернення неякісної або некомплектної продукції.</a:t>
            </a:r>
            <a:r>
              <a:rPr lang="uk-UA" spc="20" dirty="0">
                <a:latin typeface="Times New Roman" panose="02020603050405020304" pitchFamily="18" charset="0"/>
                <a:ea typeface="Times New Roman" panose="02020603050405020304" pitchFamily="18" charset="0"/>
              </a:rPr>
              <a:t> У цьому разі до збитків відносять витрати на доставку продукції на підприємство, що її замовляло, на її вивантаження, зберігання і повернення. Якщо це складна продукція і здійснено її монтаж, то до збитків слід віднести витрати на її монтаж і демонтаж. За змістом до таких витрат належать витрати на оплату праці з відповідними відрахуваннями і транспортно-заготі­вельні витрати.</a:t>
            </a:r>
            <a:endParaRPr lang="uk-UA" dirty="0"/>
          </a:p>
        </p:txBody>
      </p:sp>
    </p:spTree>
    <p:extLst>
      <p:ext uri="{BB962C8B-B14F-4D97-AF65-F5344CB8AC3E}">
        <p14:creationId xmlns:p14="http://schemas.microsoft.com/office/powerpoint/2010/main" val="1741569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2F52650-4CBA-413C-B80E-51BB0EE6ED56}"/>
              </a:ext>
            </a:extLst>
          </p:cNvPr>
          <p:cNvSpPr/>
          <p:nvPr/>
        </p:nvSpPr>
        <p:spPr>
          <a:xfrm>
            <a:off x="2486024" y="2038350"/>
            <a:ext cx="6791325" cy="3139321"/>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Брак від прихованих дефектів одержаних матеріалів і комплектуючих виробів.</a:t>
            </a:r>
            <a:r>
              <a:rPr lang="uk-UA" dirty="0">
                <a:latin typeface="Times New Roman" panose="02020603050405020304" pitchFamily="18" charset="0"/>
                <a:ea typeface="Times New Roman" panose="02020603050405020304" pitchFamily="18" charset="0"/>
              </a:rPr>
              <a:t> Брак може бути виявлений у процесі виробництва продукції або під час її використання у споживача, тобто треба розрізняти в даному разі внутрішній і зовнішній брак унаслідок прихованих дефектів матеріалів і комплектуючих виробів. Збитки від внутрішнього браку дорівнюють виробничій, а від зовнішнього — повній собівартості забракованої продукції, зменшеній на виручку від її продажу (якщо забракована продукція не замінюється). Крім цього, можливі санкції від споживача за продаж продукції з прихованими дефектами, а також утрата прибутку у разі зменшення обсягу виробництва.</a:t>
            </a:r>
            <a:endParaRPr lang="uk-UA" dirty="0"/>
          </a:p>
        </p:txBody>
      </p:sp>
    </p:spTree>
    <p:extLst>
      <p:ext uri="{BB962C8B-B14F-4D97-AF65-F5344CB8AC3E}">
        <p14:creationId xmlns:p14="http://schemas.microsoft.com/office/powerpoint/2010/main" val="20628705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6D4BE76-679A-4786-A3DD-C4C944038505}"/>
              </a:ext>
            </a:extLst>
          </p:cNvPr>
          <p:cNvSpPr/>
          <p:nvPr/>
        </p:nvSpPr>
        <p:spPr>
          <a:xfrm>
            <a:off x="2514600" y="2495550"/>
            <a:ext cx="6953250" cy="1477328"/>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Доставка продукції прискореним способом.</a:t>
            </a:r>
            <a:r>
              <a:rPr lang="uk-UA" dirty="0">
                <a:latin typeface="Times New Roman" panose="02020603050405020304" pitchFamily="18" charset="0"/>
                <a:ea typeface="Times New Roman" panose="02020603050405020304" pitchFamily="18" charset="0"/>
              </a:rPr>
              <a:t> У цій ситуації виникають додаткові витрати, що являють собою різницю між фактичними транспортними витратами на доставку продукції прискореним способом і витратами на транспортування способом, передбаченим договором.</a:t>
            </a:r>
            <a:endParaRPr lang="uk-UA" dirty="0"/>
          </a:p>
        </p:txBody>
      </p:sp>
    </p:spTree>
    <p:extLst>
      <p:ext uri="{BB962C8B-B14F-4D97-AF65-F5344CB8AC3E}">
        <p14:creationId xmlns:p14="http://schemas.microsoft.com/office/powerpoint/2010/main" val="4115381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E694F01-E4D1-499C-9120-538EC6B154EB}"/>
              </a:ext>
            </a:extLst>
          </p:cNvPr>
          <p:cNvSpPr/>
          <p:nvPr/>
        </p:nvSpPr>
        <p:spPr>
          <a:xfrm>
            <a:off x="2389414" y="2274838"/>
            <a:ext cx="7413171" cy="230832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Поряд з матеріальним заохоченням широко застосовуються різні форми соціально-психологічного (неекономічного) стимулювання, яке в нас традиційно називають моральним. З підвищенням освітньо-кваліфікаційного рівня працівників та якості їх життя роль соціально-психологічних чинників мотивації зростає. Проте ця форма заохочення за будь-яких умов не знижує ефективності й універсальності дії матеріальних важелів стимулювання, тому останнім приділяється основна увага в системі управління.</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610028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15BDABE-3B69-4127-852E-3103C39086A2}"/>
              </a:ext>
            </a:extLst>
          </p:cNvPr>
          <p:cNvSpPr/>
          <p:nvPr/>
        </p:nvSpPr>
        <p:spPr>
          <a:xfrm>
            <a:off x="2209800" y="2314575"/>
            <a:ext cx="7581900" cy="1200329"/>
          </a:xfrm>
          <a:prstGeom prst="rect">
            <a:avLst/>
          </a:prstGeom>
        </p:spPr>
        <p:txBody>
          <a:bodyPr wrap="square">
            <a:spAutoFit/>
          </a:bodyPr>
          <a:lstStyle/>
          <a:p>
            <a:pPr indent="191135" algn="just">
              <a:spcAft>
                <a:spcPts val="0"/>
              </a:spcAft>
            </a:pPr>
            <a:r>
              <a:rPr lang="uk-UA" b="1" dirty="0">
                <a:latin typeface="Times New Roman" panose="02020603050405020304" pitchFamily="18" charset="0"/>
                <a:ea typeface="Times New Roman" panose="02020603050405020304" pitchFamily="18" charset="0"/>
              </a:rPr>
              <a:t>Купівля продукції в іншого продавця або виготовлення її власними силами.</a:t>
            </a:r>
            <a:r>
              <a:rPr lang="uk-UA" dirty="0">
                <a:latin typeface="Times New Roman" panose="02020603050405020304" pitchFamily="18" charset="0"/>
                <a:ea typeface="Times New Roman" panose="02020603050405020304" pitchFamily="18" charset="0"/>
              </a:rPr>
              <a:t> Додаткові витрати, пов’язані з вимушеною купівлею продукції іншого контрагента або з її виготовленням у власному виробництві, обчислюються порівнянням її вартості.</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89750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152DCF-8282-47A0-BEC1-14B3E99087DA}"/>
              </a:ext>
            </a:extLst>
          </p:cNvPr>
          <p:cNvSpPr/>
          <p:nvPr/>
        </p:nvSpPr>
        <p:spPr>
          <a:xfrm>
            <a:off x="2609849" y="2199322"/>
            <a:ext cx="6810375" cy="1477328"/>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Зміна асортименту продукції і зниження її якості.</a:t>
            </a:r>
            <a:r>
              <a:rPr lang="uk-UA" dirty="0">
                <a:latin typeface="Times New Roman" panose="02020603050405020304" pitchFamily="18" charset="0"/>
                <a:ea typeface="Times New Roman" panose="02020603050405020304" pitchFamily="18" charset="0"/>
              </a:rPr>
              <a:t> Тут сума збитків визначається в основному зменшенням прибутку внаслідок негативного впливу цінового фактору. Можливі санкції за порушення умов договору і додаткові витрати на гарантійне обслуговування продукції пониженої якості. </a:t>
            </a:r>
            <a:endParaRPr lang="uk-UA" dirty="0"/>
          </a:p>
        </p:txBody>
      </p:sp>
    </p:spTree>
    <p:extLst>
      <p:ext uri="{BB962C8B-B14F-4D97-AF65-F5344CB8AC3E}">
        <p14:creationId xmlns:p14="http://schemas.microsoft.com/office/powerpoint/2010/main" val="5956345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BA88D26-36AE-4349-AF3E-8A1EDE4FAB81}"/>
              </a:ext>
            </a:extLst>
          </p:cNvPr>
          <p:cNvSpPr/>
          <p:nvPr/>
        </p:nvSpPr>
        <p:spPr>
          <a:xfrm>
            <a:off x="2643187" y="1790700"/>
            <a:ext cx="6905625" cy="3139321"/>
          </a:xfrm>
          <a:prstGeom prst="rect">
            <a:avLst/>
          </a:prstGeom>
        </p:spPr>
        <p:txBody>
          <a:bodyPr wrap="square">
            <a:spAutoFit/>
          </a:bodyPr>
          <a:lstStyle/>
          <a:p>
            <a:pPr indent="191135" algn="just">
              <a:spcAft>
                <a:spcPts val="0"/>
              </a:spcAft>
            </a:pPr>
            <a:r>
              <a:rPr lang="uk-UA" b="1" dirty="0">
                <a:latin typeface="Times New Roman" panose="02020603050405020304" pitchFamily="18" charset="0"/>
                <a:ea typeface="Times New Roman" panose="02020603050405020304" pitchFamily="18" charset="0"/>
              </a:rPr>
              <a:t>Втрата або пошкодження майна.</a:t>
            </a:r>
            <a:r>
              <a:rPr lang="uk-UA" dirty="0">
                <a:latin typeface="Times New Roman" panose="02020603050405020304" pitchFamily="18" charset="0"/>
                <a:ea typeface="Times New Roman" panose="02020603050405020304" pitchFamily="18" charset="0"/>
              </a:rPr>
              <a:t> Збитки в цьому випадку дорівнюють балансовій (залишковій) вартості втраченого майна та величині зниження вартості пошкодженого майна або витрат на усунення цього пошкодження. Зниження вартості майна визначається експертним методом, а витрати на усунення пошкодження — на основі відповідного кошторису.</a:t>
            </a:r>
            <a:endParaRPr lang="uk-UA" sz="1200" dirty="0">
              <a:latin typeface="Times New Roman" panose="02020603050405020304" pitchFamily="18" charset="0"/>
              <a:ea typeface="Times New Roman" panose="02020603050405020304" pitchFamily="18" charset="0"/>
            </a:endParaRPr>
          </a:p>
          <a:p>
            <a:pPr indent="191135" algn="just">
              <a:spcAft>
                <a:spcPts val="0"/>
              </a:spcAft>
            </a:pPr>
            <a:r>
              <a:rPr lang="uk-UA" b="1" dirty="0">
                <a:latin typeface="Times New Roman" panose="02020603050405020304" pitchFamily="18" charset="0"/>
                <a:ea typeface="Times New Roman" panose="02020603050405020304" pitchFamily="18" charset="0"/>
              </a:rPr>
              <a:t>Зменшення обсягу виробництва продукції.</a:t>
            </a:r>
            <a:r>
              <a:rPr lang="uk-UA" dirty="0">
                <a:latin typeface="Times New Roman" panose="02020603050405020304" pitchFamily="18" charset="0"/>
                <a:ea typeface="Times New Roman" panose="02020603050405020304" pitchFamily="18" charset="0"/>
              </a:rPr>
              <a:t> Цей наслідок порушень договірних зобов’язань призводить до зменшення прибутку (втраченої вигоди). Крім цього, можливі санкції за неналежну кількість поставки продукції через зменшення обсягу її виробництва.</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017779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5F0AFC-ED5E-4A50-BD86-CB017F41121A}"/>
              </a:ext>
            </a:extLst>
          </p:cNvPr>
          <p:cNvSpPr/>
          <p:nvPr/>
        </p:nvSpPr>
        <p:spPr>
          <a:xfrm>
            <a:off x="2505075" y="1885950"/>
            <a:ext cx="7315199" cy="2790508"/>
          </a:xfrm>
          <a:prstGeom prst="rect">
            <a:avLst/>
          </a:prstGeom>
        </p:spPr>
        <p:txBody>
          <a:bodyPr wrap="square">
            <a:spAutoFit/>
          </a:bodyPr>
          <a:lstStyle/>
          <a:p>
            <a:pPr algn="ctr">
              <a:spcBef>
                <a:spcPts val="2200"/>
              </a:spcBef>
              <a:spcAft>
                <a:spcPts val="1600"/>
              </a:spcAft>
            </a:pPr>
            <a:r>
              <a:rPr lang="uk-UA" b="1" cap="all" dirty="0">
                <a:latin typeface="Times New Roman" panose="02020603050405020304" pitchFamily="18" charset="0"/>
                <a:ea typeface="Times New Roman" panose="02020603050405020304" pitchFamily="18" charset="0"/>
              </a:rPr>
              <a:t>7. Особливості внутрішньовиробничої</a:t>
            </a:r>
            <a:br>
              <a:rPr lang="uk-UA" b="1" cap="all" dirty="0">
                <a:latin typeface="Times New Roman" panose="02020603050405020304" pitchFamily="18" charset="0"/>
                <a:ea typeface="Times New Roman" panose="02020603050405020304" pitchFamily="18" charset="0"/>
              </a:rPr>
            </a:br>
            <a:r>
              <a:rPr lang="uk-UA" b="1" cap="all" dirty="0">
                <a:latin typeface="Times New Roman" panose="02020603050405020304" pitchFamily="18" charset="0"/>
                <a:ea typeface="Times New Roman" panose="02020603050405020304" pitchFamily="18" charset="0"/>
              </a:rPr>
              <a:t>матеріальної відповідальності</a:t>
            </a:r>
          </a:p>
          <a:p>
            <a:pPr indent="191135" algn="just">
              <a:spcAft>
                <a:spcPts val="0"/>
              </a:spcAft>
            </a:pPr>
            <a:r>
              <a:rPr lang="uk-UA" dirty="0">
                <a:latin typeface="Times New Roman" panose="02020603050405020304" pitchFamily="18" charset="0"/>
                <a:ea typeface="Times New Roman" panose="02020603050405020304" pitchFamily="18" charset="0"/>
              </a:rPr>
              <a:t>Матеріальна відповідальність підприємства в цілому і його підрозділів тісно взаємозв’язана, здійснюється на єдиній методичній основі. Слід зауважити, що економічні санкції адресовані підприємству, повинні доводитись тією чи іншою мірою до його підрозділів, безпосередніх винуватців заподіяних збитків стороннім контрагентам. Разом з тим внутрішня матеріальна відповідальність має свої особливості, що суттєво впливають на її організацію.</a:t>
            </a:r>
            <a:endParaRPr lang="uk-UA"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62472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3F7E1E6-9CC3-46D8-B9EE-2E42A3506000}"/>
              </a:ext>
            </a:extLst>
          </p:cNvPr>
          <p:cNvSpPr/>
          <p:nvPr/>
        </p:nvSpPr>
        <p:spPr>
          <a:xfrm>
            <a:off x="2162175" y="1457325"/>
            <a:ext cx="6915150" cy="3693319"/>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Внутрішня матеріальна відповідальність обмежується відносинами між підрозділами підприємства, що не є юридичними особами і власниками майна, яке перебуває в їх оперативному розпорядженні. Тому таку відповідальність майновою в юридичному розумінні цього слова назвати не можна. Внутрішня матеріальна відповідальність підрозділів організується самим підприємством і ним регулюється, хоча це й здійснюється на загальних засадах цивільного права і методики визначення збитків. Крім цього, треба мати на увазі, що внутрішні відносини й адекватна їм матеріальна відповідальність здебільшого ґрунтуються не на договірній, а на плановій основі, тобто вони здійснюються в процесі виконання встановлених планових завдань і є інструментом їх реалізації.</a:t>
            </a:r>
            <a:endParaRPr lang="uk-UA"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69061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8281CDA-A99D-4764-8176-BD0A73AD0BA0}"/>
              </a:ext>
            </a:extLst>
          </p:cNvPr>
          <p:cNvSpPr/>
          <p:nvPr/>
        </p:nvSpPr>
        <p:spPr>
          <a:xfrm>
            <a:off x="2333625" y="1997839"/>
            <a:ext cx="6991350" cy="2862322"/>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Незважаючи на певну обмеженість, внутрішня матеріальна відповідальність відіграє важливу стимулюючу і дисциплінуючу роль. Кожний організаційний підрозділ повинен матеріально відповідати за недоліки в роботі, неякісне і несвоєчасне виконання робіт, спричинені збитки іншим підрозділам. Підрозділи підприємства поєднані технологічними і коопераційними зв’язками виготовлення продукції та надання послуг, працюють за чітко скоординованим планом. Тому невиконання одним із підрозділів </a:t>
            </a:r>
            <a:r>
              <a:rPr lang="uk-UA" spc="-10" dirty="0">
                <a:latin typeface="Times New Roman" panose="02020603050405020304" pitchFamily="18" charset="0"/>
                <a:ea typeface="Times New Roman" panose="02020603050405020304" pitchFamily="18" charset="0"/>
              </a:rPr>
              <a:t>своїх завдань призводить до негативних наслідків у інших підроз­</a:t>
            </a:r>
            <a:r>
              <a:rPr lang="uk-UA" dirty="0">
                <a:latin typeface="Times New Roman" panose="02020603050405020304" pitchFamily="18" charset="0"/>
                <a:ea typeface="Times New Roman" panose="02020603050405020304" pitchFamily="18" charset="0"/>
              </a:rPr>
              <a:t>ділах.</a:t>
            </a:r>
            <a:endParaRPr lang="uk-UA"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52347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E574964-AE26-454D-B0D1-B0194DB19E1A}"/>
              </a:ext>
            </a:extLst>
          </p:cNvPr>
          <p:cNvSpPr/>
          <p:nvPr/>
        </p:nvSpPr>
        <p:spPr>
          <a:xfrm>
            <a:off x="2285999" y="2085976"/>
            <a:ext cx="6886575" cy="2308324"/>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Внутрішня матеріальна відповідальність реалізується через систему економічних претензій виробничих, обслуговуючих підрозділів і функціональних служб у випадках порушення взаємних зобов’язань. Функціонування такої системи претензій і застосування економічних санкцій потребує чіткого організаційного забезпечення. Це стосується передусім сутності, термінів і порядку пред’явлення претензій, їх розгляду, реалізації і впливу на економічні інтереси підрозділів.</a:t>
            </a:r>
            <a:endParaRPr lang="uk-UA"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6222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6B1F6BE-2E07-4F61-9756-CD7D92CA20A7}"/>
              </a:ext>
            </a:extLst>
          </p:cNvPr>
          <p:cNvSpPr/>
          <p:nvPr/>
        </p:nvSpPr>
        <p:spPr>
          <a:xfrm>
            <a:off x="2390775" y="1443841"/>
            <a:ext cx="7410450" cy="3970318"/>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Система внутрішньої матеріальної відповідальності на основі економічних претензій включає такі регламентуючі складові:</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класифікатор претензій, в якому зазначається зміст типових порушень, і наслідки, що призводять до втрат (простої, брак тощо);</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документи, що фіксують факт порушень і на основі яких може бути оформлена претензія;</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порядок оформлення і подання претензії;</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терміни подання, розгляду і задоволення чи відхилення претензії;</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організація обліку пред’явлених і одержаних претензій;</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вплив пред’явлених і одержаних претензій на результати діяльності підрозділів та їх економічні інтереси;</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орган (комісія), що виконує арбітражні функції щодо взаємних внутрішніх і зовнішніх претензій;</a:t>
            </a:r>
            <a:endParaRPr lang="uk-UA" sz="2000" b="1" dirty="0">
              <a:latin typeface="Times New Roman" panose="02020603050405020304" pitchFamily="18" charset="0"/>
              <a:ea typeface="Times New Roman" panose="02020603050405020304" pitchFamily="18" charset="0"/>
            </a:endParaRPr>
          </a:p>
          <a:p>
            <a:pPr indent="191135" algn="just">
              <a:spcAft>
                <a:spcPts val="0"/>
              </a:spcAft>
            </a:pPr>
            <a:r>
              <a:rPr lang="uk-UA" dirty="0">
                <a:latin typeface="Times New Roman" panose="02020603050405020304" pitchFamily="18" charset="0"/>
                <a:ea typeface="Times New Roman" panose="02020603050405020304" pitchFamily="18" charset="0"/>
              </a:rPr>
              <a:t>— методика обчислення збитків (втрат) і величини претензій.</a:t>
            </a:r>
            <a:endParaRPr lang="uk-UA"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73489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3B7F2F1-1C15-470C-B078-580EF5862241}"/>
              </a:ext>
            </a:extLst>
          </p:cNvPr>
          <p:cNvPicPr>
            <a:picLocks noChangeAspect="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3719512" y="96401"/>
            <a:ext cx="4752975" cy="6665198"/>
          </a:xfrm>
          <a:prstGeom prst="rect">
            <a:avLst/>
          </a:prstGeom>
        </p:spPr>
      </p:pic>
    </p:spTree>
    <p:extLst>
      <p:ext uri="{BB962C8B-B14F-4D97-AF65-F5344CB8AC3E}">
        <p14:creationId xmlns:p14="http://schemas.microsoft.com/office/powerpoint/2010/main" val="4475458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21D34F7-5994-46A0-BF91-6DAC6BD1B45C}"/>
              </a:ext>
            </a:extLst>
          </p:cNvPr>
          <p:cNvSpPr/>
          <p:nvPr/>
        </p:nvSpPr>
        <p:spPr>
          <a:xfrm>
            <a:off x="2381249" y="1562101"/>
            <a:ext cx="6924675" cy="3139321"/>
          </a:xfrm>
          <a:prstGeom prst="rect">
            <a:avLst/>
          </a:prstGeom>
        </p:spPr>
        <p:txBody>
          <a:bodyPr wrap="square">
            <a:spAutoFit/>
          </a:bodyPr>
          <a:lstStyle/>
          <a:p>
            <a:pPr indent="191135" algn="just">
              <a:spcAft>
                <a:spcPts val="0"/>
              </a:spcAft>
            </a:pPr>
            <a:r>
              <a:rPr lang="uk-UA" spc="20" dirty="0">
                <a:latin typeface="Times New Roman" panose="02020603050405020304" pitchFamily="18" charset="0"/>
                <a:ea typeface="Times New Roman" panose="02020603050405020304" pitchFamily="18" charset="0"/>
              </a:rPr>
              <a:t>Визнані одержані та пред’явлені санкції повинні впливати на економічні інтереси підрозділів і на інтереси їх керівництва та інших працівників через основні оцінні показники. Це передусім витрати і прибуток. У підрозділах — центрах витрат сальдо економічних претензій додається до фактичної собівартості продукції за звітний період, у підрозділах — центрах прибутку віднімається від фактичної величини останнього. Залежно від того, яке сальдо — від’ємне чи додатне — фактичні величини витрат і прибутку зменшуються або збільшуються. Таким чином величина санкцій впливає на суму коштів, що спрямовуються на загальні потреби підрозділів і заохочення їх працівників.</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8833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A812BEB-6164-4FB1-B846-49BD14A01D27}"/>
              </a:ext>
            </a:extLst>
          </p:cNvPr>
          <p:cNvSpPr/>
          <p:nvPr/>
        </p:nvSpPr>
        <p:spPr>
          <a:xfrm>
            <a:off x="2585357" y="1796143"/>
            <a:ext cx="7021286" cy="3693319"/>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Матеріальне стимулювання потребує належних коштів, які формуються з певних джерел. Для підприємства таким загальним джерелом є дохід від його операційної (основної), інвестиційної та фінансової діяльності. Але дохід підприємства як сума всіх надходжень від зазначених видів діяльності поділяється на дві частини — відшкодування витрат на операційну та іншу діяльність, які формують собівартість продукції чи послуг у широкому її розумінні (повні витрати); прибуток, що є різницею між доходом і витратами. Отже, виникає питання, за рахунок якої із зазначених частин і якою мірою слід здійснювати стимулювання. Ця проблема вирішується з урахуванням теоретичних засад формування вартості та практичних вимог до побудови механізму стимулювання в конкретних умовах.</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68330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DFC04F78-4526-41FC-A0E0-50705CCA82E6}"/>
              </a:ext>
            </a:extLst>
          </p:cNvPr>
          <p:cNvSpPr/>
          <p:nvPr/>
        </p:nvSpPr>
        <p:spPr>
          <a:xfrm>
            <a:off x="1181099" y="1571626"/>
            <a:ext cx="9382125" cy="3970318"/>
          </a:xfrm>
          <a:prstGeom prst="rect">
            <a:avLst/>
          </a:prstGeom>
        </p:spPr>
        <p:txBody>
          <a:bodyPr wrap="square">
            <a:spAutoFit/>
          </a:bodyPr>
          <a:lstStyle/>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У чому сутність стимулювання (мотивації)?</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Назвіть форми і джерела матеріального стимулювання.</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Поясніть переваги і недоліки відрядної оплати праці та сферу її застосування.</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Які переваги і недоліки почасової оплати праці, за яких умов доцільно її застосовувати?</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У яких напрямках відбувається удосконалення форм оплати праці та підвищення їх стимулюючої ролі?</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Що таке показники й умови преміювання і як вони встановлюються в конкретних умовах виробництва? </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У чому сутність оплати праці за кінцевим колективним результатом?</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Як обчислюються комплексні відрядні розцінки на одиницю кінцевої продукції підрозділу? </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450215" algn="l"/>
              </a:tabLst>
            </a:pPr>
            <a:r>
              <a:rPr lang="uk-UA" i="1" dirty="0">
                <a:latin typeface="Times New Roman" panose="02020603050405020304" pitchFamily="18" charset="0"/>
                <a:ea typeface="Times New Roman" panose="02020603050405020304" pitchFamily="18" charset="0"/>
              </a:rPr>
              <a:t>Що являє собою комплексний показник КТУ і як він обчислюється для кожного працівника? </a:t>
            </a:r>
            <a:endParaRPr lang="uk-UA"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latin typeface="Times New Roman" panose="02020603050405020304" pitchFamily="18" charset="0"/>
                <a:ea typeface="Times New Roman" panose="02020603050405020304" pitchFamily="18" charset="0"/>
              </a:rPr>
              <a:t>Поясніть, як обчислюється заробіток кожного члена бригади при колективній відрядній оплаті праці.</a:t>
            </a:r>
            <a:endParaRPr lang="uk-UA" sz="24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4CD881E8-8F8D-4696-81C3-70CD4185F55C}"/>
              </a:ext>
            </a:extLst>
          </p:cNvPr>
          <p:cNvSpPr txBox="1"/>
          <p:nvPr/>
        </p:nvSpPr>
        <p:spPr>
          <a:xfrm>
            <a:off x="2667000" y="944047"/>
            <a:ext cx="6172200" cy="369332"/>
          </a:xfrm>
          <a:prstGeom prst="rect">
            <a:avLst/>
          </a:prstGeom>
          <a:noFill/>
        </p:spPr>
        <p:txBody>
          <a:bodyPr wrap="square" rtlCol="0">
            <a:spAutoFit/>
          </a:bodyPr>
          <a:lstStyle/>
          <a:p>
            <a:pPr algn="ctr"/>
            <a:r>
              <a:rPr lang="uk-UA" b="1" dirty="0">
                <a:latin typeface="Times New Roman" panose="02020603050405020304" pitchFamily="18" charset="0"/>
                <a:cs typeface="Times New Roman" panose="02020603050405020304" pitchFamily="18" charset="0"/>
              </a:rPr>
              <a:t>ПИТАННЯ ДЛЯ ОБГОВОРЕННЯ</a:t>
            </a:r>
          </a:p>
        </p:txBody>
      </p:sp>
    </p:spTree>
    <p:extLst>
      <p:ext uri="{BB962C8B-B14F-4D97-AF65-F5344CB8AC3E}">
        <p14:creationId xmlns:p14="http://schemas.microsoft.com/office/powerpoint/2010/main" val="22767967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68777CFC-8F9A-4406-9FBB-E5B1C8E66D95}"/>
              </a:ext>
            </a:extLst>
          </p:cNvPr>
          <p:cNvSpPr/>
          <p:nvPr/>
        </p:nvSpPr>
        <p:spPr>
          <a:xfrm>
            <a:off x="923925" y="666751"/>
            <a:ext cx="10534649" cy="5355312"/>
          </a:xfrm>
          <a:prstGeom prst="rect">
            <a:avLst/>
          </a:prstGeom>
        </p:spPr>
        <p:txBody>
          <a:bodyPr wrap="square">
            <a:spAutoFit/>
          </a:bodyPr>
          <a:lstStyle/>
          <a:p>
            <a:pPr marL="191135" algn="just">
              <a:spcAft>
                <a:spcPts val="0"/>
              </a:spcAft>
            </a:pPr>
            <a:r>
              <a:rPr lang="uk-UA" i="1" dirty="0">
                <a:latin typeface="Times New Roman" panose="02020603050405020304" pitchFamily="18" charset="0"/>
                <a:ea typeface="Times New Roman" panose="02020603050405020304" pitchFamily="18" charset="0"/>
              </a:rPr>
              <a:t>11. У чому сутність і роль матеріальної відповідальності?</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12. Перед ким підприємства матеріально відповідають за якість продукції і її своєчасну поставку?</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13. Які є форми матеріальної відповідальності підприємств та їх підрозділів?</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14. Назвіть складові збитків.</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15. Який загальний порядок обчислення збитків?</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16. Поясніть методику обчислення збитків внаслідок простоїв і форсування виробництва.</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17. Як обчислюються збитки від вимушеної заміни матеріалів і комплектуючих виробів?</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18. З’ясуйте порядок обчислення збитків при усуненні недоліків в одержаній продукції (виконаній роботі).</a:t>
            </a:r>
            <a:endParaRPr lang="uk-UA" sz="2800" dirty="0">
              <a:latin typeface="Times New Roman" panose="02020603050405020304" pitchFamily="18" charset="0"/>
              <a:ea typeface="Times New Roman" panose="02020603050405020304" pitchFamily="18" charset="0"/>
            </a:endParaRPr>
          </a:p>
          <a:p>
            <a:pPr marL="191135" algn="just">
              <a:spcAft>
                <a:spcPts val="0"/>
              </a:spcAft>
            </a:pPr>
            <a:r>
              <a:rPr lang="uk-UA" i="1" dirty="0">
                <a:latin typeface="Times New Roman" panose="02020603050405020304" pitchFamily="18" charset="0"/>
                <a:ea typeface="Times New Roman" panose="02020603050405020304" pitchFamily="18" charset="0"/>
              </a:rPr>
              <a:t>19. Як обчислюються збитки від браку продукції внаслідок прихованих дефектів одержаних матеріалів і комплектуючих виробів?</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20. Поясніть методику обчислення збитків від вимушеної доставки продукції прискореним способом.</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21. Як обчислюється зменшення прибутку (утрачена вигода) унаслідок зменшення обсягу виробництва?</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22. У чому особливості внутрішньої матеріальної відповідальності?</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23. Які основні складові (елементи) системи внутрішніх претензій?</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24. Як організаційно функціонує система внутрішніх претензій?</a:t>
            </a:r>
            <a:endParaRPr lang="uk-UA" sz="2800" dirty="0">
              <a:latin typeface="Times New Roman" panose="02020603050405020304" pitchFamily="18" charset="0"/>
              <a:ea typeface="Times New Roman" panose="02020603050405020304" pitchFamily="18" charset="0"/>
            </a:endParaRPr>
          </a:p>
          <a:p>
            <a:pPr marL="133350" algn="just">
              <a:spcAft>
                <a:spcPts val="0"/>
              </a:spcAft>
            </a:pPr>
            <a:r>
              <a:rPr lang="uk-UA" i="1" dirty="0">
                <a:latin typeface="Times New Roman" panose="02020603050405020304" pitchFamily="18" charset="0"/>
                <a:ea typeface="Times New Roman" panose="02020603050405020304" pitchFamily="18" charset="0"/>
              </a:rPr>
              <a:t>25. Поясніть методику обчислення втраченої вигоди внаслідок вимушеного зменшення обсягу виробництва підрозділами — центрами витрат.</a:t>
            </a:r>
            <a:endParaRPr lang="uk-UA" sz="2800" dirty="0">
              <a:latin typeface="Times New Roman" panose="02020603050405020304" pitchFamily="18" charset="0"/>
              <a:ea typeface="Times New Roman" panose="02020603050405020304" pitchFamily="18" charset="0"/>
            </a:endParaRPr>
          </a:p>
          <a:p>
            <a:r>
              <a:rPr lang="uk-UA" i="1" spc="10" dirty="0">
                <a:latin typeface="Times New Roman" panose="02020603050405020304" pitchFamily="18" charset="0"/>
                <a:ea typeface="Times New Roman" panose="02020603050405020304" pitchFamily="18" charset="0"/>
              </a:rPr>
              <a:t>  26. Як впливають внутрішні санкції на економічні інтереси підроз­</a:t>
            </a:r>
            <a:r>
              <a:rPr lang="uk-UA" i="1" spc="20" dirty="0">
                <a:latin typeface="Times New Roman" panose="02020603050405020304" pitchFamily="18" charset="0"/>
                <a:ea typeface="Times New Roman" panose="02020603050405020304" pitchFamily="18" charset="0"/>
              </a:rPr>
              <a:t>ділів?</a:t>
            </a:r>
            <a:endParaRPr lang="uk-UA" dirty="0"/>
          </a:p>
        </p:txBody>
      </p:sp>
    </p:spTree>
    <p:extLst>
      <p:ext uri="{BB962C8B-B14F-4D97-AF65-F5344CB8AC3E}">
        <p14:creationId xmlns:p14="http://schemas.microsoft.com/office/powerpoint/2010/main" val="2093429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F9651D7-0809-4023-8202-7F34F37BD8B8}"/>
              </a:ext>
            </a:extLst>
          </p:cNvPr>
          <p:cNvSpPr/>
          <p:nvPr/>
        </p:nvSpPr>
        <p:spPr>
          <a:xfrm>
            <a:off x="1823357" y="1305341"/>
            <a:ext cx="8545285" cy="4247317"/>
          </a:xfrm>
          <a:prstGeom prst="rect">
            <a:avLst/>
          </a:prstGeom>
        </p:spPr>
        <p:txBody>
          <a:bodyPr wrap="square">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З позиції підприємства будь-які виплати вигідніше розглядати як витрати й елементи повної собівартості, ніж здійснювати їх за рахунок прибутку. У цьому випадку зменшується база оподаткування і величина податку. Водночас такі виплати, у тому числі й у формі додаткової оплати праці, обмежуються законодавчо із фіскальних міркувань. Тому частина виплат за результати праці може </a:t>
            </a:r>
            <a:r>
              <a:rPr lang="uk-UA" dirty="0" err="1">
                <a:latin typeface="Times New Roman" panose="02020603050405020304" pitchFamily="18" charset="0"/>
                <a:ea typeface="Times New Roman" panose="02020603050405020304" pitchFamily="18" charset="0"/>
              </a:rPr>
              <a:t>здійснюватись</a:t>
            </a:r>
            <a:r>
              <a:rPr lang="uk-UA" dirty="0">
                <a:latin typeface="Times New Roman" panose="02020603050405020304" pitchFamily="18" charset="0"/>
                <a:ea typeface="Times New Roman" panose="02020603050405020304" pitchFamily="18" charset="0"/>
              </a:rPr>
              <a:t> за рахунок прибутку. До того ж треба мати на увазі, що прибуток — це основний результативний показник діяльності підприємства. Його величина значною мірою залежить від зусиль, трудової та творчої активності всіх працівників підприємства. Отже, вони мусять бути заінтересовані в прибутковості підприємства, зростанні величини прибутку. А для цього останній має бути включений у механізм стимулювання. Це здійснюється організацією різних форм участі працівників підприємства у його прибутку. Незалежно від конкретних особливостей і мотивів виплат працівникам із прибутку всі вони діляться на два види: виплати за результати діяльності та виплати за участь у капіталі (власності). Докладніше ці питання викладено нижче.</a:t>
            </a:r>
          </a:p>
        </p:txBody>
      </p:sp>
    </p:spTree>
    <p:extLst>
      <p:ext uri="{BB962C8B-B14F-4D97-AF65-F5344CB8AC3E}">
        <p14:creationId xmlns:p14="http://schemas.microsoft.com/office/powerpoint/2010/main" val="2715907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332F774C-17A2-4CB9-8038-A4B022C85289}"/>
              </a:ext>
            </a:extLst>
          </p:cNvPr>
          <p:cNvPicPr>
            <a:picLocks noChangeAspect="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2993571" y="449995"/>
            <a:ext cx="6019799" cy="6146978"/>
          </a:xfrm>
          <a:prstGeom prst="rect">
            <a:avLst/>
          </a:prstGeom>
        </p:spPr>
      </p:pic>
    </p:spTree>
    <p:extLst>
      <p:ext uri="{BB962C8B-B14F-4D97-AF65-F5344CB8AC3E}">
        <p14:creationId xmlns:p14="http://schemas.microsoft.com/office/powerpoint/2010/main" val="1909701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D1D97D2-2A67-42A9-9959-FD68AC0F8735}"/>
              </a:ext>
            </a:extLst>
          </p:cNvPr>
          <p:cNvSpPr/>
          <p:nvPr/>
        </p:nvSpPr>
        <p:spPr>
          <a:xfrm>
            <a:off x="1714500" y="1828799"/>
            <a:ext cx="8762999" cy="2513509"/>
          </a:xfrm>
          <a:prstGeom prst="rect">
            <a:avLst/>
          </a:prstGeom>
        </p:spPr>
        <p:txBody>
          <a:bodyPr wrap="square">
            <a:spAutoFit/>
          </a:bodyPr>
          <a:lstStyle/>
          <a:p>
            <a:pPr algn="ctr">
              <a:spcBef>
                <a:spcPts val="2000"/>
              </a:spcBef>
              <a:spcAft>
                <a:spcPts val="1600"/>
              </a:spcAft>
            </a:pPr>
            <a:r>
              <a:rPr lang="uk-UA" b="1" cap="all" dirty="0">
                <a:latin typeface="Times New Roman" panose="02020603050405020304" pitchFamily="18" charset="0"/>
                <a:ea typeface="Times New Roman" panose="02020603050405020304" pitchFamily="18" charset="0"/>
              </a:rPr>
              <a:t>2. Стимулююча функція оплати праці</a:t>
            </a:r>
          </a:p>
          <a:p>
            <a:pPr indent="191135" algn="just">
              <a:spcAft>
                <a:spcPts val="0"/>
              </a:spcAft>
            </a:pPr>
            <a:r>
              <a:rPr lang="uk-UA" spc="20" dirty="0">
                <a:latin typeface="Times New Roman" panose="02020603050405020304" pitchFamily="18" charset="0"/>
                <a:ea typeface="Times New Roman" panose="02020603050405020304" pitchFamily="18" charset="0"/>
              </a:rPr>
              <a:t>Оплата праці, як відомо, виконує дві основні функції: відтворювальну і стимулюючу. Тобто вона повинна забезпечити відтворення здатності до праці та якість життя на нормальному рівні й водночас спонукати працівника до оптимальних дій у межах своєї компетенції. Ці функції тісно поєднані й </a:t>
            </a:r>
            <a:br>
              <a:rPr lang="uk-UA" spc="20" dirty="0">
                <a:latin typeface="Times New Roman" panose="02020603050405020304" pitchFamily="18" charset="0"/>
                <a:ea typeface="Times New Roman" panose="02020603050405020304" pitchFamily="18" charset="0"/>
              </a:rPr>
            </a:br>
            <a:r>
              <a:rPr lang="uk-UA" spc="20" dirty="0">
                <a:latin typeface="Times New Roman" panose="02020603050405020304" pitchFamily="18" charset="0"/>
                <a:ea typeface="Times New Roman" panose="02020603050405020304" pitchFamily="18" charset="0"/>
              </a:rPr>
              <a:t>реалізуються одночасно. Проте, природно, з позиції роботодавця (підприємства) стимулююча функція сприймається як основна, оскільки вона безпосередньо сприяє досягненню його мети.</a:t>
            </a:r>
            <a:endParaRPr lang="uk-UA"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979558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5280</Words>
  <Application>Microsoft Office PowerPoint</Application>
  <PresentationFormat>Широкоэкранный</PresentationFormat>
  <Paragraphs>139</Paragraphs>
  <Slides>61</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61</vt:i4>
      </vt:variant>
    </vt:vector>
  </HeadingPairs>
  <TitlesOfParts>
    <vt:vector size="68" baseType="lpstr">
      <vt:lpstr>Arial</vt:lpstr>
      <vt:lpstr>Calibri</vt:lpstr>
      <vt:lpstr>Calibri Light</vt:lpstr>
      <vt:lpstr>Symbol</vt:lpstr>
      <vt:lpstr>Times New Roman</vt:lpstr>
      <vt:lpstr>Тема Office</vt:lpstr>
      <vt:lpstr>CorelDraw.Graphic.8</vt:lpstr>
      <vt:lpstr>Механізм стимулювання та матеріальна відповідальність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Катерина Бужимська</dc:creator>
  <cp:lastModifiedBy>Катерина Бужимська</cp:lastModifiedBy>
  <cp:revision>38</cp:revision>
  <dcterms:created xsi:type="dcterms:W3CDTF">2021-11-12T11:11:07Z</dcterms:created>
  <dcterms:modified xsi:type="dcterms:W3CDTF">2021-11-15T02:34:34Z</dcterms:modified>
</cp:coreProperties>
</file>