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40"/>
  </p:notesMasterIdLst>
  <p:sldIdLst>
    <p:sldId id="259" r:id="rId2"/>
    <p:sldId id="306" r:id="rId3"/>
    <p:sldId id="307" r:id="rId4"/>
    <p:sldId id="258" r:id="rId5"/>
    <p:sldId id="336" r:id="rId6"/>
    <p:sldId id="337" r:id="rId7"/>
    <p:sldId id="338" r:id="rId8"/>
    <p:sldId id="339" r:id="rId9"/>
    <p:sldId id="257" r:id="rId10"/>
    <p:sldId id="325" r:id="rId11"/>
    <p:sldId id="326" r:id="rId12"/>
    <p:sldId id="327" r:id="rId13"/>
    <p:sldId id="308" r:id="rId14"/>
    <p:sldId id="313" r:id="rId15"/>
    <p:sldId id="309" r:id="rId16"/>
    <p:sldId id="310" r:id="rId17"/>
    <p:sldId id="305" r:id="rId18"/>
    <p:sldId id="311" r:id="rId19"/>
    <p:sldId id="312" r:id="rId20"/>
    <p:sldId id="263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21" r:id="rId29"/>
    <p:sldId id="322" r:id="rId30"/>
    <p:sldId id="323" r:id="rId31"/>
    <p:sldId id="324" r:id="rId32"/>
    <p:sldId id="328" r:id="rId33"/>
    <p:sldId id="329" r:id="rId34"/>
    <p:sldId id="330" r:id="rId35"/>
    <p:sldId id="331" r:id="rId36"/>
    <p:sldId id="332" r:id="rId37"/>
    <p:sldId id="333" r:id="rId38"/>
    <p:sldId id="335" r:id="rId3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118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17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20</a:t>
            </a:fld>
            <a:endParaRPr lang="uk-U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.rada.gov.ua/laws/show/2120-20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itd.rada.gov.ua/billInfo/Bills/Card/39793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/>
            <a:r>
              <a:rPr lang="ru-RU" dirty="0"/>
              <a:t>КРЕДИТУВАННЯ </a:t>
            </a:r>
            <a:r>
              <a:rPr lang="ru-RU" dirty="0" err="1"/>
              <a:t>суБ</a:t>
            </a:r>
            <a:r>
              <a:rPr lang="uk-UA" sz="4400" b="0" cap="none" dirty="0">
                <a:ln>
                  <a:noFill/>
                </a:ln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’</a:t>
            </a:r>
            <a:r>
              <a:rPr lang="ru-RU" dirty="0" err="1"/>
              <a:t>єктів</a:t>
            </a:r>
            <a:r>
              <a:rPr lang="ru-RU" dirty="0"/>
              <a:t> ГОСПОДАРЮВАННЯ</a:t>
            </a:r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7239000" cy="588425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З початку 2023 року банки видали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майже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тисяч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на 19,8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початку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лютий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2020 року)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видано 58,8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тисяч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на 185,6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Найбільше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взяли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антикризових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62,6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антивоєнні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- 55,2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рефінансування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попередньо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видано 28,7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інвестиційні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- 10,9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аграрії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26,5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торговельні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взяли 1,5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поповнення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обігових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Найчастіше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програмою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працюють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сферах: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сільського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(53%);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торгівлі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(24%);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промислової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(14%).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регіонів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лідерами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сумами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укладених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Львівська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Одеська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Дніпропетровська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Харківська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Київська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Вінницька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програмі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45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найбільшу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видали  “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Приватбанк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” (25,8 тис), “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Ощадбанк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” (8,7 тис)  та “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Райффайзен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Банк Аваль” (5,3 тис).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Нагадаємо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урядова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Доступні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5-7-9%»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залучити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60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0%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воєнного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часу +1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місяць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роздрібних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торгових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мереж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доступні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5%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вчасно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розрахуватися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постачальниками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поповнити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того,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Програма доступних кредитів розширено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зруйновані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бойових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відновлення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потужностей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9%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терміном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суму до 60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4500594"/>
          </a:xfrm>
        </p:spPr>
        <p:txBody>
          <a:bodyPr/>
          <a:lstStyle/>
          <a:p>
            <a:pPr algn="just"/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регіонів</a:t>
            </a:r>
            <a:r>
              <a:rPr lang="ru-RU" dirty="0"/>
              <a:t> </a:t>
            </a:r>
            <a:r>
              <a:rPr lang="ru-RU" dirty="0" err="1"/>
              <a:t>лідерами</a:t>
            </a:r>
            <a:r>
              <a:rPr lang="ru-RU" dirty="0"/>
              <a:t> за сумами </a:t>
            </a:r>
            <a:r>
              <a:rPr lang="ru-RU" dirty="0" err="1"/>
              <a:t>укладених</a:t>
            </a:r>
            <a:r>
              <a:rPr lang="ru-RU" dirty="0"/>
              <a:t> </a:t>
            </a:r>
            <a:r>
              <a:rPr lang="ru-RU" dirty="0" err="1"/>
              <a:t>кредитних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Львівська</a:t>
            </a:r>
            <a:r>
              <a:rPr lang="ru-RU" dirty="0"/>
              <a:t>, </a:t>
            </a:r>
            <a:r>
              <a:rPr lang="ru-RU" dirty="0" err="1"/>
              <a:t>Одеська</a:t>
            </a:r>
            <a:r>
              <a:rPr lang="ru-RU" dirty="0"/>
              <a:t>, </a:t>
            </a:r>
            <a:r>
              <a:rPr lang="ru-RU" dirty="0" err="1"/>
              <a:t>Дніпропетровська</a:t>
            </a:r>
            <a:r>
              <a:rPr lang="ru-RU" dirty="0"/>
              <a:t>, </a:t>
            </a:r>
            <a:r>
              <a:rPr lang="ru-RU" dirty="0" err="1"/>
              <a:t>Харківська</a:t>
            </a:r>
            <a:r>
              <a:rPr lang="ru-RU" dirty="0"/>
              <a:t>, </a:t>
            </a:r>
            <a:r>
              <a:rPr lang="ru-RU" dirty="0" err="1"/>
              <a:t>Київська</a:t>
            </a:r>
            <a:r>
              <a:rPr lang="ru-RU" dirty="0"/>
              <a:t>, </a:t>
            </a:r>
            <a:r>
              <a:rPr lang="ru-RU" dirty="0" err="1"/>
              <a:t>Вінницька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та м. </a:t>
            </a:r>
            <a:r>
              <a:rPr lang="ru-RU" dirty="0" err="1"/>
              <a:t>Київ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На </a:t>
            </a:r>
            <a:r>
              <a:rPr lang="ru-RU" dirty="0" err="1"/>
              <a:t>сьогодні</a:t>
            </a:r>
            <a:r>
              <a:rPr lang="ru-RU" dirty="0"/>
              <a:t> участь у </a:t>
            </a:r>
            <a:r>
              <a:rPr lang="ru-RU" dirty="0" err="1"/>
              <a:t>програмі</a:t>
            </a:r>
            <a:r>
              <a:rPr lang="ru-RU" dirty="0"/>
              <a:t> </a:t>
            </a:r>
            <a:r>
              <a:rPr lang="ru-RU" dirty="0" err="1"/>
              <a:t>беруть</a:t>
            </a:r>
            <a:r>
              <a:rPr lang="ru-RU" dirty="0"/>
              <a:t> 45 </a:t>
            </a:r>
            <a:r>
              <a:rPr lang="ru-RU" dirty="0" err="1"/>
              <a:t>банків</a:t>
            </a:r>
            <a:r>
              <a:rPr lang="ru-RU" dirty="0"/>
              <a:t>, </a:t>
            </a:r>
            <a:r>
              <a:rPr lang="ru-RU" dirty="0" err="1"/>
              <a:t>найбільшу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видали  “</a:t>
            </a:r>
            <a:r>
              <a:rPr lang="ru-RU" dirty="0" err="1"/>
              <a:t>Приватбанк</a:t>
            </a:r>
            <a:r>
              <a:rPr lang="ru-RU" dirty="0"/>
              <a:t>” (25,8 тис), “</a:t>
            </a:r>
            <a:r>
              <a:rPr lang="ru-RU" dirty="0" err="1"/>
              <a:t>Ощадбанк</a:t>
            </a:r>
            <a:r>
              <a:rPr lang="ru-RU" dirty="0"/>
              <a:t>” (8,7 тис)  та “</a:t>
            </a:r>
            <a:r>
              <a:rPr lang="ru-RU" dirty="0" err="1"/>
              <a:t>Райффайзен</a:t>
            </a:r>
            <a:r>
              <a:rPr lang="ru-RU" dirty="0"/>
              <a:t> Банк Аваль” (5,3 тис).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571472" y="1000108"/>
            <a:ext cx="7000924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/>
              <a:t>	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кругообороту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відносно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рівномірний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нерівномірний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Відносно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рівномірний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вид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властивий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нафтової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вугільної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металургійної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промисловості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характерна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тривалого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лагу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надходженням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витрачанням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1028343"/>
            <a:ext cx="664373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нерівномірний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вид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характерний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легкої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харчової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лісової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промисловості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сільськогосподарських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У них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певна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невідповідність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надходженням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нерівномірним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кругооборотом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додаткова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потреба в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кредиті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пояснюється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сезонністю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значною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тривалістю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обороту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Тривалість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виробничого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циклу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коливатися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харчових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 до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сільськогосподарської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суднобудування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457203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i="1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		Суб'єктами кредитних відносин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можуть бути будь-які самостійні підприємства. Кредитні відносини характеризуються тим, що їх суб'єктами є дві сторони: одна з них у рамках конкретної кредитної угоди називається кредитором, інша – позичальником. </a:t>
            </a:r>
          </a:p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	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7239000" cy="5643602"/>
          </a:xfrm>
        </p:spPr>
        <p:txBody>
          <a:bodyPr/>
          <a:lstStyle/>
          <a:p>
            <a:pPr algn="just">
              <a:buNone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		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157697" name="Rectangle 1"/>
          <p:cNvSpPr>
            <a:spLocks noChangeArrowheads="1"/>
          </p:cNvSpPr>
          <p:nvPr/>
        </p:nvSpPr>
        <p:spPr bwMode="auto">
          <a:xfrm>
            <a:off x="714348" y="357166"/>
            <a:ext cx="657229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uk-UA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Основними об'єктами короткострокового кредитування </a:t>
            </a:r>
            <a:r>
              <a:rPr kumimoji="0" lang="uk-UA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оборотні засоби є: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виробничі запаси (сировина, основні і допоміжні матеріали, запасні частини, паливо, інструмент);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незавершене виробництво і напівфабрикати власного виготовлення;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витрати майбутніх періодів (сезонні витрати,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витрати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освоєння випуску нових виробів і т.п.);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готова продукція і товари;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платіжні і розрахункові операції з постачальниками і покупцями.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285720" y="1071546"/>
            <a:ext cx="750099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Об'єктом </a:t>
            </a:r>
            <a:r>
              <a:rPr kumimoji="0" lang="uk-UA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довгострокового і середньострокового кредитування 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 капітальні вкладення, пов'язані з реконструкцією підприємства, його технічним переоснащенням, впровадженням нової техніки, удосконаленням технології виробництва, та інші витрати, що призводять до збільшення вартості основних засобів. 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429288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Планування потреби в кредиті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для формування оборотних коштів підприємства здійснюється таким чином: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– на першому етапі розраховується потреба в оборотних коштах у цілому і за окремими напрямками (формування виробничих запасів, незавершеного виробництва, готової продукції);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– на другому етапі визначається розмір кредиту, достатній для покриття збільшеної потреби в оборотних коштах. Для цього використовують формулу:</a:t>
            </a:r>
          </a:p>
          <a:p>
            <a:pPr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/>
              <a:t> </a:t>
            </a:r>
            <a:endParaRPr lang="ru-RU" dirty="0"/>
          </a:p>
          <a:p>
            <a:r>
              <a:rPr lang="uk-UA" dirty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Rectangle 1"/>
          <p:cNvSpPr>
            <a:spLocks noChangeArrowheads="1"/>
          </p:cNvSpPr>
          <p:nvPr/>
        </p:nvSpPr>
        <p:spPr bwMode="auto">
          <a:xfrm>
            <a:off x="714348" y="857232"/>
            <a:ext cx="700092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sz="2400" dirty="0"/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400" i="1" baseline="-25000" dirty="0">
                <a:latin typeface="Times New Roman" pitchFamily="18" charset="0"/>
                <a:cs typeface="Times New Roman" pitchFamily="18" charset="0"/>
              </a:rPr>
              <a:t>О.Б.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– розмір кредиту, необхідний для формування оборотних коштів;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ОК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– потреба в оборотних коштах;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ОК</a:t>
            </a:r>
            <a:r>
              <a:rPr lang="uk-UA" sz="2400" i="1" baseline="-25000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– власні оборотні кошти на початок періоду;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ОК</a:t>
            </a:r>
            <a:r>
              <a:rPr lang="uk-UA" sz="2400" i="1" baseline="-25000" dirty="0"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– поповнення оборотних коштів за рахунок прибутку підприємства;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КЗ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– зменшення кредиторської заборгованості.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0226" name="Object 2"/>
          <p:cNvGraphicFramePr>
            <a:graphicFrameLocks noChangeAspect="1"/>
          </p:cNvGraphicFramePr>
          <p:nvPr/>
        </p:nvGraphicFramePr>
        <p:xfrm>
          <a:off x="642911" y="1214421"/>
          <a:ext cx="6072230" cy="928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26" name="Формула" r:id="rId2" imgW="2031840" imgH="330120" progId="Equation.3">
                  <p:embed/>
                </p:oleObj>
              </mc:Choice>
              <mc:Fallback>
                <p:oleObj name="Формула" r:id="rId2" imgW="2031840" imgH="3301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1" y="1214421"/>
                        <a:ext cx="6072230" cy="9286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3248344"/>
          </a:xfrm>
        </p:spPr>
        <p:txBody>
          <a:bodyPr>
            <a:normAutofit fontScale="77500" lnSpcReduction="20000"/>
          </a:bodyPr>
          <a:lstStyle/>
          <a:p>
            <a:pPr marL="0" lvl="0" indent="360000" algn="ctr">
              <a:buNone/>
            </a:pPr>
            <a:r>
              <a:rPr lang="uk-UA" u="sng" dirty="0"/>
              <a:t>Питання лекції</a:t>
            </a:r>
            <a:r>
              <a:rPr lang="uk-UA" dirty="0"/>
              <a:t>: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Банківський кредит, його сутність. Види банківського кредиту: короткострокові, середньострокові, довгострокові, їх характеристика і терміни видачі. Сутність кредитування і поняття “кредитор”, “позичальник”, “кредитна операція”, “кредитна лінія”. Принципи кредитування: забезпеченість,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поверненість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терміновість, платність, цільове використання та їх характеристика. Об’єкти кредитування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таїх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характеристика.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Кредитні ресурси банків, їх склад і характеристика. Ринок кредитних ресурсів.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Порядок оформлення отримання кредиту в банку. Документація, що надається позичальником банку для отримання кредиту. Кредитний договір, його зміст і порядок складання. Розрахунок економічної ефективності заходу, що кредитується, порядок його складання.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Порядок видачі кредиту: визначення мети і розмірів кредиту, що видається, умов і строків його видачі. Форма видачі кредиту (безготівкова, готівкова). Оформлення виданого кредиту терміновим зобов’язанням.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/>
          </a:p>
          <a:p>
            <a:endParaRPr lang="ru-RU" b="1" dirty="0"/>
          </a:p>
          <a:p>
            <a:pPr marL="0" lvl="0" indent="360000" algn="just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928670"/>
            <a:ext cx="692948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Після проведення розрахунків потреби підприємства в кредитних ресурсах визначають період їх залучення.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Період залучення кредитів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це час з моменту надання банківського кредиту до моменту його повного погашення і виплати відсотків за його використання.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Період залучення кредиту визначається банком.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034162"/>
          </a:xfrm>
        </p:spPr>
        <p:txBody>
          <a:bodyPr/>
          <a:lstStyle/>
          <a:p>
            <a:pPr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		Приклад 1.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закупити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півфабрикатів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продукту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1870 тис.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1270 тис.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Відтак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відчуватиме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додаткову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потребу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коштах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600 тис.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., яка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задоволена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/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класифікуються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такими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ознаками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за кредиторами;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за формами та видами;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за метою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терміном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забезпеченням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за порядком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Кредиторами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бути: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банки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спеціалізовані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фінансово-кредитні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Інститути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лізинговий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комерційний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кредит);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держава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уповноважені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банки);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фінансово-кредитні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установи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уповноважені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банки).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39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000108"/>
            <a:ext cx="8072462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кредитором та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позичальником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приводу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банком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підприємству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терміновості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платності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матеріального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надається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суб'єктам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передбачених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кредитним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договором.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Комерційний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кредитні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окремими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підприємствами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кредитні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державою та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суб'єктами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Лізинговий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стосунки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суб'єктами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орендування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майна (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майновий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лізинг-кредит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/>
          <a:lstStyle/>
          <a:p>
            <a:pPr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лізинговий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комерційний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погашаються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Комерційний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повертається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становлення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ринкових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сплата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як 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товарній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змішаній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формах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Лізинговий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погашатися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товарній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змішаній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формах.</a:t>
            </a:r>
            <a:endParaRPr lang="ru-RU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/>
          <a:lstStyle/>
          <a:p>
            <a:pPr algn="just">
              <a:buNone/>
            </a:pPr>
            <a:r>
              <a:rPr lang="ru-RU" dirty="0"/>
              <a:t>	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мети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спрямовані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придбання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товарно-матеріальних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модернізацію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потужностей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викуп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комплексів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цілих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7239000" cy="5455628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10000"/>
              </a:lnSpc>
              <a:buNone/>
            </a:pPr>
            <a:r>
              <a:rPr lang="ru-RU" dirty="0"/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терміном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короткострокові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середньострокові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довгострокові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Короткострокові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зв'язку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обороту.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короткострокового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кредиту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одного року.</a:t>
            </a:r>
          </a:p>
          <a:p>
            <a:pPr algn="just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Середньострокові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одного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оплату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вкладень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Довгострокові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понад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роки)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Об'єктами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реконструкцію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модернізацію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діючих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нове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будівництво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приватизацію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корпоратиза-цію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>
            <a:noAutofit/>
          </a:bodyPr>
          <a:lstStyle/>
          <a:p>
            <a:pPr indent="-72000" algn="just">
              <a:spcBef>
                <a:spcPts val="0"/>
              </a:spcBef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поділяють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2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забезпечені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бланкові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Забезпечені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гарантуються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певними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видами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нерухомістю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цінними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паперами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товарно-матеріальними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цінностями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дебіторською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здійснюватись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правами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інтелектуальну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власність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землю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гарантіями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коштами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майном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третьої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особи);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забезпеченням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(поручительство,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поліс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страхової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>
            <a:normAutofit fontScale="92500"/>
          </a:bodyPr>
          <a:lstStyle/>
          <a:p>
            <a:pPr indent="-72000" algn="just">
              <a:spcBef>
                <a:spcPts val="0"/>
              </a:spcBef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	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кредиту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головним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чином,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товарно-матеріальні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нерухомість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надаються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банками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заставу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цінних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паперів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називаються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ломбардними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 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міру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ринку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цінних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паперів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кредиту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українських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зростатиме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Бланкові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отримують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стійкі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короткий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(1-Ю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). 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вітчизняній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бланкові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практично не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928670"/>
            <a:ext cx="692948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погляду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кредит -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форма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позичкового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товарній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формах),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надається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обумовлює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надає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кредит,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598504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/>
              <a:t>		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кредиту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прямі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консорціальні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прямих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позик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безпосередньо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одним кредитором.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Консорціальні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підприємству-позичальнику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потрібні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забезпечений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одним кредитором.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об'єднуються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кредиту.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консорціальній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угоді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участь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підприємств-позичальників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стосується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конкретний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/>
          <a:lstStyle/>
          <a:p>
            <a:pPr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банки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переуступають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кредиторам.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Домовленість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укласти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відома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підприємства-позичальника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відрізняються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початкового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кредиту.</a:t>
            </a:r>
          </a:p>
          <a:p>
            <a:pPr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зв'язку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низькою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кредитоспроможністю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більшості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українських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вітчизняній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практикуються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/>
              <a:t>Ухвалений</a:t>
            </a:r>
            <a:r>
              <a:rPr lang="ru-RU" dirty="0"/>
              <a:t> у </a:t>
            </a:r>
            <a:r>
              <a:rPr lang="ru-RU" dirty="0" err="1"/>
              <a:t>березні</a:t>
            </a:r>
            <a:r>
              <a:rPr lang="ru-RU" dirty="0"/>
              <a:t> 2022 року Верховною Радою </a:t>
            </a:r>
            <a:r>
              <a:rPr lang="ru-RU" dirty="0" err="1"/>
              <a:t>України</a:t>
            </a:r>
            <a:r>
              <a:rPr lang="ru-RU" dirty="0"/>
              <a:t>  </a:t>
            </a:r>
            <a:r>
              <a:rPr lang="ru-RU" dirty="0">
                <a:hlinkClick r:id="rId2"/>
              </a:rPr>
              <a:t>Закон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 2120-</a:t>
            </a:r>
            <a:r>
              <a:rPr lang="en-US" dirty="0"/>
              <a:t>IX "</a:t>
            </a:r>
            <a:r>
              <a:rPr lang="ru-RU" dirty="0"/>
              <a:t>Про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до </a:t>
            </a:r>
            <a:r>
              <a:rPr lang="ru-RU" dirty="0" err="1"/>
              <a:t>Податкового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законодавчих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норм на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воєнного</a:t>
            </a:r>
            <a:r>
              <a:rPr lang="ru-RU" dirty="0"/>
              <a:t> стану"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послаблення</a:t>
            </a:r>
            <a:r>
              <a:rPr lang="ru-RU" dirty="0"/>
              <a:t> в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кредитних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. 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/>
              <a:t>Послаблення</a:t>
            </a:r>
            <a:r>
              <a:rPr lang="ru-RU" b="1" dirty="0"/>
              <a:t> </a:t>
            </a:r>
            <a:r>
              <a:rPr lang="ru-RU" b="1" dirty="0" err="1"/>
              <a:t>щодо</a:t>
            </a:r>
            <a:r>
              <a:rPr lang="ru-RU" b="1" dirty="0"/>
              <a:t> </a:t>
            </a:r>
            <a:r>
              <a:rPr lang="ru-RU" b="1" dirty="0" err="1"/>
              <a:t>кредитів</a:t>
            </a:r>
            <a:r>
              <a:rPr lang="ru-RU" b="1" dirty="0"/>
              <a:t> </a:t>
            </a:r>
            <a:r>
              <a:rPr lang="ru-RU" b="1" dirty="0" err="1"/>
              <a:t>такі</a:t>
            </a:r>
            <a:r>
              <a:rPr lang="ru-RU" b="1" dirty="0"/>
              <a:t>:</a:t>
            </a:r>
          </a:p>
          <a:p>
            <a:pPr algn="just"/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воєнного</a:t>
            </a:r>
            <a:r>
              <a:rPr lang="ru-RU" dirty="0"/>
              <a:t> стану </a:t>
            </a:r>
            <a:r>
              <a:rPr lang="ru-RU" dirty="0" err="1"/>
              <a:t>кредитори</a:t>
            </a:r>
            <a:r>
              <a:rPr lang="ru-RU" dirty="0"/>
              <a:t> не </a:t>
            </a:r>
            <a:r>
              <a:rPr lang="ru-RU" dirty="0" err="1"/>
              <a:t>несуть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за </a:t>
            </a:r>
            <a:r>
              <a:rPr lang="ru-RU" dirty="0" err="1"/>
              <a:t>несвоєчасну</a:t>
            </a:r>
            <a:r>
              <a:rPr lang="ru-RU" dirty="0"/>
              <a:t> </a:t>
            </a:r>
            <a:r>
              <a:rPr lang="ru-RU" dirty="0" err="1"/>
              <a:t>сплату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Банк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нараховувати</a:t>
            </a:r>
            <a:r>
              <a:rPr lang="ru-RU" dirty="0"/>
              <a:t> </a:t>
            </a:r>
            <a:r>
              <a:rPr lang="ru-RU" dirty="0" err="1"/>
              <a:t>будь-яку</a:t>
            </a:r>
            <a:r>
              <a:rPr lang="ru-RU" dirty="0"/>
              <a:t> пеню </a:t>
            </a:r>
            <a:r>
              <a:rPr lang="ru-RU" dirty="0" err="1"/>
              <a:t>або</a:t>
            </a:r>
            <a:r>
              <a:rPr lang="ru-RU" dirty="0"/>
              <a:t> штраф. </a:t>
            </a:r>
            <a:r>
              <a:rPr lang="ru-RU" dirty="0" err="1"/>
              <a:t>Будь-які</a:t>
            </a:r>
            <a:r>
              <a:rPr lang="ru-RU" dirty="0"/>
              <a:t> пеню, </a:t>
            </a:r>
            <a:r>
              <a:rPr lang="ru-RU" dirty="0" err="1"/>
              <a:t>штрафи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нараховує</a:t>
            </a:r>
            <a:r>
              <a:rPr lang="ru-RU" dirty="0"/>
              <a:t> банк за </a:t>
            </a:r>
            <a:r>
              <a:rPr lang="ru-RU" dirty="0" err="1"/>
              <a:t>несвоєчасну</a:t>
            </a:r>
            <a:r>
              <a:rPr lang="ru-RU" dirty="0"/>
              <a:t> </a:t>
            </a:r>
            <a:r>
              <a:rPr lang="ru-RU" dirty="0" err="1"/>
              <a:t>сплату</a:t>
            </a:r>
            <a:r>
              <a:rPr lang="ru-RU" dirty="0"/>
              <a:t> кредиту, </a:t>
            </a:r>
            <a:r>
              <a:rPr lang="ru-RU" dirty="0" err="1"/>
              <a:t>починаючи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24 лютого 2022 року, банк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списати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несвоєчасної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  кредиту </a:t>
            </a:r>
            <a:r>
              <a:rPr lang="ru-RU" dirty="0" err="1"/>
              <a:t>відсоткова</a:t>
            </a:r>
            <a:r>
              <a:rPr lang="ru-RU" dirty="0"/>
              <a:t> ставка не </a:t>
            </a:r>
            <a:r>
              <a:rPr lang="ru-RU" dirty="0" err="1"/>
              <a:t>збільшується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3127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b="1" dirty="0" err="1"/>
              <a:t>зміни</a:t>
            </a:r>
            <a:r>
              <a:rPr lang="ru-RU" b="1" dirty="0"/>
              <a:t> </a:t>
            </a:r>
            <a:r>
              <a:rPr lang="ru-RU" b="1" dirty="0" err="1"/>
              <a:t>діють</a:t>
            </a:r>
            <a:r>
              <a:rPr lang="ru-RU" b="1" dirty="0"/>
              <a:t> </a:t>
            </a:r>
            <a:r>
              <a:rPr lang="ru-RU" b="1" dirty="0" err="1"/>
              <a:t>під</a:t>
            </a:r>
            <a:r>
              <a:rPr lang="ru-RU" b="1" dirty="0"/>
              <a:t> час </a:t>
            </a:r>
            <a:r>
              <a:rPr lang="ru-RU" b="1" dirty="0" err="1"/>
              <a:t>всього</a:t>
            </a:r>
            <a:r>
              <a:rPr lang="ru-RU" b="1" dirty="0"/>
              <a:t> </a:t>
            </a:r>
            <a:r>
              <a:rPr lang="ru-RU" b="1" dirty="0" err="1"/>
              <a:t>воєнного</a:t>
            </a:r>
            <a:r>
              <a:rPr lang="ru-RU" b="1" dirty="0"/>
              <a:t> стану </a:t>
            </a:r>
            <a:r>
              <a:rPr lang="ru-RU" b="1" dirty="0" err="1"/>
              <a:t>і</a:t>
            </a:r>
            <a:r>
              <a:rPr lang="ru-RU" b="1" dirty="0"/>
              <a:t> </a:t>
            </a:r>
            <a:r>
              <a:rPr lang="ru-RU" b="1" dirty="0" err="1"/>
              <a:t>протягом</a:t>
            </a:r>
            <a:r>
              <a:rPr lang="ru-RU" b="1" dirty="0"/>
              <a:t> 30 </a:t>
            </a:r>
            <a:r>
              <a:rPr lang="ru-RU" b="1" dirty="0" err="1"/>
              <a:t>днів</a:t>
            </a:r>
            <a:r>
              <a:rPr lang="ru-RU" b="1" dirty="0"/>
              <a:t> </a:t>
            </a:r>
            <a:r>
              <a:rPr lang="ru-RU" b="1" dirty="0" err="1"/>
              <a:t>після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закінчення</a:t>
            </a:r>
            <a:r>
              <a:rPr lang="ru-RU" dirty="0"/>
              <a:t>. </a:t>
            </a:r>
          </a:p>
          <a:p>
            <a:pPr algn="just"/>
            <a:r>
              <a:rPr lang="ru-RU" dirty="0"/>
              <a:t>Але банки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далі</a:t>
            </a:r>
            <a:r>
              <a:rPr lang="ru-RU" dirty="0"/>
              <a:t> </a:t>
            </a:r>
            <a:r>
              <a:rPr lang="ru-RU" dirty="0" err="1"/>
              <a:t>нараховувати</a:t>
            </a:r>
            <a:r>
              <a:rPr lang="ru-RU" dirty="0"/>
              <a:t> </a:t>
            </a:r>
            <a:r>
              <a:rPr lang="ru-RU" dirty="0" err="1"/>
              <a:t>відсотки</a:t>
            </a:r>
            <a:r>
              <a:rPr lang="ru-RU" dirty="0"/>
              <a:t> за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кредитними</a:t>
            </a:r>
            <a:r>
              <a:rPr lang="ru-RU" dirty="0"/>
              <a:t> коштами, за  кредит </a:t>
            </a:r>
            <a:r>
              <a:rPr lang="ru-RU" dirty="0" err="1"/>
              <a:t>однаково</a:t>
            </a:r>
            <a:r>
              <a:rPr lang="ru-RU" dirty="0"/>
              <a:t> </a:t>
            </a:r>
            <a:r>
              <a:rPr lang="ru-RU" dirty="0" err="1"/>
              <a:t>доведеться</a:t>
            </a:r>
            <a:r>
              <a:rPr lang="ru-RU" dirty="0"/>
              <a:t> </a:t>
            </a:r>
            <a:r>
              <a:rPr lang="ru-RU" dirty="0" err="1"/>
              <a:t>заплатити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воєнного</a:t>
            </a:r>
            <a:r>
              <a:rPr lang="ru-RU" dirty="0"/>
              <a:t> стану. Тому, 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сплачувати</a:t>
            </a:r>
            <a:r>
              <a:rPr lang="ru-RU" dirty="0"/>
              <a:t> кредит, </a:t>
            </a:r>
            <a:r>
              <a:rPr lang="ru-RU" dirty="0" err="1"/>
              <a:t>найкраще</a:t>
            </a:r>
            <a:r>
              <a:rPr lang="ru-RU" dirty="0"/>
              <a:t> </a:t>
            </a:r>
            <a:r>
              <a:rPr lang="ru-RU" dirty="0" err="1"/>
              <a:t>сплачувати</a:t>
            </a:r>
            <a:r>
              <a:rPr lang="ru-RU" dirty="0"/>
              <a:t> 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відсотками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сплачувати</a:t>
            </a:r>
            <a:r>
              <a:rPr lang="ru-RU" dirty="0"/>
              <a:t> </a:t>
            </a:r>
            <a:r>
              <a:rPr lang="ru-RU" dirty="0" err="1"/>
              <a:t>кредити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, </a:t>
            </a:r>
            <a:r>
              <a:rPr lang="ru-RU" dirty="0" err="1"/>
              <a:t>краще</a:t>
            </a:r>
            <a:r>
              <a:rPr lang="ru-RU" dirty="0"/>
              <a:t> </a:t>
            </a:r>
            <a:r>
              <a:rPr lang="ru-RU" dirty="0" err="1"/>
              <a:t>звернутися</a:t>
            </a:r>
            <a:r>
              <a:rPr lang="ru-RU" dirty="0"/>
              <a:t> до банку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заявою</a:t>
            </a:r>
            <a:r>
              <a:rPr lang="ru-RU" dirty="0"/>
              <a:t> про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кредитних</a:t>
            </a:r>
            <a:r>
              <a:rPr lang="ru-RU" dirty="0"/>
              <a:t> </a:t>
            </a:r>
            <a:r>
              <a:rPr lang="ru-RU" dirty="0" err="1"/>
              <a:t>канікул</a:t>
            </a:r>
            <a:r>
              <a:rPr lang="ru-RU" dirty="0"/>
              <a:t>. </a:t>
            </a:r>
            <a:r>
              <a:rPr lang="ru-RU" dirty="0" err="1"/>
              <a:t>Зауважте</a:t>
            </a:r>
            <a:r>
              <a:rPr lang="ru-RU" dirty="0"/>
              <a:t>, </a:t>
            </a:r>
            <a:r>
              <a:rPr lang="ru-RU" dirty="0" err="1"/>
              <a:t>ухвалення</a:t>
            </a:r>
            <a:r>
              <a:rPr lang="ru-RU" dirty="0"/>
              <a:t> банком такого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b="1" dirty="0" err="1"/>
              <a:t>є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правом, а не </a:t>
            </a:r>
            <a:r>
              <a:rPr lang="ru-RU" b="1" dirty="0" err="1"/>
              <a:t>обов’язком</a:t>
            </a:r>
            <a:r>
              <a:rPr lang="ru-RU" b="1" dirty="0"/>
              <a:t>. 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Громадяни</a:t>
            </a:r>
            <a:r>
              <a:rPr lang="ru-RU" dirty="0"/>
              <a:t>,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пошкоджено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знищено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війни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>
                <a:hlinkClick r:id="rId2"/>
              </a:rPr>
              <a:t>Закону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 7441-1"Про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до </a:t>
            </a:r>
            <a:r>
              <a:rPr lang="ru-RU" dirty="0" err="1"/>
              <a:t>Податкового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законодавчих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позичальників</a:t>
            </a:r>
            <a:r>
              <a:rPr lang="ru-RU" dirty="0"/>
              <a:t>,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знищено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отримало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збройної</a:t>
            </a:r>
            <a:r>
              <a:rPr lang="ru-RU" dirty="0"/>
              <a:t> </a:t>
            </a:r>
            <a:r>
              <a:rPr lang="ru-RU" dirty="0" err="1"/>
              <a:t>агресії</a:t>
            </a:r>
            <a:r>
              <a:rPr lang="ru-RU" dirty="0"/>
              <a:t> </a:t>
            </a:r>
            <a:r>
              <a:rPr lang="ru-RU" dirty="0" err="1"/>
              <a:t>російської</a:t>
            </a:r>
            <a:r>
              <a:rPr lang="ru-RU" dirty="0"/>
              <a:t> </a:t>
            </a:r>
            <a:r>
              <a:rPr lang="ru-RU" dirty="0" err="1"/>
              <a:t>федерації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" 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списати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борги перед банками. 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9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53247"/>
            <a:ext cx="7239000" cy="4364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кредитна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ухвалить</a:t>
            </a:r>
            <a:r>
              <a:rPr lang="ru-RU" dirty="0"/>
              <a:t> </a:t>
            </a:r>
            <a:r>
              <a:rPr lang="ru-RU" dirty="0" err="1"/>
              <a:t>позитивне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заявник</a:t>
            </a:r>
            <a:r>
              <a:rPr lang="ru-RU" dirty="0"/>
              <a:t> </a:t>
            </a:r>
            <a:r>
              <a:rPr lang="ru-RU" dirty="0" err="1"/>
              <a:t>отримає</a:t>
            </a:r>
            <a:r>
              <a:rPr lang="ru-RU" dirty="0"/>
              <a:t> </a:t>
            </a:r>
            <a:r>
              <a:rPr lang="ru-RU" dirty="0" err="1"/>
              <a:t>компенсацію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  <a:p>
            <a:r>
              <a:rPr lang="ru-RU" dirty="0" err="1"/>
              <a:t>Згадані</a:t>
            </a:r>
            <a:r>
              <a:rPr lang="ru-RU" dirty="0"/>
              <a:t> правила не </a:t>
            </a:r>
            <a:r>
              <a:rPr lang="ru-RU" dirty="0" err="1"/>
              <a:t>поширюються</a:t>
            </a:r>
            <a:r>
              <a:rPr lang="ru-RU" dirty="0"/>
              <a:t> на борги за </a:t>
            </a:r>
            <a:r>
              <a:rPr lang="ru-RU" dirty="0" err="1"/>
              <a:t>кредитними</a:t>
            </a:r>
            <a:r>
              <a:rPr lang="ru-RU" dirty="0"/>
              <a:t> </a:t>
            </a:r>
            <a:r>
              <a:rPr lang="ru-RU" dirty="0" err="1"/>
              <a:t>картками</a:t>
            </a:r>
            <a:r>
              <a:rPr lang="ru-RU" dirty="0"/>
              <a:t>, </a:t>
            </a:r>
            <a:r>
              <a:rPr lang="ru-RU" dirty="0" err="1"/>
              <a:t>лише</a:t>
            </a:r>
            <a:r>
              <a:rPr lang="ru-RU" dirty="0"/>
              <a:t> на борги за </a:t>
            </a:r>
            <a:r>
              <a:rPr lang="ru-RU" dirty="0" err="1"/>
              <a:t>рухоме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9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857232"/>
            <a:ext cx="7786742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7239000" cy="4846320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20000"/>
              </a:lnSpc>
              <a:buNone/>
            </a:pPr>
            <a:endParaRPr lang="uk-UA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 marL="0" indent="360000">
              <a:lnSpc>
                <a:spcPct val="120000"/>
              </a:lnSpc>
              <a:buNone/>
            </a:pP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928670"/>
            <a:ext cx="707236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По-перше,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учасники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угоди - кредитор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позичальник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юридичне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самостійними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суб'єктами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матеріально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гарантують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зобов'язань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угоди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збігатися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</a:t>
            </a:r>
            <a:r>
              <a:rPr lang="ru-RU" dirty="0" err="1"/>
              <a:t>уть</a:t>
            </a:r>
            <a:r>
              <a:rPr lang="ru-RU" dirty="0"/>
              <a:t> кредиту, як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, </a:t>
            </a:r>
            <a:r>
              <a:rPr lang="ru-RU" dirty="0" err="1"/>
              <a:t>розкривається</a:t>
            </a:r>
            <a:r>
              <a:rPr lang="ru-RU" dirty="0"/>
              <a:t> 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функціях</a:t>
            </a:r>
            <a:r>
              <a:rPr lang="ru-RU" dirty="0"/>
              <a:t>.</a:t>
            </a:r>
          </a:p>
          <a:p>
            <a:r>
              <a:rPr lang="ru-RU" dirty="0"/>
              <a:t>Кредит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:</a:t>
            </a:r>
          </a:p>
          <a:p>
            <a:r>
              <a:rPr lang="ru-RU" dirty="0"/>
              <a:t>− </a:t>
            </a:r>
            <a:r>
              <a:rPr lang="ru-RU" dirty="0" err="1"/>
              <a:t>перерозподілу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метою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в народному </a:t>
            </a:r>
            <a:r>
              <a:rPr lang="ru-RU" dirty="0" err="1"/>
              <a:t>господарстві</a:t>
            </a:r>
            <a:r>
              <a:rPr lang="ru-RU" dirty="0"/>
              <a:t>;</a:t>
            </a:r>
          </a:p>
          <a:p>
            <a:r>
              <a:rPr lang="ru-RU" dirty="0"/>
              <a:t>− </a:t>
            </a:r>
            <a:r>
              <a:rPr lang="ru-RU" dirty="0" err="1"/>
              <a:t>заміщення</a:t>
            </a:r>
            <a:r>
              <a:rPr lang="ru-RU" dirty="0"/>
              <a:t> </a:t>
            </a:r>
            <a:r>
              <a:rPr lang="ru-RU" dirty="0" err="1"/>
              <a:t>готівки</a:t>
            </a:r>
            <a:r>
              <a:rPr lang="ru-RU" dirty="0"/>
              <a:t> у </a:t>
            </a:r>
            <a:r>
              <a:rPr lang="ru-RU" dirty="0" err="1"/>
              <a:t>платіжному</a:t>
            </a:r>
            <a:r>
              <a:rPr lang="ru-RU" dirty="0"/>
              <a:t> </a:t>
            </a:r>
            <a:r>
              <a:rPr lang="ru-RU" dirty="0" err="1"/>
              <a:t>обігу</a:t>
            </a:r>
            <a:r>
              <a:rPr lang="ru-RU" dirty="0"/>
              <a:t>;</a:t>
            </a:r>
          </a:p>
          <a:p>
            <a:r>
              <a:rPr lang="ru-RU" dirty="0"/>
              <a:t>− контролю за </a:t>
            </a:r>
            <a:r>
              <a:rPr lang="ru-RU" dirty="0" err="1"/>
              <a:t>цільовим</a:t>
            </a:r>
            <a:r>
              <a:rPr lang="ru-RU" dirty="0"/>
              <a:t>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9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643050"/>
            <a:ext cx="7000924" cy="3299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0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928802"/>
            <a:ext cx="7072362" cy="2685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3116"/>
            <a:ext cx="7110441" cy="2437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7239000" cy="550072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/>
              <a:t>	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індивідуального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обороту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зумовлюються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багатьма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об'єктивними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суб'єктивними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факторами. 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об'єктивних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належать: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галузева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належність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характер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виробничого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сезонність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суб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'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єктивних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належать: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збуту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постачання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360000">
              <a:buNone/>
            </a:pPr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820</TotalTime>
  <Words>2201</Words>
  <Application>Microsoft Office PowerPoint</Application>
  <PresentationFormat>Экран (4:3)</PresentationFormat>
  <Paragraphs>140</Paragraphs>
  <Slides>38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5" baseType="lpstr">
      <vt:lpstr>Calibri</vt:lpstr>
      <vt:lpstr>Times New Roman</vt:lpstr>
      <vt:lpstr>Trebuchet MS</vt:lpstr>
      <vt:lpstr>Wingdings</vt:lpstr>
      <vt:lpstr>Wingdings 2</vt:lpstr>
      <vt:lpstr>Изящная</vt:lpstr>
      <vt:lpstr>Формула</vt:lpstr>
      <vt:lpstr>КРЕДИТУВАННЯ суБ’єктів ГОСПОДАРЮВАННЯ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Користувач</cp:lastModifiedBy>
  <cp:revision>154</cp:revision>
  <dcterms:created xsi:type="dcterms:W3CDTF">2013-11-10T19:44:41Z</dcterms:created>
  <dcterms:modified xsi:type="dcterms:W3CDTF">2025-03-23T19:32:33Z</dcterms:modified>
</cp:coreProperties>
</file>