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40"/>
  </p:notesMasterIdLst>
  <p:sldIdLst>
    <p:sldId id="259" r:id="rId2"/>
    <p:sldId id="306" r:id="rId3"/>
    <p:sldId id="307" r:id="rId4"/>
    <p:sldId id="258" r:id="rId5"/>
    <p:sldId id="336" r:id="rId6"/>
    <p:sldId id="337" r:id="rId7"/>
    <p:sldId id="338" r:id="rId8"/>
    <p:sldId id="339" r:id="rId9"/>
    <p:sldId id="257" r:id="rId10"/>
    <p:sldId id="325" r:id="rId11"/>
    <p:sldId id="326" r:id="rId12"/>
    <p:sldId id="327" r:id="rId13"/>
    <p:sldId id="308" r:id="rId14"/>
    <p:sldId id="313" r:id="rId15"/>
    <p:sldId id="309" r:id="rId16"/>
    <p:sldId id="310" r:id="rId17"/>
    <p:sldId id="305" r:id="rId18"/>
    <p:sldId id="311" r:id="rId19"/>
    <p:sldId id="312" r:id="rId20"/>
    <p:sldId id="263" r:id="rId21"/>
    <p:sldId id="314" r:id="rId22"/>
    <p:sldId id="315" r:id="rId23"/>
    <p:sldId id="316" r:id="rId24"/>
    <p:sldId id="317" r:id="rId25"/>
    <p:sldId id="318" r:id="rId26"/>
    <p:sldId id="319" r:id="rId27"/>
    <p:sldId id="320" r:id="rId28"/>
    <p:sldId id="321" r:id="rId29"/>
    <p:sldId id="322" r:id="rId30"/>
    <p:sldId id="323" r:id="rId31"/>
    <p:sldId id="324" r:id="rId32"/>
    <p:sldId id="328" r:id="rId33"/>
    <p:sldId id="329" r:id="rId34"/>
    <p:sldId id="330" r:id="rId35"/>
    <p:sldId id="331" r:id="rId36"/>
    <p:sldId id="332" r:id="rId37"/>
    <p:sldId id="333" r:id="rId38"/>
    <p:sldId id="335" r:id="rId39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1186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F563A4-0842-4BD0-B00B-6A46712841AD}" type="datetimeFigureOut">
              <a:rPr lang="uk-UA" smtClean="0"/>
              <a:pPr/>
              <a:t>23.03.2025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366D8B-23BE-4978-893B-3D872D3455AE}" type="slidenum">
              <a:rPr lang="uk-UA" smtClean="0"/>
              <a:pPr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17</a:t>
            </a:fld>
            <a:endParaRPr lang="uk-U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20</a:t>
            </a:fld>
            <a:endParaRPr lang="uk-UA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23.03.2025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23.03.2025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4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23.03.2025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http://zakon.rada.gov.ua/laws/show/2120-20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hyperlink" Target="http://itd.rada.gov.ua/billInfo/Bills/Card/39793" TargetMode="Externa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00430" y="1428736"/>
            <a:ext cx="5105400" cy="2868168"/>
          </a:xfrm>
        </p:spPr>
        <p:txBody>
          <a:bodyPr/>
          <a:lstStyle/>
          <a:p>
            <a:pPr algn="ctr"/>
            <a:r>
              <a:rPr lang="ru-RU" dirty="0"/>
              <a:t>КРЕДИТУВАННЯ </a:t>
            </a:r>
            <a:r>
              <a:rPr lang="ru-RU" dirty="0" err="1"/>
              <a:t>суБ</a:t>
            </a:r>
            <a:r>
              <a:rPr lang="uk-UA" sz="4400" b="0" cap="none" dirty="0">
                <a:ln>
                  <a:noFill/>
                </a:ln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’</a:t>
            </a:r>
            <a:r>
              <a:rPr lang="ru-RU" dirty="0" err="1"/>
              <a:t>єктів</a:t>
            </a:r>
            <a:r>
              <a:rPr lang="ru-RU" dirty="0"/>
              <a:t> ГОСПОДАРЮВАННЯ</a:t>
            </a:r>
            <a:endParaRPr lang="uk-UA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1480"/>
            <a:ext cx="7239000" cy="5884256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З початку 2023 року банки видали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бізнесу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майже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6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тисяч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кредитів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на 19,8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млрд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початку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дії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програми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лютий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2020 року)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було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видано 58,8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тисяч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кредитів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на 185,6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млрд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Найбільше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підприємці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взяли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антикризових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кредитів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62,6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млрд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антивоєнні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цілі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- 55,2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млрд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рефінансування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попередньо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отриманих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кредитів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було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видано 28,7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млрд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інвестиційні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цілі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- 10,9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млрд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Окрім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того,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аграрії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отримали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26,5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млрд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кредитних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коштів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підтримку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своєї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торговельні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компанії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взяли 1,5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млрд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кредитів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поповнення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обігових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коштів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Найчастіше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кредитуються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програмою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працюють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сферах:</a:t>
            </a:r>
          </a:p>
          <a:p>
            <a:pPr algn="just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сільського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господарства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(53%);</a:t>
            </a:r>
          </a:p>
          <a:p>
            <a:pPr algn="just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торгівлі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(24%);</a:t>
            </a:r>
          </a:p>
          <a:p>
            <a:pPr algn="just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промислової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переробки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(14%).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4"/>
            <a:ext cx="7239000" cy="5669942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Серед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регіонів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лідерами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за сумами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укладених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кредитних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договорів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Львівська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Одеська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Дніпропетровська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Харківська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Київська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Вінницька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області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 м.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Київ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сьогодні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участь 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програмі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беруть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45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банків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найбільшу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кількість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кредитів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видали  “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Приватбанк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” (25,8 тис), “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Ощадбанк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” (8,7 тис)  та “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Райффайзен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Банк Аваль” (5,3 тис).</a:t>
            </a:r>
          </a:p>
          <a:p>
            <a:pPr algn="just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Нагадаємо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урядова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програма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Доступні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кредити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5-7-9%»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дозволяє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залучити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до 60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млн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0%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період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воєнного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часу +1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місяць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Для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роздрібних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торгових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мереж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доступні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кредитні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кошти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розмірі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до 1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млрд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5%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річних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дає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їм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змогу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вчасно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розрахуватися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постачальниками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поповнити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фінансовий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баланс.</a:t>
            </a:r>
          </a:p>
          <a:p>
            <a:pPr algn="just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Окрім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того,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Програма доступних кредитів розширено 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зруйновані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внаслідок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бойових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дій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Підприємці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зможуть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отримати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кредит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відновлення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виробничих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потужностей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9%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терміном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до 5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років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 суму до 60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млн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28670"/>
            <a:ext cx="7239000" cy="4500594"/>
          </a:xfrm>
        </p:spPr>
        <p:txBody>
          <a:bodyPr/>
          <a:lstStyle/>
          <a:p>
            <a:pPr algn="just"/>
            <a:r>
              <a:rPr lang="ru-RU" dirty="0" err="1"/>
              <a:t>Серед</a:t>
            </a:r>
            <a:r>
              <a:rPr lang="ru-RU" dirty="0"/>
              <a:t> </a:t>
            </a:r>
            <a:r>
              <a:rPr lang="ru-RU" dirty="0" err="1"/>
              <a:t>регіонів</a:t>
            </a:r>
            <a:r>
              <a:rPr lang="ru-RU" dirty="0"/>
              <a:t> </a:t>
            </a:r>
            <a:r>
              <a:rPr lang="ru-RU" dirty="0" err="1"/>
              <a:t>лідерами</a:t>
            </a:r>
            <a:r>
              <a:rPr lang="ru-RU" dirty="0"/>
              <a:t> за сумами </a:t>
            </a:r>
            <a:r>
              <a:rPr lang="ru-RU" dirty="0" err="1"/>
              <a:t>укладених</a:t>
            </a:r>
            <a:r>
              <a:rPr lang="ru-RU" dirty="0"/>
              <a:t> </a:t>
            </a:r>
            <a:r>
              <a:rPr lang="ru-RU" dirty="0" err="1"/>
              <a:t>кредитних</a:t>
            </a:r>
            <a:r>
              <a:rPr lang="ru-RU" dirty="0"/>
              <a:t> </a:t>
            </a:r>
            <a:r>
              <a:rPr lang="ru-RU" dirty="0" err="1"/>
              <a:t>договорів</a:t>
            </a:r>
            <a:r>
              <a:rPr lang="ru-RU" dirty="0"/>
              <a:t> </a:t>
            </a:r>
            <a:r>
              <a:rPr lang="ru-RU" dirty="0" err="1"/>
              <a:t>є</a:t>
            </a:r>
            <a:r>
              <a:rPr lang="ru-RU" dirty="0"/>
              <a:t> </a:t>
            </a:r>
            <a:r>
              <a:rPr lang="ru-RU" dirty="0" err="1"/>
              <a:t>Львівська</a:t>
            </a:r>
            <a:r>
              <a:rPr lang="ru-RU" dirty="0"/>
              <a:t>, </a:t>
            </a:r>
            <a:r>
              <a:rPr lang="ru-RU" dirty="0" err="1"/>
              <a:t>Одеська</a:t>
            </a:r>
            <a:r>
              <a:rPr lang="ru-RU" dirty="0"/>
              <a:t>, </a:t>
            </a:r>
            <a:r>
              <a:rPr lang="ru-RU" dirty="0" err="1"/>
              <a:t>Дніпропетровська</a:t>
            </a:r>
            <a:r>
              <a:rPr lang="ru-RU" dirty="0"/>
              <a:t>, </a:t>
            </a:r>
            <a:r>
              <a:rPr lang="ru-RU" dirty="0" err="1"/>
              <a:t>Харківська</a:t>
            </a:r>
            <a:r>
              <a:rPr lang="ru-RU" dirty="0"/>
              <a:t>, </a:t>
            </a:r>
            <a:r>
              <a:rPr lang="ru-RU" dirty="0" err="1"/>
              <a:t>Київська</a:t>
            </a:r>
            <a:r>
              <a:rPr lang="ru-RU" dirty="0"/>
              <a:t>, </a:t>
            </a:r>
            <a:r>
              <a:rPr lang="ru-RU" dirty="0" err="1"/>
              <a:t>Вінницька</a:t>
            </a:r>
            <a:r>
              <a:rPr lang="ru-RU" dirty="0"/>
              <a:t> </a:t>
            </a:r>
            <a:r>
              <a:rPr lang="ru-RU" dirty="0" err="1"/>
              <a:t>області</a:t>
            </a:r>
            <a:r>
              <a:rPr lang="ru-RU" dirty="0"/>
              <a:t> та м. </a:t>
            </a:r>
            <a:r>
              <a:rPr lang="ru-RU" dirty="0" err="1"/>
              <a:t>Київ</a:t>
            </a:r>
            <a:r>
              <a:rPr lang="ru-RU" dirty="0"/>
              <a:t>.</a:t>
            </a:r>
          </a:p>
          <a:p>
            <a:pPr algn="just"/>
            <a:r>
              <a:rPr lang="ru-RU" dirty="0"/>
              <a:t>На </a:t>
            </a:r>
            <a:r>
              <a:rPr lang="ru-RU" dirty="0" err="1"/>
              <a:t>сьогодні</a:t>
            </a:r>
            <a:r>
              <a:rPr lang="ru-RU" dirty="0"/>
              <a:t> участь у </a:t>
            </a:r>
            <a:r>
              <a:rPr lang="ru-RU" dirty="0" err="1"/>
              <a:t>програмі</a:t>
            </a:r>
            <a:r>
              <a:rPr lang="ru-RU" dirty="0"/>
              <a:t> </a:t>
            </a:r>
            <a:r>
              <a:rPr lang="ru-RU" dirty="0" err="1"/>
              <a:t>беруть</a:t>
            </a:r>
            <a:r>
              <a:rPr lang="ru-RU" dirty="0"/>
              <a:t> 45 </a:t>
            </a:r>
            <a:r>
              <a:rPr lang="ru-RU" dirty="0" err="1"/>
              <a:t>банків</a:t>
            </a:r>
            <a:r>
              <a:rPr lang="ru-RU" dirty="0"/>
              <a:t>, </a:t>
            </a:r>
            <a:r>
              <a:rPr lang="ru-RU" dirty="0" err="1"/>
              <a:t>найбільшу</a:t>
            </a:r>
            <a:r>
              <a:rPr lang="ru-RU" dirty="0"/>
              <a:t> </a:t>
            </a:r>
            <a:r>
              <a:rPr lang="ru-RU" dirty="0" err="1"/>
              <a:t>кількість</a:t>
            </a:r>
            <a:r>
              <a:rPr lang="ru-RU" dirty="0"/>
              <a:t> </a:t>
            </a:r>
            <a:r>
              <a:rPr lang="ru-RU" dirty="0" err="1"/>
              <a:t>кредитів</a:t>
            </a:r>
            <a:r>
              <a:rPr lang="ru-RU" dirty="0"/>
              <a:t> видали  “</a:t>
            </a:r>
            <a:r>
              <a:rPr lang="ru-RU" dirty="0" err="1"/>
              <a:t>Приватбанк</a:t>
            </a:r>
            <a:r>
              <a:rPr lang="ru-RU" dirty="0"/>
              <a:t>” (25,8 тис), “</a:t>
            </a:r>
            <a:r>
              <a:rPr lang="ru-RU" dirty="0" err="1"/>
              <a:t>Ощадбанк</a:t>
            </a:r>
            <a:r>
              <a:rPr lang="ru-RU" dirty="0"/>
              <a:t>” (8,7 тис)  та “</a:t>
            </a:r>
            <a:r>
              <a:rPr lang="ru-RU" dirty="0" err="1"/>
              <a:t>Райффайзен</a:t>
            </a:r>
            <a:r>
              <a:rPr lang="ru-RU" dirty="0"/>
              <a:t> Банк Аваль” (5,3 тис).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1249" name="Rectangle 1"/>
          <p:cNvSpPr>
            <a:spLocks noChangeArrowheads="1"/>
          </p:cNvSpPr>
          <p:nvPr/>
        </p:nvSpPr>
        <p:spPr bwMode="auto">
          <a:xfrm>
            <a:off x="571472" y="1000108"/>
            <a:ext cx="7000924" cy="477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sz="2400" dirty="0"/>
              <a:t>	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Розрізняють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два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види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кругообороту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коштів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відносно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рівномірний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переважно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нерівномірний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Відносно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рівномірний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вид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властивий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підприємствам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нафтової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вугільної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металургійної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інших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галузей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промисловості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 Для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підприємств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цієї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групи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характерна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відсутність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тривалого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лагу (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періоду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між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надходженням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витрачанням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коштів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indent="457200" algn="just" fontAlgn="base">
              <a:spcBef>
                <a:spcPct val="0"/>
              </a:spcBef>
              <a:spcAft>
                <a:spcPct val="0"/>
              </a:spcAft>
            </a:pPr>
            <a:endParaRPr kumimoji="0" lang="uk-U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28662" y="1028343"/>
            <a:ext cx="6643734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200" b="1" dirty="0" err="1">
                <a:latin typeface="Times New Roman" pitchFamily="18" charset="0"/>
                <a:cs typeface="Times New Roman" pitchFamily="18" charset="0"/>
              </a:rPr>
              <a:t>Переважно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latin typeface="Times New Roman" pitchFamily="18" charset="0"/>
                <a:cs typeface="Times New Roman" pitchFamily="18" charset="0"/>
              </a:rPr>
              <a:t>нерівномірний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 вид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характерний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підприємств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легкої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харчової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лісової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промисловості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сільськогосподарських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підприємств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	У них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завжди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виникає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певна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невідповідність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між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витратами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коштів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надходженням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коштів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реалізації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. У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підприємств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нерівномірним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кругооборотом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коштів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додаткова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потреба в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кредиті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пояснюється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сезонністю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значною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тривалістю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обороту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оборотних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коштів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Тривалість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виробничого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циклу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коливатися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кількох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днів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виробництво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деяких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харчових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продуктів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) до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кількох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місяців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років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виробництво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сільськогосподарської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суднобудування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).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28670"/>
            <a:ext cx="7239000" cy="4572032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uk-UA" i="1" dirty="0">
                <a:latin typeface="Times New Roman" pitchFamily="18" charset="0"/>
                <a:cs typeface="Times New Roman" pitchFamily="18" charset="0"/>
              </a:rPr>
              <a:t>		</a:t>
            </a:r>
          </a:p>
          <a:p>
            <a:pPr algn="just">
              <a:buNone/>
            </a:pPr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		Суб'єктами кредитних відносин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можуть бути будь-які самостійні підприємства. Кредитні відносини характеризуються тим, що їх суб'єктами є дві сторони: одна з них у рамках конкретної кредитної угоди називається кредитором, інша – позичальником. </a:t>
            </a:r>
          </a:p>
          <a:p>
            <a:pPr algn="just">
              <a:buNone/>
            </a:pPr>
            <a:r>
              <a:rPr lang="uk-UA" dirty="0">
                <a:latin typeface="Times New Roman" pitchFamily="18" charset="0"/>
                <a:cs typeface="Times New Roman" pitchFamily="18" charset="0"/>
              </a:rPr>
              <a:t>		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7239000" cy="5643602"/>
          </a:xfrm>
        </p:spPr>
        <p:txBody>
          <a:bodyPr/>
          <a:lstStyle/>
          <a:p>
            <a:pPr algn="just">
              <a:buNone/>
            </a:pP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		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sp>
        <p:nvSpPr>
          <p:cNvPr id="157697" name="Rectangle 1"/>
          <p:cNvSpPr>
            <a:spLocks noChangeArrowheads="1"/>
          </p:cNvSpPr>
          <p:nvPr/>
        </p:nvSpPr>
        <p:spPr bwMode="auto">
          <a:xfrm>
            <a:off x="714348" y="357166"/>
            <a:ext cx="6572296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  <a:r>
              <a:rPr kumimoji="0" lang="uk-UA" sz="2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Основними об'єктами короткострокового кредитування </a:t>
            </a:r>
            <a:r>
              <a:rPr kumimoji="0" lang="uk-UA" sz="2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оборотні засоби є: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виробничі запаси (сировина, основні і допоміжні матеріали, запасні частини, паливо, інструмент);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незавершене виробництво і напівфабрикати власного виготовлення;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витрати майбутніх періодів (сезонні витрати, </a:t>
            </a:r>
            <a:r>
              <a:rPr kumimoji="0" lang="uk-UA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витрати</a:t>
            </a:r>
            <a:r>
              <a:rPr kumimoji="0" lang="uk-UA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освоєння випуску нових виробів і т.п.);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готова продукція і товари;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платіжні і розрахункові операції з постачальниками і покупцями.</a:t>
            </a:r>
            <a:endParaRPr kumimoji="0" lang="uk-U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6675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6676" name="Rectangle 4"/>
          <p:cNvSpPr>
            <a:spLocks noChangeArrowheads="1"/>
          </p:cNvSpPr>
          <p:nvPr/>
        </p:nvSpPr>
        <p:spPr bwMode="auto">
          <a:xfrm>
            <a:off x="285720" y="1071546"/>
            <a:ext cx="750099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Об'єктом </a:t>
            </a:r>
            <a:r>
              <a:rPr kumimoji="0" lang="uk-UA" sz="2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довгострокового і середньострокового кредитування </a:t>
            </a:r>
            <a:r>
              <a:rPr kumimoji="0" lang="uk-UA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є капітальні вкладення, пов'язані з реконструкцією підприємства, його технічним переоснащенням, впровадженням нової техніки, удосконаленням технології виробництва, та інші витрати, що призводять до збільшення вартості основних засобів. </a:t>
            </a:r>
            <a:endParaRPr kumimoji="0" lang="uk-U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4"/>
            <a:ext cx="7239000" cy="5429288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Планування потреби в кредиті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для формування оборотних коштів підприємства здійснюється таким чином: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uk-UA" dirty="0">
                <a:latin typeface="Times New Roman" pitchFamily="18" charset="0"/>
                <a:cs typeface="Times New Roman" pitchFamily="18" charset="0"/>
              </a:rPr>
              <a:t>– на першому етапі розраховується потреба в оборотних коштах у цілому і за окремими напрямками (формування виробничих запасів, незавершеного виробництва, готової продукції);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uk-UA" dirty="0">
                <a:latin typeface="Times New Roman" pitchFamily="18" charset="0"/>
                <a:cs typeface="Times New Roman" pitchFamily="18" charset="0"/>
              </a:rPr>
              <a:t>– на другому етапі визначається розмір кредиту, достатній для покриття збільшеної потреби в оборотних коштах. Для цього використовують формулу:</a:t>
            </a:r>
          </a:p>
          <a:p>
            <a:pPr algn="just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uk-UA" dirty="0"/>
              <a:t> </a:t>
            </a:r>
            <a:endParaRPr lang="ru-RU" dirty="0"/>
          </a:p>
          <a:p>
            <a:r>
              <a:rPr lang="uk-UA" dirty="0"/>
              <a:t>	</a:t>
            </a: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3" name="Rectangle 1"/>
          <p:cNvSpPr>
            <a:spLocks noChangeArrowheads="1"/>
          </p:cNvSpPr>
          <p:nvPr/>
        </p:nvSpPr>
        <p:spPr bwMode="auto">
          <a:xfrm>
            <a:off x="714348" y="857232"/>
            <a:ext cx="7000924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sz="2400" dirty="0"/>
          </a:p>
          <a:p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де </a:t>
            </a:r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uk-UA" sz="2400" i="1" baseline="-25000" dirty="0">
                <a:latin typeface="Times New Roman" pitchFamily="18" charset="0"/>
                <a:cs typeface="Times New Roman" pitchFamily="18" charset="0"/>
              </a:rPr>
              <a:t>О.Б.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– розмір кредиту, необхідний для формування оборотних коштів;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ОК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– потреба в оборотних коштах;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400" i="1" dirty="0" err="1">
                <a:latin typeface="Times New Roman" pitchFamily="18" charset="0"/>
                <a:cs typeface="Times New Roman" pitchFamily="18" charset="0"/>
              </a:rPr>
              <a:t>ОК</a:t>
            </a:r>
            <a:r>
              <a:rPr lang="uk-UA" sz="2400" i="1" baseline="-25000" dirty="0" err="1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– власні оборотні кошти на початок періоду;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ОК</a:t>
            </a:r>
            <a:r>
              <a:rPr lang="uk-UA" sz="2400" i="1" baseline="-25000" dirty="0">
                <a:latin typeface="Times New Roman" pitchFamily="18" charset="0"/>
                <a:cs typeface="Times New Roman" pitchFamily="18" charset="0"/>
              </a:rPr>
              <a:t>ПР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– поповнення оборотних коштів за рахунок прибутку підприємства;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400" i="1" dirty="0" err="1">
                <a:latin typeface="Times New Roman" pitchFamily="18" charset="0"/>
                <a:cs typeface="Times New Roman" pitchFamily="18" charset="0"/>
              </a:rPr>
              <a:t>КЗ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– зменшення кредиторської заборгованості.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uk-U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80226" name="Object 2"/>
          <p:cNvGraphicFramePr>
            <a:graphicFrameLocks noChangeAspect="1"/>
          </p:cNvGraphicFramePr>
          <p:nvPr/>
        </p:nvGraphicFramePr>
        <p:xfrm>
          <a:off x="642911" y="1214421"/>
          <a:ext cx="6072230" cy="9286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0226" name="Формула" r:id="rId2" imgW="2031840" imgH="330120" progId="Equation.3">
                  <p:embed/>
                </p:oleObj>
              </mc:Choice>
              <mc:Fallback>
                <p:oleObj name="Формула" r:id="rId2" imgW="2031840" imgH="33012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911" y="1214421"/>
                        <a:ext cx="6072230" cy="92869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9416"/>
            <a:ext cx="7239000" cy="3248344"/>
          </a:xfrm>
        </p:spPr>
        <p:txBody>
          <a:bodyPr>
            <a:normAutofit fontScale="77500" lnSpcReduction="20000"/>
          </a:bodyPr>
          <a:lstStyle/>
          <a:p>
            <a:pPr marL="0" lvl="0" indent="360000" algn="ctr">
              <a:buNone/>
            </a:pPr>
            <a:r>
              <a:rPr lang="uk-UA" u="sng" dirty="0"/>
              <a:t>Питання лекції</a:t>
            </a:r>
            <a:r>
              <a:rPr lang="uk-UA" dirty="0"/>
              <a:t>:</a:t>
            </a: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Банківський кредит, його сутність. Види банківського кредиту: короткострокові, середньострокові, довгострокові, їх характеристика і терміни видачі. Сутність кредитування і поняття “кредитор”, “позичальник”, “кредитна операція”, “кредитна лінія”. Принципи кредитування: забезпеченість, </a:t>
            </a:r>
            <a:r>
              <a:rPr lang="uk-UA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поверненість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терміновість, платність, цільове використання та їх характеристика. Об’єкти кредитування </a:t>
            </a:r>
            <a:r>
              <a:rPr lang="uk-UA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таїх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характеристика.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Кредитні ресурси банків, їх склад і характеристика. Ринок кредитних ресурсів.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Порядок оформлення отримання кредиту в банку. Документація, що надається позичальником банку для отримання кредиту. Кредитний договір, його зміст і порядок складання. Розрахунок економічної ефективності заходу, що кредитується, порядок його складання.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Порядок видачі кредиту: визначення мети і розмірів кредиту, що видається, умов і строків його видачі. Форма видачі кредиту (безготівкова, готівкова). Оформлення виданого кредиту терміновим зобов’язанням.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/>
          </a:p>
          <a:p>
            <a:endParaRPr lang="ru-RU" b="1" dirty="0"/>
          </a:p>
          <a:p>
            <a:pPr marL="0" lvl="0" indent="360000" algn="just">
              <a:buNone/>
            </a:pPr>
            <a:endParaRPr lang="uk-UA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42910" y="928670"/>
            <a:ext cx="692948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	Після проведення розрахунків потреби підприємства в кредитних ресурсах визначають період їх залучення. </a:t>
            </a: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Період залучення кредитів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– це час з моменту надання банківського кредиту до моменту його повного погашення і виплати відсотків за його використання. </a:t>
            </a: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	Період залучення кредиту визначається банком.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9416"/>
            <a:ext cx="7239000" cy="4034162"/>
          </a:xfrm>
        </p:spPr>
        <p:txBody>
          <a:bodyPr/>
          <a:lstStyle/>
          <a:p>
            <a:pPr algn="just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		Приклад 1.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Підприємству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необхідно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закупити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сировини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півфабрикатів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організації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продукту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сумі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1870 тис.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Власних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джерел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воно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лише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1270 тис.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Відтак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підприємство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відчуватиме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додаткову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потребу 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оборотних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коштах 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сумі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600 тис.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., яка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бути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задоволена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рахунок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кредиту.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7239000" cy="5741380"/>
          </a:xfrm>
        </p:spPr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ru-RU" dirty="0"/>
              <a:t>		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Кредити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можуть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отримати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класифікуються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за такими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ознаками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 за кредиторами;</a:t>
            </a:r>
          </a:p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 за формами та видами;</a:t>
            </a:r>
          </a:p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 за метою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використання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FontTx/>
              <a:buChar char="-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терміном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надання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algn="just">
              <a:buFontTx/>
              <a:buChar char="-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забезпеченням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 за порядком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надання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Кредиторами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підприємств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можуть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бути:</a:t>
            </a:r>
          </a:p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* банки 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спеціалізовані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фінансово-кредитні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Інститути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банківський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лізинговий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кредити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комерційний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кредит);</a:t>
            </a:r>
          </a:p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* держава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державний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кредит,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який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надається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через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уповноважені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банки);</a:t>
            </a:r>
          </a:p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міжнародні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фінансово-кредитні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установи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відкриття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кредитних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ліній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через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уповноважені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банки).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396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000108"/>
            <a:ext cx="8072462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4"/>
            <a:ext cx="7239000" cy="5669942"/>
          </a:xfrm>
        </p:spPr>
        <p:txBody>
          <a:bodyPr>
            <a:normAutofit fontScale="70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3100" b="1" dirty="0" err="1">
                <a:latin typeface="Times New Roman" pitchFamily="18" charset="0"/>
                <a:cs typeface="Times New Roman" pitchFamily="18" charset="0"/>
              </a:rPr>
              <a:t>Банківський</a:t>
            </a: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 кредит 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економічні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відносини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між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кредитором та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позичальником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приводу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надання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коштів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банком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підприємству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умовах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терміновості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платності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повернення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матеріального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забезпечення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Банківський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кредит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надається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суб'єктам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господарювання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всіх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форм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власності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умовах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передбачених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кредитним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договором.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3100" b="1" dirty="0" err="1">
                <a:latin typeface="Times New Roman" pitchFamily="18" charset="0"/>
                <a:cs typeface="Times New Roman" pitchFamily="18" charset="0"/>
              </a:rPr>
              <a:t>Комерційний</a:t>
            </a: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 кредит 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економічні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кредитні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відносини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виникають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між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окремими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підприємствами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3100" b="1" dirty="0" err="1">
                <a:latin typeface="Times New Roman" pitchFamily="18" charset="0"/>
                <a:cs typeface="Times New Roman" pitchFamily="18" charset="0"/>
              </a:rPr>
              <a:t>Державний</a:t>
            </a: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 кредит 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економічні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кредитні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відносини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між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державою та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суб'єктами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господарювання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3100" b="1" dirty="0" err="1">
                <a:latin typeface="Times New Roman" pitchFamily="18" charset="0"/>
                <a:cs typeface="Times New Roman" pitchFamily="18" charset="0"/>
              </a:rPr>
              <a:t>Лізинговий</a:t>
            </a: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 кредит 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стосунки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між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суб'єктами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господарювання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виникають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орендування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майна (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майновий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кредит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лізинг-кредит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		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42918"/>
            <a:ext cx="7239000" cy="5812818"/>
          </a:xfrm>
        </p:spPr>
        <p:txBody>
          <a:bodyPr/>
          <a:lstStyle/>
          <a:p>
            <a:pPr algn="just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Банківський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державний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кредити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надаються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підприємствам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грошовій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формі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лізинговий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комерційний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 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товарній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	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Банківський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державний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кредити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погашаються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грошовій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формі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Комерційний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кредит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повертається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переважно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грошовій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формі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період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становлення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ринкових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відносин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можлива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сплата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як у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товарній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, так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змішаній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формах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товарній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грошовій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одночасно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Лізинговий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кредит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погашатися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грошовій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товарній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змішаній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формах.</a:t>
            </a:r>
            <a:endParaRPr lang="ru-RU" b="1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4"/>
            <a:ext cx="7239000" cy="5669942"/>
          </a:xfrm>
        </p:spPr>
        <p:txBody>
          <a:bodyPr/>
          <a:lstStyle/>
          <a:p>
            <a:pPr algn="just">
              <a:buNone/>
            </a:pPr>
            <a:r>
              <a:rPr lang="ru-RU" dirty="0"/>
              <a:t>		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Залежно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мети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використання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розрізняють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кредити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спрямовані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фінансування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оборотних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коштів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основних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засобів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Підприємство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можливість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отримувати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кредити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придбання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товарно-матеріальних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запасів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обладнання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інших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активів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розширення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модернізацію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виробничих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потужностей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викуп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окремих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виробничих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комплексів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цілих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підприємств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00108"/>
            <a:ext cx="7239000" cy="5455628"/>
          </a:xfrm>
        </p:spPr>
        <p:txBody>
          <a:bodyPr>
            <a:normAutofit fontScale="85000" lnSpcReduction="10000"/>
          </a:bodyPr>
          <a:lstStyle/>
          <a:p>
            <a:pPr algn="just">
              <a:lnSpc>
                <a:spcPct val="110000"/>
              </a:lnSpc>
              <a:buNone/>
            </a:pPr>
            <a:r>
              <a:rPr lang="ru-RU" dirty="0"/>
              <a:t>	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	За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терміном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надання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розрізняють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короткострокові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середньострокові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довгострокові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кредити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10000"/>
              </a:lnSpc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Короткострокові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кредити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можуть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отримувати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разі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фінансових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труднощів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виникають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зв'язку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витратами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 обороту.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Термін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короткострокового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кредиту не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перевищує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одного року.</a:t>
            </a:r>
          </a:p>
          <a:p>
            <a:pPr algn="just">
              <a:lnSpc>
                <a:spcPct val="110000"/>
              </a:lnSpc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Середньострокові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кредити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одного до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трьох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років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надаються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поточні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витрати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оплату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обладнання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фінансування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капітальних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вкладень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10000"/>
              </a:lnSpc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Довгострокові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кредити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понад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З роки)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можуть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надаватися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формування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основних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фондів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Об'єктами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кредитування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капітальні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витрати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реконструкцію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модернізацію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розширення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вже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діючих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основних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фондів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нове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будівництво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приватизацію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корпоратиза-цію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підприємств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тощо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42918"/>
            <a:ext cx="7239000" cy="5812818"/>
          </a:xfrm>
        </p:spPr>
        <p:txBody>
          <a:bodyPr>
            <a:noAutofit/>
          </a:bodyPr>
          <a:lstStyle/>
          <a:p>
            <a:pPr indent="-72000" algn="just">
              <a:spcBef>
                <a:spcPts val="0"/>
              </a:spcBef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Залежно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забезпечення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кредити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поділяють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на 2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групи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indent="-72000" algn="just">
              <a:spcBef>
                <a:spcPts val="0"/>
              </a:spcBef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забезпечені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indent="-72000" algn="just">
              <a:spcBef>
                <a:spcPts val="0"/>
              </a:spcBef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бланкові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-72000" algn="just">
              <a:spcBef>
                <a:spcPts val="0"/>
              </a:spcBef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Забезпечені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кредити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гарантуються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певними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видами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активів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зокрема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indent="-72000" algn="just">
              <a:spcBef>
                <a:spcPts val="0"/>
              </a:spcBef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нерухомістю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indent="-72000" algn="just">
              <a:spcBef>
                <a:spcPts val="0"/>
              </a:spcBef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цінними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паперами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indent="-72000" algn="just">
              <a:spcBef>
                <a:spcPts val="0"/>
              </a:spcBef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товарно-матеріальними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цінностями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indent="-72000" algn="just">
              <a:spcBef>
                <a:spcPts val="0"/>
              </a:spcBef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дебіторською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заборгованістю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тощо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-72000" algn="just">
              <a:spcBef>
                <a:spcPts val="0"/>
              </a:spcBef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Забезпечення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кредитів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здійснюватись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: правами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підприємств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інтелектуальну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власність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землю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гарантіями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банків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коштами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чи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майном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третьої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особи);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іншим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забезпеченням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(поручительство,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поліс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страхової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компанії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indent="-72000" algn="just">
              <a:spcBef>
                <a:spcPts val="0"/>
              </a:spcBef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		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42918"/>
            <a:ext cx="7239000" cy="5812818"/>
          </a:xfrm>
        </p:spPr>
        <p:txBody>
          <a:bodyPr>
            <a:normAutofit fontScale="92500"/>
          </a:bodyPr>
          <a:lstStyle/>
          <a:p>
            <a:pPr indent="-72000" algn="just">
              <a:spcBef>
                <a:spcPts val="0"/>
              </a:spcBef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		В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Україні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як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забезпечення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кредиту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використовують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головним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чином,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товарно-матеріальні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цінності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нерухомість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-72000" algn="just">
              <a:spcBef>
                <a:spcPts val="0"/>
              </a:spcBef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Кредити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надаються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банками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підприємствам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заставу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державних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цінних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паперів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називаються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ломбардними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. 	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міру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розвитку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ринку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державних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цінних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паперів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значення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цього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кредиту в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українських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підприємств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зростатиме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-72000" algn="just">
              <a:spcBef>
                <a:spcPts val="0"/>
              </a:spcBef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Бланкові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кредити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отримують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тільки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фінансове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стійкі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на короткий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термін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(1-Ю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днів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). У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вітчизняній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практиці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бланкові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кредити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практично не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використовуються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14348" y="928670"/>
            <a:ext cx="692948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З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економічного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погляду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кредит -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форма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позичкового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капіталу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(в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грошовій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товарній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формах),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надається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умовах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повернення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обумовлює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виникнення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кредитних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відносин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між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тим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хто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надає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кредит,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тим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хто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отримує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57232"/>
            <a:ext cx="7239000" cy="5598504"/>
          </a:xfrm>
        </p:spPr>
        <p:txBody>
          <a:bodyPr>
            <a:normAutofit fontScale="85000" lnSpcReduction="10000"/>
          </a:bodyPr>
          <a:lstStyle/>
          <a:p>
            <a:pPr algn="just">
              <a:buNone/>
            </a:pPr>
            <a:r>
              <a:rPr lang="ru-RU" dirty="0"/>
              <a:t>		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Порядок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надання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кредиту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передбачає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такі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види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позик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прямі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консорціальні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позики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участі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Надання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прямих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позик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передбачає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кредитування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безпосередньо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одним кредитором.</a:t>
            </a:r>
          </a:p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Консорціальні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позики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надаються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тоді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коли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підприємству-позичальнику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потрібні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кошти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обсязі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який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бути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забезпечений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одним кредитором. 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цьому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разі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кілька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кредиторів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об'єднуються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кожен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них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надає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частину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загального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кредиту.</a:t>
            </a:r>
          </a:p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		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консорціальній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угоді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можуть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брати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участь не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тільки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кілька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банків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кілька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підприємств-позичальників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яких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стосується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конкретний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кредитний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проект.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7239000" cy="5741380"/>
          </a:xfrm>
        </p:spPr>
        <p:txBody>
          <a:bodyPr/>
          <a:lstStyle/>
          <a:p>
            <a:pPr algn="just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Позики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участі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банки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передають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переуступають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частини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позики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іншим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кредиторам.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Домовленість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таку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позику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можна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укласти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навіть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без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відома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підприємства-позичальника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умови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такої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позики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відрізняються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умов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надання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початкового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кредиту.</a:t>
            </a:r>
          </a:p>
          <a:p>
            <a:pPr algn="just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		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зв'язку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низькою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кредитоспроможністю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більшості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українських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підприємств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вітчизняній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практиці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позики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участі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практикуються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err="1"/>
              <a:t>Ухвалений</a:t>
            </a:r>
            <a:r>
              <a:rPr lang="ru-RU" dirty="0"/>
              <a:t> у </a:t>
            </a:r>
            <a:r>
              <a:rPr lang="ru-RU" dirty="0" err="1"/>
              <a:t>березні</a:t>
            </a:r>
            <a:r>
              <a:rPr lang="ru-RU" dirty="0"/>
              <a:t> 2022 року Верховною Радою </a:t>
            </a:r>
            <a:r>
              <a:rPr lang="ru-RU" dirty="0" err="1"/>
              <a:t>України</a:t>
            </a:r>
            <a:r>
              <a:rPr lang="ru-RU" dirty="0"/>
              <a:t>  </a:t>
            </a:r>
            <a:r>
              <a:rPr lang="ru-RU" dirty="0">
                <a:hlinkClick r:id="rId2"/>
              </a:rPr>
              <a:t>Закон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 2120-</a:t>
            </a:r>
            <a:r>
              <a:rPr lang="en-US" dirty="0"/>
              <a:t>IX "</a:t>
            </a:r>
            <a:r>
              <a:rPr lang="ru-RU" dirty="0"/>
              <a:t>Про </a:t>
            </a:r>
            <a:r>
              <a:rPr lang="ru-RU" dirty="0" err="1"/>
              <a:t>внесення</a:t>
            </a:r>
            <a:r>
              <a:rPr lang="ru-RU" dirty="0"/>
              <a:t> </a:t>
            </a:r>
            <a:r>
              <a:rPr lang="ru-RU" dirty="0" err="1"/>
              <a:t>змін</a:t>
            </a:r>
            <a:r>
              <a:rPr lang="ru-RU" dirty="0"/>
              <a:t> до </a:t>
            </a:r>
            <a:r>
              <a:rPr lang="ru-RU" dirty="0" err="1"/>
              <a:t>Податкового</a:t>
            </a:r>
            <a:r>
              <a:rPr lang="ru-RU" dirty="0"/>
              <a:t> кодексу </a:t>
            </a:r>
            <a:r>
              <a:rPr lang="ru-RU" dirty="0" err="1"/>
              <a:t>України</a:t>
            </a:r>
            <a:r>
              <a:rPr lang="ru-RU" dirty="0"/>
              <a:t> та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законодавчих</a:t>
            </a:r>
            <a:r>
              <a:rPr lang="ru-RU" dirty="0"/>
              <a:t> </a:t>
            </a:r>
            <a:r>
              <a:rPr lang="ru-RU" dirty="0" err="1"/>
              <a:t>актів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дії</a:t>
            </a:r>
            <a:r>
              <a:rPr lang="ru-RU" dirty="0"/>
              <a:t> норм на </a:t>
            </a:r>
            <a:r>
              <a:rPr lang="ru-RU" dirty="0" err="1"/>
              <a:t>період</a:t>
            </a:r>
            <a:r>
              <a:rPr lang="ru-RU" dirty="0"/>
              <a:t> </a:t>
            </a:r>
            <a:r>
              <a:rPr lang="ru-RU" dirty="0" err="1"/>
              <a:t>дії</a:t>
            </a:r>
            <a:r>
              <a:rPr lang="ru-RU" dirty="0"/>
              <a:t> </a:t>
            </a:r>
            <a:r>
              <a:rPr lang="ru-RU" dirty="0" err="1"/>
              <a:t>воєнного</a:t>
            </a:r>
            <a:r>
              <a:rPr lang="ru-RU" dirty="0"/>
              <a:t> стану" </a:t>
            </a:r>
            <a:r>
              <a:rPr lang="ru-RU" dirty="0" err="1"/>
              <a:t>передбачає</a:t>
            </a:r>
            <a:r>
              <a:rPr lang="ru-RU" dirty="0"/>
              <a:t> </a:t>
            </a:r>
            <a:r>
              <a:rPr lang="ru-RU" dirty="0" err="1"/>
              <a:t>деякі</a:t>
            </a:r>
            <a:r>
              <a:rPr lang="ru-RU" dirty="0"/>
              <a:t> </a:t>
            </a:r>
            <a:r>
              <a:rPr lang="ru-RU" dirty="0" err="1"/>
              <a:t>послаблення</a:t>
            </a:r>
            <a:r>
              <a:rPr lang="ru-RU" dirty="0"/>
              <a:t> в </a:t>
            </a:r>
            <a:r>
              <a:rPr lang="ru-RU" dirty="0" err="1"/>
              <a:t>частині</a:t>
            </a:r>
            <a:r>
              <a:rPr lang="ru-RU" dirty="0"/>
              <a:t> </a:t>
            </a:r>
            <a:r>
              <a:rPr lang="ru-RU" dirty="0" err="1"/>
              <a:t>кредитних</a:t>
            </a:r>
            <a:r>
              <a:rPr lang="ru-RU" dirty="0"/>
              <a:t> </a:t>
            </a:r>
            <a:r>
              <a:rPr lang="ru-RU" dirty="0" err="1"/>
              <a:t>зобов'язань</a:t>
            </a:r>
            <a:r>
              <a:rPr lang="ru-RU" dirty="0"/>
              <a:t>. 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b="1" dirty="0" err="1"/>
              <a:t>Послаблення</a:t>
            </a:r>
            <a:r>
              <a:rPr lang="ru-RU" b="1" dirty="0"/>
              <a:t> </a:t>
            </a:r>
            <a:r>
              <a:rPr lang="ru-RU" b="1" dirty="0" err="1"/>
              <a:t>щодо</a:t>
            </a:r>
            <a:r>
              <a:rPr lang="ru-RU" b="1" dirty="0"/>
              <a:t> </a:t>
            </a:r>
            <a:r>
              <a:rPr lang="ru-RU" b="1" dirty="0" err="1"/>
              <a:t>кредитів</a:t>
            </a:r>
            <a:r>
              <a:rPr lang="ru-RU" b="1" dirty="0"/>
              <a:t> </a:t>
            </a:r>
            <a:r>
              <a:rPr lang="ru-RU" b="1" dirty="0" err="1"/>
              <a:t>такі</a:t>
            </a:r>
            <a:r>
              <a:rPr lang="ru-RU" b="1" dirty="0"/>
              <a:t>:</a:t>
            </a:r>
          </a:p>
          <a:p>
            <a:pPr algn="just"/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дії</a:t>
            </a:r>
            <a:r>
              <a:rPr lang="ru-RU" dirty="0"/>
              <a:t> </a:t>
            </a:r>
            <a:r>
              <a:rPr lang="ru-RU" dirty="0" err="1"/>
              <a:t>воєнного</a:t>
            </a:r>
            <a:r>
              <a:rPr lang="ru-RU" dirty="0"/>
              <a:t> стану </a:t>
            </a:r>
            <a:r>
              <a:rPr lang="ru-RU" dirty="0" err="1"/>
              <a:t>кредитори</a:t>
            </a:r>
            <a:r>
              <a:rPr lang="ru-RU" dirty="0"/>
              <a:t> не </a:t>
            </a:r>
            <a:r>
              <a:rPr lang="ru-RU" dirty="0" err="1"/>
              <a:t>несуть</a:t>
            </a:r>
            <a:r>
              <a:rPr lang="ru-RU" dirty="0"/>
              <a:t> </a:t>
            </a:r>
            <a:r>
              <a:rPr lang="ru-RU" dirty="0" err="1"/>
              <a:t>відповідальності</a:t>
            </a:r>
            <a:r>
              <a:rPr lang="ru-RU" dirty="0"/>
              <a:t> за </a:t>
            </a:r>
            <a:r>
              <a:rPr lang="ru-RU" dirty="0" err="1"/>
              <a:t>несвоєчасну</a:t>
            </a:r>
            <a:r>
              <a:rPr lang="ru-RU" dirty="0"/>
              <a:t> </a:t>
            </a:r>
            <a:r>
              <a:rPr lang="ru-RU" dirty="0" err="1"/>
              <a:t>сплату</a:t>
            </a:r>
            <a:r>
              <a:rPr lang="ru-RU" dirty="0"/>
              <a:t> </a:t>
            </a:r>
            <a:r>
              <a:rPr lang="ru-RU" dirty="0" err="1"/>
              <a:t>кредитів</a:t>
            </a:r>
            <a:r>
              <a:rPr lang="ru-RU" dirty="0"/>
              <a:t>.</a:t>
            </a:r>
          </a:p>
          <a:p>
            <a:pPr algn="just"/>
            <a:r>
              <a:rPr lang="ru-RU" dirty="0"/>
              <a:t>Банк не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нараховувати</a:t>
            </a:r>
            <a:r>
              <a:rPr lang="ru-RU" dirty="0"/>
              <a:t> </a:t>
            </a:r>
            <a:r>
              <a:rPr lang="ru-RU" dirty="0" err="1"/>
              <a:t>будь-яку</a:t>
            </a:r>
            <a:r>
              <a:rPr lang="ru-RU" dirty="0"/>
              <a:t> пеню </a:t>
            </a:r>
            <a:r>
              <a:rPr lang="ru-RU" dirty="0" err="1"/>
              <a:t>або</a:t>
            </a:r>
            <a:r>
              <a:rPr lang="ru-RU" dirty="0"/>
              <a:t> штраф. </a:t>
            </a:r>
            <a:r>
              <a:rPr lang="ru-RU" dirty="0" err="1"/>
              <a:t>Будь-які</a:t>
            </a:r>
            <a:r>
              <a:rPr lang="ru-RU" dirty="0"/>
              <a:t> пеню, </a:t>
            </a:r>
            <a:r>
              <a:rPr lang="ru-RU" dirty="0" err="1"/>
              <a:t>штрафи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нараховує</a:t>
            </a:r>
            <a:r>
              <a:rPr lang="ru-RU" dirty="0"/>
              <a:t> банк за </a:t>
            </a:r>
            <a:r>
              <a:rPr lang="ru-RU" dirty="0" err="1"/>
              <a:t>несвоєчасну</a:t>
            </a:r>
            <a:r>
              <a:rPr lang="ru-RU" dirty="0"/>
              <a:t> </a:t>
            </a:r>
            <a:r>
              <a:rPr lang="ru-RU" dirty="0" err="1"/>
              <a:t>сплату</a:t>
            </a:r>
            <a:r>
              <a:rPr lang="ru-RU" dirty="0"/>
              <a:t> кредиту, </a:t>
            </a:r>
            <a:r>
              <a:rPr lang="ru-RU" dirty="0" err="1"/>
              <a:t>починаючи</a:t>
            </a:r>
            <a:r>
              <a:rPr lang="ru-RU" dirty="0"/>
              <a:t> </a:t>
            </a:r>
            <a:r>
              <a:rPr lang="ru-RU" dirty="0" err="1"/>
              <a:t>з</a:t>
            </a:r>
            <a:r>
              <a:rPr lang="ru-RU" dirty="0"/>
              <a:t> 24 лютого 2022 року, банк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списати</a:t>
            </a:r>
            <a:r>
              <a:rPr lang="ru-RU" dirty="0"/>
              <a:t>.</a:t>
            </a:r>
          </a:p>
          <a:p>
            <a:pPr algn="just"/>
            <a:r>
              <a:rPr lang="ru-RU" dirty="0"/>
              <a:t>В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несвоєчасної</a:t>
            </a:r>
            <a:r>
              <a:rPr lang="ru-RU" dirty="0"/>
              <a:t> </a:t>
            </a:r>
            <a:r>
              <a:rPr lang="ru-RU" dirty="0" err="1"/>
              <a:t>сплати</a:t>
            </a:r>
            <a:r>
              <a:rPr lang="ru-RU" dirty="0"/>
              <a:t>  кредиту </a:t>
            </a:r>
            <a:r>
              <a:rPr lang="ru-RU" dirty="0" err="1"/>
              <a:t>відсоткова</a:t>
            </a:r>
            <a:r>
              <a:rPr lang="ru-RU" dirty="0"/>
              <a:t> ставка не </a:t>
            </a:r>
            <a:r>
              <a:rPr lang="ru-RU" dirty="0" err="1"/>
              <a:t>збільшується</a:t>
            </a:r>
            <a:r>
              <a:rPr lang="ru-RU" dirty="0"/>
              <a:t>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7239000" cy="531275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b="1" dirty="0" err="1"/>
              <a:t>зміни</a:t>
            </a:r>
            <a:r>
              <a:rPr lang="ru-RU" b="1" dirty="0"/>
              <a:t> </a:t>
            </a:r>
            <a:r>
              <a:rPr lang="ru-RU" b="1" dirty="0" err="1"/>
              <a:t>діють</a:t>
            </a:r>
            <a:r>
              <a:rPr lang="ru-RU" b="1" dirty="0"/>
              <a:t> </a:t>
            </a:r>
            <a:r>
              <a:rPr lang="ru-RU" b="1" dirty="0" err="1"/>
              <a:t>під</a:t>
            </a:r>
            <a:r>
              <a:rPr lang="ru-RU" b="1" dirty="0"/>
              <a:t> час </a:t>
            </a:r>
            <a:r>
              <a:rPr lang="ru-RU" b="1" dirty="0" err="1"/>
              <a:t>всього</a:t>
            </a:r>
            <a:r>
              <a:rPr lang="ru-RU" b="1" dirty="0"/>
              <a:t> </a:t>
            </a:r>
            <a:r>
              <a:rPr lang="ru-RU" b="1" dirty="0" err="1"/>
              <a:t>воєнного</a:t>
            </a:r>
            <a:r>
              <a:rPr lang="ru-RU" b="1" dirty="0"/>
              <a:t> стану </a:t>
            </a:r>
            <a:r>
              <a:rPr lang="ru-RU" b="1" dirty="0" err="1"/>
              <a:t>і</a:t>
            </a:r>
            <a:r>
              <a:rPr lang="ru-RU" b="1" dirty="0"/>
              <a:t> </a:t>
            </a:r>
            <a:r>
              <a:rPr lang="ru-RU" b="1" dirty="0" err="1"/>
              <a:t>протягом</a:t>
            </a:r>
            <a:r>
              <a:rPr lang="ru-RU" b="1" dirty="0"/>
              <a:t> 30 </a:t>
            </a:r>
            <a:r>
              <a:rPr lang="ru-RU" b="1" dirty="0" err="1"/>
              <a:t>днів</a:t>
            </a:r>
            <a:r>
              <a:rPr lang="ru-RU" b="1" dirty="0"/>
              <a:t> </a:t>
            </a:r>
            <a:r>
              <a:rPr lang="ru-RU" b="1" dirty="0" err="1"/>
              <a:t>після</a:t>
            </a:r>
            <a:r>
              <a:rPr lang="ru-RU" b="1" dirty="0"/>
              <a:t> </a:t>
            </a:r>
            <a:r>
              <a:rPr lang="ru-RU" b="1" dirty="0" err="1"/>
              <a:t>його</a:t>
            </a:r>
            <a:r>
              <a:rPr lang="ru-RU" b="1" dirty="0"/>
              <a:t> </a:t>
            </a:r>
            <a:r>
              <a:rPr lang="ru-RU" b="1" dirty="0" err="1"/>
              <a:t>закінчення</a:t>
            </a:r>
            <a:r>
              <a:rPr lang="ru-RU" dirty="0"/>
              <a:t>. </a:t>
            </a:r>
          </a:p>
          <a:p>
            <a:pPr algn="just"/>
            <a:r>
              <a:rPr lang="ru-RU" dirty="0"/>
              <a:t>Але банки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і</a:t>
            </a:r>
            <a:r>
              <a:rPr lang="ru-RU" dirty="0"/>
              <a:t> </a:t>
            </a:r>
            <a:r>
              <a:rPr lang="ru-RU" dirty="0" err="1"/>
              <a:t>далі</a:t>
            </a:r>
            <a:r>
              <a:rPr lang="ru-RU" dirty="0"/>
              <a:t> </a:t>
            </a:r>
            <a:r>
              <a:rPr lang="ru-RU" dirty="0" err="1"/>
              <a:t>нараховувати</a:t>
            </a:r>
            <a:r>
              <a:rPr lang="ru-RU" dirty="0"/>
              <a:t> </a:t>
            </a:r>
            <a:r>
              <a:rPr lang="ru-RU" dirty="0" err="1"/>
              <a:t>відсотки</a:t>
            </a:r>
            <a:r>
              <a:rPr lang="ru-RU" dirty="0"/>
              <a:t> за </a:t>
            </a:r>
            <a:r>
              <a:rPr lang="ru-RU" dirty="0" err="1"/>
              <a:t>користування</a:t>
            </a:r>
            <a:r>
              <a:rPr lang="ru-RU" dirty="0"/>
              <a:t> </a:t>
            </a:r>
            <a:r>
              <a:rPr lang="ru-RU" dirty="0" err="1"/>
              <a:t>кредитними</a:t>
            </a:r>
            <a:r>
              <a:rPr lang="ru-RU" dirty="0"/>
              <a:t> коштами, за  кредит </a:t>
            </a:r>
            <a:r>
              <a:rPr lang="ru-RU" dirty="0" err="1"/>
              <a:t>однаково</a:t>
            </a:r>
            <a:r>
              <a:rPr lang="ru-RU" dirty="0"/>
              <a:t> </a:t>
            </a:r>
            <a:r>
              <a:rPr lang="ru-RU" dirty="0" err="1"/>
              <a:t>доведеться</a:t>
            </a:r>
            <a:r>
              <a:rPr lang="ru-RU" dirty="0"/>
              <a:t> </a:t>
            </a:r>
            <a:r>
              <a:rPr lang="ru-RU" dirty="0" err="1"/>
              <a:t>заплатити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закінчення</a:t>
            </a:r>
            <a:r>
              <a:rPr lang="ru-RU" dirty="0"/>
              <a:t> </a:t>
            </a:r>
            <a:r>
              <a:rPr lang="ru-RU" dirty="0" err="1"/>
              <a:t>дії</a:t>
            </a:r>
            <a:r>
              <a:rPr lang="ru-RU" dirty="0"/>
              <a:t> </a:t>
            </a:r>
            <a:r>
              <a:rPr lang="ru-RU" dirty="0" err="1"/>
              <a:t>воєнного</a:t>
            </a:r>
            <a:r>
              <a:rPr lang="ru-RU" dirty="0"/>
              <a:t> стану. Тому, </a:t>
            </a:r>
            <a:r>
              <a:rPr lang="ru-RU" dirty="0" err="1"/>
              <a:t>якщо</a:t>
            </a:r>
            <a:r>
              <a:rPr lang="ru-RU" dirty="0"/>
              <a:t> у </a:t>
            </a:r>
            <a:r>
              <a:rPr lang="ru-RU" dirty="0" err="1"/>
              <a:t>людини</a:t>
            </a:r>
            <a:r>
              <a:rPr lang="ru-RU" dirty="0"/>
              <a:t> </a:t>
            </a:r>
            <a:r>
              <a:rPr lang="ru-RU" dirty="0" err="1"/>
              <a:t>є</a:t>
            </a:r>
            <a:r>
              <a:rPr lang="ru-RU" dirty="0"/>
              <a:t> </a:t>
            </a:r>
            <a:r>
              <a:rPr lang="ru-RU" dirty="0" err="1"/>
              <a:t>можливість</a:t>
            </a:r>
            <a:r>
              <a:rPr lang="ru-RU" dirty="0"/>
              <a:t> </a:t>
            </a:r>
            <a:r>
              <a:rPr lang="ru-RU" dirty="0" err="1"/>
              <a:t>сплачувати</a:t>
            </a:r>
            <a:r>
              <a:rPr lang="ru-RU" dirty="0"/>
              <a:t> кредит, </a:t>
            </a:r>
            <a:r>
              <a:rPr lang="ru-RU" dirty="0" err="1"/>
              <a:t>найкраще</a:t>
            </a:r>
            <a:r>
              <a:rPr lang="ru-RU" dirty="0"/>
              <a:t> </a:t>
            </a:r>
            <a:r>
              <a:rPr lang="ru-RU" dirty="0" err="1"/>
              <a:t>сплачувати</a:t>
            </a:r>
            <a:r>
              <a:rPr lang="ru-RU" dirty="0"/>
              <a:t> </a:t>
            </a:r>
            <a:r>
              <a:rPr lang="ru-RU" dirty="0" err="1"/>
              <a:t>з</a:t>
            </a:r>
            <a:r>
              <a:rPr lang="ru-RU" dirty="0"/>
              <a:t> </a:t>
            </a:r>
            <a:r>
              <a:rPr lang="ru-RU" dirty="0" err="1"/>
              <a:t>відсотками</a:t>
            </a:r>
            <a:r>
              <a:rPr lang="ru-RU" dirty="0"/>
              <a:t>.</a:t>
            </a:r>
          </a:p>
          <a:p>
            <a:pPr algn="just"/>
            <a:r>
              <a:rPr lang="ru-RU" dirty="0"/>
              <a:t>У </a:t>
            </a:r>
            <a:r>
              <a:rPr lang="ru-RU" dirty="0" err="1"/>
              <a:t>разі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можливості</a:t>
            </a:r>
            <a:r>
              <a:rPr lang="ru-RU" dirty="0"/>
              <a:t> </a:t>
            </a:r>
            <a:r>
              <a:rPr lang="ru-RU" dirty="0" err="1"/>
              <a:t>сплачувати</a:t>
            </a:r>
            <a:r>
              <a:rPr lang="ru-RU" dirty="0"/>
              <a:t> </a:t>
            </a:r>
            <a:r>
              <a:rPr lang="ru-RU" dirty="0" err="1"/>
              <a:t>кредити</a:t>
            </a:r>
            <a:r>
              <a:rPr lang="ru-RU" dirty="0"/>
              <a:t> не </a:t>
            </a:r>
            <a:r>
              <a:rPr lang="ru-RU" dirty="0" err="1"/>
              <a:t>має</a:t>
            </a:r>
            <a:r>
              <a:rPr lang="ru-RU" dirty="0"/>
              <a:t>, </a:t>
            </a:r>
            <a:r>
              <a:rPr lang="ru-RU" dirty="0" err="1"/>
              <a:t>краще</a:t>
            </a:r>
            <a:r>
              <a:rPr lang="ru-RU" dirty="0"/>
              <a:t> </a:t>
            </a:r>
            <a:r>
              <a:rPr lang="ru-RU" dirty="0" err="1"/>
              <a:t>звернутися</a:t>
            </a:r>
            <a:r>
              <a:rPr lang="ru-RU" dirty="0"/>
              <a:t> до банку </a:t>
            </a:r>
            <a:r>
              <a:rPr lang="ru-RU" dirty="0" err="1"/>
              <a:t>з</a:t>
            </a:r>
            <a:r>
              <a:rPr lang="ru-RU" dirty="0"/>
              <a:t> </a:t>
            </a:r>
            <a:r>
              <a:rPr lang="ru-RU" dirty="0" err="1"/>
              <a:t>заявою</a:t>
            </a:r>
            <a:r>
              <a:rPr lang="ru-RU" dirty="0"/>
              <a:t> про </a:t>
            </a:r>
            <a:r>
              <a:rPr lang="ru-RU" dirty="0" err="1"/>
              <a:t>надання</a:t>
            </a:r>
            <a:r>
              <a:rPr lang="ru-RU" dirty="0"/>
              <a:t> </a:t>
            </a:r>
            <a:r>
              <a:rPr lang="ru-RU" dirty="0" err="1"/>
              <a:t>кредитних</a:t>
            </a:r>
            <a:r>
              <a:rPr lang="ru-RU" dirty="0"/>
              <a:t> </a:t>
            </a:r>
            <a:r>
              <a:rPr lang="ru-RU" dirty="0" err="1"/>
              <a:t>канікул</a:t>
            </a:r>
            <a:r>
              <a:rPr lang="ru-RU" dirty="0"/>
              <a:t>. </a:t>
            </a:r>
            <a:r>
              <a:rPr lang="ru-RU" dirty="0" err="1"/>
              <a:t>Зауважте</a:t>
            </a:r>
            <a:r>
              <a:rPr lang="ru-RU" dirty="0"/>
              <a:t>, </a:t>
            </a:r>
            <a:r>
              <a:rPr lang="ru-RU" dirty="0" err="1"/>
              <a:t>ухвалення</a:t>
            </a:r>
            <a:r>
              <a:rPr lang="ru-RU" dirty="0"/>
              <a:t> банком такого </a:t>
            </a:r>
            <a:r>
              <a:rPr lang="ru-RU" dirty="0" err="1"/>
              <a:t>рішення</a:t>
            </a:r>
            <a:r>
              <a:rPr lang="ru-RU" dirty="0"/>
              <a:t> </a:t>
            </a:r>
            <a:r>
              <a:rPr lang="ru-RU" b="1" dirty="0" err="1"/>
              <a:t>є</a:t>
            </a:r>
            <a:r>
              <a:rPr lang="ru-RU" b="1" dirty="0"/>
              <a:t> </a:t>
            </a:r>
            <a:r>
              <a:rPr lang="ru-RU" b="1" dirty="0" err="1"/>
              <a:t>його</a:t>
            </a:r>
            <a:r>
              <a:rPr lang="ru-RU" b="1" dirty="0"/>
              <a:t> правом, а не </a:t>
            </a:r>
            <a:r>
              <a:rPr lang="ru-RU" b="1" dirty="0" err="1"/>
              <a:t>обов’язком</a:t>
            </a:r>
            <a:r>
              <a:rPr lang="ru-RU" b="1" dirty="0"/>
              <a:t>. </a:t>
            </a:r>
            <a:endParaRPr lang="ru-RU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Громадяни</a:t>
            </a:r>
            <a:r>
              <a:rPr lang="ru-RU" dirty="0"/>
              <a:t>, </a:t>
            </a:r>
            <a:r>
              <a:rPr lang="ru-RU" dirty="0" err="1"/>
              <a:t>майно</a:t>
            </a:r>
            <a:r>
              <a:rPr lang="ru-RU" dirty="0"/>
              <a:t>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пошкоджено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знищено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війни</a:t>
            </a:r>
            <a:r>
              <a:rPr lang="ru-RU" dirty="0"/>
              <a:t>,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>
                <a:hlinkClick r:id="rId2"/>
              </a:rPr>
              <a:t>Закону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 7441-1"Про </a:t>
            </a:r>
            <a:r>
              <a:rPr lang="ru-RU" dirty="0" err="1"/>
              <a:t>внесення</a:t>
            </a:r>
            <a:r>
              <a:rPr lang="ru-RU" dirty="0"/>
              <a:t> </a:t>
            </a:r>
            <a:r>
              <a:rPr lang="ru-RU" dirty="0" err="1"/>
              <a:t>змін</a:t>
            </a:r>
            <a:r>
              <a:rPr lang="ru-RU" dirty="0"/>
              <a:t> до </a:t>
            </a:r>
            <a:r>
              <a:rPr lang="ru-RU" dirty="0" err="1"/>
              <a:t>Податкового</a:t>
            </a:r>
            <a:r>
              <a:rPr lang="ru-RU" dirty="0"/>
              <a:t> кодексу </a:t>
            </a:r>
            <a:r>
              <a:rPr lang="ru-RU" dirty="0" err="1"/>
              <a:t>України</a:t>
            </a:r>
            <a:r>
              <a:rPr lang="ru-RU" dirty="0"/>
              <a:t> та </a:t>
            </a:r>
            <a:r>
              <a:rPr lang="ru-RU" dirty="0" err="1"/>
              <a:t>деяких</a:t>
            </a:r>
            <a:r>
              <a:rPr lang="ru-RU" dirty="0"/>
              <a:t> </a:t>
            </a:r>
            <a:r>
              <a:rPr lang="ru-RU" dirty="0" err="1"/>
              <a:t>законодавчих</a:t>
            </a:r>
            <a:r>
              <a:rPr lang="ru-RU" dirty="0"/>
              <a:t> </a:t>
            </a:r>
            <a:r>
              <a:rPr lang="ru-RU" dirty="0" err="1"/>
              <a:t>актів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підтримки</a:t>
            </a:r>
            <a:r>
              <a:rPr lang="ru-RU" dirty="0"/>
              <a:t> </a:t>
            </a:r>
            <a:r>
              <a:rPr lang="ru-RU" dirty="0" err="1"/>
              <a:t>позичальників</a:t>
            </a:r>
            <a:r>
              <a:rPr lang="ru-RU" dirty="0"/>
              <a:t>, </a:t>
            </a:r>
            <a:r>
              <a:rPr lang="ru-RU" dirty="0" err="1"/>
              <a:t>майно</a:t>
            </a:r>
            <a:r>
              <a:rPr lang="ru-RU" dirty="0"/>
              <a:t>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знищено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отримало</a:t>
            </a:r>
            <a:r>
              <a:rPr lang="ru-RU" dirty="0"/>
              <a:t> </a:t>
            </a:r>
            <a:r>
              <a:rPr lang="ru-RU" dirty="0" err="1"/>
              <a:t>пошкодження</a:t>
            </a:r>
            <a:r>
              <a:rPr lang="ru-RU" dirty="0"/>
              <a:t> </a:t>
            </a:r>
            <a:r>
              <a:rPr lang="ru-RU" dirty="0" err="1"/>
              <a:t>внаслідок</a:t>
            </a:r>
            <a:r>
              <a:rPr lang="ru-RU" dirty="0"/>
              <a:t> </a:t>
            </a:r>
            <a:r>
              <a:rPr lang="ru-RU" dirty="0" err="1"/>
              <a:t>збройної</a:t>
            </a:r>
            <a:r>
              <a:rPr lang="ru-RU" dirty="0"/>
              <a:t> </a:t>
            </a:r>
            <a:r>
              <a:rPr lang="ru-RU" dirty="0" err="1"/>
              <a:t>агресії</a:t>
            </a:r>
            <a:r>
              <a:rPr lang="ru-RU" dirty="0"/>
              <a:t> </a:t>
            </a:r>
            <a:r>
              <a:rPr lang="ru-RU" dirty="0" err="1"/>
              <a:t>російської</a:t>
            </a:r>
            <a:r>
              <a:rPr lang="ru-RU" dirty="0"/>
              <a:t> </a:t>
            </a:r>
            <a:r>
              <a:rPr lang="ru-RU" dirty="0" err="1"/>
              <a:t>федерації</a:t>
            </a:r>
            <a:r>
              <a:rPr lang="ru-RU" dirty="0"/>
              <a:t> </a:t>
            </a:r>
            <a:r>
              <a:rPr lang="ru-RU" dirty="0" err="1"/>
              <a:t>проти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" 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списати</a:t>
            </a:r>
            <a:r>
              <a:rPr lang="ru-RU" dirty="0"/>
              <a:t> </a:t>
            </a:r>
            <a:r>
              <a:rPr lang="ru-RU" dirty="0" err="1"/>
              <a:t>свої</a:t>
            </a:r>
            <a:r>
              <a:rPr lang="ru-RU" dirty="0"/>
              <a:t> борги перед банками. 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9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653247"/>
            <a:ext cx="7239000" cy="4364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розгляду</a:t>
            </a:r>
            <a:r>
              <a:rPr lang="ru-RU" dirty="0"/>
              <a:t> </a:t>
            </a:r>
            <a:r>
              <a:rPr lang="ru-RU" dirty="0" err="1"/>
              <a:t>документів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кредитна</a:t>
            </a:r>
            <a:r>
              <a:rPr lang="ru-RU" dirty="0"/>
              <a:t> </a:t>
            </a:r>
            <a:r>
              <a:rPr lang="ru-RU" dirty="0" err="1"/>
              <a:t>організація</a:t>
            </a:r>
            <a:r>
              <a:rPr lang="ru-RU" dirty="0"/>
              <a:t> </a:t>
            </a:r>
            <a:r>
              <a:rPr lang="ru-RU" dirty="0" err="1"/>
              <a:t>ухвалить</a:t>
            </a:r>
            <a:r>
              <a:rPr lang="ru-RU" dirty="0"/>
              <a:t> </a:t>
            </a:r>
            <a:r>
              <a:rPr lang="ru-RU" dirty="0" err="1"/>
              <a:t>позитивне</a:t>
            </a:r>
            <a:r>
              <a:rPr lang="ru-RU" dirty="0"/>
              <a:t> </a:t>
            </a:r>
            <a:r>
              <a:rPr lang="ru-RU" dirty="0" err="1"/>
              <a:t>рішення</a:t>
            </a:r>
            <a:r>
              <a:rPr lang="ru-RU" dirty="0"/>
              <a:t>, </a:t>
            </a:r>
            <a:r>
              <a:rPr lang="ru-RU" dirty="0" err="1"/>
              <a:t>заявник</a:t>
            </a:r>
            <a:r>
              <a:rPr lang="ru-RU" dirty="0"/>
              <a:t> </a:t>
            </a:r>
            <a:r>
              <a:rPr lang="ru-RU" dirty="0" err="1"/>
              <a:t>отримає</a:t>
            </a:r>
            <a:r>
              <a:rPr lang="ru-RU" dirty="0"/>
              <a:t> </a:t>
            </a:r>
            <a:r>
              <a:rPr lang="ru-RU" dirty="0" err="1"/>
              <a:t>компенсацію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держави</a:t>
            </a:r>
            <a:r>
              <a:rPr lang="ru-RU" dirty="0"/>
              <a:t>.</a:t>
            </a:r>
          </a:p>
          <a:p>
            <a:r>
              <a:rPr lang="ru-RU" dirty="0" err="1"/>
              <a:t>Згадані</a:t>
            </a:r>
            <a:r>
              <a:rPr lang="ru-RU" dirty="0"/>
              <a:t> правила не </a:t>
            </a:r>
            <a:r>
              <a:rPr lang="ru-RU" dirty="0" err="1"/>
              <a:t>поширюються</a:t>
            </a:r>
            <a:r>
              <a:rPr lang="ru-RU" dirty="0"/>
              <a:t> на борги за </a:t>
            </a:r>
            <a:r>
              <a:rPr lang="ru-RU" dirty="0" err="1"/>
              <a:t>кредитними</a:t>
            </a:r>
            <a:r>
              <a:rPr lang="ru-RU" dirty="0"/>
              <a:t> </a:t>
            </a:r>
            <a:r>
              <a:rPr lang="ru-RU" dirty="0" err="1"/>
              <a:t>картками</a:t>
            </a:r>
            <a:r>
              <a:rPr lang="ru-RU" dirty="0"/>
              <a:t>, </a:t>
            </a:r>
            <a:r>
              <a:rPr lang="ru-RU" dirty="0" err="1"/>
              <a:t>лише</a:t>
            </a:r>
            <a:r>
              <a:rPr lang="ru-RU" dirty="0"/>
              <a:t> на борги за </a:t>
            </a:r>
            <a:r>
              <a:rPr lang="ru-RU" dirty="0" err="1"/>
              <a:t>рухоме</a:t>
            </a:r>
            <a:r>
              <a:rPr lang="ru-RU" dirty="0"/>
              <a:t> </a:t>
            </a:r>
            <a:r>
              <a:rPr lang="ru-RU" dirty="0" err="1"/>
              <a:t>і</a:t>
            </a:r>
            <a:r>
              <a:rPr lang="ru-RU" dirty="0"/>
              <a:t> </a:t>
            </a:r>
            <a:r>
              <a:rPr lang="ru-RU" dirty="0" err="1"/>
              <a:t>нерухоме</a:t>
            </a:r>
            <a:r>
              <a:rPr lang="ru-RU" dirty="0"/>
              <a:t> </a:t>
            </a:r>
            <a:r>
              <a:rPr lang="ru-RU" dirty="0" err="1"/>
              <a:t>майно</a:t>
            </a:r>
            <a:r>
              <a:rPr lang="ru-RU" dirty="0"/>
              <a:t>.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9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857232"/>
            <a:ext cx="7786742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785794"/>
            <a:ext cx="7239000" cy="4846320"/>
          </a:xfrm>
        </p:spPr>
        <p:txBody>
          <a:bodyPr>
            <a:normAutofit/>
          </a:bodyPr>
          <a:lstStyle/>
          <a:p>
            <a:pPr marL="0" indent="360000" algn="just">
              <a:lnSpc>
                <a:spcPct val="120000"/>
              </a:lnSpc>
              <a:buNone/>
            </a:pPr>
            <a:endParaRPr lang="uk-UA" i="1" dirty="0"/>
          </a:p>
          <a:p>
            <a:pPr>
              <a:buNone/>
            </a:pPr>
            <a:endParaRPr lang="uk-UA" b="1" i="1" dirty="0"/>
          </a:p>
          <a:p>
            <a:pPr>
              <a:buNone/>
            </a:pPr>
            <a:endParaRPr lang="uk-UA" b="1" i="1" dirty="0"/>
          </a:p>
          <a:p>
            <a:pPr>
              <a:buNone/>
            </a:pPr>
            <a:endParaRPr lang="uk-UA" b="1" i="1" dirty="0"/>
          </a:p>
          <a:p>
            <a:pPr>
              <a:buNone/>
            </a:pPr>
            <a:endParaRPr lang="uk-UA" b="1" i="1" dirty="0"/>
          </a:p>
          <a:p>
            <a:pPr>
              <a:buNone/>
            </a:pPr>
            <a:endParaRPr lang="uk-UA" b="1" i="1" dirty="0"/>
          </a:p>
          <a:p>
            <a:pPr>
              <a:buNone/>
            </a:pPr>
            <a:endParaRPr lang="uk-UA" b="1" i="1" dirty="0"/>
          </a:p>
          <a:p>
            <a:pPr>
              <a:buNone/>
            </a:pPr>
            <a:endParaRPr lang="uk-UA" b="1" i="1" dirty="0"/>
          </a:p>
          <a:p>
            <a:pPr marL="0" indent="360000">
              <a:lnSpc>
                <a:spcPct val="120000"/>
              </a:lnSpc>
              <a:buNone/>
            </a:pPr>
            <a:endParaRPr lang="uk-UA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034" y="928670"/>
            <a:ext cx="707236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	Для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розвитку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кредитних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відносин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необхідні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певні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умови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	По-перше,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учасники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кредитної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угоди - кредитор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позичальник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мають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бути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юридичне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самостійними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суб'єктами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матеріально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гарантують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виконання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зобов'язань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	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По-друге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інтереси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суб'єктів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кредитної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угоди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повинні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збігатися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</a:t>
            </a:r>
            <a:r>
              <a:rPr lang="ru-RU" dirty="0" err="1"/>
              <a:t>уть</a:t>
            </a:r>
            <a:r>
              <a:rPr lang="ru-RU" dirty="0"/>
              <a:t> кредиту, як </a:t>
            </a:r>
            <a:r>
              <a:rPr lang="ru-RU" dirty="0" err="1"/>
              <a:t>і</a:t>
            </a:r>
            <a:r>
              <a:rPr lang="ru-RU" dirty="0"/>
              <a:t> </a:t>
            </a:r>
            <a:r>
              <a:rPr lang="ru-RU" dirty="0" err="1"/>
              <a:t>фінансів</a:t>
            </a:r>
            <a:r>
              <a:rPr lang="ru-RU" dirty="0"/>
              <a:t>, </a:t>
            </a:r>
            <a:r>
              <a:rPr lang="ru-RU" dirty="0" err="1"/>
              <a:t>розкривається</a:t>
            </a:r>
            <a:r>
              <a:rPr lang="ru-RU" dirty="0"/>
              <a:t> в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функціях</a:t>
            </a:r>
            <a:r>
              <a:rPr lang="ru-RU" dirty="0"/>
              <a:t>.</a:t>
            </a:r>
          </a:p>
          <a:p>
            <a:r>
              <a:rPr lang="ru-RU" dirty="0"/>
              <a:t>Кредит </a:t>
            </a:r>
            <a:r>
              <a:rPr lang="ru-RU" dirty="0" err="1"/>
              <a:t>виконує</a:t>
            </a:r>
            <a:r>
              <a:rPr lang="ru-RU" dirty="0"/>
              <a:t>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функції</a:t>
            </a:r>
            <a:r>
              <a:rPr lang="ru-RU" dirty="0"/>
              <a:t>:</a:t>
            </a:r>
          </a:p>
          <a:p>
            <a:r>
              <a:rPr lang="ru-RU" dirty="0"/>
              <a:t>− </a:t>
            </a:r>
            <a:r>
              <a:rPr lang="ru-RU" dirty="0" err="1"/>
              <a:t>перерозподілу</a:t>
            </a:r>
            <a:r>
              <a:rPr lang="ru-RU" dirty="0"/>
              <a:t> </a:t>
            </a:r>
            <a:r>
              <a:rPr lang="ru-RU" dirty="0" err="1"/>
              <a:t>грошових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</a:t>
            </a:r>
            <a:r>
              <a:rPr lang="ru-RU" dirty="0" err="1"/>
              <a:t>з</a:t>
            </a:r>
            <a:r>
              <a:rPr lang="ru-RU" dirty="0"/>
              <a:t> метою </a:t>
            </a:r>
            <a:r>
              <a:rPr lang="ru-RU" dirty="0" err="1"/>
              <a:t>найбільш</a:t>
            </a:r>
            <a:r>
              <a:rPr lang="ru-RU" dirty="0"/>
              <a:t> </a:t>
            </a:r>
            <a:r>
              <a:rPr lang="ru-RU" dirty="0" err="1"/>
              <a:t>ефективного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використання</a:t>
            </a:r>
            <a:r>
              <a:rPr lang="ru-RU" dirty="0"/>
              <a:t> в народному </a:t>
            </a:r>
            <a:r>
              <a:rPr lang="ru-RU" dirty="0" err="1"/>
              <a:t>господарстві</a:t>
            </a:r>
            <a:r>
              <a:rPr lang="ru-RU" dirty="0"/>
              <a:t>;</a:t>
            </a:r>
          </a:p>
          <a:p>
            <a:r>
              <a:rPr lang="ru-RU" dirty="0"/>
              <a:t>− </a:t>
            </a:r>
            <a:r>
              <a:rPr lang="ru-RU" dirty="0" err="1"/>
              <a:t>заміщення</a:t>
            </a:r>
            <a:r>
              <a:rPr lang="ru-RU" dirty="0"/>
              <a:t> </a:t>
            </a:r>
            <a:r>
              <a:rPr lang="ru-RU" dirty="0" err="1"/>
              <a:t>готівки</a:t>
            </a:r>
            <a:r>
              <a:rPr lang="ru-RU" dirty="0"/>
              <a:t> у </a:t>
            </a:r>
            <a:r>
              <a:rPr lang="ru-RU" dirty="0" err="1"/>
              <a:t>платіжному</a:t>
            </a:r>
            <a:r>
              <a:rPr lang="ru-RU" dirty="0"/>
              <a:t> </a:t>
            </a:r>
            <a:r>
              <a:rPr lang="ru-RU" dirty="0" err="1"/>
              <a:t>обігу</a:t>
            </a:r>
            <a:r>
              <a:rPr lang="ru-RU" dirty="0"/>
              <a:t>;</a:t>
            </a:r>
          </a:p>
          <a:p>
            <a:r>
              <a:rPr lang="ru-RU" dirty="0"/>
              <a:t>− контролю за </a:t>
            </a:r>
            <a:r>
              <a:rPr lang="ru-RU" dirty="0" err="1"/>
              <a:t>цільовим</a:t>
            </a:r>
            <a:r>
              <a:rPr lang="ru-RU" dirty="0"/>
              <a:t> </a:t>
            </a:r>
            <a:r>
              <a:rPr lang="ru-RU" dirty="0" err="1"/>
              <a:t>використанням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9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1643050"/>
            <a:ext cx="7000924" cy="3299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0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1928802"/>
            <a:ext cx="7072362" cy="2685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2143116"/>
            <a:ext cx="7110441" cy="2437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571480"/>
            <a:ext cx="7239000" cy="5500726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dirty="0"/>
              <a:t>		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Особливості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індивідуального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обороту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коштів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зумовлюються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багатьма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об'єктивними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суб'єктивними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факторами. </a:t>
            </a:r>
          </a:p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об'єктивних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факторів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належать:</a:t>
            </a:r>
          </a:p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галузева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належність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* характер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виробничого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процесу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сезонність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суб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'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єктивних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факторів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належать:</a:t>
            </a:r>
          </a:p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рівень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організації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рівень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організації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збуту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постачання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інші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фактори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lvl="0" indent="360000">
              <a:buNone/>
            </a:pPr>
            <a:endParaRPr lang="uk-UA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820</TotalTime>
  <Words>2201</Words>
  <Application>Microsoft Office PowerPoint</Application>
  <PresentationFormat>Экран (4:3)</PresentationFormat>
  <Paragraphs>140</Paragraphs>
  <Slides>38</Slides>
  <Notes>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45" baseType="lpstr">
      <vt:lpstr>Calibri</vt:lpstr>
      <vt:lpstr>Times New Roman</vt:lpstr>
      <vt:lpstr>Trebuchet MS</vt:lpstr>
      <vt:lpstr>Wingdings</vt:lpstr>
      <vt:lpstr>Wingdings 2</vt:lpstr>
      <vt:lpstr>Изящная</vt:lpstr>
      <vt:lpstr>Формула</vt:lpstr>
      <vt:lpstr>КРЕДИТУВАННЯ суБ’єктів ГОСПОДАРЮВАННЯ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ОСНОВИ ФІНАНСОВОЇ САНАЦІЇ ПІДПРИЄМСТВА</dc:title>
  <dc:creator>andrew</dc:creator>
  <cp:lastModifiedBy>Користувач</cp:lastModifiedBy>
  <cp:revision>154</cp:revision>
  <dcterms:created xsi:type="dcterms:W3CDTF">2013-11-10T19:44:41Z</dcterms:created>
  <dcterms:modified xsi:type="dcterms:W3CDTF">2025-03-23T19:32:33Z</dcterms:modified>
</cp:coreProperties>
</file>