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5" d="100"/>
          <a:sy n="95" d="100"/>
        </p:scale>
        <p:origin x="178"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F4E005A-C299-4C96-94F3-43FB6EC793FA}" type="datetimeFigureOut">
              <a:rPr lang="uk-UA" smtClean="0"/>
              <a:t>20.04.2026</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318127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4E005A-C299-4C96-94F3-43FB6EC793FA}" type="datetimeFigureOut">
              <a:rPr lang="uk-UA" smtClean="0"/>
              <a:t>20.04.2026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369413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4E005A-C299-4C96-94F3-43FB6EC793FA}" type="datetimeFigureOut">
              <a:rPr lang="uk-UA" smtClean="0"/>
              <a:t>20.04.2026</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87258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4E005A-C299-4C96-94F3-43FB6EC793FA}" type="datetimeFigureOut">
              <a:rPr lang="uk-UA" smtClean="0"/>
              <a:t>20.04.2026</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99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F4E005A-C299-4C96-94F3-43FB6EC793FA}" type="datetimeFigureOut">
              <a:rPr lang="uk-UA" smtClean="0"/>
              <a:t>20.04.2026</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11774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F4E005A-C299-4C96-94F3-43FB6EC793FA}" type="datetimeFigureOut">
              <a:rPr lang="uk-UA" smtClean="0"/>
              <a:t>20.04.2026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2605388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F4E005A-C299-4C96-94F3-43FB6EC793FA}" type="datetimeFigureOut">
              <a:rPr lang="uk-UA" smtClean="0"/>
              <a:t>20.04.2026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9483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4E005A-C299-4C96-94F3-43FB6EC793FA}" type="datetimeFigureOut">
              <a:rPr lang="uk-UA" smtClean="0"/>
              <a:t>20.04.2026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1474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F4E005A-C299-4C96-94F3-43FB6EC793FA}" type="datetimeFigureOut">
              <a:rPr lang="uk-UA" smtClean="0"/>
              <a:t>20.04.2026</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413182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4E005A-C299-4C96-94F3-43FB6EC793FA}" type="datetimeFigureOut">
              <a:rPr lang="uk-UA" smtClean="0"/>
              <a:t>20.04.2026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399775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4E005A-C299-4C96-94F3-43FB6EC793FA}" type="datetimeFigureOut">
              <a:rPr lang="uk-UA" smtClean="0"/>
              <a:t>20.04.2026</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53376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F4E005A-C299-4C96-94F3-43FB6EC793FA}" type="datetimeFigureOut">
              <a:rPr lang="uk-UA" smtClean="0"/>
              <a:t>20.04.2026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88937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F4E005A-C299-4C96-94F3-43FB6EC793FA}" type="datetimeFigureOut">
              <a:rPr lang="uk-UA" smtClean="0"/>
              <a:t>20.04.2026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20877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F4E005A-C299-4C96-94F3-43FB6EC793FA}" type="datetimeFigureOut">
              <a:rPr lang="uk-UA" smtClean="0"/>
              <a:t>20.04.2026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39099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E005A-C299-4C96-94F3-43FB6EC793FA}" type="datetimeFigureOut">
              <a:rPr lang="uk-UA" smtClean="0"/>
              <a:t>20.04.2026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71287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4E005A-C299-4C96-94F3-43FB6EC793FA}" type="datetimeFigureOut">
              <a:rPr lang="uk-UA" smtClean="0"/>
              <a:t>20.04.2026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09908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4E005A-C299-4C96-94F3-43FB6EC793FA}" type="datetimeFigureOut">
              <a:rPr lang="uk-UA" smtClean="0"/>
              <a:t>20.04.2026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66401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4E005A-C299-4C96-94F3-43FB6EC793FA}" type="datetimeFigureOut">
              <a:rPr lang="uk-UA" smtClean="0"/>
              <a:t>20.04.2026</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9CB9877-D630-43C8-8B81-EB683C55E3CD}" type="slidenum">
              <a:rPr lang="uk-UA" smtClean="0"/>
              <a:t>‹#›</a:t>
            </a:fld>
            <a:endParaRPr lang="uk-UA"/>
          </a:p>
        </p:txBody>
      </p:sp>
    </p:spTree>
    <p:extLst>
      <p:ext uri="{BB962C8B-B14F-4D97-AF65-F5344CB8AC3E}">
        <p14:creationId xmlns:p14="http://schemas.microsoft.com/office/powerpoint/2010/main" val="23043533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FE01AA-7C8E-4E78-805A-CE051D86C341}"/>
              </a:ext>
            </a:extLst>
          </p:cNvPr>
          <p:cNvSpPr>
            <a:spLocks noGrp="1"/>
          </p:cNvSpPr>
          <p:nvPr>
            <p:ph type="ctrTitle"/>
          </p:nvPr>
        </p:nvSpPr>
        <p:spPr/>
        <p:txBody>
          <a:bodyPr>
            <a:noAutofit/>
          </a:bodyPr>
          <a:lstStyle/>
          <a:p>
            <a:r>
              <a:rPr lang="uk-UA" sz="4800" b="1" i="1" dirty="0"/>
              <a:t>Управління поточними витратами торговельного підприємства (частина 2)</a:t>
            </a:r>
          </a:p>
        </p:txBody>
      </p:sp>
      <p:sp>
        <p:nvSpPr>
          <p:cNvPr id="3" name="Підзаголовок 2">
            <a:extLst>
              <a:ext uri="{FF2B5EF4-FFF2-40B4-BE49-F238E27FC236}">
                <a16:creationId xmlns:a16="http://schemas.microsoft.com/office/drawing/2014/main" xmlns="" id="{D05F7F7A-667B-4A99-87B5-E9809B5B99FF}"/>
              </a:ext>
            </a:extLst>
          </p:cNvPr>
          <p:cNvSpPr>
            <a:spLocks noGrp="1"/>
          </p:cNvSpPr>
          <p:nvPr>
            <p:ph type="subTitle" idx="1"/>
          </p:nvPr>
        </p:nvSpPr>
        <p:spPr/>
        <p:txBody>
          <a:bodyPr>
            <a:normAutofit fontScale="92500" lnSpcReduction="10000"/>
          </a:bodyPr>
          <a:lstStyle/>
          <a:p>
            <a:r>
              <a:rPr lang="uk-UA" dirty="0"/>
              <a:t>Лекція з навчальної дисципліни</a:t>
            </a:r>
          </a:p>
          <a:p>
            <a:r>
              <a:rPr lang="uk-UA" dirty="0"/>
              <a:t>«Економіка та управління у сфері торгівлі»</a:t>
            </a:r>
          </a:p>
        </p:txBody>
      </p:sp>
    </p:spTree>
    <p:extLst>
      <p:ext uri="{BB962C8B-B14F-4D97-AF65-F5344CB8AC3E}">
        <p14:creationId xmlns:p14="http://schemas.microsoft.com/office/powerpoint/2010/main" val="193153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31EA01-BC14-429A-A536-081023EB0BAA}"/>
              </a:ext>
            </a:extLst>
          </p:cNvPr>
          <p:cNvSpPr txBox="1"/>
          <p:nvPr/>
        </p:nvSpPr>
        <p:spPr>
          <a:xfrm>
            <a:off x="1633047" y="1937059"/>
            <a:ext cx="9470572" cy="3139321"/>
          </a:xfrm>
          <a:prstGeom prst="rect">
            <a:avLst/>
          </a:prstGeom>
          <a:noFill/>
        </p:spPr>
        <p:txBody>
          <a:bodyPr wrap="square">
            <a:spAutoFit/>
          </a:bodyPr>
          <a:lstStyle/>
          <a:p>
            <a:r>
              <a:rPr lang="ru-RU" b="1" dirty="0"/>
              <a:t>3. </a:t>
            </a:r>
            <a:r>
              <a:rPr lang="uk-UA" b="1" dirty="0" smtClean="0"/>
              <a:t>Асортиментна</a:t>
            </a:r>
            <a:r>
              <a:rPr lang="ru-RU" b="1" dirty="0" smtClean="0"/>
              <a:t> </a:t>
            </a:r>
            <a:r>
              <a:rPr lang="ru-RU" b="1" dirty="0"/>
              <a:t>структура товарообороту.</a:t>
            </a:r>
          </a:p>
          <a:p>
            <a:endParaRPr lang="ru-RU" b="1" dirty="0"/>
          </a:p>
          <a:p>
            <a:pPr algn="just"/>
            <a:r>
              <a:rPr lang="uk-UA" dirty="0" smtClean="0"/>
              <a:t>Вплив цього </a:t>
            </a:r>
            <a:r>
              <a:rPr lang="uk-UA" dirty="0" err="1" smtClean="0"/>
              <a:t>фактора</a:t>
            </a:r>
            <a:r>
              <a:rPr lang="uk-UA" dirty="0" smtClean="0"/>
              <a:t> на загальний рівень витрат обігу торговельного підприємства пов'язаний з різницями у </a:t>
            </a:r>
            <a:r>
              <a:rPr lang="uk-UA" dirty="0" err="1" smtClean="0"/>
              <a:t>витратомісткості</a:t>
            </a:r>
            <a:r>
              <a:rPr lang="uk-UA" dirty="0" smtClean="0"/>
              <a:t> реалізації окремих груп товарів. Зростання в складі товарообороту частки товарів з більш високим рівнем </a:t>
            </a:r>
            <a:r>
              <a:rPr lang="uk-UA" dirty="0" err="1" smtClean="0"/>
              <a:t>витратомісткості</a:t>
            </a:r>
            <a:r>
              <a:rPr lang="uk-UA" dirty="0" smtClean="0"/>
              <a:t> реалізації обумовлює зростання загального рівня витрат обігу. Тому одним із завдань управління витратами обігу є оптимізація асортименту структури обороту за критерієм мінімальної </a:t>
            </a:r>
            <a:r>
              <a:rPr lang="uk-UA" dirty="0" err="1" smtClean="0"/>
              <a:t>витратомісткості</a:t>
            </a:r>
            <a:r>
              <a:rPr lang="uk-UA" dirty="0" smtClean="0"/>
              <a:t>. Використання цього </a:t>
            </a:r>
            <a:r>
              <a:rPr lang="uk-UA" dirty="0" err="1" smtClean="0"/>
              <a:t>фактора</a:t>
            </a:r>
            <a:r>
              <a:rPr lang="uk-UA" dirty="0" smtClean="0"/>
              <a:t> обмежене структурою споживчого попиту, спеціалізацією торговельного підприємства, станом матеріально-технічної бази та іншими факторами.</a:t>
            </a:r>
            <a:endParaRPr lang="uk-UA" dirty="0"/>
          </a:p>
        </p:txBody>
      </p:sp>
    </p:spTree>
    <p:extLst>
      <p:ext uri="{BB962C8B-B14F-4D97-AF65-F5344CB8AC3E}">
        <p14:creationId xmlns:p14="http://schemas.microsoft.com/office/powerpoint/2010/main" val="416576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075AE6-BDE4-4592-8A53-D9B4DF5B5CB4}"/>
              </a:ext>
            </a:extLst>
          </p:cNvPr>
          <p:cNvSpPr txBox="1"/>
          <p:nvPr/>
        </p:nvSpPr>
        <p:spPr>
          <a:xfrm>
            <a:off x="1474236" y="1949154"/>
            <a:ext cx="9647853" cy="2308324"/>
          </a:xfrm>
          <a:prstGeom prst="rect">
            <a:avLst/>
          </a:prstGeom>
          <a:noFill/>
        </p:spPr>
        <p:txBody>
          <a:bodyPr wrap="square">
            <a:spAutoFit/>
          </a:bodyPr>
          <a:lstStyle/>
          <a:p>
            <a:r>
              <a:rPr lang="uk-UA" b="1" dirty="0"/>
              <a:t>4. Умови товаропостачання торговельного підприємства.</a:t>
            </a:r>
          </a:p>
          <a:p>
            <a:endParaRPr lang="uk-UA" dirty="0"/>
          </a:p>
          <a:p>
            <a:pPr algn="just"/>
            <a:r>
              <a:rPr lang="uk-UA" dirty="0"/>
              <a:t>Вплив цього </a:t>
            </a:r>
            <a:r>
              <a:rPr lang="uk-UA" dirty="0" err="1"/>
              <a:t>фактора</a:t>
            </a:r>
            <a:r>
              <a:rPr lang="uk-UA" dirty="0"/>
              <a:t> на витрати обігу пов'язаний з характером і розташуванням постачальників підприємства, обсягами закупівлі товарів, оптимізацією розміру партій поставки, раціональністю графіків завозу, засобами доставки товарів, </a:t>
            </a:r>
            <a:r>
              <a:rPr lang="uk-UA" dirty="0" err="1"/>
              <a:t>ланковістю</a:t>
            </a:r>
            <a:r>
              <a:rPr lang="uk-UA" dirty="0"/>
              <a:t> </a:t>
            </a:r>
            <a:r>
              <a:rPr lang="uk-UA" dirty="0" err="1"/>
              <a:t>товаропросування</a:t>
            </a:r>
            <a:r>
              <a:rPr lang="uk-UA" dirty="0"/>
              <a:t>. Зазначені умови товаропостачання визначають транспортні витрати торговельного підприємства, витрати, пов'язані з формуванням і зберіганням товарних запасів підприємства.</a:t>
            </a:r>
          </a:p>
        </p:txBody>
      </p:sp>
    </p:spTree>
    <p:extLst>
      <p:ext uri="{BB962C8B-B14F-4D97-AF65-F5344CB8AC3E}">
        <p14:creationId xmlns:p14="http://schemas.microsoft.com/office/powerpoint/2010/main" val="175394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FE0F5A-8F40-4646-976B-87C9964F4350}"/>
              </a:ext>
            </a:extLst>
          </p:cNvPr>
          <p:cNvSpPr txBox="1"/>
          <p:nvPr/>
        </p:nvSpPr>
        <p:spPr>
          <a:xfrm>
            <a:off x="1558212" y="1720840"/>
            <a:ext cx="8502519" cy="3693319"/>
          </a:xfrm>
          <a:prstGeom prst="rect">
            <a:avLst/>
          </a:prstGeom>
          <a:noFill/>
        </p:spPr>
        <p:txBody>
          <a:bodyPr wrap="square">
            <a:spAutoFit/>
          </a:bodyPr>
          <a:lstStyle/>
          <a:p>
            <a:r>
              <a:rPr lang="uk-UA" b="1" dirty="0"/>
              <a:t>5. Стан і ефективність використання основних засобів.</a:t>
            </a:r>
          </a:p>
          <a:p>
            <a:endParaRPr lang="uk-UA" b="1" dirty="0"/>
          </a:p>
          <a:p>
            <a:pPr algn="just"/>
            <a:r>
              <a:rPr lang="uk-UA" dirty="0"/>
              <a:t>Розмір витрат обігу торговельного підприємства двояко залежить від стану і розвитку основних засобів підприємства. З одного боку, розвиток матеріально-технічної бази, зростання витрат обігу, що пов'язані з амортизацією основних фондів, збільшенням витрат на їх утримання і експлуатацію, виплатою орендної плати. З іншого боку, покращення якісного стану основних фондів і зростання ефективності їх використання обумовлює скорочення витрат обігу за рахунок зменшення втрат товарів у процесі транспортування, зберігання і реалізації, скорочення витрат ручної праці, збільшення пропускної спроможності торговельної зали, раціоналізацією торговельно-технологічних процесів, зростання інтенсивності праці абощо.</a:t>
            </a:r>
          </a:p>
        </p:txBody>
      </p:sp>
    </p:spTree>
    <p:extLst>
      <p:ext uri="{BB962C8B-B14F-4D97-AF65-F5344CB8AC3E}">
        <p14:creationId xmlns:p14="http://schemas.microsoft.com/office/powerpoint/2010/main" val="379482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133CD15-909A-4DD4-A0A6-DC5547984E46}"/>
              </a:ext>
            </a:extLst>
          </p:cNvPr>
          <p:cNvSpPr txBox="1"/>
          <p:nvPr/>
        </p:nvSpPr>
        <p:spPr>
          <a:xfrm>
            <a:off x="604935" y="1720840"/>
            <a:ext cx="10358630" cy="4247317"/>
          </a:xfrm>
          <a:prstGeom prst="rect">
            <a:avLst/>
          </a:prstGeom>
          <a:noFill/>
        </p:spPr>
        <p:txBody>
          <a:bodyPr wrap="square">
            <a:spAutoFit/>
          </a:bodyPr>
          <a:lstStyle/>
          <a:p>
            <a:r>
              <a:rPr lang="uk-UA" b="1" dirty="0"/>
              <a:t>6. Стан і ефективність використання трудових ресурсів.</a:t>
            </a:r>
          </a:p>
          <a:p>
            <a:pPr algn="just"/>
            <a:endParaRPr lang="uk-UA" dirty="0"/>
          </a:p>
          <a:p>
            <a:pPr algn="just"/>
            <a:r>
              <a:rPr lang="uk-UA" dirty="0"/>
              <a:t>Торгівля є трудомісткою галуззю народного господарства, що обумовлює високу питому вагу в складі витрат обігу, пов'язаних з утриманням і використанням трудових ресурсів.</a:t>
            </a:r>
          </a:p>
          <a:p>
            <a:pPr algn="just"/>
            <a:r>
              <a:rPr lang="uk-UA" dirty="0"/>
              <a:t>Розмір витрат обігу визначається чисельністю і складом робітників підприємства, ефективністю застосування системи матеріального стимулювання праці, ступенем механізації трудомістких процесів, рівнем використання робочого часу.</a:t>
            </a:r>
          </a:p>
          <a:p>
            <a:pPr algn="just"/>
            <a:r>
              <a:rPr lang="uk-UA" dirty="0"/>
              <a:t>Збільшення ефективності використання трудових ресурсів забезпечує зростання продуктивності праці і, відповідно, викликає зниження рівня заробітної плати та здійснює вплив на зниження рівня низки інших витрат: відрахувань на соціальні заходи, витрат на охорону праці і техніку безпеки, знос спецодягу й інших видів витрат, пов'язаних з процесом обслуговування.</a:t>
            </a:r>
            <a:r>
              <a:rPr lang="ru-RU" dirty="0"/>
              <a:t> </a:t>
            </a:r>
            <a:r>
              <a:rPr lang="uk-UA" dirty="0" smtClean="0"/>
              <a:t>Водночас зростання продуктивності праці, сприяючи збільшенню обсягу товарообороту, викликає зниження рівня постійних витрат, а отже, і загального рівня витрат.</a:t>
            </a:r>
            <a:endParaRPr lang="uk-UA" dirty="0"/>
          </a:p>
        </p:txBody>
      </p:sp>
    </p:spTree>
    <p:extLst>
      <p:ext uri="{BB962C8B-B14F-4D97-AF65-F5344CB8AC3E}">
        <p14:creationId xmlns:p14="http://schemas.microsoft.com/office/powerpoint/2010/main" val="216770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8F71BC-208C-4E87-951E-884DF6049BD2}"/>
              </a:ext>
            </a:extLst>
          </p:cNvPr>
          <p:cNvSpPr txBox="1"/>
          <p:nvPr/>
        </p:nvSpPr>
        <p:spPr>
          <a:xfrm>
            <a:off x="1486677" y="2136338"/>
            <a:ext cx="9218645" cy="2585323"/>
          </a:xfrm>
          <a:prstGeom prst="rect">
            <a:avLst/>
          </a:prstGeom>
          <a:noFill/>
        </p:spPr>
        <p:txBody>
          <a:bodyPr wrap="square">
            <a:spAutoFit/>
          </a:bodyPr>
          <a:lstStyle/>
          <a:p>
            <a:r>
              <a:rPr lang="uk-UA" b="1" dirty="0"/>
              <a:t>7. Структура капіталу підприємства.</a:t>
            </a:r>
          </a:p>
          <a:p>
            <a:endParaRPr lang="uk-UA" dirty="0"/>
          </a:p>
          <a:p>
            <a:pPr algn="just"/>
            <a:r>
              <a:rPr lang="uk-UA" dirty="0"/>
              <a:t>Використання для формування активів торговельного підприємства позикового капіталу у вигляді банківських кредитів і позик обумовлює виникнення витрат, пов'язаних зі сплатою вартості залучення позикового капіталу. Розмір відсотків за кредит, що включається до складу витрат обігу, залежить від обсягу і тривалості використання кредитних ресурсів, кон'юнктури кредитного ринку і ступеня фінансової стійкості торговельного підприємства, які визначають розмір процентів ставки по кредиту.</a:t>
            </a:r>
          </a:p>
        </p:txBody>
      </p:sp>
    </p:spTree>
    <p:extLst>
      <p:ext uri="{BB962C8B-B14F-4D97-AF65-F5344CB8AC3E}">
        <p14:creationId xmlns:p14="http://schemas.microsoft.com/office/powerpoint/2010/main" val="54433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CD9CF4E-1540-43AF-9397-E679F665C6CE}"/>
              </a:ext>
            </a:extLst>
          </p:cNvPr>
          <p:cNvSpPr txBox="1"/>
          <p:nvPr/>
        </p:nvSpPr>
        <p:spPr>
          <a:xfrm>
            <a:off x="1794587" y="1982098"/>
            <a:ext cx="8602825" cy="2308324"/>
          </a:xfrm>
          <a:prstGeom prst="rect">
            <a:avLst/>
          </a:prstGeom>
          <a:noFill/>
        </p:spPr>
        <p:txBody>
          <a:bodyPr wrap="square">
            <a:spAutoFit/>
          </a:bodyPr>
          <a:lstStyle/>
          <a:p>
            <a:r>
              <a:rPr lang="uk-UA" b="1" dirty="0"/>
              <a:t>8. Швидкість </a:t>
            </a:r>
            <a:r>
              <a:rPr lang="uk-UA" b="1" dirty="0" err="1" smtClean="0"/>
              <a:t>обіговості</a:t>
            </a:r>
            <a:r>
              <a:rPr lang="uk-UA" b="1" dirty="0" smtClean="0"/>
              <a:t> </a:t>
            </a:r>
            <a:r>
              <a:rPr lang="uk-UA" b="1" dirty="0"/>
              <a:t>товарів.</a:t>
            </a:r>
          </a:p>
          <a:p>
            <a:endParaRPr lang="uk-UA" dirty="0"/>
          </a:p>
          <a:p>
            <a:pPr algn="just"/>
            <a:r>
              <a:rPr lang="uk-UA" dirty="0"/>
              <a:t>Час товарного обігу залежить від ефективності комерційної діяльності підприємства, умов товаропостачання, організації та інтенсивності продажу товарів тощо. Управління цими процесами дає змогу оптимізувати час товарного обігу, що, в свою чергу, дає можливість забезпечити відносне зниження товарних запасів, а отже, і витрат, пов'язаних з їх формуванням.</a:t>
            </a:r>
          </a:p>
        </p:txBody>
      </p:sp>
    </p:spTree>
    <p:extLst>
      <p:ext uri="{BB962C8B-B14F-4D97-AF65-F5344CB8AC3E}">
        <p14:creationId xmlns:p14="http://schemas.microsoft.com/office/powerpoint/2010/main" val="47035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BDA908D6-98FB-4466-B8A1-35154E315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405" y="1151651"/>
            <a:ext cx="8878265" cy="5530503"/>
          </a:xfrm>
          <a:prstGeom prst="rect">
            <a:avLst/>
          </a:prstGeom>
        </p:spPr>
      </p:pic>
    </p:spTree>
    <p:extLst>
      <p:ext uri="{BB962C8B-B14F-4D97-AF65-F5344CB8AC3E}">
        <p14:creationId xmlns:p14="http://schemas.microsoft.com/office/powerpoint/2010/main" val="304552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D37DB96-4AB8-4C63-9A42-841738902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713" y="1164685"/>
            <a:ext cx="8358213" cy="5467024"/>
          </a:xfrm>
          <a:prstGeom prst="rect">
            <a:avLst/>
          </a:prstGeom>
        </p:spPr>
      </p:pic>
    </p:spTree>
    <p:extLst>
      <p:ext uri="{BB962C8B-B14F-4D97-AF65-F5344CB8AC3E}">
        <p14:creationId xmlns:p14="http://schemas.microsoft.com/office/powerpoint/2010/main" val="150211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CF3ECA21-DAEF-486F-BBD1-371B1475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871" y="1678073"/>
            <a:ext cx="8756992" cy="4288618"/>
          </a:xfrm>
          <a:prstGeom prst="rect">
            <a:avLst/>
          </a:prstGeom>
        </p:spPr>
      </p:pic>
    </p:spTree>
    <p:extLst>
      <p:ext uri="{BB962C8B-B14F-4D97-AF65-F5344CB8AC3E}">
        <p14:creationId xmlns:p14="http://schemas.microsoft.com/office/powerpoint/2010/main" val="117451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7499197-D569-4892-87BE-32EE1C9F9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616" y="101600"/>
            <a:ext cx="9161966" cy="6756400"/>
          </a:xfrm>
          <a:prstGeom prst="rect">
            <a:avLst/>
          </a:prstGeom>
        </p:spPr>
      </p:pic>
    </p:spTree>
    <p:extLst>
      <p:ext uri="{BB962C8B-B14F-4D97-AF65-F5344CB8AC3E}">
        <p14:creationId xmlns:p14="http://schemas.microsoft.com/office/powerpoint/2010/main" val="135770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8EFA277-3435-42CB-920B-76392266DE40}"/>
              </a:ext>
            </a:extLst>
          </p:cNvPr>
          <p:cNvSpPr txBox="1"/>
          <p:nvPr/>
        </p:nvSpPr>
        <p:spPr>
          <a:xfrm>
            <a:off x="2285999" y="1664285"/>
            <a:ext cx="8061649" cy="4524315"/>
          </a:xfrm>
          <a:prstGeom prst="rect">
            <a:avLst/>
          </a:prstGeom>
          <a:noFill/>
        </p:spPr>
        <p:txBody>
          <a:bodyPr wrap="square">
            <a:spAutoFit/>
          </a:bodyPr>
          <a:lstStyle/>
          <a:p>
            <a:pPr algn="ctr"/>
            <a:r>
              <a:rPr lang="uk-UA" dirty="0"/>
              <a:t>ПЛАН</a:t>
            </a:r>
          </a:p>
          <a:p>
            <a:endParaRPr lang="uk-UA" dirty="0"/>
          </a:p>
          <a:p>
            <a:r>
              <a:rPr lang="uk-UA" dirty="0"/>
              <a:t>1. Економічна природа поточних витрат торговельного підприємства</a:t>
            </a:r>
          </a:p>
          <a:p>
            <a:r>
              <a:rPr lang="uk-UA" dirty="0"/>
              <a:t>2. Витрати обігу торговельного підприємства та їх склад за різними класифікаційними ознаками</a:t>
            </a:r>
          </a:p>
          <a:p>
            <a:r>
              <a:rPr lang="uk-UA" dirty="0"/>
              <a:t>3. Показники, що характеризують витрати обігу торговельного підприємства</a:t>
            </a:r>
          </a:p>
          <a:p>
            <a:r>
              <a:rPr lang="uk-UA" b="1" dirty="0"/>
              <a:t>4. Фактори, що визначають розмір витрат потреби обігу торговельного підприємства</a:t>
            </a:r>
          </a:p>
          <a:p>
            <a:r>
              <a:rPr lang="uk-UA" b="1" dirty="0"/>
              <a:t>5. Стратегія управління поточними витратами торговельного підприємства</a:t>
            </a:r>
          </a:p>
          <a:p>
            <a:r>
              <a:rPr lang="uk-UA" b="1" dirty="0"/>
              <a:t>6. Вихідні передумови та методичний інструментарій аналізу витрат обігу торговельного підприємства</a:t>
            </a:r>
          </a:p>
          <a:p>
            <a:r>
              <a:rPr lang="uk-UA" b="1" dirty="0"/>
              <a:t>7. Методи обґрунтування плану витрат обігу в цілому по підприємству та по окремих статтях витрат</a:t>
            </a:r>
          </a:p>
        </p:txBody>
      </p:sp>
    </p:spTree>
    <p:extLst>
      <p:ext uri="{BB962C8B-B14F-4D97-AF65-F5344CB8AC3E}">
        <p14:creationId xmlns:p14="http://schemas.microsoft.com/office/powerpoint/2010/main" val="256627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4F3969-8D04-4E75-AB08-FC1ED8BAB26C}"/>
              </a:ext>
            </a:extLst>
          </p:cNvPr>
          <p:cNvSpPr txBox="1"/>
          <p:nvPr/>
        </p:nvSpPr>
        <p:spPr>
          <a:xfrm>
            <a:off x="1496008" y="1361010"/>
            <a:ext cx="9199984" cy="2215991"/>
          </a:xfrm>
          <a:prstGeom prst="rect">
            <a:avLst/>
          </a:prstGeom>
          <a:noFill/>
        </p:spPr>
        <p:txBody>
          <a:bodyPr wrap="square">
            <a:spAutoFit/>
          </a:bodyPr>
          <a:lstStyle/>
          <a:p>
            <a:pPr algn="just"/>
            <a:r>
              <a:rPr lang="uk-UA" sz="2400" b="1" dirty="0" smtClean="0"/>
              <a:t>5. Стратегія управління поточними витратами торговельного підприємства</a:t>
            </a:r>
          </a:p>
          <a:p>
            <a:endParaRPr lang="ru-RU" b="1" dirty="0"/>
          </a:p>
          <a:p>
            <a:pPr algn="just"/>
            <a:r>
              <a:rPr lang="uk-UA" dirty="0"/>
              <a:t>Стратегія управління поточними витратами є однією з допоміжних стратегій управління діяльністю торговельного підприємства в цілому. Метою її розробки є управління витратами обігу, виходячи з генеральної мети управління - максимізації ринкової вартості підприємства та його прибутку.</a:t>
            </a:r>
          </a:p>
        </p:txBody>
      </p:sp>
    </p:spTree>
    <p:extLst>
      <p:ext uri="{BB962C8B-B14F-4D97-AF65-F5344CB8AC3E}">
        <p14:creationId xmlns:p14="http://schemas.microsoft.com/office/powerpoint/2010/main" val="392806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FC310F-66D6-4346-951D-949F00C4665C}"/>
              </a:ext>
            </a:extLst>
          </p:cNvPr>
          <p:cNvSpPr txBox="1"/>
          <p:nvPr/>
        </p:nvSpPr>
        <p:spPr>
          <a:xfrm>
            <a:off x="1287624" y="1459583"/>
            <a:ext cx="9797143" cy="4247317"/>
          </a:xfrm>
          <a:prstGeom prst="rect">
            <a:avLst/>
          </a:prstGeom>
          <a:noFill/>
        </p:spPr>
        <p:txBody>
          <a:bodyPr wrap="square">
            <a:spAutoFit/>
          </a:bodyPr>
          <a:lstStyle/>
          <a:p>
            <a:pPr algn="just"/>
            <a:r>
              <a:rPr lang="uk-UA" b="1" dirty="0"/>
              <a:t>Управління витратами обігу передбачає:</a:t>
            </a:r>
          </a:p>
          <a:p>
            <a:pPr algn="just"/>
            <a:r>
              <a:rPr lang="uk-UA" dirty="0"/>
              <a:t>1. Організацію обліку витрат обігу в цілому і за статтями витрат, яка створює інформаційну базу для прийняття управлінських рішень.</a:t>
            </a:r>
          </a:p>
          <a:p>
            <a:pPr algn="just"/>
            <a:r>
              <a:rPr lang="uk-UA" dirty="0"/>
              <a:t>2. Аналіз витрат обігу, що дає змогу оцінити стан витрат обігу, ступінь раціональності здійснених витрат, дати кількісну оцінку факторам, які впливають на суму і рівень поточних витрат.</a:t>
            </a:r>
          </a:p>
          <a:p>
            <a:pPr algn="just"/>
            <a:r>
              <a:rPr lang="uk-UA" dirty="0"/>
              <a:t>3. Нормування витрат обігу, яке передбачає визначення граничних розмірів з окремих видів витрат (норми спецодягу, натурального (природного) убутку, товарні запаси абощо).</a:t>
            </a:r>
          </a:p>
          <a:p>
            <a:pPr algn="just"/>
            <a:r>
              <a:rPr lang="uk-UA" dirty="0"/>
              <a:t>4. Планування (прогнозування) витрат обігу, яке дає можливість визначити мінімальні і максимальні межі витрат обігу, можливий розмір витрат обігу при плановому обсязі діяльності і рівні використання ресурсів та дозволяє обрати такий варіант плану витрат обігу, який максимально відповідає досягненню цільового розміру прибутку.</a:t>
            </a:r>
          </a:p>
          <a:p>
            <a:pPr algn="just"/>
            <a:r>
              <a:rPr lang="uk-UA" dirty="0"/>
              <a:t>5. Контроль і оперативне управління витратами.</a:t>
            </a:r>
          </a:p>
        </p:txBody>
      </p:sp>
    </p:spTree>
    <p:extLst>
      <p:ext uri="{BB962C8B-B14F-4D97-AF65-F5344CB8AC3E}">
        <p14:creationId xmlns:p14="http://schemas.microsoft.com/office/powerpoint/2010/main" val="218099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DBDD077-0CC0-4F21-8A4A-3B4D6A34F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278" y="115683"/>
            <a:ext cx="7751775" cy="6245011"/>
          </a:xfrm>
          <a:prstGeom prst="rect">
            <a:avLst/>
          </a:prstGeom>
        </p:spPr>
      </p:pic>
    </p:spTree>
    <p:extLst>
      <p:ext uri="{BB962C8B-B14F-4D97-AF65-F5344CB8AC3E}">
        <p14:creationId xmlns:p14="http://schemas.microsoft.com/office/powerpoint/2010/main" val="164204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89389A-FF86-4781-AC0E-4D19069C5E39}"/>
              </a:ext>
            </a:extLst>
          </p:cNvPr>
          <p:cNvSpPr txBox="1"/>
          <p:nvPr/>
        </p:nvSpPr>
        <p:spPr>
          <a:xfrm>
            <a:off x="1371599" y="1224286"/>
            <a:ext cx="10142376" cy="5355312"/>
          </a:xfrm>
          <a:prstGeom prst="rect">
            <a:avLst/>
          </a:prstGeom>
          <a:noFill/>
        </p:spPr>
        <p:txBody>
          <a:bodyPr wrap="square">
            <a:spAutoFit/>
          </a:bodyPr>
          <a:lstStyle/>
          <a:p>
            <a:pPr algn="just"/>
            <a:r>
              <a:rPr lang="uk-UA" b="1" dirty="0"/>
              <a:t>При формуванні витрат управляючого об'єкта слід виходити із такого:</a:t>
            </a:r>
          </a:p>
          <a:p>
            <a:pPr algn="just"/>
            <a:endParaRPr lang="uk-UA" b="1" dirty="0"/>
          </a:p>
          <a:p>
            <a:pPr algn="just"/>
            <a:r>
              <a:rPr lang="en-US" dirty="0"/>
              <a:t>I. </a:t>
            </a:r>
            <a:r>
              <a:rPr lang="uk-UA" dirty="0"/>
              <a:t>Приріст загальної суми витрат обігу не має перебільшувати приріст доходів, що є умовою отримання прибутку від товарообороту. Максимізація одержуваного прибутку досягається за умови рівності граничних витрат з граничними доходами.</a:t>
            </a:r>
          </a:p>
          <a:p>
            <a:pPr algn="just"/>
            <a:endParaRPr lang="uk-UA" dirty="0"/>
          </a:p>
          <a:p>
            <a:pPr algn="just"/>
            <a:r>
              <a:rPr lang="en-US" dirty="0"/>
              <a:t>II. </a:t>
            </a:r>
            <a:r>
              <a:rPr lang="uk-UA" dirty="0"/>
              <a:t>Мінімальний рівень витрат обігу (середніх витрат) досягається за такого обсягу діяльності підприємства, коли граничні витрати обігу за своєю величиною відповідають середнім витратам. Такий обсяг діяльності є оптимальним. Подальше збільшення обсягів діяльності призведе до збільшення розміру середніх витрат обігу, що не є ефективним.</a:t>
            </a:r>
          </a:p>
          <a:p>
            <a:pPr algn="just"/>
            <a:endParaRPr lang="uk-UA" dirty="0"/>
          </a:p>
          <a:p>
            <a:pPr algn="just"/>
            <a:r>
              <a:rPr lang="en-US" dirty="0"/>
              <a:t>III. </a:t>
            </a:r>
            <a:r>
              <a:rPr lang="uk-UA" dirty="0"/>
              <a:t>Не завжди зниження витрат обігу свідчить про ефективність діяльності підприємства, оскільки це може призвести до зниження стандарту обслуговування покупців, і як наслідок, падіння попиту споживача, зниження товарообороту, зростання рівня витрат і втрат прибутку.</a:t>
            </a:r>
          </a:p>
          <a:p>
            <a:pPr algn="just"/>
            <a:endParaRPr lang="uk-UA" dirty="0"/>
          </a:p>
          <a:p>
            <a:pPr algn="just"/>
            <a:r>
              <a:rPr lang="en-US" dirty="0"/>
              <a:t>IV. </a:t>
            </a:r>
            <a:r>
              <a:rPr lang="uk-UA" dirty="0"/>
              <a:t>Розмір витрат залежить від вибору ресурсів, що забезпечують певний обсяг діяльності підприємства.</a:t>
            </a:r>
          </a:p>
        </p:txBody>
      </p:sp>
    </p:spTree>
    <p:extLst>
      <p:ext uri="{BB962C8B-B14F-4D97-AF65-F5344CB8AC3E}">
        <p14:creationId xmlns:p14="http://schemas.microsoft.com/office/powerpoint/2010/main" val="331128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48F1ACB-7BA3-492B-AFA4-C4D743CF8BEF}"/>
              </a:ext>
            </a:extLst>
          </p:cNvPr>
          <p:cNvSpPr txBox="1"/>
          <p:nvPr/>
        </p:nvSpPr>
        <p:spPr>
          <a:xfrm>
            <a:off x="1147665" y="1499253"/>
            <a:ext cx="9713167" cy="3416320"/>
          </a:xfrm>
          <a:prstGeom prst="rect">
            <a:avLst/>
          </a:prstGeom>
          <a:noFill/>
        </p:spPr>
        <p:txBody>
          <a:bodyPr wrap="square">
            <a:spAutoFit/>
          </a:bodyPr>
          <a:lstStyle/>
          <a:p>
            <a:pPr algn="just"/>
            <a:r>
              <a:rPr lang="uk-UA" dirty="0"/>
              <a:t>За умов ринкової економіки рівень торговельного обслуговування визначається як широтою представленого асортименту товарів, задовольняючого різноманітні потреби, так і створенням необхідних умов для покупців, причетних до процесів обороту, розрахунків, доставки товарів додому, </a:t>
            </a:r>
            <a:r>
              <a:rPr lang="uk-UA" dirty="0" err="1"/>
              <a:t>післяпродажного</a:t>
            </a:r>
            <a:r>
              <a:rPr lang="uk-UA" dirty="0"/>
              <a:t> обслуговування тощо.</a:t>
            </a:r>
          </a:p>
          <a:p>
            <a:pPr algn="just"/>
            <a:endParaRPr lang="uk-UA" dirty="0"/>
          </a:p>
          <a:p>
            <a:pPr algn="just"/>
            <a:r>
              <a:rPr lang="uk-UA" dirty="0"/>
              <a:t>Формування потрібного іміджу торговельного підприємства сприяє залученню покупців, а отже, і забезпеченню умов для розвитку товарообороту.</a:t>
            </a:r>
          </a:p>
          <a:p>
            <a:pPr algn="just"/>
            <a:endParaRPr lang="uk-UA" dirty="0"/>
          </a:p>
          <a:p>
            <a:pPr algn="just"/>
            <a:r>
              <a:rPr lang="uk-UA" dirty="0"/>
              <a:t>Формування і підтримка іміджу торговельного підприємства передбачає здійснення певних витрат, що забезпечують прийнятий стандарт торговельного обслуговування.</a:t>
            </a:r>
          </a:p>
        </p:txBody>
      </p:sp>
    </p:spTree>
    <p:extLst>
      <p:ext uri="{BB962C8B-B14F-4D97-AF65-F5344CB8AC3E}">
        <p14:creationId xmlns:p14="http://schemas.microsoft.com/office/powerpoint/2010/main" val="352277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CCD730-6D71-4CEE-9063-ED5865CB52EF}"/>
              </a:ext>
            </a:extLst>
          </p:cNvPr>
          <p:cNvSpPr txBox="1"/>
          <p:nvPr/>
        </p:nvSpPr>
        <p:spPr>
          <a:xfrm>
            <a:off x="1160106" y="1310865"/>
            <a:ext cx="9871788" cy="3693319"/>
          </a:xfrm>
          <a:prstGeom prst="rect">
            <a:avLst/>
          </a:prstGeom>
          <a:noFill/>
        </p:spPr>
        <p:txBody>
          <a:bodyPr wrap="square">
            <a:spAutoFit/>
          </a:bodyPr>
          <a:lstStyle/>
          <a:p>
            <a:r>
              <a:rPr lang="uk-UA" b="1" dirty="0"/>
              <a:t>До таких витрат належать:</a:t>
            </a:r>
          </a:p>
          <a:p>
            <a:endParaRPr lang="uk-UA" dirty="0"/>
          </a:p>
          <a:p>
            <a:pPr algn="just"/>
            <a:r>
              <a:rPr lang="uk-UA" dirty="0"/>
              <a:t>1. Витрати на оплату праці, рівень яких забезпечує зацікавленість робітників підприємства в якісному обслуговуванні покупців і збільшенні кількості покупок.</a:t>
            </a:r>
          </a:p>
          <a:p>
            <a:pPr algn="just"/>
            <a:r>
              <a:rPr lang="ru-RU" dirty="0"/>
              <a:t>2. </a:t>
            </a:r>
            <a:r>
              <a:rPr lang="uk-UA" dirty="0" smtClean="0"/>
              <a:t>Витрати на утримання торговельних приміщень, що забезпечують максимум зручностей і комфорту для покупців.</a:t>
            </a:r>
          </a:p>
          <a:p>
            <a:pPr algn="just"/>
            <a:r>
              <a:rPr lang="uk-UA" dirty="0" smtClean="0"/>
              <a:t>3. Витрати на забезпечення фірмовим одягом.</a:t>
            </a:r>
          </a:p>
          <a:p>
            <a:pPr algn="just"/>
            <a:r>
              <a:rPr lang="uk-UA" dirty="0" smtClean="0"/>
              <a:t>4. Витрати на створення фірмового стилю, фірмового знаку, фірмового пакувального паперу, презенти покупцям за визначені обсяги покупки тощо.</a:t>
            </a:r>
          </a:p>
          <a:p>
            <a:pPr algn="just"/>
            <a:r>
              <a:rPr lang="uk-UA" dirty="0" smtClean="0"/>
              <a:t>5. Витрати на рекламу (</a:t>
            </a:r>
            <a:r>
              <a:rPr lang="uk-UA" dirty="0" err="1" smtClean="0"/>
              <a:t>внутрішньофірмову</a:t>
            </a:r>
            <a:r>
              <a:rPr lang="uk-UA" dirty="0" smtClean="0"/>
              <a:t> і зовнішню).</a:t>
            </a:r>
          </a:p>
          <a:p>
            <a:pPr algn="just"/>
            <a:r>
              <a:rPr lang="uk-UA" dirty="0" smtClean="0"/>
              <a:t>6. Витрати на створення ефективних систем розрахунку за товари, що купуються.</a:t>
            </a:r>
          </a:p>
          <a:p>
            <a:pPr algn="just"/>
            <a:r>
              <a:rPr lang="uk-UA" dirty="0" smtClean="0"/>
              <a:t>7. Витрати на забезпечення </a:t>
            </a:r>
            <a:r>
              <a:rPr lang="uk-UA" dirty="0" err="1" smtClean="0"/>
              <a:t>післяпродажного</a:t>
            </a:r>
            <a:r>
              <a:rPr lang="uk-UA" dirty="0" smtClean="0"/>
              <a:t> обслуговування.</a:t>
            </a:r>
          </a:p>
          <a:p>
            <a:pPr algn="just"/>
            <a:r>
              <a:rPr lang="uk-UA" dirty="0" smtClean="0"/>
              <a:t>8. Витрати на надання безкоштовних торговельних послуг покупцям тощо</a:t>
            </a:r>
            <a:r>
              <a:rPr lang="ru-RU" dirty="0" smtClean="0"/>
              <a:t>.</a:t>
            </a:r>
            <a:endParaRPr lang="uk-UA" dirty="0"/>
          </a:p>
        </p:txBody>
      </p:sp>
    </p:spTree>
    <p:extLst>
      <p:ext uri="{BB962C8B-B14F-4D97-AF65-F5344CB8AC3E}">
        <p14:creationId xmlns:p14="http://schemas.microsoft.com/office/powerpoint/2010/main" val="78037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AFBAD1-DAB0-4202-A9A3-6D341A463D15}"/>
              </a:ext>
            </a:extLst>
          </p:cNvPr>
          <p:cNvSpPr txBox="1"/>
          <p:nvPr/>
        </p:nvSpPr>
        <p:spPr>
          <a:xfrm>
            <a:off x="791547" y="1353140"/>
            <a:ext cx="10608906" cy="4278094"/>
          </a:xfrm>
          <a:prstGeom prst="rect">
            <a:avLst/>
          </a:prstGeom>
          <a:noFill/>
        </p:spPr>
        <p:txBody>
          <a:bodyPr wrap="square">
            <a:spAutoFit/>
          </a:bodyPr>
          <a:lstStyle/>
          <a:p>
            <a:pPr algn="just"/>
            <a:r>
              <a:rPr lang="ru-RU" b="1" dirty="0"/>
              <a:t>6.  </a:t>
            </a:r>
            <a:r>
              <a:rPr lang="uk-UA" sz="2800" b="1" dirty="0" smtClean="0"/>
              <a:t>Вихідні передумови та методичний інструментарій аналізу витрат обігу торговельного підприємства</a:t>
            </a:r>
          </a:p>
          <a:p>
            <a:pPr algn="just"/>
            <a:endParaRPr lang="uk-UA" dirty="0"/>
          </a:p>
          <a:p>
            <a:pPr algn="just"/>
            <a:r>
              <a:rPr lang="uk-UA" dirty="0"/>
              <a:t>Розробка стратегії управління витратами обігу передбачає дослідження впливу процесів формування витрат на здійснення торговельної діяльності, визначення їхніх тенденцій та закономірностей, кількісної оцінки факторів, що обумовлюють обсяг та рівень витрат.</a:t>
            </a:r>
          </a:p>
          <a:p>
            <a:pPr algn="just"/>
            <a:endParaRPr lang="uk-UA" dirty="0"/>
          </a:p>
          <a:p>
            <a:pPr algn="just"/>
            <a:r>
              <a:rPr lang="uk-UA" dirty="0"/>
              <a:t>Інформаційною основою проведення аналізу витрат обігу торговельного підприємства є матеріали бухгалтерської звітності (ф. № 2 "Звіт про фінансові результати діяльності підприємства", ф. № 1 "Баланс"), статистичної звітності (ф. № 5 "Звіт про витрати обігу", №З - торг "Звіт про надходження, реалізацію та залишки товарів", ф. № "Звіт з праці", ф. № 1 - </a:t>
            </a:r>
            <a:r>
              <a:rPr lang="uk-UA" dirty="0" err="1"/>
              <a:t>кр</a:t>
            </a:r>
            <a:r>
              <a:rPr lang="uk-UA" dirty="0"/>
              <a:t>. "Звіт про товарооборот"), оперативного та управлінського обліку (первинні документи, пов'язані зі здійсненням витрат, оборотні відомості по бухгалтерських рахунках, на яких</a:t>
            </a:r>
          </a:p>
          <a:p>
            <a:pPr algn="just"/>
            <a:r>
              <a:rPr lang="uk-UA" dirty="0"/>
              <a:t>ведеться аналітичний облік витрат тощо).</a:t>
            </a:r>
          </a:p>
        </p:txBody>
      </p:sp>
    </p:spTree>
    <p:extLst>
      <p:ext uri="{BB962C8B-B14F-4D97-AF65-F5344CB8AC3E}">
        <p14:creationId xmlns:p14="http://schemas.microsoft.com/office/powerpoint/2010/main" val="260190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D109A87-5DF9-4A17-9DAB-59965F9EA117}"/>
              </a:ext>
            </a:extLst>
          </p:cNvPr>
          <p:cNvSpPr txBox="1"/>
          <p:nvPr/>
        </p:nvSpPr>
        <p:spPr>
          <a:xfrm>
            <a:off x="1063691" y="1396302"/>
            <a:ext cx="10450286" cy="3693319"/>
          </a:xfrm>
          <a:prstGeom prst="rect">
            <a:avLst/>
          </a:prstGeom>
          <a:noFill/>
        </p:spPr>
        <p:txBody>
          <a:bodyPr wrap="square">
            <a:spAutoFit/>
          </a:bodyPr>
          <a:lstStyle/>
          <a:p>
            <a:pPr algn="just"/>
            <a:r>
              <a:rPr lang="uk-UA" b="1" dirty="0"/>
              <a:t>Аналіз витрат обігу торговельного підприємства </a:t>
            </a:r>
            <a:r>
              <a:rPr lang="uk-UA" dirty="0"/>
              <a:t>проводиться в декілька етапів, які передбачають проведення такої аналітичної роботи.</a:t>
            </a:r>
          </a:p>
          <a:p>
            <a:pPr algn="just"/>
            <a:endParaRPr lang="uk-UA" dirty="0"/>
          </a:p>
          <a:p>
            <a:pPr algn="just"/>
            <a:r>
              <a:rPr lang="uk-UA" b="1" dirty="0"/>
              <a:t>1 етап. </a:t>
            </a:r>
            <a:r>
              <a:rPr lang="uk-UA" dirty="0"/>
              <a:t>Аналіз змін розміру та рівня витрат обігу в цілому по підприємству.</a:t>
            </a:r>
          </a:p>
          <a:p>
            <a:pPr algn="just"/>
            <a:r>
              <a:rPr lang="ru-RU" b="1" dirty="0"/>
              <a:t>2 </a:t>
            </a:r>
            <a:r>
              <a:rPr lang="uk-UA" b="1" dirty="0" smtClean="0"/>
              <a:t>етап. </a:t>
            </a:r>
            <a:r>
              <a:rPr lang="uk-UA" dirty="0" smtClean="0"/>
              <a:t>Аналіз змін в обсязі та рівні витрат обігу за статтями витрат, а також у структурі витрат обігу.</a:t>
            </a:r>
          </a:p>
          <a:p>
            <a:pPr algn="just"/>
            <a:r>
              <a:rPr lang="uk-UA" b="1" dirty="0" smtClean="0"/>
              <a:t>3 етап. </a:t>
            </a:r>
            <a:r>
              <a:rPr lang="uk-UA" dirty="0" smtClean="0"/>
              <a:t>Аналіз змін в обсязі та рівні змінних та умовно-постійних витрат підприємства.</a:t>
            </a:r>
          </a:p>
          <a:p>
            <a:pPr algn="just"/>
            <a:r>
              <a:rPr lang="uk-UA" b="1" dirty="0" smtClean="0"/>
              <a:t>4 етап. </a:t>
            </a:r>
            <a:r>
              <a:rPr lang="uk-UA" dirty="0" smtClean="0"/>
              <a:t>Аналіз змін в обсязі, рівні та складі витрат за іншими класифікаційними ознаками.</a:t>
            </a:r>
          </a:p>
          <a:p>
            <a:pPr algn="just"/>
            <a:r>
              <a:rPr lang="uk-UA" b="1" dirty="0" smtClean="0"/>
              <a:t>5 етап. </a:t>
            </a:r>
            <a:r>
              <a:rPr lang="uk-UA" dirty="0" smtClean="0"/>
              <a:t>Кількісна оцінка факторів, що впливають на формування витрат обігу в цілому по підприємству та за окремими статтями витрат обігу.</a:t>
            </a:r>
          </a:p>
          <a:p>
            <a:pPr algn="just"/>
            <a:r>
              <a:rPr lang="uk-UA" b="1" dirty="0" smtClean="0"/>
              <a:t>6 етап. </a:t>
            </a:r>
            <a:r>
              <a:rPr lang="uk-UA" dirty="0" smtClean="0"/>
              <a:t>Оцінка ефективності управління процесом формування витрат обігу торговельного підприємства.</a:t>
            </a:r>
            <a:endParaRPr lang="uk-UA" dirty="0"/>
          </a:p>
        </p:txBody>
      </p:sp>
    </p:spTree>
    <p:extLst>
      <p:ext uri="{BB962C8B-B14F-4D97-AF65-F5344CB8AC3E}">
        <p14:creationId xmlns:p14="http://schemas.microsoft.com/office/powerpoint/2010/main" val="323289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F2F7D8-9190-47D1-84E3-D97C7FA196E2}"/>
              </a:ext>
            </a:extLst>
          </p:cNvPr>
          <p:cNvSpPr txBox="1"/>
          <p:nvPr/>
        </p:nvSpPr>
        <p:spPr>
          <a:xfrm>
            <a:off x="2157315" y="1339744"/>
            <a:ext cx="8740840" cy="4524315"/>
          </a:xfrm>
          <a:prstGeom prst="rect">
            <a:avLst/>
          </a:prstGeom>
          <a:noFill/>
        </p:spPr>
        <p:txBody>
          <a:bodyPr wrap="square">
            <a:spAutoFit/>
          </a:bodyPr>
          <a:lstStyle/>
          <a:p>
            <a:r>
              <a:rPr lang="uk-UA" dirty="0"/>
              <a:t>У ході проведення цього етапу аналітичної роботи на базі різних</a:t>
            </a:r>
          </a:p>
          <a:p>
            <a:r>
              <a:rPr lang="uk-UA" dirty="0"/>
              <a:t>методичних прийомів аналізу проводиться оцінка впливу на обсяг та</a:t>
            </a:r>
          </a:p>
          <a:p>
            <a:r>
              <a:rPr lang="uk-UA" dirty="0"/>
              <a:t>рівень витрат обігу таких найважливіших факторів, як:</a:t>
            </a:r>
          </a:p>
          <a:p>
            <a:r>
              <a:rPr lang="uk-UA" dirty="0"/>
              <a:t>1. Обсяг товарообороту підприємства.</a:t>
            </a:r>
          </a:p>
          <a:p>
            <a:r>
              <a:rPr lang="uk-UA" dirty="0"/>
              <a:t>2. Рівень цін на товари, що реалізуються підприємством.</a:t>
            </a:r>
          </a:p>
          <a:p>
            <a:r>
              <a:rPr lang="uk-UA" dirty="0"/>
              <a:t>3. Чисельність працюючих.</a:t>
            </a:r>
          </a:p>
          <a:p>
            <a:r>
              <a:rPr lang="uk-UA" dirty="0"/>
              <a:t>4. Середня заробітна плата.</a:t>
            </a:r>
          </a:p>
          <a:p>
            <a:r>
              <a:rPr lang="uk-UA" dirty="0"/>
              <a:t>5. Швидкість обертання товарних запасів.</a:t>
            </a:r>
          </a:p>
          <a:p>
            <a:r>
              <a:rPr lang="uk-UA" dirty="0"/>
              <a:t>6. Асортиментна структура товарообороту.</a:t>
            </a:r>
          </a:p>
          <a:p>
            <a:r>
              <a:rPr lang="uk-UA" dirty="0"/>
              <a:t>7. Склад товарообороту за формами продажу товарів.</a:t>
            </a:r>
          </a:p>
          <a:p>
            <a:r>
              <a:rPr lang="uk-UA" dirty="0"/>
              <a:t>8. Продуктивність праці по окремих підрозділах підприємства.</a:t>
            </a:r>
          </a:p>
          <a:p>
            <a:r>
              <a:rPr lang="uk-UA" dirty="0"/>
              <a:t>9. Ефективність використання торговельної площі по окремих</a:t>
            </a:r>
          </a:p>
          <a:p>
            <a:r>
              <a:rPr lang="uk-UA" dirty="0"/>
              <a:t>підрозділах підприємства.</a:t>
            </a:r>
          </a:p>
          <a:p>
            <a:r>
              <a:rPr lang="uk-UA" dirty="0"/>
              <a:t>Методичним інструментарієм дослідження впливу факторів 1-5 є</a:t>
            </a:r>
          </a:p>
          <a:p>
            <a:r>
              <a:rPr lang="uk-UA" dirty="0"/>
              <a:t>метод ланцюгових підстановок, а факторів 6-7 - метод процентних чи-</a:t>
            </a:r>
          </a:p>
          <a:p>
            <a:r>
              <a:rPr lang="uk-UA" dirty="0" err="1"/>
              <a:t>сел</a:t>
            </a:r>
            <a:r>
              <a:rPr lang="uk-UA" dirty="0"/>
              <a:t>, факторів 8-9 - метод групування.</a:t>
            </a:r>
          </a:p>
        </p:txBody>
      </p:sp>
    </p:spTree>
    <p:extLst>
      <p:ext uri="{BB962C8B-B14F-4D97-AF65-F5344CB8AC3E}">
        <p14:creationId xmlns:p14="http://schemas.microsoft.com/office/powerpoint/2010/main" val="369725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B459E2F-2218-4EA1-B45E-FA0425223091}"/>
              </a:ext>
            </a:extLst>
          </p:cNvPr>
          <p:cNvSpPr txBox="1"/>
          <p:nvPr/>
        </p:nvSpPr>
        <p:spPr>
          <a:xfrm>
            <a:off x="1290735" y="1213180"/>
            <a:ext cx="9610530" cy="5078313"/>
          </a:xfrm>
          <a:prstGeom prst="rect">
            <a:avLst/>
          </a:prstGeom>
          <a:noFill/>
        </p:spPr>
        <p:txBody>
          <a:bodyPr wrap="square">
            <a:spAutoFit/>
          </a:bodyPr>
          <a:lstStyle/>
          <a:p>
            <a:r>
              <a:rPr lang="uk-UA" b="1" dirty="0" smtClean="0"/>
              <a:t>7. Методи обґрунтування плану витрат обігу в цілому по підприємству та по окремих статтях витрат</a:t>
            </a:r>
          </a:p>
          <a:p>
            <a:endParaRPr lang="ru-RU" b="1" dirty="0"/>
          </a:p>
          <a:p>
            <a:pPr algn="just"/>
            <a:r>
              <a:rPr lang="uk-UA" dirty="0"/>
              <a:t>Витрати обігу є одним із якісних показників господарської діяльності підприємств торгівлі, основною метою планування яких є визначення загальної суми витрат обігу, необхідної для забезпечення нормальної роботи підприємства, з урахуванням наявних резервів зниження витрат на придбання, доставку, зберігання товарів і реалізацію їх споживачам.</a:t>
            </a:r>
          </a:p>
          <a:p>
            <a:pPr algn="just"/>
            <a:r>
              <a:rPr lang="uk-UA" dirty="0"/>
              <a:t>Розрахунок витрат здійснюється відповідно до угод про купівлю та продаж товарів, а також згідно з запланованими заходами щодо розширення обсягів товарообороту та поліпшення якості обслуговування споживачів. Для розрахунку витрат обігу використовується така інформація: обсяг та структура товарообороту, виробнича програма, штатний розклад, показники розвитку матеріально-технічної бази, місцезнаходження постачальників, види транспорту, яким транспортуватиметься товар, діючі на відповідний період ставки, тарифи, розцінки, норми та інші розрахункові показники, які використовує підприємство для внутрішньогосподарського планування, матеріали аналізу витрат обігу в цілому і за окремими статтями поточного року (кварталу, місяця).</a:t>
            </a:r>
          </a:p>
        </p:txBody>
      </p:sp>
    </p:spTree>
    <p:extLst>
      <p:ext uri="{BB962C8B-B14F-4D97-AF65-F5344CB8AC3E}">
        <p14:creationId xmlns:p14="http://schemas.microsoft.com/office/powerpoint/2010/main" val="219049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FA80306-1156-4F13-AB4C-953D0D268073}"/>
              </a:ext>
            </a:extLst>
          </p:cNvPr>
          <p:cNvSpPr txBox="1"/>
          <p:nvPr/>
        </p:nvSpPr>
        <p:spPr>
          <a:xfrm>
            <a:off x="1091681" y="1193059"/>
            <a:ext cx="10478278" cy="4524315"/>
          </a:xfrm>
          <a:prstGeom prst="rect">
            <a:avLst/>
          </a:prstGeom>
          <a:noFill/>
        </p:spPr>
        <p:txBody>
          <a:bodyPr wrap="square">
            <a:spAutoFit/>
          </a:bodyPr>
          <a:lstStyle/>
          <a:p>
            <a:pPr algn="just"/>
            <a:r>
              <a:rPr lang="uk-UA" sz="3200" b="1" dirty="0"/>
              <a:t>4. Фактори, що визначають розмір витрат потреби обігу торговельного підприємства</a:t>
            </a:r>
          </a:p>
          <a:p>
            <a:pPr algn="just"/>
            <a:endParaRPr lang="uk-UA" sz="3200" dirty="0"/>
          </a:p>
          <a:p>
            <a:pPr algn="just"/>
            <a:endParaRPr lang="uk-UA" sz="3200" dirty="0"/>
          </a:p>
          <a:p>
            <a:pPr algn="just"/>
            <a:r>
              <a:rPr lang="uk-UA" sz="3200" dirty="0"/>
              <a:t>Витрати обігу є якісним показником діяльності торговельного підприємства, тому що їх розмір і рівень формуються під впливом факторів як зовнішнього, так і внутрішнього середовища підприємства.</a:t>
            </a:r>
          </a:p>
        </p:txBody>
      </p:sp>
    </p:spTree>
    <p:extLst>
      <p:ext uri="{BB962C8B-B14F-4D97-AF65-F5344CB8AC3E}">
        <p14:creationId xmlns:p14="http://schemas.microsoft.com/office/powerpoint/2010/main" val="308088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E7E8F1B-C67A-44C1-82DC-6B2807DA7F6E}"/>
              </a:ext>
            </a:extLst>
          </p:cNvPr>
          <p:cNvSpPr txBox="1"/>
          <p:nvPr/>
        </p:nvSpPr>
        <p:spPr>
          <a:xfrm>
            <a:off x="1379375" y="1830460"/>
            <a:ext cx="9433249" cy="2308324"/>
          </a:xfrm>
          <a:prstGeom prst="rect">
            <a:avLst/>
          </a:prstGeom>
          <a:noFill/>
        </p:spPr>
        <p:txBody>
          <a:bodyPr wrap="square">
            <a:spAutoFit/>
          </a:bodyPr>
          <a:lstStyle/>
          <a:p>
            <a:pPr algn="just"/>
            <a:r>
              <a:rPr lang="uk-UA" dirty="0" smtClean="0"/>
              <a:t>Обґрунтування плану витрат обігу торговельного підприємства може проводитися кількома методами, а саме:</a:t>
            </a:r>
          </a:p>
          <a:p>
            <a:pPr algn="just"/>
            <a:endParaRPr lang="uk-UA" dirty="0" smtClean="0"/>
          </a:p>
          <a:p>
            <a:pPr algn="just"/>
            <a:r>
              <a:rPr lang="uk-UA" dirty="0" smtClean="0"/>
              <a:t>1. Методом прямих техніко-економічних розрахунків.</a:t>
            </a:r>
          </a:p>
          <a:p>
            <a:pPr algn="just"/>
            <a:r>
              <a:rPr lang="uk-UA" dirty="0" smtClean="0"/>
              <a:t>2. </a:t>
            </a:r>
            <a:r>
              <a:rPr lang="uk-UA" dirty="0" err="1" smtClean="0"/>
              <a:t>Факторно</a:t>
            </a:r>
            <a:r>
              <a:rPr lang="uk-UA" dirty="0" smtClean="0"/>
              <a:t>-аналітичним методом.</a:t>
            </a:r>
          </a:p>
          <a:p>
            <a:pPr algn="just"/>
            <a:r>
              <a:rPr lang="uk-UA" dirty="0" smtClean="0"/>
              <a:t>3. Економіко-математичними методами.</a:t>
            </a:r>
          </a:p>
          <a:p>
            <a:pPr algn="just"/>
            <a:r>
              <a:rPr lang="uk-UA" dirty="0" smtClean="0"/>
              <a:t>4. Методами імітаційного моделювання.</a:t>
            </a:r>
          </a:p>
          <a:p>
            <a:pPr algn="just"/>
            <a:r>
              <a:rPr lang="uk-UA" dirty="0" smtClean="0"/>
              <a:t>5. Методом оптимізаційного моделювання.</a:t>
            </a:r>
            <a:endParaRPr lang="uk-UA" dirty="0"/>
          </a:p>
        </p:txBody>
      </p:sp>
    </p:spTree>
    <p:extLst>
      <p:ext uri="{BB962C8B-B14F-4D97-AF65-F5344CB8AC3E}">
        <p14:creationId xmlns:p14="http://schemas.microsoft.com/office/powerpoint/2010/main" val="170493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223065-FB3C-4169-8214-E08277A02B25}"/>
              </a:ext>
            </a:extLst>
          </p:cNvPr>
          <p:cNvSpPr txBox="1"/>
          <p:nvPr/>
        </p:nvSpPr>
        <p:spPr>
          <a:xfrm>
            <a:off x="1530219" y="1720840"/>
            <a:ext cx="9190653" cy="2031325"/>
          </a:xfrm>
          <a:prstGeom prst="rect">
            <a:avLst/>
          </a:prstGeom>
          <a:noFill/>
        </p:spPr>
        <p:txBody>
          <a:bodyPr wrap="square">
            <a:spAutoFit/>
          </a:bodyPr>
          <a:lstStyle/>
          <a:p>
            <a:pPr algn="just"/>
            <a:r>
              <a:rPr lang="uk-UA" b="1" dirty="0"/>
              <a:t>Метод прямих техніко-економічних розрахунків </a:t>
            </a:r>
            <a:r>
              <a:rPr lang="uk-UA" dirty="0"/>
              <a:t>є найбільш трудомістким методом планування, який дає змогу отримати найбільш точний результат на основі мобілізації всіх можливих резервів скорочення обігу витрат.</a:t>
            </a:r>
          </a:p>
          <a:p>
            <a:pPr algn="just"/>
            <a:endParaRPr lang="uk-UA" dirty="0"/>
          </a:p>
          <a:p>
            <a:pPr algn="just"/>
            <a:r>
              <a:rPr lang="uk-UA" dirty="0"/>
              <a:t>Оскільки кожна стаття витрат обігу є комплексною, планові розрахунки проводяться окремо за кожним елементом витрат, який включається до тієї чи іншої статті.</a:t>
            </a:r>
          </a:p>
        </p:txBody>
      </p:sp>
    </p:spTree>
    <p:extLst>
      <p:ext uri="{BB962C8B-B14F-4D97-AF65-F5344CB8AC3E}">
        <p14:creationId xmlns:p14="http://schemas.microsoft.com/office/powerpoint/2010/main" val="212160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70BE97-377D-41EB-B51D-3DC5C72C01C9}"/>
              </a:ext>
            </a:extLst>
          </p:cNvPr>
          <p:cNvSpPr txBox="1"/>
          <p:nvPr/>
        </p:nvSpPr>
        <p:spPr>
          <a:xfrm>
            <a:off x="1230496" y="2105455"/>
            <a:ext cx="9629192" cy="2585323"/>
          </a:xfrm>
          <a:prstGeom prst="rect">
            <a:avLst/>
          </a:prstGeom>
          <a:noFill/>
        </p:spPr>
        <p:txBody>
          <a:bodyPr wrap="square">
            <a:spAutoFit/>
          </a:bodyPr>
          <a:lstStyle/>
          <a:p>
            <a:r>
              <a:rPr lang="uk-UA" i="1" dirty="0" smtClean="0"/>
              <a:t>Стаття 1. Витрати на перевезення.</a:t>
            </a:r>
          </a:p>
          <a:p>
            <a:pPr algn="just"/>
            <a:r>
              <a:rPr lang="uk-UA" dirty="0" smtClean="0"/>
              <a:t>Витрати на перевезення плануються залежно від умов поставки товарів, які визначаються під час укладення договору-поставки</a:t>
            </a:r>
            <a:r>
              <a:rPr lang="ru-RU" dirty="0" smtClean="0"/>
              <a:t>.</a:t>
            </a:r>
            <a:endParaRPr lang="ru-RU" dirty="0"/>
          </a:p>
          <a:p>
            <a:pPr algn="just"/>
            <a:endParaRPr lang="ru-RU" dirty="0"/>
          </a:p>
          <a:p>
            <a:pPr algn="just"/>
            <a:r>
              <a:rPr lang="uk-UA" i="1" dirty="0"/>
              <a:t>Стаття 2. Витрати на оплату праці.</a:t>
            </a:r>
          </a:p>
          <a:p>
            <a:pPr algn="just"/>
            <a:r>
              <a:rPr lang="uk-UA" dirty="0"/>
              <a:t>Витрати за цією статтею розраховуються, виходячи із штатної чисельності працівників, які забезпечують виконання обсягів робіт, та посадових окладів, надбавок, доплат згідно з прийнятою в підприємстві торгівлі тарифною системою оплати праці.</a:t>
            </a:r>
          </a:p>
        </p:txBody>
      </p:sp>
    </p:spTree>
    <p:extLst>
      <p:ext uri="{BB962C8B-B14F-4D97-AF65-F5344CB8AC3E}">
        <p14:creationId xmlns:p14="http://schemas.microsoft.com/office/powerpoint/2010/main" val="4112730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5620310-B938-4A2A-BA29-CEFFB87A4041}"/>
              </a:ext>
            </a:extLst>
          </p:cNvPr>
          <p:cNvSpPr txBox="1"/>
          <p:nvPr/>
        </p:nvSpPr>
        <p:spPr>
          <a:xfrm>
            <a:off x="1250301" y="1439463"/>
            <a:ext cx="10170367" cy="5078313"/>
          </a:xfrm>
          <a:prstGeom prst="rect">
            <a:avLst/>
          </a:prstGeom>
          <a:noFill/>
        </p:spPr>
        <p:txBody>
          <a:bodyPr wrap="square">
            <a:spAutoFit/>
          </a:bodyPr>
          <a:lstStyle/>
          <a:p>
            <a:pPr algn="just"/>
            <a:r>
              <a:rPr lang="uk-UA" i="1" dirty="0" smtClean="0"/>
              <a:t>Стаття 3. Витрати на оренду та утримання основних засобів </a:t>
            </a:r>
            <a:r>
              <a:rPr lang="uk-UA" dirty="0" smtClean="0"/>
              <a:t>плануються окремо за елементами витрат:</a:t>
            </a:r>
          </a:p>
          <a:p>
            <a:pPr algn="just"/>
            <a:endParaRPr lang="uk-UA" dirty="0" smtClean="0"/>
          </a:p>
          <a:p>
            <a:pPr algn="just"/>
            <a:r>
              <a:rPr lang="uk-UA" dirty="0" smtClean="0"/>
              <a:t>1. Витрати на оперативну оренду будівель, складських і підсобних приміщень, споруд, холодильників, обладнання, інвентарю розраховуються відповідно до орендованої площі або місткості, кількості інвентарю та ставок орендної плати, передбачених угодами на оренду.</a:t>
            </a:r>
          </a:p>
          <a:p>
            <a:pPr algn="just"/>
            <a:endParaRPr lang="uk-UA" dirty="0"/>
          </a:p>
          <a:p>
            <a:pPr algn="just"/>
            <a:r>
              <a:rPr lang="uk-UA" dirty="0"/>
              <a:t>2. Витрати на опалення розраховуються, виходячи з площі опалювальних приміщень, видів палива і його вартості, тривалості опалювального сезону та норм витрат палива, а у разі надходження тепла, що виробляється тепловими електростанціями (ТЕЦ), - із</a:t>
            </a:r>
          </a:p>
          <a:p>
            <a:pPr algn="just"/>
            <a:r>
              <a:rPr lang="uk-UA" dirty="0"/>
              <a:t>затверджених розцінок за пар і гарячу воду та кількості спожитої теплової енергії.</a:t>
            </a:r>
          </a:p>
          <a:p>
            <a:pPr algn="just"/>
            <a:endParaRPr lang="uk-UA" dirty="0"/>
          </a:p>
          <a:p>
            <a:pPr algn="just"/>
            <a:r>
              <a:rPr lang="uk-UA" dirty="0"/>
              <a:t>3. Витрати на освітлення розраховуються, виходячи з кількості спожитої енергії і діючих тарифів. Необхідна кількість електроенергії в кіловат-годинах розраховується залежно від кількості освітлювальних точок відповідно до норм освітлення на 1 </a:t>
            </a:r>
            <a:r>
              <a:rPr lang="uk-UA" dirty="0" err="1"/>
              <a:t>кв</a:t>
            </a:r>
            <a:r>
              <a:rPr lang="uk-UA" dirty="0"/>
              <a:t>. метр площі, від кількості і </a:t>
            </a:r>
            <a:r>
              <a:rPr lang="uk-UA" dirty="0" smtClean="0"/>
              <a:t>потужності </a:t>
            </a:r>
            <a:r>
              <a:rPr lang="uk-UA" dirty="0"/>
              <a:t>різних електроприладів, двигунів, інших машин і обладнання, які споживають електроенергію.</a:t>
            </a:r>
          </a:p>
        </p:txBody>
      </p:sp>
    </p:spTree>
    <p:extLst>
      <p:ext uri="{BB962C8B-B14F-4D97-AF65-F5344CB8AC3E}">
        <p14:creationId xmlns:p14="http://schemas.microsoft.com/office/powerpoint/2010/main" val="255546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482BF5C-865A-4645-8FC3-32A0701240DE}"/>
              </a:ext>
            </a:extLst>
          </p:cNvPr>
          <p:cNvSpPr txBox="1"/>
          <p:nvPr/>
        </p:nvSpPr>
        <p:spPr>
          <a:xfrm>
            <a:off x="908179" y="1859339"/>
            <a:ext cx="10375641" cy="3139321"/>
          </a:xfrm>
          <a:prstGeom prst="rect">
            <a:avLst/>
          </a:prstGeom>
          <a:noFill/>
        </p:spPr>
        <p:txBody>
          <a:bodyPr wrap="square">
            <a:spAutoFit/>
          </a:bodyPr>
          <a:lstStyle/>
          <a:p>
            <a:pPr algn="just"/>
            <a:r>
              <a:rPr lang="uk-UA" dirty="0"/>
              <a:t>4. Витрати на водопостачання та інші комунальні послуги розраховуються, виходячи з кількості спожитої води, обсягів послуг і діючих тарифів.</a:t>
            </a:r>
          </a:p>
          <a:p>
            <a:pPr algn="just"/>
            <a:endParaRPr lang="uk-UA" dirty="0"/>
          </a:p>
          <a:p>
            <a:pPr algn="just"/>
            <a:r>
              <a:rPr lang="uk-UA" dirty="0"/>
              <a:t>5. Витрати на вивезення сміття і відходів, утримання в чистоті приміщень і території (якщо ці роботи виконуються сторонніми підприємствами) розраховуються, виходячи з обсягів послуг і діючих та рифів. Вартість предметів і засобів догляду за приміщеннями, територією, обладнанням розраховується за кількістю і діючими цінами.</a:t>
            </a:r>
          </a:p>
          <a:p>
            <a:pPr algn="just"/>
            <a:endParaRPr lang="uk-UA" dirty="0"/>
          </a:p>
          <a:p>
            <a:pPr algn="just"/>
            <a:r>
              <a:rPr lang="uk-UA" dirty="0"/>
              <a:t>6. Витрати на протипожежні засоби розраховуються, виходячи з вартості матеріалів, тарифів на зарядження і перевірку справності вогнегасників, а також відповідно до угод на послуги, що надаються органами пожежної охорони.</a:t>
            </a:r>
          </a:p>
        </p:txBody>
      </p:sp>
    </p:spTree>
    <p:extLst>
      <p:ext uri="{BB962C8B-B14F-4D97-AF65-F5344CB8AC3E}">
        <p14:creationId xmlns:p14="http://schemas.microsoft.com/office/powerpoint/2010/main" val="413509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DFAE2F-3DE3-4743-BC51-C725C4142998}"/>
              </a:ext>
            </a:extLst>
          </p:cNvPr>
          <p:cNvSpPr txBox="1"/>
          <p:nvPr/>
        </p:nvSpPr>
        <p:spPr>
          <a:xfrm>
            <a:off x="1950097" y="2335202"/>
            <a:ext cx="8677469" cy="2031325"/>
          </a:xfrm>
          <a:prstGeom prst="rect">
            <a:avLst/>
          </a:prstGeom>
          <a:noFill/>
        </p:spPr>
        <p:txBody>
          <a:bodyPr wrap="square">
            <a:spAutoFit/>
          </a:bodyPr>
          <a:lstStyle/>
          <a:p>
            <a:pPr algn="just"/>
            <a:r>
              <a:rPr lang="uk-UA" dirty="0"/>
              <a:t>7. Витрати на перевірку і таврування </a:t>
            </a:r>
            <a:r>
              <a:rPr lang="uk-UA" dirty="0" err="1"/>
              <a:t>вагів</a:t>
            </a:r>
            <a:r>
              <a:rPr lang="uk-UA" dirty="0"/>
              <a:t> та інших вимірювальних приладів розраховуються, виходячи з їх кількості та середньої вартості обслуговування одного приладу (за видами).</a:t>
            </a:r>
          </a:p>
          <a:p>
            <a:pPr algn="just"/>
            <a:endParaRPr lang="uk-UA" dirty="0"/>
          </a:p>
          <a:p>
            <a:pPr algn="just"/>
            <a:r>
              <a:rPr lang="uk-UA" dirty="0"/>
              <a:t>8. Витрати на утримання охорони, яка не входить до штатного розкладу підприємства торгівлі, і на обслуговування засобів сигналізації визначаються, виходячи із укладених угод.</a:t>
            </a:r>
          </a:p>
        </p:txBody>
      </p:sp>
    </p:spTree>
    <p:extLst>
      <p:ext uri="{BB962C8B-B14F-4D97-AF65-F5344CB8AC3E}">
        <p14:creationId xmlns:p14="http://schemas.microsoft.com/office/powerpoint/2010/main" val="2102594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4BEC8D-98AB-4C9C-A832-457E598EAB2D}"/>
              </a:ext>
            </a:extLst>
          </p:cNvPr>
          <p:cNvSpPr txBox="1"/>
          <p:nvPr/>
        </p:nvSpPr>
        <p:spPr>
          <a:xfrm>
            <a:off x="1670179" y="1864292"/>
            <a:ext cx="9405257" cy="3693319"/>
          </a:xfrm>
          <a:prstGeom prst="rect">
            <a:avLst/>
          </a:prstGeom>
          <a:noFill/>
        </p:spPr>
        <p:txBody>
          <a:bodyPr wrap="square">
            <a:spAutoFit/>
          </a:bodyPr>
          <a:lstStyle/>
          <a:p>
            <a:pPr algn="just"/>
            <a:r>
              <a:rPr lang="uk-UA" i="1" dirty="0"/>
              <a:t>Стаття 4. Амортизаційні відрахування на повне відновлення основних засобів і нематеріальних активів.</a:t>
            </a:r>
          </a:p>
          <a:p>
            <a:pPr algn="just"/>
            <a:r>
              <a:rPr lang="uk-UA" dirty="0"/>
              <a:t>Розмір амортизації розраховується, виходячи з норм амортизаційних відрахувань та середньорічної вартості основних фондів і нематеріальних активів.</a:t>
            </a:r>
          </a:p>
          <a:p>
            <a:pPr algn="just"/>
            <a:endParaRPr lang="uk-UA" dirty="0"/>
          </a:p>
          <a:p>
            <a:pPr algn="just"/>
            <a:r>
              <a:rPr lang="uk-UA" i="1" dirty="0" smtClean="0"/>
              <a:t>Стаття 5. Витрати на поточний ремонт основних засобів.</a:t>
            </a:r>
          </a:p>
          <a:p>
            <a:pPr algn="just"/>
            <a:r>
              <a:rPr lang="uk-UA" dirty="0" smtClean="0"/>
              <a:t>Розрахунки витрат на поточний ремонт провадяться відповідно до потреб на ремонт окремих приміщень, обладнання, інвентарю шляхом визначення вартості матеріалів і їх доставки до місця проведення ремонту, заробітної плати осіб, що залучаються для виконання ремонтних робіт тощо. Зазначені витрати зараховуються до витрат обігу згідно з кошторисом і графіком ремонтних робіт.</a:t>
            </a:r>
            <a:endParaRPr lang="uk-UA" dirty="0"/>
          </a:p>
        </p:txBody>
      </p:sp>
    </p:spTree>
    <p:extLst>
      <p:ext uri="{BB962C8B-B14F-4D97-AF65-F5344CB8AC3E}">
        <p14:creationId xmlns:p14="http://schemas.microsoft.com/office/powerpoint/2010/main" val="971500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DA6995-B905-47E1-B96C-7AF2384B906D}"/>
              </a:ext>
            </a:extLst>
          </p:cNvPr>
          <p:cNvSpPr txBox="1"/>
          <p:nvPr/>
        </p:nvSpPr>
        <p:spPr>
          <a:xfrm>
            <a:off x="1371599" y="2522701"/>
            <a:ext cx="8985379" cy="2308324"/>
          </a:xfrm>
          <a:prstGeom prst="rect">
            <a:avLst/>
          </a:prstGeom>
          <a:noFill/>
        </p:spPr>
        <p:txBody>
          <a:bodyPr wrap="square">
            <a:spAutoFit/>
          </a:bodyPr>
          <a:lstStyle/>
          <a:p>
            <a:pPr algn="just"/>
            <a:r>
              <a:rPr lang="uk-UA" i="1" dirty="0"/>
              <a:t>Стаття 6. Знос </a:t>
            </a:r>
            <a:r>
              <a:rPr lang="en-US" i="1" dirty="0"/>
              <a:t>ma </a:t>
            </a:r>
            <a:r>
              <a:rPr lang="uk-UA" i="1" dirty="0"/>
              <a:t>утримання малоцінних і швидкозношуваних предметів.</a:t>
            </a:r>
          </a:p>
          <a:p>
            <a:pPr algn="just"/>
            <a:r>
              <a:rPr lang="uk-UA" dirty="0"/>
              <a:t>Витрати, пов'язані зі зносом санітарного і спеціального одягу, взуття, столової білизни, посуду, наборів розраховуються, виходячи з потреб в них, вартості одиниці та термінів служби. Витрати, пов'язані зі зносом предметів, інструментів, інвентарю, визначаються, виходячи із вартості одиниці термінів служби. Вони плануються з урахуванням фізичного зносу малоцінних предметів, які є в наявності на початок планового періоду, їх надходження і вибуття.</a:t>
            </a:r>
          </a:p>
        </p:txBody>
      </p:sp>
    </p:spTree>
    <p:extLst>
      <p:ext uri="{BB962C8B-B14F-4D97-AF65-F5344CB8AC3E}">
        <p14:creationId xmlns:p14="http://schemas.microsoft.com/office/powerpoint/2010/main" val="294631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523FC0-CBA8-4105-BFDB-170FF270CCEE}"/>
              </a:ext>
            </a:extLst>
          </p:cNvPr>
          <p:cNvSpPr txBox="1"/>
          <p:nvPr/>
        </p:nvSpPr>
        <p:spPr>
          <a:xfrm>
            <a:off x="1589314" y="1832236"/>
            <a:ext cx="9013372" cy="2308324"/>
          </a:xfrm>
          <a:prstGeom prst="rect">
            <a:avLst/>
          </a:prstGeom>
          <a:noFill/>
        </p:spPr>
        <p:txBody>
          <a:bodyPr wrap="square">
            <a:spAutoFit/>
          </a:bodyPr>
          <a:lstStyle/>
          <a:p>
            <a:pPr algn="just"/>
            <a:r>
              <a:rPr lang="uk-UA" i="1" dirty="0" smtClean="0"/>
              <a:t>Стаття 7. Витрати на паливо, газ і електроенергію для виробничих потреб.</a:t>
            </a:r>
          </a:p>
          <a:p>
            <a:pPr algn="just"/>
            <a:r>
              <a:rPr lang="uk-UA" dirty="0" smtClean="0"/>
              <a:t>Розрахунок потреби в твердому паливі провадиться за встановленими для даної місцевості нормами в кілограмах умовного палива, необхідного для приготування 1 тис. обідів. Для розрахунку кількості обідів в їдальнях і ресторанах за 1 комплект приймається 2,5 страви, в кафе і закусочних - 2 страви. Витрати на електроенергію (або газ) плануються у підприємствах громадського харчування, виходячи з кількості електричного (газового) обладнання, його потужності, режиму роботи і діючих цін.</a:t>
            </a:r>
            <a:endParaRPr lang="uk-UA" dirty="0"/>
          </a:p>
        </p:txBody>
      </p:sp>
    </p:spTree>
    <p:extLst>
      <p:ext uri="{BB962C8B-B14F-4D97-AF65-F5344CB8AC3E}">
        <p14:creationId xmlns:p14="http://schemas.microsoft.com/office/powerpoint/2010/main" val="3546174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48FF03-D05F-49DB-B303-B3B2C751EAE1}"/>
              </a:ext>
            </a:extLst>
          </p:cNvPr>
          <p:cNvSpPr txBox="1"/>
          <p:nvPr/>
        </p:nvSpPr>
        <p:spPr>
          <a:xfrm>
            <a:off x="1399593" y="2090258"/>
            <a:ext cx="9759820" cy="2308324"/>
          </a:xfrm>
          <a:prstGeom prst="rect">
            <a:avLst/>
          </a:prstGeom>
          <a:noFill/>
        </p:spPr>
        <p:txBody>
          <a:bodyPr wrap="square">
            <a:spAutoFit/>
          </a:bodyPr>
          <a:lstStyle/>
          <a:p>
            <a:pPr algn="just"/>
            <a:r>
              <a:rPr lang="uk-UA" i="1" dirty="0" smtClean="0"/>
              <a:t>Стаття 8. Витрати на зберігання, підсортування, обробку, пакування і передпродажну підготовку товарів.</a:t>
            </a:r>
          </a:p>
          <a:p>
            <a:pPr algn="just"/>
            <a:r>
              <a:rPr lang="uk-UA" dirty="0" smtClean="0"/>
              <a:t>Витрати </a:t>
            </a:r>
            <a:r>
              <a:rPr lang="uk-UA" dirty="0"/>
              <a:t>за цією статтею визначаються за елементами витрат шляхом прямих техніко-економічних розрахунків, виходячи з таких показників: кількість товарів, які потребують цих витрат, структура товарообороту, витрати на одиницю товару (тонну, пару взуття, одиницю одягу тощо); вартість усіх матеріалів за діючими цінами; норми (затверджені або розраховані підприємством) витрат на тонну то-</a:t>
            </a:r>
          </a:p>
          <a:p>
            <a:pPr algn="just"/>
            <a:r>
              <a:rPr lang="uk-UA" dirty="0" err="1"/>
              <a:t>варів</a:t>
            </a:r>
            <a:r>
              <a:rPr lang="uk-UA" dirty="0"/>
              <a:t>, (на тисячу гривень товарообороту).</a:t>
            </a:r>
          </a:p>
        </p:txBody>
      </p:sp>
    </p:spTree>
    <p:extLst>
      <p:ext uri="{BB962C8B-B14F-4D97-AF65-F5344CB8AC3E}">
        <p14:creationId xmlns:p14="http://schemas.microsoft.com/office/powerpoint/2010/main" val="268333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D581FF4E-E494-4CDF-9D28-BDC4D9C8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231" y="910764"/>
            <a:ext cx="7013749" cy="5848355"/>
          </a:xfrm>
          <a:prstGeom prst="rect">
            <a:avLst/>
          </a:prstGeom>
        </p:spPr>
      </p:pic>
    </p:spTree>
    <p:extLst>
      <p:ext uri="{BB962C8B-B14F-4D97-AF65-F5344CB8AC3E}">
        <p14:creationId xmlns:p14="http://schemas.microsoft.com/office/powerpoint/2010/main" val="725863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3E6ADE-94F3-4A0D-80DC-9291E8533245}"/>
              </a:ext>
            </a:extLst>
          </p:cNvPr>
          <p:cNvSpPr txBox="1"/>
          <p:nvPr/>
        </p:nvSpPr>
        <p:spPr>
          <a:xfrm>
            <a:off x="940836" y="1862258"/>
            <a:ext cx="10310327" cy="3416320"/>
          </a:xfrm>
          <a:prstGeom prst="rect">
            <a:avLst/>
          </a:prstGeom>
          <a:noFill/>
        </p:spPr>
        <p:txBody>
          <a:bodyPr wrap="square">
            <a:spAutoFit/>
          </a:bodyPr>
          <a:lstStyle/>
          <a:p>
            <a:pPr algn="just"/>
            <a:r>
              <a:rPr lang="uk-UA" i="1" dirty="0" smtClean="0"/>
              <a:t>Стаття 9. Витрати на рекламу.</a:t>
            </a:r>
          </a:p>
          <a:p>
            <a:pPr algn="just"/>
            <a:r>
              <a:rPr lang="uk-UA" dirty="0" smtClean="0"/>
              <a:t>Витрати на рекламу визначаються шляхом прямих техніко-економічних розрахунків згідно з планом рекламних заходів, який передбачається реалізувати в плановому періоді. В плані заходів, пов'язаних з рекламою, передбачається кошторис витрат для кожного з них. Розрахунки здійснюються, виходячи з вартості матеріалів та товарів, які використовуються для проведення рекламних заходів, послуг радіо, телебачення, преси згідно з угодами.</a:t>
            </a:r>
          </a:p>
          <a:p>
            <a:pPr algn="just"/>
            <a:endParaRPr lang="uk-UA" dirty="0" smtClean="0"/>
          </a:p>
          <a:p>
            <a:pPr algn="just"/>
            <a:r>
              <a:rPr lang="uk-UA" i="1" dirty="0" smtClean="0"/>
              <a:t>Стаття 10. Відсотки за кредит.</a:t>
            </a:r>
          </a:p>
          <a:p>
            <a:pPr algn="just"/>
            <a:r>
              <a:rPr lang="uk-UA" dirty="0" smtClean="0"/>
              <a:t>Розрахунок на плановий період цих витрат здійснюється, виходячи із обсягу товарообороту, планових залишків товарів, їх оборотності, потреби в обігових коштах, пайової участі власних оборотних коштів в оплаті товарів і рівня ставки за кредит</a:t>
            </a:r>
            <a:r>
              <a:rPr lang="ru-RU" dirty="0" smtClean="0"/>
              <a:t>.</a:t>
            </a:r>
            <a:endParaRPr lang="uk-UA" dirty="0"/>
          </a:p>
        </p:txBody>
      </p:sp>
    </p:spTree>
    <p:extLst>
      <p:ext uri="{BB962C8B-B14F-4D97-AF65-F5344CB8AC3E}">
        <p14:creationId xmlns:p14="http://schemas.microsoft.com/office/powerpoint/2010/main" val="2096590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C2B56E-4453-4049-B925-219EC2F53148}"/>
              </a:ext>
            </a:extLst>
          </p:cNvPr>
          <p:cNvSpPr txBox="1"/>
          <p:nvPr/>
        </p:nvSpPr>
        <p:spPr>
          <a:xfrm>
            <a:off x="786881" y="1234819"/>
            <a:ext cx="10618237" cy="4801314"/>
          </a:xfrm>
          <a:prstGeom prst="rect">
            <a:avLst/>
          </a:prstGeom>
          <a:noFill/>
        </p:spPr>
        <p:txBody>
          <a:bodyPr wrap="square">
            <a:spAutoFit/>
          </a:bodyPr>
          <a:lstStyle/>
          <a:p>
            <a:pPr algn="just"/>
            <a:r>
              <a:rPr lang="uk-UA" i="1" dirty="0" smtClean="0"/>
              <a:t>Стаття 11. Втрата товарів у межах норм природного убутку під час перевезення, зберігання та реалізації.</a:t>
            </a:r>
          </a:p>
          <a:p>
            <a:pPr algn="just"/>
            <a:r>
              <a:rPr lang="uk-UA" dirty="0" smtClean="0"/>
              <a:t>Втрата товарів розраховується, виходячи із запланованих обсягів продажу окремих товарів і діючих норм природного убутку, бою, диференційованих за товарами, сезонами і територіальними зонами. У розрахунках не беруться до уваги обсяги продажу розфасованих та штучних товарів, для яких норми природного убутку не передбачаються.</a:t>
            </a:r>
          </a:p>
          <a:p>
            <a:pPr algn="just"/>
            <a:endParaRPr lang="uk-UA" dirty="0" smtClean="0"/>
          </a:p>
          <a:p>
            <a:pPr algn="just"/>
            <a:r>
              <a:rPr lang="uk-UA" i="1" dirty="0" smtClean="0"/>
              <a:t>Стаття 12. Витрати на тару.</a:t>
            </a:r>
          </a:p>
          <a:p>
            <a:pPr algn="just"/>
            <a:r>
              <a:rPr lang="uk-UA" dirty="0" smtClean="0"/>
              <a:t>Для визначення витрат за цією статтею розраховуються кількість і вартість тари за видами (мішки, ящики, бочки, бідони, котки тощо) і сума уцінки під час її повернення. Амортизація власної інвентарної тари і тари-обладнання розраховується за відповідними нормами, а багатооборотної (заставної) тари - за угодами з постачальниками.</a:t>
            </a:r>
          </a:p>
          <a:p>
            <a:pPr algn="just"/>
            <a:r>
              <a:rPr lang="uk-UA" dirty="0" smtClean="0"/>
              <a:t>Витрати на ремонт власної інвентарної тари та тари-обладнання, перевезення її на склади постачальників, </a:t>
            </a:r>
            <a:r>
              <a:rPr lang="uk-UA" dirty="0" err="1" smtClean="0"/>
              <a:t>тарозбиральні</a:t>
            </a:r>
            <a:r>
              <a:rPr lang="uk-UA" dirty="0" smtClean="0"/>
              <a:t> та тароремонтні підприємства розраховуються, виходячи з обсягу ремонтів, перевезень, розцінок і тарифів на ремонтні роботи та перевезення відповідними видами транспорту. До зазначених витрат відноситься заробітна плата штатних та позаштатних робітників, вантажників.</a:t>
            </a:r>
            <a:endParaRPr lang="uk-UA" dirty="0"/>
          </a:p>
        </p:txBody>
      </p:sp>
    </p:spTree>
    <p:extLst>
      <p:ext uri="{BB962C8B-B14F-4D97-AF65-F5344CB8AC3E}">
        <p14:creationId xmlns:p14="http://schemas.microsoft.com/office/powerpoint/2010/main" val="2020123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75790B-A7DA-4E72-BB2F-9AC3A12EDEF2}"/>
              </a:ext>
            </a:extLst>
          </p:cNvPr>
          <p:cNvSpPr txBox="1"/>
          <p:nvPr/>
        </p:nvSpPr>
        <p:spPr>
          <a:xfrm>
            <a:off x="670249" y="1443841"/>
            <a:ext cx="10851502" cy="3970318"/>
          </a:xfrm>
          <a:prstGeom prst="rect">
            <a:avLst/>
          </a:prstGeom>
          <a:noFill/>
        </p:spPr>
        <p:txBody>
          <a:bodyPr wrap="square">
            <a:spAutoFit/>
          </a:bodyPr>
          <a:lstStyle/>
          <a:p>
            <a:pPr algn="just"/>
            <a:r>
              <a:rPr lang="uk-UA" i="1" dirty="0"/>
              <a:t>Стаття 13. Відрахування на соціальні заходи.</a:t>
            </a:r>
          </a:p>
          <a:p>
            <a:pPr algn="just"/>
            <a:r>
              <a:rPr lang="uk-UA" dirty="0"/>
              <a:t>Витрати за цією статтею визначаються, виходячи з обсягів відрахувань на соціальні заходи за встановленими законодавством нормами.</a:t>
            </a:r>
          </a:p>
          <a:p>
            <a:pPr algn="just"/>
            <a:endParaRPr lang="uk-UA" dirty="0"/>
          </a:p>
          <a:p>
            <a:pPr algn="just"/>
            <a:r>
              <a:rPr lang="uk-UA" i="1" dirty="0"/>
              <a:t>Стаття 14. Витрати на страхування майна.</a:t>
            </a:r>
          </a:p>
          <a:p>
            <a:pPr algn="just"/>
            <a:r>
              <a:rPr lang="uk-UA" dirty="0"/>
              <a:t>Витрати за цією статтею визначаються, виходячи з вартості майна підприємства торгівлі, що підлягає страхуванню та розмірів страхових тарифів (</a:t>
            </a:r>
            <a:r>
              <a:rPr lang="uk-UA" dirty="0" err="1"/>
              <a:t>середньоринкових</a:t>
            </a:r>
            <a:r>
              <a:rPr lang="uk-UA" dirty="0"/>
              <a:t> або визначеного страховика).</a:t>
            </a:r>
          </a:p>
          <a:p>
            <a:pPr algn="just"/>
            <a:endParaRPr lang="uk-UA" dirty="0"/>
          </a:p>
          <a:p>
            <a:pPr algn="just"/>
            <a:r>
              <a:rPr lang="uk-UA" i="1" dirty="0"/>
              <a:t>Стаття 15. Інші витрати.</a:t>
            </a:r>
          </a:p>
          <a:p>
            <a:pPr algn="just"/>
            <a:r>
              <a:rPr lang="uk-UA" dirty="0"/>
              <a:t>Інші витрати, що не включені до вищезазначених статей, плануються за елементами витрат з урахуванням специфічних особливостей кожного їх виду. Зокрема витрати, пов'язані із забезпеченням нормальних умов праці і додержанням правил технічної безпеки праці, а</a:t>
            </a:r>
          </a:p>
          <a:p>
            <a:pPr algn="just"/>
            <a:r>
              <a:rPr lang="uk-UA" dirty="0"/>
              <a:t>розраховуються згідно з кошторисом витрат на відповідні заходи.</a:t>
            </a:r>
          </a:p>
        </p:txBody>
      </p:sp>
    </p:spTree>
    <p:extLst>
      <p:ext uri="{BB962C8B-B14F-4D97-AF65-F5344CB8AC3E}">
        <p14:creationId xmlns:p14="http://schemas.microsoft.com/office/powerpoint/2010/main" val="4177820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B0B860-CE7B-4A50-B878-61C17CE7DCCF}"/>
              </a:ext>
            </a:extLst>
          </p:cNvPr>
          <p:cNvSpPr txBox="1"/>
          <p:nvPr/>
        </p:nvSpPr>
        <p:spPr>
          <a:xfrm>
            <a:off x="1057469" y="2274838"/>
            <a:ext cx="10077061" cy="1754326"/>
          </a:xfrm>
          <a:prstGeom prst="rect">
            <a:avLst/>
          </a:prstGeom>
          <a:noFill/>
        </p:spPr>
        <p:txBody>
          <a:bodyPr wrap="square">
            <a:spAutoFit/>
          </a:bodyPr>
          <a:lstStyle/>
          <a:p>
            <a:pPr algn="just"/>
            <a:r>
              <a:rPr lang="uk-UA" dirty="0"/>
              <a:t>Більш простим та поширеним є використання </a:t>
            </a:r>
            <a:r>
              <a:rPr lang="uk-UA" b="1" dirty="0" err="1"/>
              <a:t>факторно</a:t>
            </a:r>
            <a:r>
              <a:rPr lang="uk-UA" b="1" dirty="0"/>
              <a:t>-аналітичного методу </a:t>
            </a:r>
            <a:r>
              <a:rPr lang="uk-UA" dirty="0"/>
              <a:t>оцінки планового розміру витрат торговельного підприємства. Розрахунок загальної суми витрат обігу </a:t>
            </a:r>
            <a:r>
              <a:rPr lang="uk-UA" dirty="0" err="1"/>
              <a:t>факторно</a:t>
            </a:r>
            <a:r>
              <a:rPr lang="uk-UA" dirty="0"/>
              <a:t>-аналітичним методом (або економіко-статистичним методом) базується на визначенні їх суми, виходячи з рівня змінних та обсягу умовно-</a:t>
            </a:r>
          </a:p>
          <a:p>
            <a:pPr algn="just"/>
            <a:r>
              <a:rPr lang="uk-UA" dirty="0"/>
              <a:t>постійних витрат, які фактично склалися в звітному періоді з урахуванням впливу на їх розмір окремих факторів, що будуть мати місце в плановому періоді.</a:t>
            </a:r>
          </a:p>
        </p:txBody>
      </p:sp>
    </p:spTree>
    <p:extLst>
      <p:ext uri="{BB962C8B-B14F-4D97-AF65-F5344CB8AC3E}">
        <p14:creationId xmlns:p14="http://schemas.microsoft.com/office/powerpoint/2010/main" val="3076268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B2E445-1DA6-4AF3-AC79-62A125712671}"/>
              </a:ext>
            </a:extLst>
          </p:cNvPr>
          <p:cNvSpPr txBox="1"/>
          <p:nvPr/>
        </p:nvSpPr>
        <p:spPr>
          <a:xfrm>
            <a:off x="1066800" y="2413337"/>
            <a:ext cx="10058400" cy="2031325"/>
          </a:xfrm>
          <a:prstGeom prst="rect">
            <a:avLst/>
          </a:prstGeom>
          <a:noFill/>
        </p:spPr>
        <p:txBody>
          <a:bodyPr wrap="square">
            <a:spAutoFit/>
          </a:bodyPr>
          <a:lstStyle/>
          <a:p>
            <a:pPr algn="just"/>
            <a:r>
              <a:rPr lang="uk-UA" dirty="0"/>
              <a:t>Розробка плану витрат обігу на базі використання </a:t>
            </a:r>
            <a:r>
              <a:rPr lang="uk-UA" b="1" dirty="0"/>
              <a:t>економіко-математичних методів </a:t>
            </a:r>
            <a:r>
              <a:rPr lang="uk-UA" dirty="0"/>
              <a:t>передбачає встановлення та формалізацію залежності між розміром витрат обігу та обсягом окремих факторів. Використання розробленої економіко-математичної </a:t>
            </a:r>
            <a:r>
              <a:rPr lang="uk-UA" dirty="0" err="1"/>
              <a:t>трендової</a:t>
            </a:r>
            <a:r>
              <a:rPr lang="uk-UA" dirty="0"/>
              <a:t> або корелятивно-регресивної моделі на плановий період дає змогу визначити прогнозне значення витрат обігу залежно від часу або зміни факторів, які очікуються на базі використання комп'ютерної технології обробки інформації в оболонці </a:t>
            </a:r>
            <a:r>
              <a:rPr lang="en-US" dirty="0"/>
              <a:t>EXCEL </a:t>
            </a:r>
            <a:r>
              <a:rPr lang="uk-UA" dirty="0"/>
              <a:t>за допомогою стандартної функції ТРЕНД (</a:t>
            </a:r>
            <a:r>
              <a:rPr lang="en-US" dirty="0"/>
              <a:t>TREWD).</a:t>
            </a:r>
            <a:endParaRPr lang="uk-UA" dirty="0"/>
          </a:p>
        </p:txBody>
      </p:sp>
    </p:spTree>
    <p:extLst>
      <p:ext uri="{BB962C8B-B14F-4D97-AF65-F5344CB8AC3E}">
        <p14:creationId xmlns:p14="http://schemas.microsoft.com/office/powerpoint/2010/main" val="2706990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2E918A9-AA74-443E-8EE3-6ABF2AF96351}"/>
              </a:ext>
            </a:extLst>
          </p:cNvPr>
          <p:cNvSpPr txBox="1"/>
          <p:nvPr/>
        </p:nvSpPr>
        <p:spPr>
          <a:xfrm>
            <a:off x="1480846" y="2551837"/>
            <a:ext cx="9230308" cy="1754326"/>
          </a:xfrm>
          <a:prstGeom prst="rect">
            <a:avLst/>
          </a:prstGeom>
          <a:noFill/>
        </p:spPr>
        <p:txBody>
          <a:bodyPr wrap="square">
            <a:spAutoFit/>
          </a:bodyPr>
          <a:lstStyle/>
          <a:p>
            <a:pPr algn="just"/>
            <a:r>
              <a:rPr lang="uk-UA" dirty="0"/>
              <a:t>Використання </a:t>
            </a:r>
            <a:r>
              <a:rPr lang="uk-UA" b="1" dirty="0"/>
              <a:t>багатоваріантних планових розрахунків</a:t>
            </a:r>
            <a:r>
              <a:rPr lang="uk-UA" dirty="0"/>
              <a:t> витрат обігу може проводитися шляхом комп'ютерного імітаційного моделювання. Стандартна функція імітації комп'ютерного імітаційного моделювання, оболонки </a:t>
            </a:r>
            <a:r>
              <a:rPr lang="en-US" dirty="0"/>
              <a:t>EXCEL  </a:t>
            </a:r>
            <a:r>
              <a:rPr lang="uk-UA" dirty="0"/>
              <a:t>дає можливість розробляти варіанти плану витрат обігу на основі зміни окремих факторів (обсягу товарообороту, чисельності працюючих, розміру основних фондів, товарно-матеріальних запасів та інших факторів).</a:t>
            </a:r>
          </a:p>
        </p:txBody>
      </p:sp>
    </p:spTree>
    <p:extLst>
      <p:ext uri="{BB962C8B-B14F-4D97-AF65-F5344CB8AC3E}">
        <p14:creationId xmlns:p14="http://schemas.microsoft.com/office/powerpoint/2010/main" val="3714688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0D9A83-1AD7-4036-BD83-CFC103838FFB}"/>
              </a:ext>
            </a:extLst>
          </p:cNvPr>
          <p:cNvSpPr txBox="1"/>
          <p:nvPr/>
        </p:nvSpPr>
        <p:spPr>
          <a:xfrm>
            <a:off x="1365379" y="2551837"/>
            <a:ext cx="9461241" cy="1754326"/>
          </a:xfrm>
          <a:prstGeom prst="rect">
            <a:avLst/>
          </a:prstGeom>
          <a:noFill/>
        </p:spPr>
        <p:txBody>
          <a:bodyPr wrap="square">
            <a:spAutoFit/>
          </a:bodyPr>
          <a:lstStyle/>
          <a:p>
            <a:pPr algn="just"/>
            <a:r>
              <a:rPr lang="uk-UA" dirty="0"/>
              <a:t>У процесі планування витрат обігу підприємства може бути здійснена також </a:t>
            </a:r>
            <a:r>
              <a:rPr lang="uk-UA" b="1" dirty="0"/>
              <a:t>розробка та реалізація оптимізаційних задач. </a:t>
            </a:r>
            <a:r>
              <a:rPr lang="uk-UA" dirty="0"/>
              <a:t>Розв'язання цих задач може забезпечувати оптимальний підбір асортиментної структури товарообороту його складу, ресурсного потенціалу підприємства, за якого з урахуванням інших існуючих обмежень і вимог забезпечується мінімізація витрат обігу або їх дотримання на певному рівні.</a:t>
            </a:r>
          </a:p>
        </p:txBody>
      </p:sp>
    </p:spTree>
    <p:extLst>
      <p:ext uri="{BB962C8B-B14F-4D97-AF65-F5344CB8AC3E}">
        <p14:creationId xmlns:p14="http://schemas.microsoft.com/office/powerpoint/2010/main" val="245441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D3095F-5F93-4CD8-ABFE-A72ED418480F}"/>
              </a:ext>
            </a:extLst>
          </p:cNvPr>
          <p:cNvSpPr txBox="1"/>
          <p:nvPr/>
        </p:nvSpPr>
        <p:spPr>
          <a:xfrm>
            <a:off x="1268963" y="1443841"/>
            <a:ext cx="9209315" cy="4431983"/>
          </a:xfrm>
          <a:prstGeom prst="rect">
            <a:avLst/>
          </a:prstGeom>
          <a:noFill/>
        </p:spPr>
        <p:txBody>
          <a:bodyPr wrap="square">
            <a:spAutoFit/>
          </a:bodyPr>
          <a:lstStyle/>
          <a:p>
            <a:r>
              <a:rPr lang="uk-UA" sz="2400" b="1" dirty="0"/>
              <a:t>До факторів зовнішнього середовища функціонування підприємства (загальноекономічні фактори) належать:</a:t>
            </a:r>
          </a:p>
          <a:p>
            <a:pPr algn="just"/>
            <a:endParaRPr lang="uk-UA" b="1" dirty="0"/>
          </a:p>
          <a:p>
            <a:pPr marL="342900" indent="-342900" algn="just">
              <a:buAutoNum type="arabicPeriod"/>
            </a:pPr>
            <a:r>
              <a:rPr lang="uk-UA" b="1" dirty="0" smtClean="0"/>
              <a:t>Стан </a:t>
            </a:r>
            <a:r>
              <a:rPr lang="uk-UA" b="1" dirty="0"/>
              <a:t>ринків факторів виробництва. </a:t>
            </a:r>
            <a:endParaRPr lang="uk-UA" b="1" dirty="0" smtClean="0"/>
          </a:p>
          <a:p>
            <a:pPr algn="just"/>
            <a:r>
              <a:rPr lang="uk-UA" dirty="0" smtClean="0"/>
              <a:t>Вплив </a:t>
            </a:r>
            <a:r>
              <a:rPr lang="uk-UA" dirty="0"/>
              <a:t>цього фактору </a:t>
            </a:r>
            <a:r>
              <a:rPr lang="uk-UA" dirty="0" smtClean="0"/>
              <a:t>на витрати </a:t>
            </a:r>
            <a:r>
              <a:rPr lang="uk-UA" dirty="0"/>
              <a:t>обігу торговельного підприємства пов'язаний:</a:t>
            </a:r>
          </a:p>
          <a:p>
            <a:pPr algn="just"/>
            <a:r>
              <a:rPr lang="uk-UA" dirty="0"/>
              <a:t>а) з формуванням його матеріально-технічної бази, що </a:t>
            </a:r>
            <a:r>
              <a:rPr lang="uk-UA" dirty="0" smtClean="0"/>
              <a:t>визначає прогресивність </a:t>
            </a:r>
            <a:r>
              <a:rPr lang="uk-UA" dirty="0"/>
              <a:t>торговельно-технологічних процесів та їх економічність;</a:t>
            </a:r>
          </a:p>
          <a:p>
            <a:pPr algn="just"/>
            <a:r>
              <a:rPr lang="uk-UA" dirty="0"/>
              <a:t>б) з оптимізацією структури ресурсного потенціалу </a:t>
            </a:r>
            <a:r>
              <a:rPr lang="uk-UA" dirty="0" smtClean="0"/>
              <a:t>торговельного підприємства</a:t>
            </a:r>
            <a:r>
              <a:rPr lang="uk-UA" dirty="0"/>
              <a:t>, що зрештою визначає тенденції в змінах експлуатаційних витрат, дає можливість мобілізувати резерви скорочення непродуктивних витрат;</a:t>
            </a:r>
          </a:p>
          <a:p>
            <a:pPr algn="just"/>
            <a:r>
              <a:rPr lang="uk-UA" dirty="0"/>
              <a:t>в) з формуванням рівня витрат на оплату послуг сторонніх організацій і матеріальних ресурсів, що забезпечують функціонування торговельного підприємства.</a:t>
            </a:r>
          </a:p>
        </p:txBody>
      </p:sp>
    </p:spTree>
    <p:extLst>
      <p:ext uri="{BB962C8B-B14F-4D97-AF65-F5344CB8AC3E}">
        <p14:creationId xmlns:p14="http://schemas.microsoft.com/office/powerpoint/2010/main" val="190347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98FB8A-C7FE-48A1-B239-4ADDEFB26E0C}"/>
              </a:ext>
            </a:extLst>
          </p:cNvPr>
          <p:cNvSpPr txBox="1"/>
          <p:nvPr/>
        </p:nvSpPr>
        <p:spPr>
          <a:xfrm>
            <a:off x="1371600" y="1370342"/>
            <a:ext cx="9078686" cy="3693319"/>
          </a:xfrm>
          <a:prstGeom prst="rect">
            <a:avLst/>
          </a:prstGeom>
          <a:noFill/>
        </p:spPr>
        <p:txBody>
          <a:bodyPr wrap="square">
            <a:spAutoFit/>
          </a:bodyPr>
          <a:lstStyle/>
          <a:p>
            <a:r>
              <a:rPr lang="ru-RU" b="1" dirty="0"/>
              <a:t>2. </a:t>
            </a:r>
            <a:r>
              <a:rPr lang="uk-UA" b="1" dirty="0" smtClean="0"/>
              <a:t>Кон'юнктура споживчого </a:t>
            </a:r>
            <a:r>
              <a:rPr lang="ru-RU" b="1" dirty="0" smtClean="0"/>
              <a:t>ринку</a:t>
            </a:r>
            <a:r>
              <a:rPr lang="ru-RU" b="1" dirty="0"/>
              <a:t>. </a:t>
            </a:r>
            <a:endParaRPr lang="ru-RU" b="1" dirty="0" smtClean="0"/>
          </a:p>
          <a:p>
            <a:r>
              <a:rPr lang="ru-RU" dirty="0" smtClean="0"/>
              <a:t>Даний </a:t>
            </a:r>
            <a:r>
              <a:rPr lang="ru-RU" dirty="0"/>
              <a:t>фактор </a:t>
            </a:r>
            <a:r>
              <a:rPr lang="uk-UA" dirty="0" smtClean="0"/>
              <a:t>визначає</a:t>
            </a:r>
            <a:r>
              <a:rPr lang="ru-RU" dirty="0" smtClean="0"/>
              <a:t>:</a:t>
            </a:r>
            <a:endParaRPr lang="uk-UA" dirty="0"/>
          </a:p>
          <a:p>
            <a:pPr algn="just"/>
            <a:r>
              <a:rPr lang="uk-UA" dirty="0"/>
              <a:t>	</a:t>
            </a:r>
            <a:r>
              <a:rPr lang="uk-UA" dirty="0" smtClean="0"/>
              <a:t>а) з </a:t>
            </a:r>
            <a:r>
              <a:rPr lang="uk-UA" dirty="0"/>
              <a:t>одного боку, можливості розвитку товарообороту підприємства, а відповідно, і формування середнього рівня витрат обігу, (Так, за сприятливої кон'юнктури, збільшення обсягів реалізації рівень витрат обігу за інших рівних умов має тенденцію до зниження, а при несприятливій — призводить до зменшення обсягу товарообороту і викликає зростання </a:t>
            </a:r>
            <a:r>
              <a:rPr lang="uk-UA" dirty="0" err="1"/>
              <a:t>витратомісткості</a:t>
            </a:r>
            <a:r>
              <a:rPr lang="uk-UA" dirty="0"/>
              <a:t> його здійснення);</a:t>
            </a:r>
          </a:p>
          <a:p>
            <a:pPr algn="just"/>
            <a:r>
              <a:rPr lang="uk-UA" dirty="0"/>
              <a:t>	</a:t>
            </a:r>
          </a:p>
          <a:p>
            <a:pPr algn="just"/>
            <a:r>
              <a:rPr lang="uk-UA" dirty="0"/>
              <a:t>	</a:t>
            </a:r>
            <a:r>
              <a:rPr lang="uk-UA" dirty="0" smtClean="0"/>
              <a:t>б) </a:t>
            </a:r>
            <a:r>
              <a:rPr lang="uk-UA" dirty="0" smtClean="0"/>
              <a:t>з </a:t>
            </a:r>
            <a:r>
              <a:rPr lang="uk-UA" dirty="0"/>
              <a:t>іншого боку, стан ринку споживчих товарів, збалансованість зростання рівня конкуренції викликає необхідність збільшення витрат, пов'язаних із забезпеченням необхідного рівня торговельного обслуговування покупців.</a:t>
            </a:r>
          </a:p>
        </p:txBody>
      </p:sp>
    </p:spTree>
    <p:extLst>
      <p:ext uri="{BB962C8B-B14F-4D97-AF65-F5344CB8AC3E}">
        <p14:creationId xmlns:p14="http://schemas.microsoft.com/office/powerpoint/2010/main" val="362906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D1F5F46-AA4D-4C49-BE31-9B70C824B23F}"/>
              </a:ext>
            </a:extLst>
          </p:cNvPr>
          <p:cNvSpPr txBox="1"/>
          <p:nvPr/>
        </p:nvSpPr>
        <p:spPr>
          <a:xfrm>
            <a:off x="1604865" y="1859339"/>
            <a:ext cx="9293289" cy="3139321"/>
          </a:xfrm>
          <a:prstGeom prst="rect">
            <a:avLst/>
          </a:prstGeom>
          <a:noFill/>
        </p:spPr>
        <p:txBody>
          <a:bodyPr wrap="square">
            <a:spAutoFit/>
          </a:bodyPr>
          <a:lstStyle/>
          <a:p>
            <a:pPr algn="just"/>
            <a:r>
              <a:rPr lang="uk-UA" b="1" dirty="0"/>
              <a:t>3. Стан економіки країни в цілому: </a:t>
            </a:r>
            <a:r>
              <a:rPr lang="uk-UA" dirty="0"/>
              <a:t>стадія циклу економічного розвитку, макроекономічна збалансованість, інвестиційний клімат, рівень інфляційних очікувань тощо.</a:t>
            </a:r>
          </a:p>
          <a:p>
            <a:pPr algn="just"/>
            <a:endParaRPr lang="uk-UA" dirty="0"/>
          </a:p>
          <a:p>
            <a:pPr algn="just"/>
            <a:r>
              <a:rPr lang="ru-RU" b="1" dirty="0"/>
              <a:t>4. </a:t>
            </a:r>
            <a:r>
              <a:rPr lang="uk-UA" b="1" dirty="0" smtClean="0"/>
              <a:t>Механізм державного регулювання торговельно-господарської діяльності</a:t>
            </a:r>
            <a:r>
              <a:rPr lang="ru-RU" b="1" dirty="0" smtClean="0"/>
              <a:t>.</a:t>
            </a:r>
            <a:endParaRPr lang="ru-RU" b="1" dirty="0"/>
          </a:p>
          <a:p>
            <a:pPr algn="just"/>
            <a:r>
              <a:rPr lang="uk-UA" dirty="0"/>
              <a:t>Цей фактор впливає на витрати обігу торговельного підприємства через механізм ціноутворення, оподаткування (обов'язкові платежі і податки у складі витрат обігу), митне регулювання, соціальні гарантії тощо.</a:t>
            </a:r>
          </a:p>
          <a:p>
            <a:pPr algn="just"/>
            <a:endParaRPr lang="uk-UA" dirty="0"/>
          </a:p>
          <a:p>
            <a:pPr algn="just"/>
            <a:r>
              <a:rPr lang="uk-UA" dirty="0"/>
              <a:t>Фактори цієї групи не залежать від діяльності торговельного підприємства, але повинні враховуватися з метою мінімізації їх негативного впливу на витрати.</a:t>
            </a:r>
          </a:p>
        </p:txBody>
      </p:sp>
    </p:spTree>
    <p:extLst>
      <p:ext uri="{BB962C8B-B14F-4D97-AF65-F5344CB8AC3E}">
        <p14:creationId xmlns:p14="http://schemas.microsoft.com/office/powerpoint/2010/main" val="276237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B135CE3-362A-44CC-9016-6CDD1049B529}"/>
              </a:ext>
            </a:extLst>
          </p:cNvPr>
          <p:cNvSpPr txBox="1"/>
          <p:nvPr/>
        </p:nvSpPr>
        <p:spPr>
          <a:xfrm>
            <a:off x="1283855" y="1525470"/>
            <a:ext cx="9894219" cy="3416320"/>
          </a:xfrm>
          <a:prstGeom prst="rect">
            <a:avLst/>
          </a:prstGeom>
          <a:noFill/>
        </p:spPr>
        <p:txBody>
          <a:bodyPr wrap="square">
            <a:spAutoFit/>
          </a:bodyPr>
          <a:lstStyle/>
          <a:p>
            <a:pPr algn="just"/>
            <a:r>
              <a:rPr lang="uk-UA" sz="2400" b="1" dirty="0"/>
              <a:t>До факторів внутрішнього середовища функціонування торговельного підприємства, що визначають розмір і рівень його витрат, належать:</a:t>
            </a:r>
          </a:p>
          <a:p>
            <a:endParaRPr lang="uk-UA" dirty="0"/>
          </a:p>
          <a:p>
            <a:pPr marL="342900" indent="-342900">
              <a:buAutoNum type="arabicPeriod"/>
            </a:pPr>
            <a:r>
              <a:rPr lang="uk-UA" b="1" dirty="0"/>
              <a:t>Обсяг товарообороту підприємства.</a:t>
            </a:r>
          </a:p>
          <a:p>
            <a:pPr algn="just"/>
            <a:r>
              <a:rPr lang="uk-UA" dirty="0"/>
              <a:t>Збільшення обсягу товарообороту підприємства викликає зростання загального розміру витрат обігу і передбачає збільшення фінансових ресурсів, необхідних для їх фінансування. Водночас збільшення обсягів товарообороту є найважливішим фактором зниження рівня витрат обігу. За інших рівних умов, при зростанні товарообороту забезпечується зниження рівня умовно-постійних витрат підприємства, які обумовлюють і зниження </a:t>
            </a:r>
            <a:r>
              <a:rPr lang="uk-UA" dirty="0" smtClean="0"/>
              <a:t>рівня загальних </a:t>
            </a:r>
            <a:r>
              <a:rPr lang="uk-UA" dirty="0"/>
              <a:t>витрат.</a:t>
            </a:r>
          </a:p>
        </p:txBody>
      </p:sp>
    </p:spTree>
    <p:extLst>
      <p:ext uri="{BB962C8B-B14F-4D97-AF65-F5344CB8AC3E}">
        <p14:creationId xmlns:p14="http://schemas.microsoft.com/office/powerpoint/2010/main" val="172364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B7ABDB2-B33C-4151-8314-9B3C1D2AE354}"/>
              </a:ext>
            </a:extLst>
          </p:cNvPr>
          <p:cNvSpPr txBox="1"/>
          <p:nvPr/>
        </p:nvSpPr>
        <p:spPr>
          <a:xfrm>
            <a:off x="1996751" y="1886760"/>
            <a:ext cx="7681426" cy="2862322"/>
          </a:xfrm>
          <a:prstGeom prst="rect">
            <a:avLst/>
          </a:prstGeom>
          <a:noFill/>
        </p:spPr>
        <p:txBody>
          <a:bodyPr wrap="square">
            <a:spAutoFit/>
          </a:bodyPr>
          <a:lstStyle/>
          <a:p>
            <a:r>
              <a:rPr lang="uk-UA" b="1" dirty="0"/>
              <a:t>2. Склад товарообороту.</a:t>
            </a:r>
          </a:p>
          <a:p>
            <a:pPr algn="just"/>
            <a:r>
              <a:rPr lang="uk-UA" dirty="0"/>
              <a:t>Розмір витрат на надання торговельної послуги залежить від типу</a:t>
            </a:r>
          </a:p>
          <a:p>
            <a:pPr algn="just"/>
            <a:r>
              <a:rPr lang="uk-UA" dirty="0"/>
              <a:t>покупців, яких обслуговує торговельне підприємство; населення</a:t>
            </a:r>
          </a:p>
          <a:p>
            <a:pPr algn="just"/>
            <a:r>
              <a:rPr lang="uk-UA" dirty="0"/>
              <a:t>(роздрібний продаж), підприємств, що обслуговують колективних споживачів - дитячі садки, лікарські установи абощо (дрібний опт), підприємства для подальшого продажу чи виробничого споживання (оптовий продаж). Реалізація товарів великими партіями при інших рівних умовах вимагає нижчих витрат на її здійснення, ніж при індивідуальному обслуговуванні покупців.</a:t>
            </a:r>
          </a:p>
        </p:txBody>
      </p:sp>
    </p:spTree>
    <p:extLst>
      <p:ext uri="{BB962C8B-B14F-4D97-AF65-F5344CB8AC3E}">
        <p14:creationId xmlns:p14="http://schemas.microsoft.com/office/powerpoint/2010/main" val="4089413906"/>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Туман</Template>
  <TotalTime>465</TotalTime>
  <Words>3611</Words>
  <Application>Microsoft Office PowerPoint</Application>
  <PresentationFormat>Широкоэкранный</PresentationFormat>
  <Paragraphs>197</Paragraphs>
  <Slides>46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46</vt:i4>
      </vt:variant>
    </vt:vector>
  </HeadingPairs>
  <TitlesOfParts>
    <vt:vector size="49" baseType="lpstr">
      <vt:lpstr>Arial</vt:lpstr>
      <vt:lpstr>Century Gothic</vt:lpstr>
      <vt:lpstr>Туман</vt:lpstr>
      <vt:lpstr>Управління поточними витратами торговельного підприємства (частина 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поточними витратами торговельного підприємства (частина 2)</dc:title>
  <dc:creator>Катерина Бужимська</dc:creator>
  <cp:lastModifiedBy>Asus</cp:lastModifiedBy>
  <cp:revision>47</cp:revision>
  <dcterms:created xsi:type="dcterms:W3CDTF">2021-02-13T09:06:49Z</dcterms:created>
  <dcterms:modified xsi:type="dcterms:W3CDTF">2026-04-20T13:25:24Z</dcterms:modified>
</cp:coreProperties>
</file>