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Тема 9.  Психологія та педагогіка туризму. 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Доц. Романів О.Я.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1523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Індивідуальні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err="1"/>
              <a:t>Цей</a:t>
            </a:r>
            <a:r>
              <a:rPr lang="ru-RU" sz="1600" dirty="0"/>
              <a:t> </a:t>
            </a:r>
            <a:r>
              <a:rPr lang="ru-RU" sz="1600" dirty="0" err="1"/>
              <a:t>рівень</a:t>
            </a:r>
            <a:r>
              <a:rPr lang="ru-RU" sz="1600" dirty="0"/>
              <a:t> </a:t>
            </a:r>
            <a:r>
              <a:rPr lang="ru-RU" sz="1600" dirty="0" err="1"/>
              <a:t>підходу</a:t>
            </a:r>
            <a:r>
              <a:rPr lang="ru-RU" sz="1600" dirty="0"/>
              <a:t> до </a:t>
            </a:r>
            <a:r>
              <a:rPr lang="ru-RU" sz="1600" dirty="0" err="1"/>
              <a:t>психологічних</a:t>
            </a:r>
            <a:r>
              <a:rPr lang="ru-RU" sz="1600" dirty="0"/>
              <a:t> </a:t>
            </a:r>
            <a:r>
              <a:rPr lang="ru-RU" sz="1600" dirty="0" err="1"/>
              <a:t>досліджень</a:t>
            </a:r>
            <a:r>
              <a:rPr lang="ru-RU" sz="1600" dirty="0"/>
              <a:t> </a:t>
            </a:r>
            <a:r>
              <a:rPr lang="ru-RU" sz="1600" dirty="0" err="1"/>
              <a:t>передбачає</a:t>
            </a:r>
            <a:r>
              <a:rPr lang="ru-RU" sz="1600" dirty="0"/>
              <a:t> </a:t>
            </a:r>
            <a:r>
              <a:rPr lang="ru-RU" sz="1600" dirty="0" err="1"/>
              <a:t>встановлення</a:t>
            </a:r>
            <a:r>
              <a:rPr lang="ru-RU" sz="1600" dirty="0"/>
              <a:t> </a:t>
            </a:r>
            <a:r>
              <a:rPr lang="ru-RU" sz="1600" dirty="0" err="1"/>
              <a:t>відмінності</a:t>
            </a:r>
            <a:r>
              <a:rPr lang="ru-RU" sz="1600" dirty="0"/>
              <a:t> </a:t>
            </a:r>
            <a:r>
              <a:rPr lang="ru-RU" sz="1600" dirty="0" err="1"/>
              <a:t>між</a:t>
            </a:r>
            <a:r>
              <a:rPr lang="ru-RU" sz="1600" dirty="0"/>
              <a:t> людьми (</a:t>
            </a:r>
            <a:r>
              <a:rPr lang="ru-RU" sz="1600" dirty="0" err="1"/>
              <a:t>особистісні</a:t>
            </a:r>
            <a:r>
              <a:rPr lang="ru-RU" sz="1600" dirty="0"/>
              <a:t> </a:t>
            </a:r>
            <a:r>
              <a:rPr lang="ru-RU" sz="1600" dirty="0" err="1"/>
              <a:t>особливості</a:t>
            </a:r>
            <a:r>
              <a:rPr lang="ru-RU" sz="1600" dirty="0"/>
              <a:t>, </a:t>
            </a:r>
            <a:r>
              <a:rPr lang="ru-RU" sz="1600" dirty="0" err="1"/>
              <a:t>вправність</a:t>
            </a:r>
            <a:r>
              <a:rPr lang="ru-RU" sz="1600" dirty="0"/>
              <a:t> та </a:t>
            </a:r>
            <a:r>
              <a:rPr lang="ru-RU" sz="1600" dirty="0" err="1"/>
              <a:t>можливості</a:t>
            </a:r>
            <a:r>
              <a:rPr lang="ru-RU" sz="1600" dirty="0"/>
              <a:t>).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1907178"/>
            <a:ext cx="6264350" cy="3918856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Існують</a:t>
            </a:r>
            <a:r>
              <a:rPr lang="ru-RU" dirty="0"/>
              <a:t> два </a:t>
            </a:r>
            <a:r>
              <a:rPr lang="ru-RU" dirty="0" err="1"/>
              <a:t>принципових</a:t>
            </a:r>
            <a:r>
              <a:rPr lang="ru-RU" dirty="0"/>
              <a:t> </a:t>
            </a:r>
            <a:r>
              <a:rPr lang="ru-RU" dirty="0" err="1"/>
              <a:t>підходи</a:t>
            </a:r>
            <a:r>
              <a:rPr lang="ru-RU" dirty="0"/>
              <a:t> до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психологічного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до </a:t>
            </a:r>
            <a:r>
              <a:rPr lang="ru-RU" dirty="0" err="1"/>
              <a:t>вивчення</a:t>
            </a:r>
            <a:r>
              <a:rPr lang="ru-RU" dirty="0"/>
              <a:t> туризму. Перший </a:t>
            </a:r>
            <a:r>
              <a:rPr lang="ru-RU" dirty="0" err="1"/>
              <a:t>складає</a:t>
            </a:r>
            <a:r>
              <a:rPr lang="ru-RU" dirty="0"/>
              <a:t> </a:t>
            </a:r>
            <a:r>
              <a:rPr lang="ru-RU" dirty="0" err="1"/>
              <a:t>серія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на </a:t>
            </a:r>
            <a:r>
              <a:rPr lang="ru-RU" dirty="0" err="1"/>
              <a:t>меті</a:t>
            </a:r>
            <a:r>
              <a:rPr lang="ru-RU" dirty="0"/>
              <a:t> </a:t>
            </a: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зв’язки</a:t>
            </a:r>
            <a:r>
              <a:rPr lang="ru-RU" dirty="0"/>
              <a:t> </a:t>
            </a:r>
            <a:r>
              <a:rPr lang="ru-RU" dirty="0" err="1"/>
              <a:t>всередині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здатності</a:t>
            </a:r>
            <a:r>
              <a:rPr lang="ru-RU" dirty="0"/>
              <a:t>, і </a:t>
            </a:r>
            <a:r>
              <a:rPr lang="ru-RU" dirty="0" err="1"/>
              <a:t>пов’язати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участю</a:t>
            </a:r>
            <a:r>
              <a:rPr lang="ru-RU" dirty="0"/>
              <a:t> в </a:t>
            </a:r>
            <a:r>
              <a:rPr lang="ru-RU" dirty="0" err="1"/>
              <a:t>розважальнотуристській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підкорено</a:t>
            </a:r>
            <a:r>
              <a:rPr lang="ru-RU" dirty="0"/>
              <a:t> </a:t>
            </a:r>
            <a:r>
              <a:rPr lang="ru-RU" dirty="0" err="1"/>
              <a:t>вивченню</a:t>
            </a:r>
            <a:r>
              <a:rPr lang="ru-RU" dirty="0"/>
              <a:t> </a:t>
            </a:r>
            <a:r>
              <a:rPr lang="ru-RU" dirty="0" err="1"/>
              <a:t>вільного</a:t>
            </a:r>
            <a:r>
              <a:rPr lang="ru-RU" dirty="0"/>
              <a:t> часу та </a:t>
            </a:r>
            <a:r>
              <a:rPr lang="ru-RU" dirty="0" err="1"/>
              <a:t>розваг</a:t>
            </a:r>
            <a:r>
              <a:rPr lang="ru-RU" dirty="0"/>
              <a:t>. </a:t>
            </a:r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– </a:t>
            </a:r>
            <a:r>
              <a:rPr lang="ru-RU" dirty="0" err="1"/>
              <a:t>конструювання</a:t>
            </a:r>
            <a:r>
              <a:rPr lang="ru-RU" dirty="0"/>
              <a:t> </a:t>
            </a:r>
            <a:r>
              <a:rPr lang="ru-RU" dirty="0" err="1"/>
              <a:t>мотиваційних</a:t>
            </a:r>
            <a:r>
              <a:rPr lang="ru-RU" dirty="0"/>
              <a:t> і </a:t>
            </a:r>
            <a:r>
              <a:rPr lang="ru-RU" dirty="0" err="1"/>
              <a:t>психографічних</a:t>
            </a:r>
            <a:r>
              <a:rPr lang="ru-RU" dirty="0"/>
              <a:t> </a:t>
            </a:r>
            <a:r>
              <a:rPr lang="ru-RU" dirty="0" err="1"/>
              <a:t>зображень</a:t>
            </a:r>
            <a:r>
              <a:rPr lang="ru-RU" dirty="0"/>
              <a:t> для </a:t>
            </a:r>
            <a:r>
              <a:rPr lang="ru-RU" dirty="0" err="1"/>
              <a:t>вивчення</a:t>
            </a:r>
            <a:r>
              <a:rPr lang="ru-RU" dirty="0"/>
              <a:t> ринку.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2672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Інтраіндивідуа-льні</a:t>
            </a:r>
            <a:r>
              <a:rPr lang="ru-RU" dirty="0" smtClean="0"/>
              <a:t> </a:t>
            </a:r>
            <a:r>
              <a:rPr lang="ru-RU" dirty="0" err="1"/>
              <a:t>процеси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/>
              <a:t>У </a:t>
            </a:r>
            <a:r>
              <a:rPr lang="ru-RU" sz="1600" dirty="0" err="1"/>
              <a:t>дослідженнях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туризму </a:t>
            </a:r>
            <a:r>
              <a:rPr lang="ru-RU" sz="1600" dirty="0" err="1"/>
              <a:t>особлива</a:t>
            </a:r>
            <a:r>
              <a:rPr lang="ru-RU" sz="1600" dirty="0"/>
              <a:t> </a:t>
            </a:r>
            <a:r>
              <a:rPr lang="ru-RU" sz="1600" dirty="0" err="1"/>
              <a:t>увага</a:t>
            </a:r>
            <a:r>
              <a:rPr lang="ru-RU" sz="1600" dirty="0"/>
              <a:t> </a:t>
            </a:r>
            <a:r>
              <a:rPr lang="ru-RU" sz="1600" dirty="0" err="1"/>
              <a:t>приділяється</a:t>
            </a:r>
            <a:r>
              <a:rPr lang="ru-RU" sz="1600" dirty="0"/>
              <a:t> </a:t>
            </a:r>
            <a:r>
              <a:rPr lang="ru-RU" sz="1600" dirty="0" err="1"/>
              <a:t>етнічним</a:t>
            </a:r>
            <a:r>
              <a:rPr lang="ru-RU" sz="1600" dirty="0"/>
              <a:t> стереотипам. 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1907178"/>
            <a:ext cx="6264350" cy="391885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Г. </a:t>
            </a:r>
            <a:r>
              <a:rPr lang="ru-RU" dirty="0" err="1"/>
              <a:t>Брувер</a:t>
            </a:r>
            <a:r>
              <a:rPr lang="ru-RU" dirty="0"/>
              <a:t> (1984 р.) </a:t>
            </a:r>
            <a:r>
              <a:rPr lang="ru-RU" dirty="0" err="1"/>
              <a:t>розмежовує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та </a:t>
            </a:r>
            <a:r>
              <a:rPr lang="ru-RU" dirty="0" err="1"/>
              <a:t>індивідуальні</a:t>
            </a:r>
            <a:r>
              <a:rPr lang="ru-RU" dirty="0"/>
              <a:t> </a:t>
            </a:r>
            <a:r>
              <a:rPr lang="ru-RU" dirty="0" err="1"/>
              <a:t>стереотипи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у </a:t>
            </a:r>
            <a:r>
              <a:rPr lang="ru-RU" dirty="0" err="1"/>
              <a:t>жителів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туристів</a:t>
            </a:r>
            <a:r>
              <a:rPr lang="ru-RU" dirty="0"/>
              <a:t>. Вони </a:t>
            </a:r>
            <a:r>
              <a:rPr lang="ru-RU" dirty="0" err="1"/>
              <a:t>використовуються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, для того </a:t>
            </a:r>
            <a:r>
              <a:rPr lang="ru-RU" dirty="0" err="1"/>
              <a:t>щоби</a:t>
            </a:r>
            <a:r>
              <a:rPr lang="ru-RU" dirty="0"/>
              <a:t> </a:t>
            </a:r>
            <a:r>
              <a:rPr lang="ru-RU" dirty="0" err="1"/>
              <a:t>пояснити</a:t>
            </a:r>
            <a:r>
              <a:rPr lang="ru-RU" dirty="0"/>
              <a:t> жителям </a:t>
            </a:r>
            <a:r>
              <a:rPr lang="ru-RU" dirty="0" err="1"/>
              <a:t>поведінку</a:t>
            </a:r>
            <a:r>
              <a:rPr lang="ru-RU" dirty="0"/>
              <a:t> </a:t>
            </a:r>
            <a:r>
              <a:rPr lang="ru-RU" dirty="0" err="1"/>
              <a:t>туристів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зорієнтувати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у </a:t>
            </a:r>
            <a:r>
              <a:rPr lang="ru-RU" dirty="0" err="1"/>
              <a:t>роботі</a:t>
            </a:r>
            <a:r>
              <a:rPr lang="ru-RU" dirty="0"/>
              <a:t> з туристами. </a:t>
            </a:r>
            <a:r>
              <a:rPr lang="ru-RU" dirty="0" err="1"/>
              <a:t>Особливі</a:t>
            </a:r>
            <a:r>
              <a:rPr lang="ru-RU" dirty="0"/>
              <a:t> характеристики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хазяями</a:t>
            </a:r>
            <a:r>
              <a:rPr lang="ru-RU" dirty="0"/>
              <a:t> та гостями </a:t>
            </a:r>
            <a:r>
              <a:rPr lang="ru-RU" dirty="0" err="1"/>
              <a:t>ведуть</a:t>
            </a:r>
            <a:r>
              <a:rPr lang="ru-RU" dirty="0"/>
              <a:t> до </a:t>
            </a:r>
            <a:r>
              <a:rPr lang="ru-RU" dirty="0" err="1"/>
              <a:t>спроб</a:t>
            </a:r>
            <a:r>
              <a:rPr lang="ru-RU" dirty="0"/>
              <a:t> </a:t>
            </a:r>
            <a:r>
              <a:rPr lang="ru-RU" dirty="0" err="1"/>
              <a:t>скоріше</a:t>
            </a:r>
            <a:r>
              <a:rPr lang="ru-RU" dirty="0"/>
              <a:t> «</a:t>
            </a:r>
            <a:r>
              <a:rPr lang="ru-RU" dirty="0" err="1"/>
              <a:t>підігнати</a:t>
            </a:r>
            <a:r>
              <a:rPr lang="ru-RU" dirty="0"/>
              <a:t>»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 smtClean="0"/>
              <a:t>стереотипи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3314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Інтеріндивідуальні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/>
              <a:t>У </a:t>
            </a:r>
            <a:r>
              <a:rPr lang="ru-RU" sz="1600" dirty="0" err="1"/>
              <a:t>цьому</a:t>
            </a:r>
            <a:r>
              <a:rPr lang="ru-RU" sz="1600" dirty="0"/>
              <a:t> </a:t>
            </a:r>
            <a:r>
              <a:rPr lang="ru-RU" sz="1600" dirty="0" err="1"/>
              <a:t>випадку</a:t>
            </a:r>
            <a:r>
              <a:rPr lang="ru-RU" sz="1600" dirty="0"/>
              <a:t> </a:t>
            </a:r>
            <a:r>
              <a:rPr lang="ru-RU" sz="1600" dirty="0" err="1"/>
              <a:t>досліджуються</a:t>
            </a:r>
            <a:r>
              <a:rPr lang="ru-RU" sz="1600" dirty="0"/>
              <a:t> </a:t>
            </a:r>
            <a:r>
              <a:rPr lang="ru-RU" sz="1600" dirty="0" err="1"/>
              <a:t>процеси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відбуваються</a:t>
            </a:r>
            <a:r>
              <a:rPr lang="ru-RU" sz="1600" dirty="0"/>
              <a:t> не </a:t>
            </a:r>
            <a:r>
              <a:rPr lang="ru-RU" sz="1600" dirty="0" err="1"/>
              <a:t>всередині</a:t>
            </a:r>
            <a:r>
              <a:rPr lang="ru-RU" sz="1600" dirty="0"/>
              <a:t> одного </a:t>
            </a:r>
            <a:r>
              <a:rPr lang="ru-RU" sz="1600" dirty="0" err="1"/>
              <a:t>індивідуума</a:t>
            </a:r>
            <a:r>
              <a:rPr lang="ru-RU" sz="1600" dirty="0"/>
              <a:t>, а </a:t>
            </a:r>
            <a:r>
              <a:rPr lang="ru-RU" sz="1600" dirty="0" err="1"/>
              <a:t>між</a:t>
            </a:r>
            <a:r>
              <a:rPr lang="ru-RU" sz="1600" dirty="0"/>
              <a:t> </a:t>
            </a:r>
            <a:r>
              <a:rPr lang="ru-RU" sz="1600" dirty="0" err="1"/>
              <a:t>двома</a:t>
            </a:r>
            <a:r>
              <a:rPr lang="ru-RU" sz="1600" dirty="0"/>
              <a:t> й </a:t>
            </a:r>
            <a:r>
              <a:rPr lang="ru-RU" sz="1600" dirty="0" err="1"/>
              <a:t>більше</a:t>
            </a:r>
            <a:r>
              <a:rPr lang="ru-RU" sz="1600" dirty="0"/>
              <a:t> </a:t>
            </a:r>
            <a:r>
              <a:rPr lang="ru-RU" sz="1600" dirty="0" err="1"/>
              <a:t>індивідуумами</a:t>
            </a:r>
            <a:r>
              <a:rPr lang="ru-RU" sz="1600" dirty="0"/>
              <a:t>.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1907178"/>
            <a:ext cx="6264350" cy="391885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прикладів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– </a:t>
            </a:r>
            <a:r>
              <a:rPr lang="ru-RU" dirty="0" err="1"/>
              <a:t>соціальний</a:t>
            </a:r>
            <a:r>
              <a:rPr lang="ru-RU" dirty="0"/>
              <a:t>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учасниками</a:t>
            </a:r>
            <a:r>
              <a:rPr lang="ru-RU" dirty="0"/>
              <a:t>.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 </a:t>
            </a:r>
            <a:r>
              <a:rPr lang="ru-RU" dirty="0" err="1"/>
              <a:t>вивчають</a:t>
            </a:r>
            <a:r>
              <a:rPr lang="ru-RU" dirty="0"/>
              <a:t> </a:t>
            </a:r>
            <a:r>
              <a:rPr lang="ru-RU" dirty="0" err="1"/>
              <a:t>альтруїзм</a:t>
            </a:r>
            <a:r>
              <a:rPr lang="ru-RU" dirty="0"/>
              <a:t> та </a:t>
            </a:r>
            <a:r>
              <a:rPr lang="ru-RU" dirty="0" err="1"/>
              <a:t>допомогу</a:t>
            </a:r>
            <a:r>
              <a:rPr lang="ru-RU" dirty="0"/>
              <a:t>, </a:t>
            </a:r>
            <a:r>
              <a:rPr lang="ru-RU" dirty="0" err="1"/>
              <a:t>змагання</a:t>
            </a:r>
            <a:r>
              <a:rPr lang="ru-RU" dirty="0"/>
              <a:t> та </a:t>
            </a:r>
            <a:r>
              <a:rPr lang="ru-RU" dirty="0" err="1"/>
              <a:t>агресію</a:t>
            </a:r>
            <a:r>
              <a:rPr lang="ru-RU" dirty="0"/>
              <a:t>. </a:t>
            </a:r>
            <a:r>
              <a:rPr lang="ru-RU" dirty="0" err="1"/>
              <a:t>Спостерігається</a:t>
            </a:r>
            <a:r>
              <a:rPr lang="ru-RU" dirty="0"/>
              <a:t> </a:t>
            </a:r>
            <a:r>
              <a:rPr lang="ru-RU" dirty="0" err="1"/>
              <a:t>різний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товариськості</a:t>
            </a:r>
            <a:r>
              <a:rPr lang="ru-RU" dirty="0"/>
              <a:t> культур, </a:t>
            </a:r>
            <a:r>
              <a:rPr lang="ru-RU" dirty="0" err="1"/>
              <a:t>розпорошених</a:t>
            </a:r>
            <a:r>
              <a:rPr lang="ru-RU" dirty="0"/>
              <a:t> у </a:t>
            </a:r>
            <a:r>
              <a:rPr lang="ru-RU" dirty="0" err="1"/>
              <a:t>просторі</a:t>
            </a:r>
            <a:r>
              <a:rPr lang="ru-RU" dirty="0"/>
              <a:t> та </a:t>
            </a:r>
            <a:r>
              <a:rPr lang="ru-RU" dirty="0" err="1"/>
              <a:t>часі</a:t>
            </a:r>
            <a:r>
              <a:rPr lang="ru-RU" dirty="0"/>
              <a:t>. </a:t>
            </a:r>
            <a:r>
              <a:rPr lang="ru-RU" dirty="0" err="1"/>
              <a:t>Багато</a:t>
            </a:r>
            <a:r>
              <a:rPr lang="ru-RU" dirty="0"/>
              <a:t> з </a:t>
            </a:r>
            <a:r>
              <a:rPr lang="ru-RU" dirty="0" err="1"/>
              <a:t>туристських</a:t>
            </a:r>
            <a:r>
              <a:rPr lang="ru-RU" dirty="0"/>
              <a:t> </a:t>
            </a:r>
            <a:r>
              <a:rPr lang="ru-RU" dirty="0" err="1"/>
              <a:t>центрів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розглядатися</a:t>
            </a:r>
            <a:r>
              <a:rPr lang="ru-RU" dirty="0"/>
              <a:t> як </a:t>
            </a:r>
            <a:r>
              <a:rPr lang="ru-RU" dirty="0" err="1"/>
              <a:t>такі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змагаються</a:t>
            </a:r>
            <a:r>
              <a:rPr lang="ru-RU" dirty="0"/>
              <a:t> за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гостем та господарем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можливістю</a:t>
            </a:r>
            <a:r>
              <a:rPr lang="ru-RU" dirty="0"/>
              <a:t> </a:t>
            </a:r>
            <a:r>
              <a:rPr lang="ru-RU" dirty="0" err="1"/>
              <a:t>подальшої</a:t>
            </a:r>
            <a:r>
              <a:rPr lang="ru-RU" dirty="0"/>
              <a:t> </a:t>
            </a:r>
            <a:r>
              <a:rPr lang="ru-RU" dirty="0" err="1"/>
              <a:t>агресії</a:t>
            </a:r>
            <a:r>
              <a:rPr lang="ru-RU" dirty="0"/>
              <a:t> з боку того,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обороняється</a:t>
            </a:r>
            <a:r>
              <a:rPr lang="ru-RU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000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Групові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err="1"/>
              <a:t>Соціальна</a:t>
            </a:r>
            <a:r>
              <a:rPr lang="ru-RU" sz="1600" dirty="0"/>
              <a:t> </a:t>
            </a:r>
            <a:r>
              <a:rPr lang="ru-RU" sz="1600" dirty="0" err="1"/>
              <a:t>група</a:t>
            </a:r>
            <a:r>
              <a:rPr lang="ru-RU" sz="1600" dirty="0"/>
              <a:t> –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колектив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психологічно</a:t>
            </a:r>
            <a:r>
              <a:rPr lang="ru-RU" sz="1600" dirty="0"/>
              <a:t> </a:t>
            </a:r>
            <a:r>
              <a:rPr lang="ru-RU" sz="1600" dirty="0" err="1"/>
              <a:t>залучає</a:t>
            </a:r>
            <a:r>
              <a:rPr lang="ru-RU" sz="1600" dirty="0"/>
              <a:t> </a:t>
            </a:r>
            <a:r>
              <a:rPr lang="ru-RU" sz="1600" dirty="0" err="1"/>
              <a:t>індивідуума</a:t>
            </a:r>
            <a:r>
              <a:rPr lang="ru-RU" sz="1600" dirty="0"/>
              <a:t>, на </a:t>
            </a:r>
            <a:r>
              <a:rPr lang="ru-RU" sz="1600" dirty="0" err="1"/>
              <a:t>якого</a:t>
            </a:r>
            <a:r>
              <a:rPr lang="ru-RU" sz="1600" dirty="0"/>
              <a:t> </a:t>
            </a:r>
            <a:r>
              <a:rPr lang="ru-RU" sz="1600" dirty="0" err="1"/>
              <a:t>він</a:t>
            </a:r>
            <a:r>
              <a:rPr lang="ru-RU" sz="1600" dirty="0"/>
              <a:t> </a:t>
            </a:r>
            <a:r>
              <a:rPr lang="ru-RU" sz="1600" dirty="0" err="1"/>
              <a:t>може</a:t>
            </a:r>
            <a:r>
              <a:rPr lang="ru-RU" sz="1600" dirty="0"/>
              <a:t> </a:t>
            </a:r>
            <a:r>
              <a:rPr lang="ru-RU" sz="1600" dirty="0" err="1"/>
              <a:t>справити</a:t>
            </a:r>
            <a:r>
              <a:rPr lang="ru-RU" sz="1600" dirty="0"/>
              <a:t> </a:t>
            </a:r>
            <a:r>
              <a:rPr lang="ru-RU" sz="1600" dirty="0" err="1"/>
              <a:t>інформаційний</a:t>
            </a:r>
            <a:r>
              <a:rPr lang="ru-RU" sz="1600" dirty="0"/>
              <a:t>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нормативний</a:t>
            </a:r>
            <a:r>
              <a:rPr lang="ru-RU" sz="1600" dirty="0"/>
              <a:t> </a:t>
            </a:r>
            <a:r>
              <a:rPr lang="ru-RU" sz="1600" dirty="0" err="1"/>
              <a:t>соціальний</a:t>
            </a:r>
            <a:r>
              <a:rPr lang="ru-RU" sz="1600" dirty="0"/>
              <a:t> </a:t>
            </a:r>
            <a:r>
              <a:rPr lang="ru-RU" sz="1600" dirty="0" err="1"/>
              <a:t>вплив</a:t>
            </a:r>
            <a:r>
              <a:rPr lang="ru-RU" sz="1600" dirty="0"/>
              <a:t>. 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1907178"/>
            <a:ext cx="6264350" cy="391885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людську</a:t>
            </a:r>
            <a:r>
              <a:rPr lang="ru-RU" dirty="0"/>
              <a:t> </a:t>
            </a:r>
            <a:r>
              <a:rPr lang="ru-RU" dirty="0" err="1"/>
              <a:t>поведінку</a:t>
            </a:r>
            <a:r>
              <a:rPr lang="ru-RU" dirty="0"/>
              <a:t> в </a:t>
            </a:r>
            <a:r>
              <a:rPr lang="ru-RU" dirty="0" err="1"/>
              <a:t>туризмі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в </a:t>
            </a:r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справлятися</a:t>
            </a:r>
            <a:r>
              <a:rPr lang="ru-RU" dirty="0"/>
              <a:t> </a:t>
            </a:r>
            <a:r>
              <a:rPr lang="ru-RU" dirty="0" err="1"/>
              <a:t>головними</a:t>
            </a:r>
            <a:r>
              <a:rPr lang="ru-RU" dirty="0"/>
              <a:t> (</a:t>
            </a:r>
            <a:r>
              <a:rPr lang="ru-RU" dirty="0" err="1"/>
              <a:t>первинними</a:t>
            </a:r>
            <a:r>
              <a:rPr lang="ru-RU" dirty="0"/>
              <a:t>)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другорядними</a:t>
            </a:r>
            <a:r>
              <a:rPr lang="ru-RU" dirty="0"/>
              <a:t> (</a:t>
            </a:r>
            <a:r>
              <a:rPr lang="ru-RU" dirty="0" err="1"/>
              <a:t>вторинними</a:t>
            </a:r>
            <a:r>
              <a:rPr lang="ru-RU" dirty="0"/>
              <a:t>) </a:t>
            </a:r>
            <a:r>
              <a:rPr lang="ru-RU" dirty="0" err="1"/>
              <a:t>групами</a:t>
            </a:r>
            <a:r>
              <a:rPr lang="ru-RU" dirty="0"/>
              <a:t>. У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груповий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буде </a:t>
            </a:r>
            <a:r>
              <a:rPr lang="ru-RU" dirty="0" err="1"/>
              <a:t>придатним</a:t>
            </a:r>
            <a:r>
              <a:rPr lang="ru-RU" dirty="0"/>
              <a:t> для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взаємин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гостями та </a:t>
            </a:r>
            <a:r>
              <a:rPr lang="ru-RU" dirty="0" smtClean="0"/>
              <a:t>господарями.</a:t>
            </a:r>
          </a:p>
          <a:p>
            <a:pPr algn="just"/>
            <a:r>
              <a:rPr lang="ru-RU" dirty="0" err="1"/>
              <a:t>Особливий</a:t>
            </a:r>
            <a:r>
              <a:rPr lang="ru-RU" dirty="0"/>
              <a:t> </a:t>
            </a:r>
            <a:r>
              <a:rPr lang="ru-RU" dirty="0" err="1"/>
              <a:t>інтерес</a:t>
            </a:r>
            <a:r>
              <a:rPr lang="ru-RU" dirty="0"/>
              <a:t> до </a:t>
            </a:r>
            <a:r>
              <a:rPr lang="ru-RU" dirty="0" err="1"/>
              <a:t>групового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привертає</a:t>
            </a:r>
            <a:r>
              <a:rPr lang="ru-RU" dirty="0"/>
              <a:t> </a:t>
            </a:r>
            <a:r>
              <a:rPr lang="ru-RU" dirty="0" err="1"/>
              <a:t>культурний</a:t>
            </a:r>
            <a:r>
              <a:rPr lang="ru-RU" dirty="0"/>
              <a:t> шок. </a:t>
            </a:r>
            <a:r>
              <a:rPr lang="ru-RU" dirty="0" err="1"/>
              <a:t>Відомо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у той час, коли у низки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труднощі</a:t>
            </a:r>
            <a:r>
              <a:rPr lang="ru-RU" dirty="0"/>
              <a:t> при </a:t>
            </a:r>
            <a:r>
              <a:rPr lang="ru-RU" dirty="0" err="1"/>
              <a:t>переході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до </a:t>
            </a:r>
            <a:r>
              <a:rPr lang="ru-RU" dirty="0" err="1"/>
              <a:t>іншої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мігранти</a:t>
            </a:r>
            <a:r>
              <a:rPr lang="ru-RU" dirty="0"/>
              <a:t>, </a:t>
            </a:r>
            <a:r>
              <a:rPr lang="ru-RU" dirty="0" err="1"/>
              <a:t>тимчасові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, </a:t>
            </a:r>
            <a:r>
              <a:rPr lang="ru-RU" dirty="0" err="1"/>
              <a:t>студенти</a:t>
            </a:r>
            <a:r>
              <a:rPr lang="ru-RU" dirty="0"/>
              <a:t>), </a:t>
            </a:r>
            <a:r>
              <a:rPr lang="ru-RU" dirty="0" err="1"/>
              <a:t>туристи</a:t>
            </a:r>
            <a:r>
              <a:rPr lang="ru-RU" dirty="0"/>
              <a:t> </a:t>
            </a:r>
            <a:r>
              <a:rPr lang="ru-RU" dirty="0" err="1"/>
              <a:t>являють</a:t>
            </a:r>
            <a:r>
              <a:rPr lang="ru-RU" dirty="0"/>
              <a:t> собою </a:t>
            </a:r>
            <a:r>
              <a:rPr lang="ru-RU" dirty="0" err="1"/>
              <a:t>відмінну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них </a:t>
            </a:r>
            <a:r>
              <a:rPr lang="ru-RU" dirty="0" err="1"/>
              <a:t>групу</a:t>
            </a:r>
            <a:r>
              <a:rPr lang="ru-RU" dirty="0"/>
              <a:t> з культурного шоку. </a:t>
            </a:r>
            <a:r>
              <a:rPr lang="ru-RU" dirty="0" err="1"/>
              <a:t>Проблеми</a:t>
            </a:r>
            <a:r>
              <a:rPr lang="ru-RU" dirty="0"/>
              <a:t> культурного шоку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частіше</a:t>
            </a:r>
            <a:r>
              <a:rPr lang="ru-RU" dirty="0"/>
              <a:t> за все при </a:t>
            </a:r>
            <a:r>
              <a:rPr lang="ru-RU" dirty="0" err="1"/>
              <a:t>великій</a:t>
            </a:r>
            <a:r>
              <a:rPr lang="ru-RU" dirty="0"/>
              <a:t> </a:t>
            </a:r>
            <a:r>
              <a:rPr lang="ru-RU" dirty="0" err="1"/>
              <a:t>технологічній</a:t>
            </a:r>
            <a:r>
              <a:rPr lang="ru-RU" dirty="0"/>
              <a:t> </a:t>
            </a:r>
            <a:r>
              <a:rPr lang="ru-RU" dirty="0" err="1"/>
              <a:t>витонченості</a:t>
            </a:r>
            <a:r>
              <a:rPr lang="ru-RU" dirty="0"/>
              <a:t> та </a:t>
            </a:r>
            <a:r>
              <a:rPr lang="ru-RU" dirty="0" err="1"/>
              <a:t>благополуччі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контактують</a:t>
            </a:r>
            <a:r>
              <a:rPr lang="ru-RU" dirty="0"/>
              <a:t>, а </a:t>
            </a:r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  <a:r>
              <a:rPr lang="ru-RU" dirty="0" err="1"/>
              <a:t>туристів</a:t>
            </a:r>
            <a:r>
              <a:rPr lang="ru-RU" dirty="0"/>
              <a:t> </a:t>
            </a:r>
            <a:r>
              <a:rPr lang="ru-RU" dirty="0" err="1"/>
              <a:t>порушує</a:t>
            </a:r>
            <a:r>
              <a:rPr lang="ru-RU" dirty="0"/>
              <a:t> правила </a:t>
            </a:r>
            <a:r>
              <a:rPr lang="ru-RU" dirty="0" err="1"/>
              <a:t>місцевої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та </a:t>
            </a:r>
            <a:r>
              <a:rPr lang="ru-RU" dirty="0" err="1"/>
              <a:t>викликає</a:t>
            </a:r>
            <a:r>
              <a:rPr lang="ru-RU" dirty="0"/>
              <a:t> </a:t>
            </a:r>
            <a:r>
              <a:rPr lang="ru-RU" dirty="0" err="1"/>
              <a:t>занепокоєння</a:t>
            </a:r>
            <a:r>
              <a:rPr lang="ru-RU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0024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ПЕДАГОГІКА ТУРИЗМУ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483327"/>
            <a:ext cx="6264350" cy="27025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/>
              <a:t>Педагогіка</a:t>
            </a:r>
            <a:r>
              <a:rPr lang="ru-RU" dirty="0"/>
              <a:t> (гр. </a:t>
            </a:r>
            <a:r>
              <a:rPr lang="en-US" dirty="0" err="1"/>
              <a:t>paidagogike</a:t>
            </a:r>
            <a:r>
              <a:rPr lang="en-US" dirty="0"/>
              <a:t> – </a:t>
            </a:r>
            <a:r>
              <a:rPr lang="ru-RU" dirty="0"/>
              <a:t>буквально </a:t>
            </a:r>
            <a:r>
              <a:rPr lang="ru-RU" dirty="0" err="1"/>
              <a:t>перекладається</a:t>
            </a:r>
            <a:r>
              <a:rPr lang="ru-RU" dirty="0"/>
              <a:t> як «</a:t>
            </a:r>
            <a:r>
              <a:rPr lang="ru-RU" dirty="0" err="1"/>
              <a:t>дітоводіння</a:t>
            </a:r>
            <a:r>
              <a:rPr lang="ru-RU" dirty="0"/>
              <a:t>) – наука про </a:t>
            </a:r>
            <a:r>
              <a:rPr lang="ru-RU" dirty="0" err="1"/>
              <a:t>виховання</a:t>
            </a:r>
            <a:r>
              <a:rPr lang="ru-RU" dirty="0"/>
              <a:t> та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покоління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зростає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наука про </a:t>
            </a:r>
            <a:r>
              <a:rPr lang="ru-RU" dirty="0" err="1"/>
              <a:t>закономірності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, </a:t>
            </a:r>
            <a:r>
              <a:rPr lang="ru-RU" dirty="0" err="1"/>
              <a:t>освіти</a:t>
            </a:r>
            <a:r>
              <a:rPr lang="ru-RU" dirty="0"/>
              <a:t> та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поколінь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зростають</a:t>
            </a:r>
            <a:r>
              <a:rPr lang="ru-RU" dirty="0"/>
              <a:t>, та </a:t>
            </a:r>
            <a:r>
              <a:rPr lang="ru-RU" dirty="0" err="1"/>
              <a:t>дорослих</a:t>
            </a:r>
            <a:r>
              <a:rPr lang="ru-RU" dirty="0"/>
              <a:t> людей. У </a:t>
            </a:r>
            <a:r>
              <a:rPr lang="ru-RU" dirty="0" err="1"/>
              <a:t>давньому</a:t>
            </a:r>
            <a:r>
              <a:rPr lang="ru-RU" dirty="0"/>
              <a:t> </a:t>
            </a:r>
            <a:r>
              <a:rPr lang="ru-RU" dirty="0" err="1"/>
              <a:t>світі</a:t>
            </a:r>
            <a:r>
              <a:rPr lang="ru-RU" dirty="0"/>
              <a:t> педагогом (буквально «</a:t>
            </a:r>
            <a:r>
              <a:rPr lang="ru-RU" dirty="0" err="1"/>
              <a:t>дітоводієм</a:t>
            </a:r>
            <a:r>
              <a:rPr lang="ru-RU" dirty="0"/>
              <a:t>») </a:t>
            </a:r>
            <a:r>
              <a:rPr lang="ru-RU" dirty="0" err="1"/>
              <a:t>називався</a:t>
            </a:r>
            <a:r>
              <a:rPr lang="ru-RU" dirty="0"/>
              <a:t> дядька-раб,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супроводжував</a:t>
            </a:r>
            <a:r>
              <a:rPr lang="ru-RU" dirty="0"/>
              <a:t> </a:t>
            </a:r>
            <a:r>
              <a:rPr lang="ru-RU" dirty="0" err="1"/>
              <a:t>сина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господаря, </a:t>
            </a:r>
            <a:r>
              <a:rPr lang="ru-RU" dirty="0" err="1"/>
              <a:t>охороняв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та </a:t>
            </a:r>
            <a:r>
              <a:rPr lang="ru-RU" dirty="0" err="1"/>
              <a:t>ніс</a:t>
            </a:r>
            <a:r>
              <a:rPr lang="ru-RU" dirty="0"/>
              <a:t> за ним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учбове</a:t>
            </a:r>
            <a:r>
              <a:rPr lang="ru-RU" dirty="0"/>
              <a:t> </a:t>
            </a:r>
            <a:r>
              <a:rPr lang="ru-RU" dirty="0" err="1"/>
              <a:t>приладдя</a:t>
            </a:r>
            <a:r>
              <a:rPr lang="ru-RU" dirty="0"/>
              <a:t>. </a:t>
            </a:r>
            <a:r>
              <a:rPr lang="ru-RU" dirty="0" err="1"/>
              <a:t>Педагогіка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сторіч</a:t>
            </a:r>
            <a:r>
              <a:rPr lang="ru-RU" dirty="0"/>
              <a:t> </a:t>
            </a:r>
            <a:r>
              <a:rPr lang="ru-RU" dirty="0" err="1"/>
              <a:t>розвивалася</a:t>
            </a:r>
            <a:r>
              <a:rPr lang="ru-RU" dirty="0"/>
              <a:t> як наука про </a:t>
            </a:r>
            <a:r>
              <a:rPr lang="ru-RU" dirty="0" err="1"/>
              <a:t>виховання</a:t>
            </a:r>
            <a:r>
              <a:rPr lang="ru-RU" dirty="0"/>
              <a:t>, </a:t>
            </a:r>
            <a:r>
              <a:rPr lang="ru-RU" dirty="0" err="1"/>
              <a:t>освіту</a:t>
            </a:r>
            <a:r>
              <a:rPr lang="ru-RU" dirty="0"/>
              <a:t> та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і </a:t>
            </a:r>
            <a:r>
              <a:rPr lang="ru-RU" dirty="0" err="1"/>
              <a:t>молоді</a:t>
            </a:r>
            <a:r>
              <a:rPr lang="ru-RU" dirty="0"/>
              <a:t>.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педагогіки</a:t>
            </a:r>
            <a:r>
              <a:rPr lang="ru-RU" dirty="0"/>
              <a:t> стала </a:t>
            </a:r>
            <a:r>
              <a:rPr lang="ru-RU" dirty="0" err="1"/>
              <a:t>автогогіка</a:t>
            </a:r>
            <a:r>
              <a:rPr lang="ru-RU" dirty="0"/>
              <a:t> – наука про </a:t>
            </a:r>
            <a:r>
              <a:rPr lang="ru-RU" dirty="0" err="1"/>
              <a:t>закономірності</a:t>
            </a:r>
            <a:r>
              <a:rPr lang="ru-RU" dirty="0"/>
              <a:t> </a:t>
            </a:r>
            <a:r>
              <a:rPr lang="ru-RU" dirty="0" err="1"/>
              <a:t>самовиховання</a:t>
            </a:r>
            <a:r>
              <a:rPr lang="ru-RU" dirty="0"/>
              <a:t>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3317966"/>
            <a:ext cx="6265588" cy="2737781"/>
          </a:xfrm>
        </p:spPr>
        <p:txBody>
          <a:bodyPr/>
          <a:lstStyle/>
          <a:p>
            <a:pPr algn="just"/>
            <a:r>
              <a:rPr lang="ru-RU" dirty="0"/>
              <a:t>У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педагогіки</a:t>
            </a:r>
            <a:r>
              <a:rPr lang="ru-RU" dirty="0"/>
              <a:t> туризму </a:t>
            </a:r>
            <a:r>
              <a:rPr lang="ru-RU" dirty="0" err="1"/>
              <a:t>видне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посідати</a:t>
            </a:r>
            <a:r>
              <a:rPr lang="ru-RU" dirty="0"/>
              <a:t> </a:t>
            </a:r>
            <a:r>
              <a:rPr lang="ru-RU" dirty="0" err="1"/>
              <a:t>методологічні</a:t>
            </a:r>
            <a:r>
              <a:rPr lang="ru-RU" dirty="0"/>
              <a:t> засади (</a:t>
            </a:r>
            <a:r>
              <a:rPr lang="ru-RU" dirty="0" err="1"/>
              <a:t>принципи</a:t>
            </a:r>
            <a:r>
              <a:rPr lang="ru-RU" dirty="0"/>
              <a:t>) </a:t>
            </a:r>
            <a:r>
              <a:rPr lang="ru-RU" dirty="0" err="1"/>
              <a:t>педагогіки</a:t>
            </a:r>
            <a:r>
              <a:rPr lang="ru-RU" dirty="0"/>
              <a:t> туризму, </a:t>
            </a:r>
            <a:r>
              <a:rPr lang="ru-RU" dirty="0" err="1"/>
              <a:t>методологічні</a:t>
            </a:r>
            <a:r>
              <a:rPr lang="ru-RU" dirty="0"/>
              <a:t> засади </a:t>
            </a:r>
            <a:r>
              <a:rPr lang="ru-RU" dirty="0" err="1"/>
              <a:t>туристського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, </a:t>
            </a:r>
            <a:r>
              <a:rPr lang="ru-RU" dirty="0" err="1"/>
              <a:t>методологія</a:t>
            </a:r>
            <a:r>
              <a:rPr lang="ru-RU" dirty="0"/>
              <a:t> </a:t>
            </a:r>
            <a:r>
              <a:rPr lang="ru-RU" dirty="0" err="1"/>
              <a:t>туристської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та </a:t>
            </a:r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методологія</a:t>
            </a:r>
            <a:r>
              <a:rPr lang="ru-RU" dirty="0"/>
              <a:t> </a:t>
            </a:r>
            <a:r>
              <a:rPr lang="ru-RU" dirty="0" err="1"/>
              <a:t>туристської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0756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ПЕДАГОГІКА ТУРИЗМУ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483326"/>
            <a:ext cx="6264350" cy="344859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Предмет </a:t>
            </a:r>
            <a:r>
              <a:rPr lang="ru-RU" dirty="0" err="1"/>
              <a:t>педагогіки</a:t>
            </a:r>
            <a:r>
              <a:rPr lang="ru-RU" dirty="0"/>
              <a:t> туризму – </a:t>
            </a:r>
            <a:r>
              <a:rPr lang="ru-RU" dirty="0" err="1"/>
              <a:t>особлива</a:t>
            </a:r>
            <a:r>
              <a:rPr lang="ru-RU" dirty="0"/>
              <a:t> сфера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/>
              <a:t> у </a:t>
            </a:r>
            <a:r>
              <a:rPr lang="ru-RU" dirty="0" err="1"/>
              <a:t>вихованні</a:t>
            </a:r>
            <a:r>
              <a:rPr lang="ru-RU" dirty="0"/>
              <a:t> (</a:t>
            </a:r>
            <a:r>
              <a:rPr lang="ru-RU" dirty="0" err="1"/>
              <a:t>складовими</a:t>
            </a:r>
            <a:r>
              <a:rPr lang="ru-RU" dirty="0"/>
              <a:t> </a:t>
            </a:r>
            <a:r>
              <a:rPr lang="ru-RU" dirty="0" err="1"/>
              <a:t>частинами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є </a:t>
            </a:r>
            <a:r>
              <a:rPr lang="ru-RU" dirty="0" err="1"/>
              <a:t>освіта</a:t>
            </a:r>
            <a:r>
              <a:rPr lang="ru-RU" dirty="0"/>
              <a:t> та </a:t>
            </a:r>
            <a:r>
              <a:rPr lang="ru-RU" dirty="0" err="1"/>
              <a:t>навчання</a:t>
            </a:r>
            <a:r>
              <a:rPr lang="ru-RU" dirty="0"/>
              <a:t>)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перебування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в </a:t>
            </a:r>
            <a:r>
              <a:rPr lang="ru-RU" dirty="0" err="1"/>
              <a:t>оздоровчих</a:t>
            </a:r>
            <a:r>
              <a:rPr lang="ru-RU" dirty="0"/>
              <a:t>, </a:t>
            </a:r>
            <a:r>
              <a:rPr lang="ru-RU" dirty="0" err="1"/>
              <a:t>пізнавальних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професійно-ділових</a:t>
            </a:r>
            <a:r>
              <a:rPr lang="ru-RU" dirty="0"/>
              <a:t> </a:t>
            </a:r>
            <a:r>
              <a:rPr lang="ru-RU" dirty="0" err="1"/>
              <a:t>цілях</a:t>
            </a:r>
            <a:r>
              <a:rPr lang="ru-RU" dirty="0"/>
              <a:t> на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і </a:t>
            </a: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професіонала</a:t>
            </a:r>
            <a:r>
              <a:rPr lang="ru-RU" dirty="0"/>
              <a:t> для туризму. </a:t>
            </a:r>
            <a:r>
              <a:rPr lang="ru-RU" dirty="0" err="1"/>
              <a:t>Педагогіка</a:t>
            </a:r>
            <a:r>
              <a:rPr lang="ru-RU" dirty="0"/>
              <a:t> туризму </a:t>
            </a:r>
            <a:r>
              <a:rPr lang="ru-RU" dirty="0" err="1"/>
              <a:t>досліджує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 як </a:t>
            </a:r>
            <a:r>
              <a:rPr lang="ru-RU" dirty="0" err="1"/>
              <a:t>свідомий</a:t>
            </a:r>
            <a:r>
              <a:rPr lang="ru-RU" dirty="0"/>
              <a:t> та </a:t>
            </a:r>
            <a:r>
              <a:rPr lang="ru-RU" dirty="0" err="1"/>
              <a:t>планомірний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 до </a:t>
            </a:r>
            <a:r>
              <a:rPr lang="ru-RU" dirty="0" err="1"/>
              <a:t>життєтворчості</a:t>
            </a:r>
            <a:r>
              <a:rPr lang="ru-RU" dirty="0"/>
              <a:t> в </a:t>
            </a:r>
            <a:r>
              <a:rPr lang="ru-RU" dirty="0" err="1"/>
              <a:t>інокультурі</a:t>
            </a:r>
            <a:r>
              <a:rPr lang="ru-RU" dirty="0"/>
              <a:t>, </a:t>
            </a:r>
            <a:r>
              <a:rPr lang="ru-RU" dirty="0" err="1"/>
              <a:t>розкриває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, </a:t>
            </a:r>
            <a:r>
              <a:rPr lang="ru-RU" dirty="0" err="1"/>
              <a:t>закономірності</a:t>
            </a:r>
            <a:r>
              <a:rPr lang="ru-RU" dirty="0"/>
              <a:t>, </a:t>
            </a:r>
            <a:r>
              <a:rPr lang="ru-RU" dirty="0" err="1"/>
              <a:t>тенденції</a:t>
            </a:r>
            <a:r>
              <a:rPr lang="ru-RU" dirty="0"/>
              <a:t> та </a:t>
            </a:r>
            <a:r>
              <a:rPr lang="ru-RU" dirty="0" err="1"/>
              <a:t>перспективи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, </a:t>
            </a:r>
            <a:r>
              <a:rPr lang="ru-RU" dirty="0" err="1"/>
              <a:t>вивчає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й правила,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виховну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3931920"/>
            <a:ext cx="6265588" cy="2123827"/>
          </a:xfrm>
        </p:spPr>
        <p:txBody>
          <a:bodyPr/>
          <a:lstStyle/>
          <a:p>
            <a:pPr algn="just"/>
            <a:r>
              <a:rPr lang="ru-RU" dirty="0" err="1"/>
              <a:t>Педагогіка</a:t>
            </a:r>
            <a:r>
              <a:rPr lang="ru-RU" dirty="0"/>
              <a:t> туризму </a:t>
            </a:r>
            <a:r>
              <a:rPr lang="ru-RU" dirty="0" err="1"/>
              <a:t>ґрунтується</a:t>
            </a:r>
            <a:r>
              <a:rPr lang="ru-RU" dirty="0"/>
              <a:t> на </a:t>
            </a:r>
            <a:r>
              <a:rPr lang="ru-RU" dirty="0" err="1"/>
              <a:t>загальній</a:t>
            </a:r>
            <a:r>
              <a:rPr lang="ru-RU" dirty="0"/>
              <a:t> </a:t>
            </a:r>
            <a:r>
              <a:rPr lang="ru-RU" dirty="0" err="1"/>
              <a:t>педагогіці</a:t>
            </a:r>
            <a:r>
              <a:rPr lang="ru-RU" dirty="0"/>
              <a:t>,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покоління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зростає</a:t>
            </a:r>
            <a:r>
              <a:rPr lang="ru-RU" dirty="0"/>
              <a:t>. </a:t>
            </a:r>
            <a:r>
              <a:rPr lang="ru-RU" dirty="0" err="1"/>
              <a:t>Безумовно</a:t>
            </a:r>
            <a:r>
              <a:rPr lang="ru-RU" dirty="0"/>
              <a:t>, </a:t>
            </a:r>
            <a:r>
              <a:rPr lang="ru-RU" dirty="0" err="1"/>
              <a:t>ще</a:t>
            </a:r>
            <a:r>
              <a:rPr lang="ru-RU" dirty="0"/>
              <a:t> й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б </a:t>
            </a:r>
            <a:r>
              <a:rPr lang="ru-RU" dirty="0" err="1"/>
              <a:t>віці</a:t>
            </a:r>
            <a:r>
              <a:rPr lang="ru-RU" dirty="0"/>
              <a:t> вона не </a:t>
            </a:r>
            <a:r>
              <a:rPr lang="ru-RU" dirty="0" err="1"/>
              <a:t>була</a:t>
            </a:r>
            <a:r>
              <a:rPr lang="ru-RU" dirty="0"/>
              <a:t>, коли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подорож</a:t>
            </a:r>
            <a:r>
              <a:rPr lang="ru-RU" dirty="0"/>
              <a:t>, </a:t>
            </a:r>
            <a:r>
              <a:rPr lang="ru-RU" dirty="0" err="1"/>
              <a:t>стає</a:t>
            </a:r>
            <a:r>
              <a:rPr lang="ru-RU" dirty="0"/>
              <a:t> туристом.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подорожі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духовних</a:t>
            </a:r>
            <a:r>
              <a:rPr lang="ru-RU" dirty="0"/>
              <a:t> і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якостей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72381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ПЕДАГОГІКА ТУРИЗМУ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483326"/>
            <a:ext cx="6264350" cy="344859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/>
              <a:t>Методологічні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педагогіки</a:t>
            </a:r>
            <a:r>
              <a:rPr lang="ru-RU" dirty="0"/>
              <a:t> туризму: 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ru-RU" dirty="0"/>
              <a:t>ВИХОВНА –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відчуття</a:t>
            </a:r>
            <a:r>
              <a:rPr lang="ru-RU" dirty="0"/>
              <a:t> </a:t>
            </a:r>
            <a:r>
              <a:rPr lang="ru-RU" dirty="0" err="1"/>
              <a:t>колективізму</a:t>
            </a:r>
            <a:r>
              <a:rPr lang="ru-RU" dirty="0"/>
              <a:t>, </a:t>
            </a:r>
            <a:r>
              <a:rPr lang="ru-RU" dirty="0" err="1"/>
              <a:t>моральних</a:t>
            </a:r>
            <a:r>
              <a:rPr lang="ru-RU" dirty="0"/>
              <a:t> і </a:t>
            </a:r>
            <a:r>
              <a:rPr lang="ru-RU" dirty="0" err="1"/>
              <a:t>етичних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уміння</a:t>
            </a:r>
            <a:r>
              <a:rPr lang="ru-RU" dirty="0"/>
              <a:t> </a:t>
            </a:r>
            <a:r>
              <a:rPr lang="ru-RU" dirty="0" err="1"/>
              <a:t>діалогічного</a:t>
            </a:r>
            <a:r>
              <a:rPr lang="ru-RU" dirty="0"/>
              <a:t> </a:t>
            </a:r>
            <a:r>
              <a:rPr lang="ru-RU" dirty="0" err="1"/>
              <a:t>взаєморозуміння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ru-RU" dirty="0"/>
              <a:t>ОСВІТНЯ – </a:t>
            </a:r>
            <a:r>
              <a:rPr lang="ru-RU" dirty="0" err="1"/>
              <a:t>отримання</a:t>
            </a:r>
            <a:r>
              <a:rPr lang="ru-RU" dirty="0"/>
              <a:t>, </a:t>
            </a:r>
            <a:r>
              <a:rPr lang="ru-RU" dirty="0" err="1"/>
              <a:t>поповнення</a:t>
            </a:r>
            <a:r>
              <a:rPr lang="ru-RU" dirty="0"/>
              <a:t> та </a:t>
            </a:r>
            <a:r>
              <a:rPr lang="ru-RU" dirty="0" err="1"/>
              <a:t>закріплення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з </a:t>
            </a:r>
            <a:r>
              <a:rPr lang="ru-RU" dirty="0" err="1"/>
              <a:t>історії</a:t>
            </a:r>
            <a:r>
              <a:rPr lang="ru-RU" dirty="0"/>
              <a:t>, </a:t>
            </a:r>
            <a:r>
              <a:rPr lang="ru-RU" dirty="0" err="1"/>
              <a:t>культурології</a:t>
            </a:r>
            <a:r>
              <a:rPr lang="ru-RU" dirty="0"/>
              <a:t>, </a:t>
            </a:r>
            <a:r>
              <a:rPr lang="ru-RU" dirty="0" err="1"/>
              <a:t>рекреалогії</a:t>
            </a:r>
            <a:r>
              <a:rPr lang="ru-RU" dirty="0"/>
              <a:t>, </a:t>
            </a:r>
            <a:r>
              <a:rPr lang="ru-RU" dirty="0" err="1"/>
              <a:t>природознавства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ru-RU" dirty="0"/>
              <a:t>ОЗДОРОВЧА – </a:t>
            </a:r>
            <a:r>
              <a:rPr lang="ru-RU" dirty="0" err="1"/>
              <a:t>дотримання</a:t>
            </a:r>
            <a:r>
              <a:rPr lang="ru-RU" dirty="0"/>
              <a:t> оптимального режиму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навантажень</a:t>
            </a:r>
            <a:r>
              <a:rPr lang="ru-RU" dirty="0"/>
              <a:t>,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сприятливого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на стан </a:t>
            </a:r>
            <a:r>
              <a:rPr lang="ru-RU" dirty="0" err="1"/>
              <a:t>організму</a:t>
            </a:r>
            <a:r>
              <a:rPr lang="ru-RU" dirty="0"/>
              <a:t>, </a:t>
            </a:r>
            <a:r>
              <a:rPr lang="ru-RU" dirty="0" err="1"/>
              <a:t>дотримання</a:t>
            </a:r>
            <a:r>
              <a:rPr lang="ru-RU" dirty="0"/>
              <a:t> правил </a:t>
            </a:r>
            <a:r>
              <a:rPr lang="ru-RU" dirty="0" err="1"/>
              <a:t>особистої</a:t>
            </a:r>
            <a:r>
              <a:rPr lang="ru-RU" dirty="0"/>
              <a:t> та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гігієни</a:t>
            </a:r>
            <a:r>
              <a:rPr lang="ru-RU" dirty="0"/>
              <a:t>,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адаптаційних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. 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3931920"/>
            <a:ext cx="6265588" cy="2123827"/>
          </a:xfrm>
        </p:spPr>
        <p:txBody>
          <a:bodyPr/>
          <a:lstStyle/>
          <a:p>
            <a:pPr algn="just"/>
            <a:r>
              <a:rPr lang="ru-RU" dirty="0" err="1"/>
              <a:t>Важливим</a:t>
            </a:r>
            <a:r>
              <a:rPr lang="ru-RU" dirty="0"/>
              <a:t> аспектом </a:t>
            </a:r>
            <a:r>
              <a:rPr lang="ru-RU" dirty="0" err="1"/>
              <a:t>виховних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</a:t>
            </a:r>
            <a:r>
              <a:rPr lang="ru-RU" dirty="0" err="1"/>
              <a:t>педагогіки</a:t>
            </a:r>
            <a:r>
              <a:rPr lang="ru-RU" dirty="0"/>
              <a:t> туризму є </a:t>
            </a:r>
            <a:r>
              <a:rPr lang="ru-RU" dirty="0" err="1"/>
              <a:t>аксіологічна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педагогіки</a:t>
            </a:r>
            <a:r>
              <a:rPr lang="ru-RU" dirty="0"/>
              <a:t> туризму. </a:t>
            </a:r>
            <a:r>
              <a:rPr lang="ru-RU" dirty="0" err="1"/>
              <a:t>Атрактивність</a:t>
            </a:r>
            <a:r>
              <a:rPr lang="ru-RU" dirty="0"/>
              <a:t> (</a:t>
            </a:r>
            <a:r>
              <a:rPr lang="ru-RU" dirty="0" err="1"/>
              <a:t>привабливість</a:t>
            </a:r>
            <a:r>
              <a:rPr lang="ru-RU" dirty="0"/>
              <a:t>, </a:t>
            </a:r>
            <a:r>
              <a:rPr lang="ru-RU" dirty="0" err="1"/>
              <a:t>інтерес</a:t>
            </a:r>
            <a:r>
              <a:rPr lang="ru-RU" dirty="0"/>
              <a:t>) </a:t>
            </a:r>
            <a:r>
              <a:rPr lang="ru-RU" dirty="0" err="1"/>
              <a:t>здатна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оновити</a:t>
            </a:r>
            <a:r>
              <a:rPr lang="ru-RU" dirty="0"/>
              <a:t> </a:t>
            </a:r>
            <a:r>
              <a:rPr lang="ru-RU" dirty="0" err="1"/>
              <a:t>людину</a:t>
            </a:r>
            <a:r>
              <a:rPr lang="ru-RU" dirty="0"/>
              <a:t>, а й </a:t>
            </a:r>
            <a:r>
              <a:rPr lang="ru-RU" dirty="0" err="1"/>
              <a:t>заволодіти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інтересом</a:t>
            </a:r>
            <a:r>
              <a:rPr lang="ru-RU" dirty="0"/>
              <a:t>. З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туризму та </a:t>
            </a:r>
            <a:r>
              <a:rPr lang="ru-RU" dirty="0" err="1"/>
              <a:t>екскурсій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педагогіки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не </a:t>
            </a:r>
            <a:r>
              <a:rPr lang="ru-RU" dirty="0" err="1"/>
              <a:t>вичерпані</a:t>
            </a:r>
            <a:r>
              <a:rPr lang="ru-RU" dirty="0"/>
              <a:t>, а й не </a:t>
            </a:r>
            <a:r>
              <a:rPr lang="ru-RU" dirty="0" err="1"/>
              <a:t>досліджені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8740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err="1"/>
              <a:t>Перші</a:t>
            </a:r>
            <a:r>
              <a:rPr lang="ru-RU" sz="2400" dirty="0"/>
              <a:t> </a:t>
            </a:r>
            <a:r>
              <a:rPr lang="ru-RU" sz="2400" dirty="0" err="1"/>
              <a:t>вчені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назвали себе психологами, </a:t>
            </a:r>
            <a:r>
              <a:rPr lang="ru-RU" sz="2400" dirty="0" err="1"/>
              <a:t>цікавилися</a:t>
            </a:r>
            <a:r>
              <a:rPr lang="ru-RU" sz="2400" dirty="0"/>
              <a:t> </a:t>
            </a:r>
            <a:r>
              <a:rPr lang="ru-RU" sz="2400" dirty="0" err="1"/>
              <a:t>приїжджими</a:t>
            </a:r>
            <a:r>
              <a:rPr lang="ru-RU" sz="2400" dirty="0"/>
              <a:t> та </a:t>
            </a:r>
            <a:r>
              <a:rPr lang="ru-RU" sz="2400" dirty="0" err="1"/>
              <a:t>їхньою</a:t>
            </a:r>
            <a:r>
              <a:rPr lang="ru-RU" sz="2400" dirty="0"/>
              <a:t> </a:t>
            </a:r>
            <a:r>
              <a:rPr lang="ru-RU" sz="2400" dirty="0" err="1"/>
              <a:t>поведінкою</a:t>
            </a:r>
            <a:r>
              <a:rPr lang="ru-RU" sz="2400" dirty="0"/>
              <a:t>. </a:t>
            </a:r>
            <a:r>
              <a:rPr lang="ru-RU" sz="2400" dirty="0" err="1"/>
              <a:t>Перші</a:t>
            </a:r>
            <a:r>
              <a:rPr lang="ru-RU" sz="2400" dirty="0"/>
              <a:t> </a:t>
            </a:r>
            <a:r>
              <a:rPr lang="ru-RU" sz="2400" dirty="0" err="1"/>
              <a:t>вчені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назвали себе психологами, </a:t>
            </a:r>
            <a:r>
              <a:rPr lang="ru-RU" sz="2400" dirty="0" err="1"/>
              <a:t>цікавилися</a:t>
            </a:r>
            <a:r>
              <a:rPr lang="ru-RU" sz="2400" dirty="0"/>
              <a:t> </a:t>
            </a:r>
            <a:r>
              <a:rPr lang="ru-RU" sz="2400" dirty="0" err="1"/>
              <a:t>приїжджими</a:t>
            </a:r>
            <a:r>
              <a:rPr lang="ru-RU" sz="2400" dirty="0"/>
              <a:t> та </a:t>
            </a:r>
            <a:r>
              <a:rPr lang="ru-RU" sz="2400" dirty="0" err="1"/>
              <a:t>їхньою</a:t>
            </a:r>
            <a:r>
              <a:rPr lang="ru-RU" sz="2400" dirty="0"/>
              <a:t> </a:t>
            </a:r>
            <a:r>
              <a:rPr lang="ru-RU" sz="2400" dirty="0" err="1"/>
              <a:t>поведінкою</a:t>
            </a:r>
            <a:r>
              <a:rPr lang="ru-RU" sz="2400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На початку </a:t>
            </a:r>
            <a:r>
              <a:rPr lang="en-US" sz="2400" dirty="0"/>
              <a:t>XX </a:t>
            </a:r>
            <a:r>
              <a:rPr lang="ru-RU" sz="2400" dirty="0"/>
              <a:t>ст. Френсис </a:t>
            </a:r>
            <a:r>
              <a:rPr lang="ru-RU" sz="2400" dirty="0" err="1" smtClean="0"/>
              <a:t>Гальтон</a:t>
            </a:r>
            <a:r>
              <a:rPr lang="ru-RU" sz="2400" dirty="0" smtClean="0"/>
              <a:t> </a:t>
            </a:r>
            <a:r>
              <a:rPr lang="ru-RU" sz="2400" dirty="0"/>
              <a:t>, </a:t>
            </a:r>
            <a:r>
              <a:rPr lang="ru-RU" sz="2400" dirty="0" err="1"/>
              <a:t>видатний</a:t>
            </a:r>
            <a:r>
              <a:rPr lang="ru-RU" sz="2400" dirty="0"/>
              <a:t> </a:t>
            </a:r>
            <a:r>
              <a:rPr lang="ru-RU" sz="2400" dirty="0" err="1"/>
              <a:t>британський</a:t>
            </a:r>
            <a:r>
              <a:rPr lang="ru-RU" sz="2400" dirty="0"/>
              <a:t> психолог, антрополог, географ, </a:t>
            </a:r>
            <a:r>
              <a:rPr lang="ru-RU" sz="2400" dirty="0" err="1"/>
              <a:t>вивчав</a:t>
            </a:r>
            <a:r>
              <a:rPr lang="ru-RU" sz="2400" dirty="0"/>
              <a:t> </a:t>
            </a:r>
            <a:r>
              <a:rPr lang="ru-RU" sz="2400" dirty="0" err="1"/>
              <a:t>відвідувачів</a:t>
            </a:r>
            <a:r>
              <a:rPr lang="ru-RU" sz="2400" dirty="0"/>
              <a:t> </a:t>
            </a:r>
            <a:r>
              <a:rPr lang="ru-RU" sz="2400" dirty="0" err="1"/>
              <a:t>музеїв</a:t>
            </a:r>
            <a:r>
              <a:rPr lang="ru-RU" sz="2400" dirty="0"/>
              <a:t> для того, </a:t>
            </a:r>
            <a:r>
              <a:rPr lang="ru-RU" sz="2400" dirty="0" err="1"/>
              <a:t>щоби</a:t>
            </a:r>
            <a:r>
              <a:rPr lang="ru-RU" sz="2400" dirty="0"/>
              <a:t> </a:t>
            </a:r>
            <a:r>
              <a:rPr lang="ru-RU" sz="2400" dirty="0" err="1"/>
              <a:t>відстежити</a:t>
            </a:r>
            <a:r>
              <a:rPr lang="ru-RU" sz="2400" dirty="0"/>
              <a:t> </a:t>
            </a:r>
            <a:r>
              <a:rPr lang="ru-RU" sz="2400" dirty="0" err="1"/>
              <a:t>людську</a:t>
            </a:r>
            <a:r>
              <a:rPr lang="ru-RU" sz="2400" dirty="0"/>
              <a:t> </a:t>
            </a:r>
            <a:r>
              <a:rPr lang="ru-RU" sz="2400" dirty="0" err="1"/>
              <a:t>поведінку</a:t>
            </a:r>
            <a:r>
              <a:rPr lang="ru-RU" sz="2400" dirty="0"/>
              <a:t> та </a:t>
            </a:r>
            <a:r>
              <a:rPr lang="ru-RU" sz="2400" dirty="0" err="1"/>
              <a:t>реакції</a:t>
            </a:r>
            <a:r>
              <a:rPr lang="ru-RU" sz="2400" dirty="0"/>
              <a:t>. </a:t>
            </a:r>
            <a:r>
              <a:rPr lang="ru-RU" sz="2400" dirty="0" err="1"/>
              <a:t>Наприкінці</a:t>
            </a:r>
            <a:r>
              <a:rPr lang="ru-RU" sz="2400" dirty="0"/>
              <a:t> </a:t>
            </a:r>
            <a:r>
              <a:rPr lang="en-US" sz="2400" dirty="0"/>
              <a:t>XIX </a:t>
            </a:r>
            <a:r>
              <a:rPr lang="ru-RU" sz="2400" dirty="0"/>
              <a:t>ст. у </a:t>
            </a:r>
            <a:r>
              <a:rPr lang="ru-RU" sz="2400" dirty="0" err="1"/>
              <a:t>Німеччині</a:t>
            </a:r>
            <a:r>
              <a:rPr lang="ru-RU" sz="2400" dirty="0"/>
              <a:t> </a:t>
            </a:r>
            <a:r>
              <a:rPr lang="ru-RU" sz="2400" dirty="0" err="1"/>
              <a:t>з’явилася</a:t>
            </a:r>
            <a:r>
              <a:rPr lang="ru-RU" sz="2400" dirty="0"/>
              <a:t> </a:t>
            </a:r>
            <a:r>
              <a:rPr lang="ru-RU" sz="2400" dirty="0" err="1"/>
              <a:t>праця</a:t>
            </a:r>
            <a:r>
              <a:rPr lang="ru-RU" sz="2400" dirty="0"/>
              <a:t> </a:t>
            </a:r>
            <a:r>
              <a:rPr lang="ru-RU" sz="2400" dirty="0" err="1" smtClean="0"/>
              <a:t>В.Вундта</a:t>
            </a:r>
            <a:r>
              <a:rPr lang="ru-RU" sz="2400" dirty="0" smtClean="0"/>
              <a:t> </a:t>
            </a:r>
            <a:r>
              <a:rPr lang="ru-RU" sz="2400" dirty="0"/>
              <a:t>з </a:t>
            </a:r>
            <a:r>
              <a:rPr lang="ru-RU" sz="2400" dirty="0" err="1"/>
              <a:t>народної</a:t>
            </a:r>
            <a:r>
              <a:rPr lang="ru-RU" sz="2400" dirty="0"/>
              <a:t> </a:t>
            </a:r>
            <a:r>
              <a:rPr lang="ru-RU" sz="2400" dirty="0" err="1"/>
              <a:t>психології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розглядала</a:t>
            </a:r>
            <a:r>
              <a:rPr lang="ru-RU" sz="2400" dirty="0"/>
              <a:t> природу </a:t>
            </a:r>
            <a:r>
              <a:rPr lang="ru-RU" sz="2400" dirty="0" err="1"/>
              <a:t>груп</a:t>
            </a:r>
            <a:r>
              <a:rPr lang="ru-RU" sz="2400" dirty="0"/>
              <a:t>, </a:t>
            </a:r>
            <a:r>
              <a:rPr lang="ru-RU" sz="2400" dirty="0" err="1"/>
              <a:t>стосунки</a:t>
            </a:r>
            <a:r>
              <a:rPr lang="ru-RU" sz="2400" dirty="0"/>
              <a:t> </a:t>
            </a:r>
            <a:r>
              <a:rPr lang="ru-RU" sz="2400" dirty="0" err="1"/>
              <a:t>між</a:t>
            </a:r>
            <a:r>
              <a:rPr lang="ru-RU" sz="2400" dirty="0"/>
              <a:t> культурами на </a:t>
            </a:r>
            <a:r>
              <a:rPr lang="ru-RU" sz="2400" dirty="0" err="1"/>
              <a:t>напрямами</a:t>
            </a:r>
            <a:r>
              <a:rPr lang="ru-RU" sz="2400" dirty="0"/>
              <a:t> культур. </a:t>
            </a:r>
          </a:p>
        </p:txBody>
      </p:sp>
    </p:spTree>
    <p:extLst>
      <p:ext uri="{BB962C8B-B14F-4D97-AF65-F5344CB8AC3E}">
        <p14:creationId xmlns:p14="http://schemas.microsoft.com/office/powerpoint/2010/main" val="778672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психологічних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err="1"/>
              <a:t>Подорожі</a:t>
            </a:r>
            <a:r>
              <a:rPr lang="ru-RU" sz="1800" dirty="0"/>
              <a:t> на </a:t>
            </a:r>
            <a:r>
              <a:rPr lang="ru-RU" sz="1800" dirty="0" err="1"/>
              <a:t>далекі</a:t>
            </a:r>
            <a:r>
              <a:rPr lang="ru-RU" sz="1800" dirty="0"/>
              <a:t> </a:t>
            </a:r>
            <a:r>
              <a:rPr lang="ru-RU" sz="1800" dirty="0" err="1"/>
              <a:t>відстані</a:t>
            </a:r>
            <a:r>
              <a:rPr lang="ru-RU" sz="1800" dirty="0"/>
              <a:t> </a:t>
            </a:r>
            <a:r>
              <a:rPr lang="ru-RU" sz="1800" dirty="0" err="1"/>
              <a:t>створюють</a:t>
            </a:r>
            <a:r>
              <a:rPr lang="ru-RU" sz="1800" dirty="0"/>
              <a:t> </a:t>
            </a:r>
            <a:r>
              <a:rPr lang="ru-RU" sz="1800" dirty="0" err="1"/>
              <a:t>певний</a:t>
            </a:r>
            <a:r>
              <a:rPr lang="ru-RU" sz="1800" dirty="0"/>
              <a:t> </a:t>
            </a:r>
            <a:r>
              <a:rPr lang="ru-RU" sz="1800" dirty="0" err="1"/>
              <a:t>фізичний</a:t>
            </a:r>
            <a:r>
              <a:rPr lang="ru-RU" sz="1800" dirty="0"/>
              <a:t> </a:t>
            </a:r>
            <a:r>
              <a:rPr lang="ru-RU" sz="1800" dirty="0" err="1"/>
              <a:t>стрес</a:t>
            </a:r>
            <a:r>
              <a:rPr lang="ru-RU" sz="1800" dirty="0"/>
              <a:t> для </a:t>
            </a:r>
            <a:r>
              <a:rPr lang="ru-RU" sz="1800" dirty="0" err="1"/>
              <a:t>людського</a:t>
            </a:r>
            <a:r>
              <a:rPr lang="ru-RU" sz="1800" dirty="0"/>
              <a:t> </a:t>
            </a:r>
            <a:r>
              <a:rPr lang="ru-RU" sz="1800" dirty="0" err="1"/>
              <a:t>організму</a:t>
            </a:r>
            <a:r>
              <a:rPr lang="ru-RU" sz="1800" dirty="0"/>
              <a:t>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4781186"/>
          </a:xfrm>
        </p:spPr>
        <p:txBody>
          <a:bodyPr/>
          <a:lstStyle/>
          <a:p>
            <a:pPr algn="just"/>
            <a:r>
              <a:rPr lang="ru-RU"/>
              <a:t>Наприклад</a:t>
            </a:r>
            <a:r>
              <a:rPr lang="ru-RU" dirty="0"/>
              <a:t>,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перельотів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перетнути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часових</a:t>
            </a:r>
            <a:r>
              <a:rPr lang="ru-RU" dirty="0"/>
              <a:t> </a:t>
            </a:r>
            <a:r>
              <a:rPr lang="ru-RU" dirty="0" err="1"/>
              <a:t>поясів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порушує</a:t>
            </a:r>
            <a:r>
              <a:rPr lang="ru-RU" dirty="0"/>
              <a:t> </a:t>
            </a:r>
            <a:r>
              <a:rPr lang="ru-RU" dirty="0" err="1"/>
              <a:t>денний</a:t>
            </a:r>
            <a:r>
              <a:rPr lang="ru-RU" dirty="0"/>
              <a:t> ритм. Джеймс </a:t>
            </a:r>
            <a:r>
              <a:rPr lang="ru-RU" dirty="0" err="1"/>
              <a:t>Різон</a:t>
            </a:r>
            <a:r>
              <a:rPr lang="ru-RU" dirty="0"/>
              <a:t> (1974 р.) </a:t>
            </a:r>
            <a:r>
              <a:rPr lang="ru-RU" dirty="0" err="1"/>
              <a:t>повідомляє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повної</a:t>
            </a:r>
            <a:r>
              <a:rPr lang="ru-RU" dirty="0"/>
              <a:t> </a:t>
            </a:r>
            <a:r>
              <a:rPr lang="ru-RU" dirty="0" err="1"/>
              <a:t>адаптації</a:t>
            </a:r>
            <a:r>
              <a:rPr lang="ru-RU" dirty="0"/>
              <a:t> до </a:t>
            </a:r>
            <a:r>
              <a:rPr lang="ru-RU" dirty="0" err="1"/>
              <a:t>зміни</a:t>
            </a:r>
            <a:r>
              <a:rPr lang="ru-RU" dirty="0"/>
              <a:t> часу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трансатлантичного</a:t>
            </a:r>
            <a:r>
              <a:rPr lang="ru-RU" dirty="0"/>
              <a:t> </a:t>
            </a:r>
            <a:r>
              <a:rPr lang="ru-RU" dirty="0" err="1"/>
              <a:t>перельоту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зайняти</a:t>
            </a:r>
            <a:r>
              <a:rPr lang="ru-RU" dirty="0"/>
              <a:t> 21 день. Цикл сна та не-сна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порушуватися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подорожей</a:t>
            </a:r>
            <a:r>
              <a:rPr lang="ru-RU" dirty="0"/>
              <a:t> з </a:t>
            </a:r>
            <a:r>
              <a:rPr lang="ru-RU" dirty="0" err="1"/>
              <a:t>півночі</a:t>
            </a:r>
            <a:r>
              <a:rPr lang="ru-RU" dirty="0"/>
              <a:t> на </a:t>
            </a:r>
            <a:r>
              <a:rPr lang="ru-RU" dirty="0" err="1"/>
              <a:t>південь</a:t>
            </a:r>
            <a:r>
              <a:rPr lang="ru-RU" dirty="0"/>
              <a:t>, де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плином</a:t>
            </a:r>
            <a:r>
              <a:rPr lang="ru-RU" dirty="0"/>
              <a:t> </a:t>
            </a:r>
            <a:r>
              <a:rPr lang="ru-RU" dirty="0" err="1"/>
              <a:t>наближення</a:t>
            </a:r>
            <a:r>
              <a:rPr lang="ru-RU" dirty="0"/>
              <a:t> до </a:t>
            </a:r>
            <a:r>
              <a:rPr lang="ru-RU" dirty="0" err="1"/>
              <a:t>полюсів</a:t>
            </a:r>
            <a:r>
              <a:rPr lang="ru-RU" dirty="0"/>
              <a:t> у </a:t>
            </a:r>
            <a:r>
              <a:rPr lang="ru-RU" dirty="0" err="1"/>
              <a:t>літні</a:t>
            </a:r>
            <a:r>
              <a:rPr lang="ru-RU" dirty="0"/>
              <a:t> </a:t>
            </a:r>
            <a:r>
              <a:rPr lang="ru-RU" dirty="0" err="1"/>
              <a:t>місяці</a:t>
            </a:r>
            <a:r>
              <a:rPr lang="ru-RU" dirty="0"/>
              <a:t> </a:t>
            </a:r>
            <a:r>
              <a:rPr lang="ru-RU" dirty="0" err="1"/>
              <a:t>світловий</a:t>
            </a:r>
            <a:r>
              <a:rPr lang="ru-RU" dirty="0"/>
              <a:t> день </a:t>
            </a:r>
            <a:r>
              <a:rPr lang="ru-RU" dirty="0" err="1"/>
              <a:t>збільшується</a:t>
            </a:r>
            <a:r>
              <a:rPr lang="ru-RU" dirty="0"/>
              <a:t>.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людський</a:t>
            </a:r>
            <a:r>
              <a:rPr lang="ru-RU" dirty="0"/>
              <a:t> </a:t>
            </a:r>
            <a:r>
              <a:rPr lang="ru-RU" dirty="0" err="1"/>
              <a:t>організм</a:t>
            </a:r>
            <a:r>
              <a:rPr lang="ru-RU" dirty="0"/>
              <a:t> </a:t>
            </a:r>
            <a:r>
              <a:rPr lang="ru-RU" dirty="0" err="1"/>
              <a:t>звикає</a:t>
            </a:r>
            <a:r>
              <a:rPr lang="ru-RU" dirty="0"/>
              <a:t> </a:t>
            </a:r>
            <a:r>
              <a:rPr lang="ru-RU" dirty="0" err="1"/>
              <a:t>поступово</a:t>
            </a:r>
            <a:r>
              <a:rPr lang="ru-RU" dirty="0"/>
              <a:t> до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світлового</a:t>
            </a:r>
            <a:r>
              <a:rPr lang="ru-RU" dirty="0"/>
              <a:t> дня, </a:t>
            </a:r>
            <a:r>
              <a:rPr lang="ru-RU" dirty="0" err="1"/>
              <a:t>виробництво</a:t>
            </a:r>
            <a:r>
              <a:rPr lang="ru-RU" dirty="0"/>
              <a:t> гормону </a:t>
            </a:r>
            <a:r>
              <a:rPr lang="ru-RU" dirty="0" err="1"/>
              <a:t>метадоніну</a:t>
            </a:r>
            <a:r>
              <a:rPr lang="ru-RU" dirty="0"/>
              <a:t> (так званий </a:t>
            </a:r>
            <a:r>
              <a:rPr lang="ru-RU" dirty="0" err="1"/>
              <a:t>літній</a:t>
            </a:r>
            <a:r>
              <a:rPr lang="ru-RU" dirty="0"/>
              <a:t> гормон) </a:t>
            </a:r>
            <a:r>
              <a:rPr lang="ru-RU" dirty="0" err="1"/>
              <a:t>зростає</a:t>
            </a:r>
            <a:r>
              <a:rPr lang="ru-RU" dirty="0"/>
              <a:t>, тому </a:t>
            </a:r>
            <a:r>
              <a:rPr lang="ru-RU" dirty="0" err="1"/>
              <a:t>стрес</a:t>
            </a:r>
            <a:r>
              <a:rPr lang="ru-RU" dirty="0"/>
              <a:t> та </a:t>
            </a:r>
            <a:r>
              <a:rPr lang="ru-RU" dirty="0" err="1"/>
              <a:t>втома</a:t>
            </a:r>
            <a:r>
              <a:rPr lang="ru-RU" dirty="0"/>
              <a:t> </a:t>
            </a:r>
            <a:r>
              <a:rPr lang="ru-RU" dirty="0" err="1"/>
              <a:t>скоріше</a:t>
            </a:r>
            <a:r>
              <a:rPr lang="ru-RU" dirty="0"/>
              <a:t> за все </a:t>
            </a:r>
            <a:r>
              <a:rPr lang="ru-RU" dirty="0" err="1"/>
              <a:t>супроводжуватимуть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поїздки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1065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психологічних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err="1"/>
              <a:t>Іншою</a:t>
            </a:r>
            <a:r>
              <a:rPr lang="ru-RU" sz="1600" dirty="0"/>
              <a:t> </a:t>
            </a:r>
            <a:r>
              <a:rPr lang="ru-RU" sz="1600" dirty="0" err="1"/>
              <a:t>областю</a:t>
            </a:r>
            <a:r>
              <a:rPr lang="ru-RU" sz="1600" dirty="0"/>
              <a:t>, де </a:t>
            </a:r>
            <a:r>
              <a:rPr lang="ru-RU" sz="1600" dirty="0" err="1"/>
              <a:t>фізичний</a:t>
            </a:r>
            <a:r>
              <a:rPr lang="ru-RU" sz="1600" dirty="0"/>
              <a:t> </a:t>
            </a:r>
            <a:r>
              <a:rPr lang="ru-RU" sz="1600" dirty="0" err="1"/>
              <a:t>вплив</a:t>
            </a:r>
            <a:r>
              <a:rPr lang="ru-RU" sz="1600" dirty="0"/>
              <a:t> </a:t>
            </a:r>
            <a:r>
              <a:rPr lang="ru-RU" sz="1600" dirty="0" err="1"/>
              <a:t>подорожі</a:t>
            </a:r>
            <a:r>
              <a:rPr lang="ru-RU" sz="1600" dirty="0"/>
              <a:t> могло б </a:t>
            </a:r>
            <a:r>
              <a:rPr lang="ru-RU" sz="1600" dirty="0" err="1"/>
              <a:t>мати</a:t>
            </a:r>
            <a:r>
              <a:rPr lang="ru-RU" sz="1600" dirty="0"/>
              <a:t> </a:t>
            </a:r>
            <a:r>
              <a:rPr lang="ru-RU" sz="1600" dirty="0" err="1" smtClean="0"/>
              <a:t>якусь</a:t>
            </a:r>
            <a:r>
              <a:rPr lang="ru-RU" sz="1600" dirty="0" smtClean="0"/>
              <a:t> </a:t>
            </a:r>
            <a:r>
              <a:rPr lang="ru-RU" sz="1600" dirty="0" err="1" smtClean="0"/>
              <a:t>психологічну</a:t>
            </a:r>
            <a:r>
              <a:rPr lang="ru-RU" sz="1600" dirty="0" smtClean="0"/>
              <a:t> </a:t>
            </a:r>
            <a:r>
              <a:rPr lang="ru-RU" sz="1600" dirty="0" err="1"/>
              <a:t>цінність</a:t>
            </a:r>
            <a:r>
              <a:rPr lang="ru-RU" sz="1600" dirty="0"/>
              <a:t>, </a:t>
            </a:r>
            <a:r>
              <a:rPr lang="ru-RU" sz="1600" dirty="0" err="1"/>
              <a:t>може</a:t>
            </a:r>
            <a:r>
              <a:rPr lang="ru-RU" sz="1600" dirty="0"/>
              <a:t> бути хвороба </a:t>
            </a:r>
            <a:r>
              <a:rPr lang="ru-RU" sz="1600" dirty="0" err="1"/>
              <a:t>внаслідок</a:t>
            </a:r>
            <a:r>
              <a:rPr lang="ru-RU" sz="1600" dirty="0"/>
              <a:t> </a:t>
            </a:r>
            <a:r>
              <a:rPr lang="ru-RU" sz="1600" dirty="0" err="1"/>
              <a:t>харчового</a:t>
            </a:r>
            <a:r>
              <a:rPr lang="ru-RU" sz="1600" dirty="0"/>
              <a:t> </a:t>
            </a:r>
            <a:r>
              <a:rPr lang="ru-RU" sz="1600" dirty="0" err="1"/>
              <a:t>отруєння</a:t>
            </a:r>
            <a:r>
              <a:rPr lang="ru-RU" sz="1600" dirty="0"/>
              <a:t>.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2834639"/>
            <a:ext cx="6264350" cy="3435531"/>
          </a:xfrm>
        </p:spPr>
        <p:txBody>
          <a:bodyPr/>
          <a:lstStyle/>
          <a:p>
            <a:pPr algn="just"/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важливий</a:t>
            </a:r>
            <a:r>
              <a:rPr lang="ru-RU" dirty="0"/>
              <a:t> </a:t>
            </a:r>
            <a:r>
              <a:rPr lang="ru-RU" dirty="0" err="1"/>
              <a:t>психологічний</a:t>
            </a:r>
            <a:r>
              <a:rPr lang="ru-RU" dirty="0"/>
              <a:t> </a:t>
            </a:r>
            <a:r>
              <a:rPr lang="ru-RU" dirty="0" err="1"/>
              <a:t>підтекст</a:t>
            </a:r>
            <a:r>
              <a:rPr lang="ru-RU" dirty="0"/>
              <a:t>, особливо в межах </a:t>
            </a:r>
            <a:r>
              <a:rPr lang="ru-RU" dirty="0" err="1"/>
              <a:t>турботи</a:t>
            </a:r>
            <a:r>
              <a:rPr lang="ru-RU" dirty="0"/>
              <a:t> про </a:t>
            </a:r>
            <a:r>
              <a:rPr lang="ru-RU" dirty="0" err="1"/>
              <a:t>настрій</a:t>
            </a:r>
            <a:r>
              <a:rPr lang="ru-RU" dirty="0"/>
              <a:t> та </a:t>
            </a:r>
            <a:r>
              <a:rPr lang="ru-RU" dirty="0" err="1"/>
              <a:t>задоволення</a:t>
            </a:r>
            <a:r>
              <a:rPr lang="ru-RU" dirty="0"/>
              <a:t> потреб </a:t>
            </a:r>
            <a:r>
              <a:rPr lang="ru-RU" dirty="0" err="1"/>
              <a:t>туристів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на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австралійських</a:t>
            </a:r>
            <a:r>
              <a:rPr lang="ru-RU" dirty="0"/>
              <a:t> </a:t>
            </a:r>
            <a:r>
              <a:rPr lang="ru-RU" dirty="0" err="1"/>
              <a:t>курортних</a:t>
            </a:r>
            <a:r>
              <a:rPr lang="ru-RU" dirty="0"/>
              <a:t> островах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здоров’ям</a:t>
            </a:r>
            <a:r>
              <a:rPr lang="ru-RU" dirty="0"/>
              <a:t> </a:t>
            </a:r>
            <a:r>
              <a:rPr lang="ru-RU" dirty="0" err="1"/>
              <a:t>склали</a:t>
            </a:r>
            <a:r>
              <a:rPr lang="ru-RU" dirty="0"/>
              <a:t> </a:t>
            </a:r>
            <a:r>
              <a:rPr lang="ru-RU" dirty="0" err="1"/>
              <a:t>більшу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 </a:t>
            </a:r>
            <a:r>
              <a:rPr lang="ru-RU" dirty="0" err="1"/>
              <a:t>скарг</a:t>
            </a:r>
            <a:r>
              <a:rPr lang="ru-RU" dirty="0"/>
              <a:t> </a:t>
            </a:r>
            <a:r>
              <a:rPr lang="ru-RU" dirty="0" err="1"/>
              <a:t>туристів</a:t>
            </a:r>
            <a:r>
              <a:rPr lang="ru-RU" dirty="0"/>
              <a:t> та стали проблемою для </a:t>
            </a:r>
            <a:r>
              <a:rPr lang="ru-RU" dirty="0" err="1"/>
              <a:t>керівництва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6221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психологічних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err="1"/>
              <a:t>Ще</a:t>
            </a:r>
            <a:r>
              <a:rPr lang="ru-RU" sz="1600" dirty="0"/>
              <a:t> </a:t>
            </a:r>
            <a:r>
              <a:rPr lang="ru-RU" sz="1600" dirty="0" err="1"/>
              <a:t>серйозніший</a:t>
            </a:r>
            <a:r>
              <a:rPr lang="ru-RU" sz="1600" dirty="0"/>
              <a:t> </a:t>
            </a:r>
            <a:r>
              <a:rPr lang="ru-RU" sz="1600" dirty="0" err="1"/>
              <a:t>вплив</a:t>
            </a:r>
            <a:r>
              <a:rPr lang="ru-RU" sz="1600" dirty="0"/>
              <a:t> на </a:t>
            </a:r>
            <a:r>
              <a:rPr lang="ru-RU" sz="1600" dirty="0" err="1"/>
              <a:t>здоров’я</a:t>
            </a:r>
            <a:r>
              <a:rPr lang="ru-RU" sz="1600" dirty="0"/>
              <a:t> людей </a:t>
            </a:r>
            <a:r>
              <a:rPr lang="ru-RU" sz="1600" dirty="0" err="1"/>
              <a:t>справляють</a:t>
            </a:r>
            <a:r>
              <a:rPr lang="ru-RU" sz="1600" dirty="0"/>
              <a:t> </a:t>
            </a:r>
            <a:r>
              <a:rPr lang="ru-RU" sz="1600" dirty="0" err="1"/>
              <a:t>хвороби</a:t>
            </a:r>
            <a:r>
              <a:rPr lang="ru-RU" sz="1600" dirty="0"/>
              <a:t>, </a:t>
            </a:r>
            <a:r>
              <a:rPr lang="ru-RU" sz="1600" dirty="0" err="1" smtClean="0"/>
              <a:t>що</a:t>
            </a:r>
            <a:r>
              <a:rPr lang="ru-RU" sz="1600" dirty="0" smtClean="0"/>
              <a:t> </a:t>
            </a:r>
            <a:r>
              <a:rPr lang="ru-RU" sz="1600" dirty="0" err="1" smtClean="0"/>
              <a:t>передаються</a:t>
            </a:r>
            <a:r>
              <a:rPr lang="ru-RU" sz="1600" dirty="0" smtClean="0"/>
              <a:t> </a:t>
            </a:r>
            <a:r>
              <a:rPr lang="ru-RU" sz="1600" dirty="0" err="1"/>
              <a:t>статевим</a:t>
            </a:r>
            <a:r>
              <a:rPr lang="ru-RU" sz="1600" dirty="0"/>
              <a:t> шляхом. 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2834639"/>
            <a:ext cx="6264350" cy="3435531"/>
          </a:xfrm>
        </p:spPr>
        <p:txBody>
          <a:bodyPr/>
          <a:lstStyle/>
          <a:p>
            <a:pPr algn="just"/>
            <a:r>
              <a:rPr lang="ru-RU" dirty="0" err="1"/>
              <a:t>Показово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 початку 1980-х </a:t>
            </a:r>
            <a:r>
              <a:rPr lang="ru-RU" dirty="0" err="1"/>
              <a:t>рр</a:t>
            </a:r>
            <a:r>
              <a:rPr lang="ru-RU" dirty="0"/>
              <a:t>.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путівники</a:t>
            </a:r>
            <a:r>
              <a:rPr lang="ru-RU" dirty="0"/>
              <a:t> для </a:t>
            </a:r>
            <a:r>
              <a:rPr lang="ru-RU" dirty="0" err="1"/>
              <a:t>туристів</a:t>
            </a:r>
            <a:r>
              <a:rPr lang="ru-RU" dirty="0"/>
              <a:t> </a:t>
            </a:r>
            <a:r>
              <a:rPr lang="ru-RU" dirty="0" err="1"/>
              <a:t>ігнорували</a:t>
            </a:r>
            <a:r>
              <a:rPr lang="ru-RU" dirty="0"/>
              <a:t> </a:t>
            </a:r>
            <a:r>
              <a:rPr lang="ru-RU" dirty="0" err="1"/>
              <a:t>взаємозв’язок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нерозбірливістю</a:t>
            </a:r>
            <a:r>
              <a:rPr lang="ru-RU" dirty="0"/>
              <a:t> туриста та станом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Хатт</a:t>
            </a:r>
            <a:r>
              <a:rPr lang="ru-RU" dirty="0"/>
              <a:t> (1982 р.) </a:t>
            </a:r>
            <a:r>
              <a:rPr lang="ru-RU" dirty="0" err="1"/>
              <a:t>присвятив</a:t>
            </a:r>
            <a:r>
              <a:rPr lang="ru-RU" dirty="0"/>
              <a:t> три </a:t>
            </a:r>
            <a:r>
              <a:rPr lang="ru-RU" dirty="0" err="1"/>
              <a:t>сторінки</a:t>
            </a:r>
            <a:r>
              <a:rPr lang="ru-RU" dirty="0"/>
              <a:t> </a:t>
            </a:r>
            <a:r>
              <a:rPr lang="ru-RU" dirty="0" err="1"/>
              <a:t>можливим</a:t>
            </a:r>
            <a:r>
              <a:rPr lang="ru-RU" dirty="0"/>
              <a:t> </a:t>
            </a:r>
            <a:r>
              <a:rPr lang="ru-RU" dirty="0" err="1"/>
              <a:t>сексуальним</a:t>
            </a:r>
            <a:r>
              <a:rPr lang="ru-RU" dirty="0"/>
              <a:t> </a:t>
            </a:r>
            <a:r>
              <a:rPr lang="ru-RU" dirty="0" err="1"/>
              <a:t>пригодам</a:t>
            </a:r>
            <a:r>
              <a:rPr lang="ru-RU" dirty="0"/>
              <a:t> туриста, </a:t>
            </a:r>
            <a:r>
              <a:rPr lang="ru-RU" dirty="0" err="1"/>
              <a:t>навіть</a:t>
            </a:r>
            <a:r>
              <a:rPr lang="ru-RU" dirty="0"/>
              <a:t> не </a:t>
            </a:r>
            <a:r>
              <a:rPr lang="ru-RU" dirty="0" err="1"/>
              <a:t>згадавши</a:t>
            </a:r>
            <a:r>
              <a:rPr lang="ru-RU" dirty="0"/>
              <a:t> про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ймовірні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8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психологічних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err="1"/>
              <a:t>Ще</a:t>
            </a:r>
            <a:r>
              <a:rPr lang="ru-RU" sz="1600" dirty="0"/>
              <a:t> </a:t>
            </a:r>
            <a:r>
              <a:rPr lang="ru-RU" sz="1600" dirty="0" err="1"/>
              <a:t>серйозніший</a:t>
            </a:r>
            <a:r>
              <a:rPr lang="ru-RU" sz="1600" dirty="0"/>
              <a:t> </a:t>
            </a:r>
            <a:r>
              <a:rPr lang="ru-RU" sz="1600" dirty="0" err="1"/>
              <a:t>вплив</a:t>
            </a:r>
            <a:r>
              <a:rPr lang="ru-RU" sz="1600" dirty="0"/>
              <a:t> на </a:t>
            </a:r>
            <a:r>
              <a:rPr lang="ru-RU" sz="1600" dirty="0" err="1"/>
              <a:t>здоров’я</a:t>
            </a:r>
            <a:r>
              <a:rPr lang="ru-RU" sz="1600" dirty="0"/>
              <a:t> людей </a:t>
            </a:r>
            <a:r>
              <a:rPr lang="ru-RU" sz="1600" dirty="0" err="1"/>
              <a:t>справляють</a:t>
            </a:r>
            <a:r>
              <a:rPr lang="ru-RU" sz="1600" dirty="0"/>
              <a:t> </a:t>
            </a:r>
            <a:r>
              <a:rPr lang="ru-RU" sz="1600" dirty="0" err="1"/>
              <a:t>хвороби</a:t>
            </a:r>
            <a:r>
              <a:rPr lang="ru-RU" sz="1600" dirty="0"/>
              <a:t>, </a:t>
            </a:r>
            <a:r>
              <a:rPr lang="ru-RU" sz="1600" dirty="0" err="1" smtClean="0"/>
              <a:t>що</a:t>
            </a:r>
            <a:r>
              <a:rPr lang="ru-RU" sz="1600" dirty="0" smtClean="0"/>
              <a:t> </a:t>
            </a:r>
            <a:r>
              <a:rPr lang="ru-RU" sz="1600" dirty="0" err="1" smtClean="0"/>
              <a:t>передаються</a:t>
            </a:r>
            <a:r>
              <a:rPr lang="ru-RU" sz="1600" dirty="0" smtClean="0"/>
              <a:t> </a:t>
            </a:r>
            <a:r>
              <a:rPr lang="ru-RU" sz="1600" dirty="0" err="1"/>
              <a:t>статевим</a:t>
            </a:r>
            <a:r>
              <a:rPr lang="ru-RU" sz="1600" dirty="0"/>
              <a:t> шляхом. 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2834639"/>
            <a:ext cx="6264350" cy="3435531"/>
          </a:xfrm>
        </p:spPr>
        <p:txBody>
          <a:bodyPr/>
          <a:lstStyle/>
          <a:p>
            <a:pPr algn="just"/>
            <a:r>
              <a:rPr lang="ru-RU" dirty="0" err="1"/>
              <a:t>Показово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 початку 1980-х </a:t>
            </a:r>
            <a:r>
              <a:rPr lang="ru-RU" dirty="0" err="1"/>
              <a:t>рр</a:t>
            </a:r>
            <a:r>
              <a:rPr lang="ru-RU" dirty="0"/>
              <a:t>.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путівники</a:t>
            </a:r>
            <a:r>
              <a:rPr lang="ru-RU" dirty="0"/>
              <a:t> для </a:t>
            </a:r>
            <a:r>
              <a:rPr lang="ru-RU" dirty="0" err="1"/>
              <a:t>туристів</a:t>
            </a:r>
            <a:r>
              <a:rPr lang="ru-RU" dirty="0"/>
              <a:t> </a:t>
            </a:r>
            <a:r>
              <a:rPr lang="ru-RU" dirty="0" err="1"/>
              <a:t>ігнорували</a:t>
            </a:r>
            <a:r>
              <a:rPr lang="ru-RU" dirty="0"/>
              <a:t> </a:t>
            </a:r>
            <a:r>
              <a:rPr lang="ru-RU" dirty="0" err="1"/>
              <a:t>взаємозв’язок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нерозбірливістю</a:t>
            </a:r>
            <a:r>
              <a:rPr lang="ru-RU" dirty="0"/>
              <a:t> туриста та станом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Хатт</a:t>
            </a:r>
            <a:r>
              <a:rPr lang="ru-RU" dirty="0"/>
              <a:t> (1982 р.) </a:t>
            </a:r>
            <a:r>
              <a:rPr lang="ru-RU" dirty="0" err="1"/>
              <a:t>присвятив</a:t>
            </a:r>
            <a:r>
              <a:rPr lang="ru-RU" dirty="0"/>
              <a:t> три </a:t>
            </a:r>
            <a:r>
              <a:rPr lang="ru-RU" dirty="0" err="1"/>
              <a:t>сторінки</a:t>
            </a:r>
            <a:r>
              <a:rPr lang="ru-RU" dirty="0"/>
              <a:t> </a:t>
            </a:r>
            <a:r>
              <a:rPr lang="ru-RU" dirty="0" err="1"/>
              <a:t>можливим</a:t>
            </a:r>
            <a:r>
              <a:rPr lang="ru-RU" dirty="0"/>
              <a:t> </a:t>
            </a:r>
            <a:r>
              <a:rPr lang="ru-RU" dirty="0" err="1"/>
              <a:t>сексуальним</a:t>
            </a:r>
            <a:r>
              <a:rPr lang="ru-RU" dirty="0"/>
              <a:t> </a:t>
            </a:r>
            <a:r>
              <a:rPr lang="ru-RU" dirty="0" err="1"/>
              <a:t>пригодам</a:t>
            </a:r>
            <a:r>
              <a:rPr lang="ru-RU" dirty="0"/>
              <a:t> туриста, </a:t>
            </a:r>
            <a:r>
              <a:rPr lang="ru-RU" dirty="0" err="1"/>
              <a:t>навіть</a:t>
            </a:r>
            <a:r>
              <a:rPr lang="ru-RU" dirty="0"/>
              <a:t> не </a:t>
            </a:r>
            <a:r>
              <a:rPr lang="ru-RU" dirty="0" err="1"/>
              <a:t>згадавши</a:t>
            </a:r>
            <a:r>
              <a:rPr lang="ru-RU" dirty="0"/>
              <a:t> про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ймовірні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1881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психологічних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err="1"/>
              <a:t>Наступним</a:t>
            </a:r>
            <a:r>
              <a:rPr lang="ru-RU" sz="1600" dirty="0"/>
              <a:t> </a:t>
            </a:r>
            <a:r>
              <a:rPr lang="ru-RU" sz="1600" dirty="0" err="1"/>
              <a:t>питанням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пов’язаний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поведінкою</a:t>
            </a:r>
            <a:r>
              <a:rPr lang="ru-RU" sz="1600" dirty="0"/>
              <a:t> туриста й </a:t>
            </a:r>
            <a:r>
              <a:rPr lang="ru-RU" sz="1600" dirty="0" err="1"/>
              <a:t>фокусується</a:t>
            </a:r>
            <a:r>
              <a:rPr lang="ru-RU" sz="1600" dirty="0"/>
              <a:t> на </a:t>
            </a:r>
            <a:r>
              <a:rPr lang="ru-RU" sz="1600" dirty="0" err="1"/>
              <a:t>людському</a:t>
            </a:r>
            <a:r>
              <a:rPr lang="ru-RU" sz="1600" dirty="0"/>
              <a:t> </a:t>
            </a:r>
            <a:r>
              <a:rPr lang="ru-RU" sz="1600" dirty="0" err="1"/>
              <a:t>організмі</a:t>
            </a:r>
            <a:r>
              <a:rPr lang="ru-RU" sz="1600" dirty="0"/>
              <a:t> та </a:t>
            </a:r>
            <a:r>
              <a:rPr lang="ru-RU" sz="1600" dirty="0" err="1"/>
              <a:t>фізіології</a:t>
            </a:r>
            <a:r>
              <a:rPr lang="ru-RU" sz="1600" dirty="0"/>
              <a:t>, є ЕРГОНОМІКА.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1907177"/>
            <a:ext cx="6264350" cy="436299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Ергономіка</a:t>
            </a:r>
            <a:r>
              <a:rPr lang="ru-RU" dirty="0"/>
              <a:t> (гр.</a:t>
            </a:r>
            <a:r>
              <a:rPr lang="en-US" dirty="0"/>
              <a:t>ergon </a:t>
            </a:r>
            <a:r>
              <a:rPr lang="ru-RU" dirty="0"/>
              <a:t>робота + </a:t>
            </a:r>
            <a:r>
              <a:rPr lang="en-US" dirty="0"/>
              <a:t>nomos </a:t>
            </a:r>
            <a:r>
              <a:rPr lang="ru-RU" dirty="0"/>
              <a:t>закон) – </a:t>
            </a:r>
            <a:r>
              <a:rPr lang="ru-RU" dirty="0" err="1"/>
              <a:t>наукова</a:t>
            </a:r>
            <a:r>
              <a:rPr lang="ru-RU" dirty="0"/>
              <a:t> дисциплина, яка </a:t>
            </a:r>
            <a:r>
              <a:rPr lang="ru-RU" dirty="0" err="1"/>
              <a:t>вивчає</a:t>
            </a:r>
            <a:r>
              <a:rPr lang="ru-RU" dirty="0"/>
              <a:t> </a:t>
            </a:r>
            <a:r>
              <a:rPr lang="ru-RU" dirty="0" err="1"/>
              <a:t>трудові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з метою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оптимальних</a:t>
            </a:r>
            <a:r>
              <a:rPr lang="ru-RU" dirty="0"/>
              <a:t> умов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збільшенню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продуктивності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необхідні</a:t>
            </a:r>
            <a:r>
              <a:rPr lang="ru-RU" dirty="0"/>
              <a:t> </a:t>
            </a:r>
            <a:r>
              <a:rPr lang="ru-RU" dirty="0" err="1"/>
              <a:t>зручності</a:t>
            </a:r>
            <a:r>
              <a:rPr lang="ru-RU" dirty="0"/>
              <a:t> та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, </a:t>
            </a:r>
            <a:r>
              <a:rPr lang="ru-RU" dirty="0" err="1"/>
              <a:t>здоров’я</a:t>
            </a:r>
            <a:r>
              <a:rPr lang="ru-RU" dirty="0"/>
              <a:t> та </a:t>
            </a:r>
            <a:r>
              <a:rPr lang="ru-RU" dirty="0" err="1"/>
              <a:t>працездатність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Можливе</a:t>
            </a:r>
            <a:r>
              <a:rPr lang="ru-RU" dirty="0"/>
              <a:t> й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err="1" smtClean="0"/>
              <a:t>Ергономіка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галузь</a:t>
            </a:r>
            <a:r>
              <a:rPr lang="ru-RU" dirty="0"/>
              <a:t> науки,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вивчає</a:t>
            </a:r>
            <a:r>
              <a:rPr lang="ru-RU" dirty="0"/>
              <a:t> </a:t>
            </a:r>
            <a:r>
              <a:rPr lang="ru-RU" dirty="0" err="1"/>
              <a:t>людину</a:t>
            </a:r>
            <a:r>
              <a:rPr lang="ru-RU" dirty="0"/>
              <a:t> (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групу</a:t>
            </a:r>
            <a:r>
              <a:rPr lang="ru-RU" dirty="0"/>
              <a:t> людей) та </a:t>
            </a:r>
            <a:r>
              <a:rPr lang="ru-RU" dirty="0" err="1"/>
              <a:t>її</a:t>
            </a:r>
            <a:r>
              <a:rPr lang="ru-RU" dirty="0"/>
              <a:t> (</a:t>
            </a:r>
            <a:r>
              <a:rPr lang="ru-RU" dirty="0" err="1"/>
              <a:t>їхню</a:t>
            </a:r>
            <a:r>
              <a:rPr lang="ru-RU" dirty="0"/>
              <a:t>) </a:t>
            </a:r>
            <a:r>
              <a:rPr lang="ru-RU" dirty="0" err="1"/>
              <a:t>діяльність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з метою </a:t>
            </a:r>
            <a:r>
              <a:rPr lang="ru-RU" dirty="0" err="1"/>
              <a:t>вдосконалення</a:t>
            </a:r>
            <a:r>
              <a:rPr lang="ru-RU" dirty="0"/>
              <a:t> </a:t>
            </a:r>
            <a:r>
              <a:rPr lang="ru-RU" dirty="0" err="1"/>
              <a:t>знарядь</a:t>
            </a:r>
            <a:r>
              <a:rPr lang="ru-RU" dirty="0"/>
              <a:t>, умов та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. </a:t>
            </a:r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ергономіки</a:t>
            </a:r>
            <a:r>
              <a:rPr lang="ru-RU" dirty="0"/>
              <a:t> – система «</a:t>
            </a:r>
            <a:r>
              <a:rPr lang="ru-RU" dirty="0" err="1"/>
              <a:t>людинамашина</a:t>
            </a:r>
            <a:r>
              <a:rPr lang="ru-RU" dirty="0"/>
              <a:t>», </a:t>
            </a:r>
            <a:r>
              <a:rPr lang="ru-RU" dirty="0" err="1"/>
              <a:t>зокрема</a:t>
            </a:r>
            <a:r>
              <a:rPr lang="ru-RU" dirty="0"/>
              <a:t> і так </a:t>
            </a:r>
            <a:r>
              <a:rPr lang="ru-RU" dirty="0" err="1"/>
              <a:t>звані</a:t>
            </a:r>
            <a:r>
              <a:rPr lang="ru-RU" dirty="0"/>
              <a:t> </a:t>
            </a:r>
            <a:r>
              <a:rPr lang="ru-RU" dirty="0" err="1"/>
              <a:t>ерготичні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; метод </a:t>
            </a:r>
            <a:r>
              <a:rPr lang="ru-RU" dirty="0" err="1"/>
              <a:t>дослідження</a:t>
            </a:r>
            <a:r>
              <a:rPr lang="ru-RU" dirty="0"/>
              <a:t> – </a:t>
            </a:r>
            <a:r>
              <a:rPr lang="ru-RU" dirty="0" err="1"/>
              <a:t>системний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51727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Дослідження</a:t>
            </a:r>
            <a:r>
              <a:rPr lang="ru-RU" dirty="0"/>
              <a:t> з метою </a:t>
            </a:r>
            <a:r>
              <a:rPr lang="ru-RU" dirty="0" err="1"/>
              <a:t>пізнання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/>
              <a:t>Активна область </a:t>
            </a:r>
            <a:r>
              <a:rPr lang="ru-RU" sz="1600" dirty="0" err="1"/>
              <a:t>психологічного</a:t>
            </a:r>
            <a:r>
              <a:rPr lang="ru-RU" sz="1600" dirty="0"/>
              <a:t> </a:t>
            </a:r>
            <a:r>
              <a:rPr lang="ru-RU" sz="1600" dirty="0" err="1"/>
              <a:t>пізнання</a:t>
            </a:r>
            <a:r>
              <a:rPr lang="ru-RU" sz="1600" dirty="0"/>
              <a:t> </a:t>
            </a:r>
            <a:r>
              <a:rPr lang="ru-RU" sz="1600" dirty="0" err="1"/>
              <a:t>зі</a:t>
            </a:r>
            <a:r>
              <a:rPr lang="ru-RU" sz="1600" dirty="0"/>
              <a:t> </a:t>
            </a:r>
            <a:r>
              <a:rPr lang="ru-RU" sz="1600" dirty="0" err="1"/>
              <a:t>специфічним</a:t>
            </a:r>
            <a:r>
              <a:rPr lang="ru-RU" sz="1600" dirty="0"/>
              <a:t> </a:t>
            </a:r>
            <a:r>
              <a:rPr lang="ru-RU" sz="1600" dirty="0" err="1"/>
              <a:t>відношенням</a:t>
            </a:r>
            <a:r>
              <a:rPr lang="ru-RU" sz="1600" dirty="0"/>
              <a:t> до туризму </a:t>
            </a:r>
            <a:r>
              <a:rPr lang="ru-RU" sz="1600" dirty="0" err="1"/>
              <a:t>зачіпає</a:t>
            </a:r>
            <a:r>
              <a:rPr lang="ru-RU" sz="1600" dirty="0"/>
              <a:t> </a:t>
            </a:r>
            <a:r>
              <a:rPr lang="ru-RU" sz="1600" dirty="0" err="1"/>
              <a:t>аналіз</a:t>
            </a:r>
            <a:r>
              <a:rPr lang="ru-RU" sz="1600" dirty="0"/>
              <a:t> «карт» і </a:t>
            </a:r>
            <a:r>
              <a:rPr lang="ru-RU" sz="1600" dirty="0" err="1"/>
              <a:t>картографічну</a:t>
            </a:r>
            <a:r>
              <a:rPr lang="ru-RU" sz="1600" dirty="0"/>
              <a:t> </a:t>
            </a:r>
            <a:r>
              <a:rPr lang="ru-RU" sz="1600" dirty="0" err="1"/>
              <a:t>інформацію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1907177"/>
            <a:ext cx="6264350" cy="4362993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Дезорієнтований</a:t>
            </a:r>
            <a:r>
              <a:rPr lang="ru-RU" dirty="0"/>
              <a:t> </a:t>
            </a:r>
            <a:r>
              <a:rPr lang="ru-RU" dirty="0" err="1"/>
              <a:t>відвідувач</a:t>
            </a:r>
            <a:r>
              <a:rPr lang="ru-RU" dirty="0"/>
              <a:t> </a:t>
            </a:r>
            <a:r>
              <a:rPr lang="ru-RU" dirty="0" err="1"/>
              <a:t>збитий</a:t>
            </a:r>
            <a:r>
              <a:rPr lang="ru-RU" dirty="0"/>
              <a:t> з </a:t>
            </a:r>
            <a:r>
              <a:rPr lang="ru-RU" dirty="0" err="1"/>
              <a:t>пантелику</a:t>
            </a:r>
            <a:r>
              <a:rPr lang="ru-RU" dirty="0"/>
              <a:t>, </a:t>
            </a:r>
            <a:r>
              <a:rPr lang="ru-RU" dirty="0" err="1"/>
              <a:t>занепокоєний</a:t>
            </a:r>
            <a:r>
              <a:rPr lang="ru-RU" dirty="0"/>
              <a:t> і </a:t>
            </a:r>
            <a:r>
              <a:rPr lang="ru-RU" dirty="0" err="1"/>
              <a:t>ймовірніше</a:t>
            </a:r>
            <a:r>
              <a:rPr lang="ru-RU" dirty="0"/>
              <a:t> за все </a:t>
            </a:r>
            <a:r>
              <a:rPr lang="ru-RU" dirty="0" err="1"/>
              <a:t>використає</a:t>
            </a:r>
            <a:r>
              <a:rPr lang="ru-RU" dirty="0"/>
              <a:t> карту в таких </a:t>
            </a:r>
            <a:r>
              <a:rPr lang="ru-RU" dirty="0" err="1"/>
              <a:t>туристських</a:t>
            </a:r>
            <a:r>
              <a:rPr lang="ru-RU" dirty="0"/>
              <a:t> </a:t>
            </a:r>
            <a:r>
              <a:rPr lang="ru-RU" dirty="0" err="1"/>
              <a:t>місцях</a:t>
            </a:r>
            <a:r>
              <a:rPr lang="ru-RU" dirty="0"/>
              <a:t>, як музей </a:t>
            </a:r>
            <a:r>
              <a:rPr lang="ru-RU" dirty="0" err="1"/>
              <a:t>чи</a:t>
            </a:r>
            <a:r>
              <a:rPr lang="ru-RU" dirty="0"/>
              <a:t> картинна галерея, і в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 smtClean="0"/>
              <a:t>вже</a:t>
            </a:r>
            <a:r>
              <a:rPr lang="ru-RU" dirty="0"/>
              <a:t> не </a:t>
            </a:r>
            <a:r>
              <a:rPr lang="ru-RU" dirty="0" err="1"/>
              <a:t>залишиться</a:t>
            </a:r>
            <a:r>
              <a:rPr lang="ru-RU" dirty="0"/>
              <a:t> сил на </a:t>
            </a:r>
            <a:r>
              <a:rPr lang="ru-RU" dirty="0" err="1"/>
              <a:t>розгляд</a:t>
            </a:r>
            <a:r>
              <a:rPr lang="ru-RU" dirty="0"/>
              <a:t> </a:t>
            </a:r>
            <a:r>
              <a:rPr lang="ru-RU" dirty="0" err="1"/>
              <a:t>експонатів</a:t>
            </a:r>
            <a:r>
              <a:rPr lang="ru-RU" dirty="0"/>
              <a:t>, картин. </a:t>
            </a:r>
            <a:r>
              <a:rPr lang="ru-RU" dirty="0" err="1"/>
              <a:t>Дезорієнтація</a:t>
            </a:r>
            <a:r>
              <a:rPr lang="ru-RU" dirty="0"/>
              <a:t> </a:t>
            </a:r>
            <a:r>
              <a:rPr lang="ru-RU" dirty="0" err="1"/>
              <a:t>відвідувача</a:t>
            </a:r>
            <a:r>
              <a:rPr lang="ru-RU" dirty="0"/>
              <a:t> музею (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, </a:t>
            </a:r>
            <a:r>
              <a:rPr lang="ru-RU" dirty="0" err="1"/>
              <a:t>звісно</a:t>
            </a:r>
            <a:r>
              <a:rPr lang="ru-RU" dirty="0"/>
              <a:t>, не </a:t>
            </a:r>
            <a:r>
              <a:rPr lang="ru-RU" dirty="0" err="1"/>
              <a:t>користується</a:t>
            </a:r>
            <a:r>
              <a:rPr lang="ru-RU" dirty="0"/>
              <a:t> </a:t>
            </a:r>
            <a:r>
              <a:rPr lang="ru-RU" dirty="0" err="1"/>
              <a:t>послугами</a:t>
            </a:r>
            <a:r>
              <a:rPr lang="ru-RU" dirty="0"/>
              <a:t> </a:t>
            </a:r>
            <a:r>
              <a:rPr lang="ru-RU" dirty="0" err="1"/>
              <a:t>екскурсовода</a:t>
            </a:r>
            <a:r>
              <a:rPr lang="ru-RU" dirty="0"/>
              <a:t>) часто </a:t>
            </a:r>
            <a:r>
              <a:rPr lang="ru-RU" dirty="0" err="1"/>
              <a:t>призводить</a:t>
            </a:r>
            <a:r>
              <a:rPr lang="ru-RU" dirty="0"/>
              <a:t> до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не </a:t>
            </a:r>
            <a:r>
              <a:rPr lang="ru-RU" dirty="0" err="1"/>
              <a:t>бачить</a:t>
            </a:r>
            <a:r>
              <a:rPr lang="ru-RU" dirty="0"/>
              <a:t> </a:t>
            </a:r>
            <a:r>
              <a:rPr lang="ru-RU" dirty="0" err="1"/>
              <a:t>експонат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хотів</a:t>
            </a:r>
            <a:r>
              <a:rPr lang="ru-RU" dirty="0"/>
              <a:t> би </a:t>
            </a:r>
            <a:r>
              <a:rPr lang="ru-RU" dirty="0" err="1"/>
              <a:t>побачити</a:t>
            </a:r>
            <a:r>
              <a:rPr lang="ru-RU" dirty="0"/>
              <a:t>, і </a:t>
            </a:r>
            <a:r>
              <a:rPr lang="ru-RU" dirty="0" err="1"/>
              <a:t>марнує</a:t>
            </a:r>
            <a:r>
              <a:rPr lang="ru-RU" dirty="0"/>
              <a:t> час у тих </a:t>
            </a:r>
            <a:r>
              <a:rPr lang="ru-RU" dirty="0" err="1"/>
              <a:t>куточках</a:t>
            </a:r>
            <a:r>
              <a:rPr lang="ru-RU" dirty="0"/>
              <a:t> музею, </a:t>
            </a:r>
            <a:r>
              <a:rPr lang="ru-RU" dirty="0" err="1"/>
              <a:t>які</a:t>
            </a:r>
            <a:r>
              <a:rPr lang="ru-RU" dirty="0"/>
              <a:t> для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цікаві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/>
              <a:t>Карти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розрізняються</a:t>
            </a:r>
            <a:r>
              <a:rPr lang="ru-RU" dirty="0"/>
              <a:t> за </a:t>
            </a:r>
            <a:r>
              <a:rPr lang="ru-RU" dirty="0" err="1"/>
              <a:t>читабельністю</a:t>
            </a:r>
            <a:r>
              <a:rPr lang="ru-RU" dirty="0"/>
              <a:t> та стилем. </a:t>
            </a:r>
            <a:r>
              <a:rPr lang="ru-RU" dirty="0" err="1"/>
              <a:t>Найзручніші</a:t>
            </a:r>
            <a:r>
              <a:rPr lang="ru-RU" dirty="0"/>
              <a:t> для </a:t>
            </a:r>
            <a:r>
              <a:rPr lang="ru-RU" dirty="0" err="1"/>
              <a:t>читання</a:t>
            </a:r>
            <a:r>
              <a:rPr lang="ru-RU" dirty="0"/>
              <a:t> </a:t>
            </a:r>
            <a:r>
              <a:rPr lang="ru-RU" dirty="0" err="1"/>
              <a:t>кольорові</a:t>
            </a:r>
            <a:r>
              <a:rPr lang="ru-RU" dirty="0"/>
              <a:t> </a:t>
            </a:r>
            <a:r>
              <a:rPr lang="ru-RU" dirty="0" err="1" smtClean="0"/>
              <a:t>плани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13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Дослідження</a:t>
            </a:r>
            <a:r>
              <a:rPr lang="ru-RU" dirty="0"/>
              <a:t> з метою </a:t>
            </a:r>
            <a:r>
              <a:rPr lang="ru-RU" dirty="0" err="1"/>
              <a:t>пізнання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err="1"/>
              <a:t>концепція</a:t>
            </a:r>
            <a:r>
              <a:rPr lang="ru-RU" sz="1600" dirty="0"/>
              <a:t>, </a:t>
            </a:r>
            <a:r>
              <a:rPr lang="ru-RU" sz="1600" dirty="0" err="1"/>
              <a:t>звернена</a:t>
            </a:r>
            <a:r>
              <a:rPr lang="ru-RU" sz="1600" dirty="0"/>
              <a:t> до </a:t>
            </a:r>
            <a:r>
              <a:rPr lang="ru-RU" sz="1600" dirty="0" err="1"/>
              <a:t>області</a:t>
            </a:r>
            <a:r>
              <a:rPr lang="ru-RU" sz="1600" dirty="0"/>
              <a:t> </a:t>
            </a:r>
            <a:r>
              <a:rPr lang="ru-RU" sz="1600" dirty="0" err="1"/>
              <a:t>поведінки</a:t>
            </a:r>
            <a:r>
              <a:rPr lang="ru-RU" sz="1600" dirty="0"/>
              <a:t> </a:t>
            </a:r>
            <a:r>
              <a:rPr lang="ru-RU" sz="1600" dirty="0" err="1"/>
              <a:t>туристів</a:t>
            </a:r>
            <a:r>
              <a:rPr lang="ru-RU" sz="1600" dirty="0"/>
              <a:t> «</a:t>
            </a:r>
            <a:r>
              <a:rPr lang="ru-RU" sz="1600" dirty="0" err="1"/>
              <a:t>уважність-неуважність</a:t>
            </a:r>
            <a:r>
              <a:rPr lang="ru-RU" sz="1600" dirty="0"/>
              <a:t>»</a:t>
            </a:r>
            <a:endParaRPr lang="ru-RU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25305" y="1907178"/>
            <a:ext cx="6264350" cy="308283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Як приклад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уваги</a:t>
            </a:r>
            <a:r>
              <a:rPr lang="ru-RU" dirty="0"/>
              <a:t> в </a:t>
            </a:r>
            <a:r>
              <a:rPr lang="ru-RU" dirty="0" err="1"/>
              <a:t>туристських</a:t>
            </a:r>
            <a:r>
              <a:rPr lang="ru-RU" dirty="0"/>
              <a:t> районах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розглядати</a:t>
            </a:r>
            <a:r>
              <a:rPr lang="ru-RU" dirty="0"/>
              <a:t> </a:t>
            </a:r>
            <a:r>
              <a:rPr lang="ru-RU" dirty="0" err="1"/>
              <a:t>відповіді</a:t>
            </a:r>
            <a:r>
              <a:rPr lang="ru-RU" dirty="0"/>
              <a:t> </a:t>
            </a:r>
            <a:r>
              <a:rPr lang="ru-RU" dirty="0" err="1"/>
              <a:t>відвідувача</a:t>
            </a:r>
            <a:r>
              <a:rPr lang="ru-RU" dirty="0"/>
              <a:t> </a:t>
            </a:r>
            <a:r>
              <a:rPr lang="ru-RU" dirty="0" err="1"/>
              <a:t>полів</a:t>
            </a:r>
            <a:r>
              <a:rPr lang="ru-RU" dirty="0"/>
              <a:t> битв та </a:t>
            </a:r>
            <a:r>
              <a:rPr lang="ru-RU" dirty="0" err="1"/>
              <a:t>історичних</a:t>
            </a:r>
            <a:r>
              <a:rPr lang="ru-RU" dirty="0"/>
              <a:t> </a:t>
            </a:r>
            <a:r>
              <a:rPr lang="ru-RU" dirty="0" err="1"/>
              <a:t>меморіалів</a:t>
            </a:r>
            <a:r>
              <a:rPr lang="ru-RU" dirty="0"/>
              <a:t>. </a:t>
            </a:r>
            <a:r>
              <a:rPr lang="ru-RU" dirty="0" err="1"/>
              <a:t>Дуже</a:t>
            </a:r>
            <a:r>
              <a:rPr lang="ru-RU" dirty="0"/>
              <a:t> часто в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місцях</a:t>
            </a:r>
            <a:r>
              <a:rPr lang="ru-RU" dirty="0"/>
              <a:t> </a:t>
            </a:r>
            <a:r>
              <a:rPr lang="ru-RU" dirty="0" err="1"/>
              <a:t>оперують</a:t>
            </a:r>
            <a:r>
              <a:rPr lang="ru-RU" dirty="0"/>
              <a:t> фактами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використаної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, </a:t>
            </a:r>
            <a:r>
              <a:rPr lang="ru-RU" dirty="0" err="1"/>
              <a:t>розташування</a:t>
            </a:r>
            <a:r>
              <a:rPr lang="ru-RU" dirty="0"/>
              <a:t> </a:t>
            </a:r>
            <a:r>
              <a:rPr lang="ru-RU" dirty="0" err="1"/>
              <a:t>військових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та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),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емоційний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(</a:t>
            </a:r>
            <a:r>
              <a:rPr lang="ru-RU" dirty="0" err="1"/>
              <a:t>емоційне</a:t>
            </a:r>
            <a:r>
              <a:rPr lang="ru-RU" dirty="0"/>
              <a:t> </a:t>
            </a:r>
            <a:r>
              <a:rPr lang="ru-RU" dirty="0" err="1"/>
              <a:t>залучення</a:t>
            </a:r>
            <a:r>
              <a:rPr lang="ru-RU" dirty="0"/>
              <a:t>) справить </a:t>
            </a:r>
            <a:r>
              <a:rPr lang="ru-RU" dirty="0" err="1"/>
              <a:t>більший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туристів</a:t>
            </a:r>
            <a:r>
              <a:rPr lang="ru-RU" dirty="0"/>
              <a:t>. Але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емоції</a:t>
            </a:r>
            <a:r>
              <a:rPr lang="ru-RU" dirty="0"/>
              <a:t> не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підміняти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941623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34</TotalTime>
  <Words>1475</Words>
  <Application>Microsoft Office PowerPoint</Application>
  <PresentationFormat>Widescreen</PresentationFormat>
  <Paragraphs>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 Light</vt:lpstr>
      <vt:lpstr>Rockwell</vt:lpstr>
      <vt:lpstr>Wingdings</vt:lpstr>
      <vt:lpstr>Atlas</vt:lpstr>
      <vt:lpstr>Тема 9.  Психологія та педагогіка туризму. </vt:lpstr>
      <vt:lpstr>Перші вчені, що назвали себе психологами, цікавилися приїжджими та їхньою поведінкою. Перші вчені, що назвали себе психологами, цікавилися приїжджими та їхньою поведінкою.</vt:lpstr>
      <vt:lpstr>Вивчення психологічних рівнів</vt:lpstr>
      <vt:lpstr>Вивчення психологічних рівнів</vt:lpstr>
      <vt:lpstr>Вивчення психологічних рівнів</vt:lpstr>
      <vt:lpstr>Вивчення психологічних рівнів</vt:lpstr>
      <vt:lpstr>Вивчення психологічних рівнів</vt:lpstr>
      <vt:lpstr>Дослідження з метою пізнання</vt:lpstr>
      <vt:lpstr>Дослідження з метою пізнання</vt:lpstr>
      <vt:lpstr>Індивідуальні особливості </vt:lpstr>
      <vt:lpstr>Інтраіндивідуа-льні процеси</vt:lpstr>
      <vt:lpstr>Інтеріндивідуальні процеси</vt:lpstr>
      <vt:lpstr>Групові процеси</vt:lpstr>
      <vt:lpstr>ПЕДАГОГІКА ТУРИЗМУ</vt:lpstr>
      <vt:lpstr>ПЕДАГОГІКА ТУРИЗМУ</vt:lpstr>
      <vt:lpstr>ПЕДАГОГІКА ТУРИЗМУ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9.  Психологія та педагогіка туризму.</dc:title>
  <dc:creator>Пользователь</dc:creator>
  <cp:lastModifiedBy>Пользователь</cp:lastModifiedBy>
  <cp:revision>13</cp:revision>
  <dcterms:created xsi:type="dcterms:W3CDTF">2020-12-12T01:32:11Z</dcterms:created>
  <dcterms:modified xsi:type="dcterms:W3CDTF">2020-12-12T02:18:14Z</dcterms:modified>
</cp:coreProperties>
</file>