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67" r:id="rId15"/>
    <p:sldId id="271" r:id="rId16"/>
    <p:sldId id="272" r:id="rId17"/>
    <p:sldId id="281" r:id="rId18"/>
    <p:sldId id="282" r:id="rId19"/>
    <p:sldId id="283" r:id="rId20"/>
    <p:sldId id="273" r:id="rId21"/>
    <p:sldId id="274" r:id="rId22"/>
    <p:sldId id="275" r:id="rId23"/>
    <p:sldId id="276" r:id="rId24"/>
    <p:sldId id="277" r:id="rId25"/>
    <p:sldId id="278" r:id="rId26"/>
    <p:sldId id="280" r:id="rId2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35E5B155-4AE7-4C62-8E12-850919885200}" type="datetimeFigureOut">
              <a:rPr lang="uk-UA" smtClean="0"/>
              <a:t>18.02.2026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76667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5E5B155-4AE7-4C62-8E12-850919885200}" type="datetimeFigureOut">
              <a:rPr lang="uk-UA" smtClean="0"/>
              <a:t>18.02.2026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2527664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5E5B155-4AE7-4C62-8E12-850919885200}" type="datetimeFigureOut">
              <a:rPr lang="uk-UA" smtClean="0"/>
              <a:t>18.02.2026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10509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5E5B155-4AE7-4C62-8E12-850919885200}" type="datetimeFigureOut">
              <a:rPr lang="uk-UA" smtClean="0"/>
              <a:t>18.02.2026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2065927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5E5B155-4AE7-4C62-8E12-850919885200}" type="datetimeFigureOut">
              <a:rPr lang="uk-UA" smtClean="0"/>
              <a:t>18.02.2026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213502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8" name="Date Placeholder 7"/>
          <p:cNvSpPr>
            <a:spLocks noGrp="1"/>
          </p:cNvSpPr>
          <p:nvPr>
            <p:ph type="dt" sz="half" idx="10"/>
          </p:nvPr>
        </p:nvSpPr>
        <p:spPr/>
        <p:txBody>
          <a:bodyPr/>
          <a:lstStyle/>
          <a:p>
            <a:fld id="{35E5B155-4AE7-4C62-8E12-850919885200}" type="datetimeFigureOut">
              <a:rPr lang="uk-UA" smtClean="0"/>
              <a:t>18.02.2026</a:t>
            </a:fld>
            <a:endParaRPr lang="uk-UA"/>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1335943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Date Placeholder 1"/>
          <p:cNvSpPr>
            <a:spLocks noGrp="1"/>
          </p:cNvSpPr>
          <p:nvPr>
            <p:ph type="dt" sz="half" idx="10"/>
          </p:nvPr>
        </p:nvSpPr>
        <p:spPr/>
        <p:txBody>
          <a:bodyPr/>
          <a:lstStyle/>
          <a:p>
            <a:fld id="{35E5B155-4AE7-4C62-8E12-850919885200}" type="datetimeFigureOut">
              <a:rPr lang="uk-UA" smtClean="0"/>
              <a:t>18.02.2026</a:t>
            </a:fld>
            <a:endParaRPr lang="uk-UA"/>
          </a:p>
        </p:txBody>
      </p:sp>
      <p:sp>
        <p:nvSpPr>
          <p:cNvPr id="11" name="Footer Placeholder 10"/>
          <p:cNvSpPr>
            <a:spLocks noGrp="1"/>
          </p:cNvSpPr>
          <p:nvPr>
            <p:ph type="ftr" sz="quarter" idx="11"/>
          </p:nvPr>
        </p:nvSpPr>
        <p:spPr/>
        <p:txBody>
          <a:bodyPr/>
          <a:lstStyle/>
          <a:p>
            <a:endParaRPr lang="uk-UA"/>
          </a:p>
        </p:txBody>
      </p:sp>
      <p:sp>
        <p:nvSpPr>
          <p:cNvPr id="12" name="Slide Number Placeholder 11"/>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638639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2" name="Date Placeholder 1"/>
          <p:cNvSpPr>
            <a:spLocks noGrp="1"/>
          </p:cNvSpPr>
          <p:nvPr>
            <p:ph type="dt" sz="half" idx="10"/>
          </p:nvPr>
        </p:nvSpPr>
        <p:spPr/>
        <p:txBody>
          <a:bodyPr/>
          <a:lstStyle/>
          <a:p>
            <a:fld id="{35E5B155-4AE7-4C62-8E12-850919885200}" type="datetimeFigureOut">
              <a:rPr lang="uk-UA" smtClean="0"/>
              <a:t>18.02.2026</a:t>
            </a:fld>
            <a:endParaRPr lang="uk-UA"/>
          </a:p>
        </p:txBody>
      </p:sp>
      <p:sp>
        <p:nvSpPr>
          <p:cNvPr id="7" name="Footer Placeholder 6"/>
          <p:cNvSpPr>
            <a:spLocks noGrp="1"/>
          </p:cNvSpPr>
          <p:nvPr>
            <p:ph type="ftr" sz="quarter" idx="11"/>
          </p:nvPr>
        </p:nvSpPr>
        <p:spPr/>
        <p:txBody>
          <a:bodyPr/>
          <a:lstStyle/>
          <a:p>
            <a:endParaRPr lang="uk-UA"/>
          </a:p>
        </p:txBody>
      </p:sp>
      <p:sp>
        <p:nvSpPr>
          <p:cNvPr id="8" name="Slide Number Placeholder 7"/>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24649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E5B155-4AE7-4C62-8E12-850919885200}" type="datetimeFigureOut">
              <a:rPr lang="uk-UA" smtClean="0"/>
              <a:t>18.02.2026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46434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ru-RU" smtClean="0"/>
              <a:t>Образец заголовка</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35E5B155-4AE7-4C62-8E12-850919885200}" type="datetimeFigureOut">
              <a:rPr lang="uk-UA" smtClean="0"/>
              <a:t>18.02.2026</a:t>
            </a:fld>
            <a:endParaRPr lang="uk-UA"/>
          </a:p>
        </p:txBody>
      </p:sp>
      <p:sp>
        <p:nvSpPr>
          <p:cNvPr id="9" name="Footer Placeholder 8"/>
          <p:cNvSpPr>
            <a:spLocks noGrp="1"/>
          </p:cNvSpPr>
          <p:nvPr>
            <p:ph type="ftr" sz="quarter" idx="11"/>
          </p:nvPr>
        </p:nvSpPr>
        <p:spPr/>
        <p:txBody>
          <a:bodyPr/>
          <a:lstStyle/>
          <a:p>
            <a:endParaRPr lang="uk-UA"/>
          </a:p>
        </p:txBody>
      </p:sp>
      <p:sp>
        <p:nvSpPr>
          <p:cNvPr id="10" name="Slide Number Placeholder 9"/>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57100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35E5B155-4AE7-4C62-8E12-850919885200}" type="datetimeFigureOut">
              <a:rPr lang="uk-UA" smtClean="0"/>
              <a:t>18.02.2026</a:t>
            </a:fld>
            <a:endParaRPr lang="uk-UA"/>
          </a:p>
        </p:txBody>
      </p:sp>
      <p:sp>
        <p:nvSpPr>
          <p:cNvPr id="9" name="Footer Placeholder 8"/>
          <p:cNvSpPr>
            <a:spLocks noGrp="1"/>
          </p:cNvSpPr>
          <p:nvPr>
            <p:ph type="ftr" sz="quarter" idx="11"/>
          </p:nvPr>
        </p:nvSpPr>
        <p:spPr>
          <a:xfrm>
            <a:off x="3499101" y="6356350"/>
            <a:ext cx="5911517" cy="365125"/>
          </a:xfrm>
        </p:spPr>
        <p:txBody>
          <a:bodyPr/>
          <a:lstStyle/>
          <a:p>
            <a:endParaRPr lang="uk-UA"/>
          </a:p>
        </p:txBody>
      </p:sp>
      <p:sp>
        <p:nvSpPr>
          <p:cNvPr id="10" name="Slide Number Placeholder 9"/>
          <p:cNvSpPr>
            <a:spLocks noGrp="1"/>
          </p:cNvSpPr>
          <p:nvPr>
            <p:ph type="sldNum" sz="quarter" idx="12"/>
          </p:nvPr>
        </p:nvSpPr>
        <p:spPr/>
        <p:txBody>
          <a:bodyPr/>
          <a:lstStyle/>
          <a:p>
            <a:fld id="{FFB971BD-B6C0-43E3-96DD-3B8FA79F119D}" type="slidenum">
              <a:rPr lang="uk-UA" smtClean="0"/>
              <a:t>‹#›</a:t>
            </a:fld>
            <a:endParaRPr lang="uk-UA"/>
          </a:p>
        </p:txBody>
      </p:sp>
    </p:spTree>
    <p:extLst>
      <p:ext uri="{BB962C8B-B14F-4D97-AF65-F5344CB8AC3E}">
        <p14:creationId xmlns:p14="http://schemas.microsoft.com/office/powerpoint/2010/main" val="206899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35E5B155-4AE7-4C62-8E12-850919885200}" type="datetimeFigureOut">
              <a:rPr lang="uk-UA" smtClean="0"/>
              <a:t>18.02.2026</a:t>
            </a:fld>
            <a:endParaRPr lang="uk-UA"/>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FFB971BD-B6C0-43E3-96DD-3B8FA79F119D}" type="slidenum">
              <a:rPr lang="uk-UA" smtClean="0"/>
              <a:t>‹#›</a:t>
            </a:fld>
            <a:endParaRPr lang="uk-UA"/>
          </a:p>
        </p:txBody>
      </p:sp>
    </p:spTree>
    <p:extLst>
      <p:ext uri="{BB962C8B-B14F-4D97-AF65-F5344CB8AC3E}">
        <p14:creationId xmlns:p14="http://schemas.microsoft.com/office/powerpoint/2010/main" val="1191603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ctr"/>
            <a:r>
              <a:rPr lang="ru-RU" dirty="0">
                <a:latin typeface="Times New Roman" panose="02020603050405020304" pitchFamily="18" charset="0"/>
                <a:cs typeface="Times New Roman" panose="02020603050405020304" pitchFamily="18" charset="0"/>
              </a:rPr>
              <a:t>Тема 2. Природа, </a:t>
            </a:r>
            <a:r>
              <a:rPr lang="ru-RU" dirty="0" err="1">
                <a:latin typeface="Times New Roman" panose="02020603050405020304" pitchFamily="18" charset="0"/>
                <a:cs typeface="Times New Roman" panose="02020603050405020304" pitchFamily="18" charset="0"/>
              </a:rPr>
              <a:t>сутність</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особливості</a:t>
            </a:r>
            <a:r>
              <a:rPr lang="ru-RU" dirty="0">
                <a:latin typeface="Times New Roman" panose="02020603050405020304" pitchFamily="18" charset="0"/>
                <a:cs typeface="Times New Roman" panose="02020603050405020304" pitchFamily="18" charset="0"/>
              </a:rPr>
              <a:t> PR-</a:t>
            </a:r>
            <a:r>
              <a:rPr lang="ru-RU" dirty="0" err="1">
                <a:latin typeface="Times New Roman" panose="02020603050405020304" pitchFamily="18" charset="0"/>
                <a:cs typeface="Times New Roman" panose="02020603050405020304" pitchFamily="18" charset="0"/>
              </a:rPr>
              <a:t>технологій</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міжнародних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відносинах</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186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dirty="0">
                <a:latin typeface="Times New Roman" panose="02020603050405020304" pitchFamily="18" charset="0"/>
                <a:cs typeface="Times New Roman" panose="02020603050405020304" pitchFamily="18" charset="0"/>
              </a:rPr>
              <a:t>3. Основні інструменти PR-технологій на міжнародному </a:t>
            </a:r>
            <a:r>
              <a:rPr lang="uk-UA" b="1" dirty="0" smtClean="0">
                <a:latin typeface="Times New Roman" panose="02020603050405020304" pitchFamily="18" charset="0"/>
                <a:cs typeface="Times New Roman" panose="02020603050405020304" pitchFamily="18" charset="0"/>
              </a:rPr>
              <a:t>рівні</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uk-UA" dirty="0">
                <a:latin typeface="Times New Roman" panose="02020603050405020304" pitchFamily="18" charset="0"/>
                <a:cs typeface="Times New Roman" panose="02020603050405020304" pitchFamily="18" charset="0"/>
              </a:rPr>
              <a:t>Міжнародні PR-активності охоплюють широкий арсенал засобів. Розглянемо ключові </a:t>
            </a:r>
            <a:r>
              <a:rPr lang="uk-UA" b="1" dirty="0">
                <a:latin typeface="Times New Roman" panose="02020603050405020304" pitchFamily="18" charset="0"/>
                <a:cs typeface="Times New Roman" panose="02020603050405020304" pitchFamily="18" charset="0"/>
              </a:rPr>
              <a:t>інструменти PR-технологій</a:t>
            </a:r>
            <a:r>
              <a:rPr lang="uk-UA" dirty="0">
                <a:latin typeface="Times New Roman" panose="02020603050405020304" pitchFamily="18" charset="0"/>
                <a:cs typeface="Times New Roman" panose="02020603050405020304" pitchFamily="18" charset="0"/>
              </a:rPr>
              <a:t>, які держави та інші суб’єкти застосовують у світовій комунікації:</a:t>
            </a:r>
          </a:p>
          <a:p>
            <a:pPr lvl="0" algn="just"/>
            <a:r>
              <a:rPr lang="uk-UA" b="1" dirty="0">
                <a:latin typeface="Times New Roman" panose="02020603050405020304" pitchFamily="18" charset="0"/>
                <a:cs typeface="Times New Roman" panose="02020603050405020304" pitchFamily="18" charset="0"/>
              </a:rPr>
              <a:t>Інформаційні кампанії.</a:t>
            </a:r>
            <a:r>
              <a:rPr lang="uk-UA" dirty="0">
                <a:latin typeface="Times New Roman" panose="02020603050405020304" pitchFamily="18" charset="0"/>
                <a:cs typeface="Times New Roman" panose="02020603050405020304" pitchFamily="18" charset="0"/>
              </a:rPr>
              <a:t> Це комплексні комунікаційні заходи, що мають на меті донести до цільової аудиторії певні меседжі або змінити її поведінку. На державному рівні інформаційні кампанії проводять міністерства, відомства чи спеціальні установи. </a:t>
            </a:r>
            <a:r>
              <a:rPr lang="uk-UA" b="1" dirty="0">
                <a:latin typeface="Times New Roman" panose="02020603050405020304" pitchFamily="18" charset="0"/>
                <a:cs typeface="Times New Roman" panose="02020603050405020304" pitchFamily="18" charset="0"/>
              </a:rPr>
              <a:t>Публічна дипломатія</a:t>
            </a:r>
            <a:r>
              <a:rPr lang="uk-UA" dirty="0">
                <a:latin typeface="Times New Roman" panose="02020603050405020304" pitchFamily="18" charset="0"/>
                <a:cs typeface="Times New Roman" panose="02020603050405020304" pitchFamily="18" charset="0"/>
              </a:rPr>
              <a:t> часто реалізується через такі кампанії – урядові організації цілеспрямовано формують громадську думку за кордоном, аби іноземна публіка підтримала стратегічні цілі держави. Інформаційні кампанії можуть включати публікацію матеріалів у медіа, соціальну рекламу, серію виступів посадовців, заходи в </a:t>
            </a:r>
            <a:r>
              <a:rPr lang="uk-UA" dirty="0" err="1">
                <a:latin typeface="Times New Roman" panose="02020603050405020304" pitchFamily="18" charset="0"/>
                <a:cs typeface="Times New Roman" panose="02020603050405020304" pitchFamily="18" charset="0"/>
              </a:rPr>
              <a:t>соцмережах</a:t>
            </a:r>
            <a:r>
              <a:rPr lang="uk-UA" dirty="0">
                <a:latin typeface="Times New Roman" panose="02020603050405020304" pitchFamily="18" charset="0"/>
                <a:cs typeface="Times New Roman" panose="02020603050405020304" pitchFamily="18" charset="0"/>
              </a:rPr>
              <a:t> (</a:t>
            </a:r>
            <a:r>
              <a:rPr lang="uk-UA" dirty="0" err="1">
                <a:latin typeface="Times New Roman" panose="02020603050405020304" pitchFamily="18" charset="0"/>
                <a:cs typeface="Times New Roman" panose="02020603050405020304" pitchFamily="18" charset="0"/>
              </a:rPr>
              <a:t>хештег</a:t>
            </a:r>
            <a:r>
              <a:rPr lang="uk-UA" dirty="0">
                <a:latin typeface="Times New Roman" panose="02020603050405020304" pitchFamily="18" charset="0"/>
                <a:cs typeface="Times New Roman" panose="02020603050405020304" pitchFamily="18" charset="0"/>
              </a:rPr>
              <a:t>-акції) тощо. Важливо, що такі кампанії тепер нерідко орієнтовані не тільки на іноземну, а й на власну аудиторію – адже у глобальному інформаційному просторі кордон між «внутрішнім» і «зовнішнім» розмитий.</a:t>
            </a:r>
          </a:p>
          <a:p>
            <a:pPr marL="0" indent="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020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252919" y="1123837"/>
            <a:ext cx="2947482" cy="4601183"/>
          </a:xfrm>
          <a:prstGeom prst="rect">
            <a:avLst/>
          </a:prstGeom>
        </p:spPr>
      </p:pic>
      <p:sp>
        <p:nvSpPr>
          <p:cNvPr id="2" name="Заголовок 1"/>
          <p:cNvSpPr>
            <a:spLocks noGrp="1"/>
          </p:cNvSpPr>
          <p:nvPr>
            <p:ph type="title"/>
          </p:nvPr>
        </p:nvSpPr>
        <p:spPr/>
        <p:txBody>
          <a:bodyPr/>
          <a:lstStyle/>
          <a:p>
            <a:pPr indent="457200" algn="just">
              <a:lnSpc>
                <a:spcPct val="100000"/>
              </a:lnSpc>
            </a:pPr>
            <a:endParaRPr lang="uk-UA" sz="12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3599848" y="868680"/>
            <a:ext cx="3742784" cy="5120640"/>
          </a:xfrm>
        </p:spPr>
        <p:txBody>
          <a:bodyPr>
            <a:noAutofit/>
          </a:bodyPr>
          <a:lstStyle/>
          <a:p>
            <a:pPr indent="457200" algn="just">
              <a:lnSpc>
                <a:spcPct val="120000"/>
              </a:lnSpc>
            </a:pPr>
            <a:r>
              <a:rPr lang="uk-UA" sz="1300" b="1" dirty="0" err="1">
                <a:latin typeface="Times New Roman" panose="02020603050405020304" pitchFamily="18" charset="0"/>
                <a:cs typeface="Times New Roman" panose="02020603050405020304" pitchFamily="18" charset="0"/>
              </a:rPr>
              <a:t>Медіарілейшнз</a:t>
            </a:r>
            <a:r>
              <a:rPr lang="uk-UA" sz="1300" b="1" dirty="0">
                <a:latin typeface="Times New Roman" panose="02020603050405020304" pitchFamily="18" charset="0"/>
                <a:cs typeface="Times New Roman" panose="02020603050405020304" pitchFamily="18" charset="0"/>
              </a:rPr>
              <a:t> (робота зі ЗМІ).</a:t>
            </a:r>
            <a:r>
              <a:rPr lang="uk-UA" sz="1300" dirty="0">
                <a:latin typeface="Times New Roman" panose="02020603050405020304" pitchFamily="18" charset="0"/>
                <a:cs typeface="Times New Roman" panose="02020603050405020304" pitchFamily="18" charset="0"/>
              </a:rPr>
              <a:t> Засоби масової інформації залишаються ключовим каналом впливу на масову свідомість. Держави докладають значних зусиль, щоб інформаційні матеріали про них у впливових міжнародних медіа були об’єктивними й позитивними. Для цього проводяться брифінги й </a:t>
            </a:r>
            <a:r>
              <a:rPr lang="uk-UA" sz="1300" dirty="0" err="1">
                <a:latin typeface="Times New Roman" panose="02020603050405020304" pitchFamily="18" charset="0"/>
                <a:cs typeface="Times New Roman" panose="02020603050405020304" pitchFamily="18" charset="0"/>
              </a:rPr>
              <a:t>пресконференції</a:t>
            </a:r>
            <a:r>
              <a:rPr lang="uk-UA" sz="1300" dirty="0">
                <a:latin typeface="Times New Roman" panose="02020603050405020304" pitchFamily="18" charset="0"/>
                <a:cs typeface="Times New Roman" panose="02020603050405020304" pitchFamily="18" charset="0"/>
              </a:rPr>
              <a:t> для іноземних журналістів, готуються прес-релізи кількома мовами, влаштовуються прес-тури. Окремий напрям – це </a:t>
            </a:r>
            <a:r>
              <a:rPr lang="uk-UA" sz="1300" b="1" dirty="0">
                <a:latin typeface="Times New Roman" panose="02020603050405020304" pitchFamily="18" charset="0"/>
                <a:cs typeface="Times New Roman" panose="02020603050405020304" pitchFamily="18" charset="0"/>
              </a:rPr>
              <a:t>міжнародне мовлення</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state-sponsored</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international</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broadcasting</a:t>
            </a:r>
            <a:r>
              <a:rPr lang="uk-UA" sz="1300" dirty="0">
                <a:latin typeface="Times New Roman" panose="02020603050405020304" pitchFamily="18" charset="0"/>
                <a:cs typeface="Times New Roman" panose="02020603050405020304" pitchFamily="18" charset="0"/>
              </a:rPr>
              <a:t>): телеканали та радіо, що мовлять на закордон, як-от BBC </a:t>
            </a:r>
            <a:r>
              <a:rPr lang="uk-UA" sz="1300" dirty="0" err="1">
                <a:latin typeface="Times New Roman" panose="02020603050405020304" pitchFamily="18" charset="0"/>
                <a:cs typeface="Times New Roman" panose="02020603050405020304" pitchFamily="18" charset="0"/>
              </a:rPr>
              <a:t>World</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Voice</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of</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America</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Deutsche</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Welle</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France</a:t>
            </a:r>
            <a:r>
              <a:rPr lang="uk-UA" sz="1300" dirty="0">
                <a:latin typeface="Times New Roman" panose="02020603050405020304" pitchFamily="18" charset="0"/>
                <a:cs typeface="Times New Roman" panose="02020603050405020304" pitchFamily="18" charset="0"/>
              </a:rPr>
              <a:t> 24, CGTN (Китай) тощо. Робота зі світовими ЗМІ – це, по суті, </a:t>
            </a:r>
            <a:r>
              <a:rPr lang="uk-UA" sz="1300" b="1" dirty="0">
                <a:latin typeface="Times New Roman" panose="02020603050405020304" pitchFamily="18" charset="0"/>
                <a:cs typeface="Times New Roman" panose="02020603050405020304" pitchFamily="18" charset="0"/>
              </a:rPr>
              <a:t>піар-діяльність держави</a:t>
            </a:r>
            <a:r>
              <a:rPr lang="uk-UA" sz="1300" dirty="0">
                <a:latin typeface="Times New Roman" panose="02020603050405020304" pitchFamily="18" charset="0"/>
                <a:cs typeface="Times New Roman" panose="02020603050405020304" pitchFamily="18" charset="0"/>
              </a:rPr>
              <a:t>, адже включає переконування міжнародних медіа висвітлювати її політику в позитивному світлі. Відомі приклади – інтерв’ю глав держав великим телеканалам, ексклюзивні статті лідерів у провідних газетах світу, співпраця з впливовими журналістами та лідерами думок. </a:t>
            </a:r>
            <a:r>
              <a:rPr lang="uk-UA" sz="1300" dirty="0" err="1">
                <a:latin typeface="Times New Roman" panose="02020603050405020304" pitchFamily="18" charset="0"/>
                <a:cs typeface="Times New Roman" panose="02020603050405020304" pitchFamily="18" charset="0"/>
              </a:rPr>
              <a:t>Медіарілейшнз</a:t>
            </a:r>
            <a:r>
              <a:rPr lang="uk-UA" sz="1300" dirty="0">
                <a:latin typeface="Times New Roman" panose="02020603050405020304" pitchFamily="18" charset="0"/>
                <a:cs typeface="Times New Roman" panose="02020603050405020304" pitchFamily="18" charset="0"/>
              </a:rPr>
              <a:t> також охоплює швидке реагування на негативні публікації – спростування, надання альтернативної інформації, офіційні коментарі</a:t>
            </a:r>
            <a:r>
              <a:rPr lang="uk-UA" sz="1300" dirty="0" smtClean="0">
                <a:latin typeface="Times New Roman" panose="02020603050405020304" pitchFamily="18" charset="0"/>
                <a:cs typeface="Times New Roman" panose="02020603050405020304" pitchFamily="18" charset="0"/>
              </a:rPr>
              <a:t>.</a:t>
            </a:r>
            <a:endParaRPr lang="uk-UA" sz="1300"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7536581" y="868680"/>
            <a:ext cx="4081112" cy="5120640"/>
          </a:xfrm>
        </p:spPr>
        <p:txBody>
          <a:bodyPr>
            <a:noAutofit/>
          </a:bodyPr>
          <a:lstStyle/>
          <a:p>
            <a:pPr indent="457200" algn="just">
              <a:lnSpc>
                <a:spcPct val="120000"/>
              </a:lnSpc>
            </a:pPr>
            <a:r>
              <a:rPr lang="uk-UA" sz="1300" b="1" dirty="0">
                <a:latin typeface="Times New Roman" panose="02020603050405020304" pitchFamily="18" charset="0"/>
                <a:cs typeface="Times New Roman" panose="02020603050405020304" pitchFamily="18" charset="0"/>
              </a:rPr>
              <a:t>Культурні програми та культурна дипломатія.</a:t>
            </a:r>
            <a:r>
              <a:rPr lang="uk-UA" sz="1300" dirty="0">
                <a:latin typeface="Times New Roman" panose="02020603050405020304" pitchFamily="18" charset="0"/>
                <a:cs typeface="Times New Roman" panose="02020603050405020304" pitchFamily="18" charset="0"/>
              </a:rPr>
              <a:t> Культура – один з найпотужніших провідників м’якої сили. </a:t>
            </a:r>
            <a:r>
              <a:rPr lang="uk-UA" sz="1300" i="1" dirty="0">
                <a:latin typeface="Times New Roman" panose="02020603050405020304" pitchFamily="18" charset="0"/>
                <a:cs typeface="Times New Roman" panose="02020603050405020304" pitchFamily="18" charset="0"/>
              </a:rPr>
              <a:t>Культурна дипломатія</a:t>
            </a:r>
            <a:r>
              <a:rPr lang="uk-UA" sz="1300" dirty="0">
                <a:latin typeface="Times New Roman" panose="02020603050405020304" pitchFamily="18" charset="0"/>
                <a:cs typeface="Times New Roman" panose="02020603050405020304" pitchFamily="18" charset="0"/>
              </a:rPr>
              <a:t> є видом публічної дипломатії, коли держава просуває свою культуру, мистецтво, мову, традиції за кордоном для зміцнення взаєморозуміння. Класичні інструменти – це культурні центри та інститути (наприклад, Британська Рада, Гете-Інститут, Французький Інститут, Інститут Конфуція в Китаї), які проводять </a:t>
            </a:r>
            <a:r>
              <a:rPr lang="uk-UA" sz="1300" dirty="0" err="1">
                <a:latin typeface="Times New Roman" panose="02020603050405020304" pitchFamily="18" charset="0"/>
                <a:cs typeface="Times New Roman" panose="02020603050405020304" pitchFamily="18" charset="0"/>
              </a:rPr>
              <a:t>мовні</a:t>
            </a:r>
            <a:r>
              <a:rPr lang="uk-UA" sz="1300" dirty="0">
                <a:latin typeface="Times New Roman" panose="02020603050405020304" pitchFamily="18" charset="0"/>
                <a:cs typeface="Times New Roman" panose="02020603050405020304" pitchFamily="18" charset="0"/>
              </a:rPr>
              <a:t> курси, виставки, кінопокази, концерти, дні культури за кордоном. Обміни митцями, гастролі національних колективів, виступи музикантів і художні виставки – усе це підвищує </a:t>
            </a:r>
            <a:r>
              <a:rPr lang="uk-UA" sz="1300" b="1" dirty="0">
                <a:latin typeface="Times New Roman" panose="02020603050405020304" pitchFamily="18" charset="0"/>
                <a:cs typeface="Times New Roman" panose="02020603050405020304" pitchFamily="18" charset="0"/>
              </a:rPr>
              <a:t>«привабливість»</a:t>
            </a:r>
            <a:r>
              <a:rPr lang="uk-UA" sz="1300" dirty="0">
                <a:latin typeface="Times New Roman" panose="02020603050405020304" pitchFamily="18" charset="0"/>
                <a:cs typeface="Times New Roman" panose="02020603050405020304" pitchFamily="18" charset="0"/>
              </a:rPr>
              <a:t> країни в очах світу. Культурна дипломатія, як визначає </a:t>
            </a:r>
            <a:r>
              <a:rPr lang="uk-UA" sz="1300" dirty="0" err="1">
                <a:latin typeface="Times New Roman" panose="02020603050405020304" pitchFamily="18" charset="0"/>
                <a:cs typeface="Times New Roman" panose="02020603050405020304" pitchFamily="18" charset="0"/>
              </a:rPr>
              <a:t>Мілтон</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Каммінгс</a:t>
            </a:r>
            <a:r>
              <a:rPr lang="uk-UA" sz="1300" dirty="0">
                <a:latin typeface="Times New Roman" panose="02020603050405020304" pitchFamily="18" charset="0"/>
                <a:cs typeface="Times New Roman" panose="02020603050405020304" pitchFamily="18" charset="0"/>
              </a:rPr>
              <a:t>, – це «обмін ідеями, інформацією, творами мистецтва та іншими аспектами культури між народами з метою зміцнення взаєморозуміння». Вона не переслідує негайних політичних цілей, але створює позитивний фон, який полегшує співпрацю в майбутньому. Успішні приклади – проведення міжнародних фестивалів (Expo, бієнале, книжкові ярмарки), програм обміну студентами (</a:t>
            </a:r>
            <a:r>
              <a:rPr lang="uk-UA" sz="1300" dirty="0" err="1">
                <a:latin typeface="Times New Roman" panose="02020603050405020304" pitchFamily="18" charset="0"/>
                <a:cs typeface="Times New Roman" panose="02020603050405020304" pitchFamily="18" charset="0"/>
              </a:rPr>
              <a:t>Erasmus</a:t>
            </a:r>
            <a:r>
              <a:rPr lang="uk-UA" sz="1300" dirty="0">
                <a:latin typeface="Times New Roman" panose="02020603050405020304" pitchFamily="18" charset="0"/>
                <a:cs typeface="Times New Roman" panose="02020603050405020304" pitchFamily="18" charset="0"/>
              </a:rPr>
              <a:t>+, </a:t>
            </a:r>
            <a:r>
              <a:rPr lang="uk-UA" sz="1300" dirty="0" err="1">
                <a:latin typeface="Times New Roman" panose="02020603050405020304" pitchFamily="18" charset="0"/>
                <a:cs typeface="Times New Roman" panose="02020603050405020304" pitchFamily="18" charset="0"/>
              </a:rPr>
              <a:t>Fulbright</a:t>
            </a:r>
            <a:r>
              <a:rPr lang="uk-UA" sz="1300" dirty="0">
                <a:latin typeface="Times New Roman" panose="02020603050405020304" pitchFamily="18" charset="0"/>
                <a:cs typeface="Times New Roman" panose="02020603050405020304" pitchFamily="18" charset="0"/>
              </a:rPr>
              <a:t>), навчання іноземних студентів у своїх університетах. Усі ці кроки будують </a:t>
            </a:r>
            <a:r>
              <a:rPr lang="uk-UA" sz="1300" b="1" dirty="0">
                <a:latin typeface="Times New Roman" panose="02020603050405020304" pitchFamily="18" charset="0"/>
                <a:cs typeface="Times New Roman" panose="02020603050405020304" pitchFamily="18" charset="0"/>
              </a:rPr>
              <a:t>довгострокову довіру</a:t>
            </a:r>
            <a:r>
              <a:rPr lang="uk-UA" sz="1300" dirty="0">
                <a:latin typeface="Times New Roman" panose="02020603050405020304" pitchFamily="18" charset="0"/>
                <a:cs typeface="Times New Roman" panose="02020603050405020304" pitchFamily="18" charset="0"/>
              </a:rPr>
              <a:t> і позитивний образ держави</a:t>
            </a:r>
            <a:r>
              <a:rPr lang="uk-UA" sz="1300" dirty="0" smtClean="0">
                <a:latin typeface="Times New Roman" panose="02020603050405020304" pitchFamily="18" charset="0"/>
                <a:cs typeface="Times New Roman" panose="02020603050405020304" pitchFamily="18" charset="0"/>
              </a:rPr>
              <a:t>.</a:t>
            </a:r>
            <a:endParaRPr lang="uk-UA" sz="1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728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7798" y="392584"/>
            <a:ext cx="5354855" cy="5624617"/>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Цифрова дипломатія (</a:t>
            </a:r>
            <a:r>
              <a:rPr lang="uk-UA" sz="1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digital</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diplomacy</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Стрімкий розвиток інтернету та соціальних мереж породив новий вимір міжнародних комунікацій. Цифрова дипломатія (її ще називають e-</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diplomacy</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або «публічна дипломатія 2.0») – це використання можливостей інтернету та інформаційно-комунікаційних технологій для вирішення завдань зовнішньої політики. Інструментами цифрової дипломатії є передусім </a:t>
            </a:r>
            <a:r>
              <a:rPr lang="uk-UA" sz="14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нові медіа</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офіційні сторінки державних установ у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соцмережах</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Twitter</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Facebook</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Instagram</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YouTube</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тощо), блоги послів і лідерів, спеціальні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вебпортали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для іноземних аудиторій (наприклад, сайт Ukraine.ua чи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France</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Diplomacy</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Через ці канали державні діячі можуть безпосередньо звертатися до закордонних громадян, минаючи традиційну пресу. Цифрова дипломатія суттєво розширює охоплення аудиторії і дозволяє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комунікувати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в режимі реального часу</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Головні цілі – просувати зовнішньополітичні інтереси онлайн та проводити інформаційну роботу через інтернет-ЗМІ, соціальні мережі, мобільні платформи. Наприклад, багато МЗС запускають глобальні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хештеги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ведуть багатомовні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твітер-акаунти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реагують на події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оперативно</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у цифровому просторі. Важливо, що цифрова дипломатія стала не лише майданчиком для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поширення правдивої інформації</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а й полем бою з дезінформацією: уряди створюють спеціальні підрозділи для моніторингу та спростування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фейків</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у мережі.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5698155" y="392584"/>
            <a:ext cx="5980497" cy="4472058"/>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Інші інструменти.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До арсеналу міжнародних PR-технологій також належать: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освітня та наукова дипломатія</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(обміни студентами і науковцями, співпраця між університетами, поширення своїх наукових досягнень за кордоном),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спортивна дипломатія</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(організація або участь у великих спортивних заходах як спосіб продемонструвати себе – класичний приклад Олімпійські ігри або Чемпіонати світу, які країни використовують для піднесення іміджу),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іміджеві заходи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(національні дні, ярмарки, виставки, форуми). Окремо можна згадати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національний </a:t>
            </a:r>
            <a:r>
              <a:rPr lang="uk-UA" sz="1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брендінг</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 маркетингові підходи до формування цілісного бренду країни (слогани, логотипи,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промо</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-кампанії для туристів та інвесторів). Усі ці інструменти об’єднує те, що вони працюють на рівні сприйняття, почуттів та думок людей, м’яко схиляючи їх до більш прихильного ставлення. Сучасна концепція </a:t>
            </a:r>
            <a:r>
              <a:rPr lang="uk-UA" sz="14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«нової публічної дипломатії»</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підкреслює, що акцент робиться на діалозі (а не односторонній пропаганді) та залученні недержавних акторів – бізнесу, громадських організацій – до формування позитивного образу країни. Так, приватні компанії й бренди (наприклад, світові корпорації, національні авіалінії) також стають «послами» країни за кордоном, доповнюючи державні PR-зусилля.</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5961646" y="4864642"/>
            <a:ext cx="5957635" cy="1993358"/>
          </a:xfrm>
          <a:prstGeom prst="rect">
            <a:avLst/>
          </a:prstGeom>
        </p:spPr>
      </p:pic>
    </p:spTree>
    <p:extLst>
      <p:ext uri="{BB962C8B-B14F-4D97-AF65-F5344CB8AC3E}">
        <p14:creationId xmlns:p14="http://schemas.microsoft.com/office/powerpoint/2010/main" val="292754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a:latin typeface="Times New Roman" panose="02020603050405020304" pitchFamily="18" charset="0"/>
                <a:cs typeface="Times New Roman" panose="02020603050405020304" pitchFamily="18" charset="0"/>
              </a:rPr>
              <a:t>4. Особливості PR-технологій у міждержавній конкуренції та формуванні міжнародного іміджу</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69267" y="864108"/>
            <a:ext cx="7767675" cy="5120640"/>
          </a:xfrm>
        </p:spPr>
        <p:txBody>
          <a:bodyPr>
            <a:normAutofit fontScale="77500" lnSpcReduction="20000"/>
          </a:bodyPr>
          <a:lstStyle/>
          <a:p>
            <a:pPr algn="just">
              <a:lnSpc>
                <a:spcPct val="120000"/>
              </a:lnSpc>
            </a:pPr>
            <a:r>
              <a:rPr lang="uk-UA" dirty="0">
                <a:latin typeface="Times New Roman" panose="02020603050405020304" pitchFamily="18" charset="0"/>
                <a:cs typeface="Times New Roman" panose="02020603050405020304" pitchFamily="18" charset="0"/>
              </a:rPr>
              <a:t>У глобалізованому світі країни конкурують не лише економікою чи армією, а й </a:t>
            </a:r>
            <a:r>
              <a:rPr lang="uk-UA" b="1" dirty="0">
                <a:latin typeface="Times New Roman" panose="02020603050405020304" pitchFamily="18" charset="0"/>
                <a:cs typeface="Times New Roman" panose="02020603050405020304" pitchFamily="18" charset="0"/>
              </a:rPr>
              <a:t>інформаційно та </a:t>
            </a:r>
            <a:r>
              <a:rPr lang="uk-UA" b="1" dirty="0" err="1">
                <a:latin typeface="Times New Roman" panose="02020603050405020304" pitchFamily="18" charset="0"/>
                <a:cs typeface="Times New Roman" panose="02020603050405020304" pitchFamily="18" charset="0"/>
              </a:rPr>
              <a:t>іміджево</a:t>
            </a:r>
            <a:r>
              <a:rPr lang="uk-UA" dirty="0">
                <a:latin typeface="Times New Roman" panose="02020603050405020304" pitchFamily="18" charset="0"/>
                <a:cs typeface="Times New Roman" panose="02020603050405020304" pitchFamily="18" charset="0"/>
              </a:rPr>
              <a:t>. Міжнародні відносини сьогодні характеризуються гострою конкуренцією держав за вплив на світову громадську думку та залучення її на свій бік. Кожна держава хоче виглядати привабливим і надійним партнером, тому докладає зусиль, щоб сформувати позитивний </a:t>
            </a:r>
            <a:r>
              <a:rPr lang="uk-UA" b="1" dirty="0">
                <a:latin typeface="Times New Roman" panose="02020603050405020304" pitchFamily="18" charset="0"/>
                <a:cs typeface="Times New Roman" panose="02020603050405020304" pitchFamily="18" charset="0"/>
              </a:rPr>
              <a:t>міжнародний імідж</a:t>
            </a:r>
            <a:r>
              <a:rPr lang="uk-UA" dirty="0">
                <a:latin typeface="Times New Roman" panose="02020603050405020304" pitchFamily="18" charset="0"/>
                <a:cs typeface="Times New Roman" panose="02020603050405020304" pitchFamily="18" charset="0"/>
              </a:rPr>
              <a:t>. PR-технології – основний інструмент у цій «боротьбі образів».</a:t>
            </a:r>
          </a:p>
          <a:p>
            <a:pPr algn="just">
              <a:lnSpc>
                <a:spcPct val="120000"/>
              </a:lnSpc>
            </a:pPr>
            <a:r>
              <a:rPr lang="uk-UA" b="1" dirty="0">
                <a:latin typeface="Times New Roman" panose="02020603050405020304" pitchFamily="18" charset="0"/>
                <a:cs typeface="Times New Roman" panose="02020603050405020304" pitchFamily="18" charset="0"/>
              </a:rPr>
              <a:t>Формування іміджу держави.</a:t>
            </a:r>
            <a:r>
              <a:rPr lang="uk-UA" dirty="0">
                <a:latin typeface="Times New Roman" panose="02020603050405020304" pitchFamily="18" charset="0"/>
                <a:cs typeface="Times New Roman" panose="02020603050405020304" pitchFamily="18" charset="0"/>
              </a:rPr>
              <a:t> </a:t>
            </a:r>
            <a:r>
              <a:rPr lang="uk-UA" i="1" dirty="0">
                <a:latin typeface="Times New Roman" panose="02020603050405020304" pitchFamily="18" charset="0"/>
                <a:cs typeface="Times New Roman" panose="02020603050405020304" pitchFamily="18" charset="0"/>
              </a:rPr>
              <a:t>Міжнародний імідж</a:t>
            </a:r>
            <a:r>
              <a:rPr lang="uk-UA" dirty="0">
                <a:latin typeface="Times New Roman" panose="02020603050405020304" pitchFamily="18" charset="0"/>
                <a:cs typeface="Times New Roman" panose="02020603050405020304" pitchFamily="18" charset="0"/>
              </a:rPr>
              <a:t> – це узагальнений образ країни в очах зовнішнього світу, що включає уявлення про її політичний устрій, культуру, рівень розвитку, цінності, позиції на міжнародній арені. Формування цього іміджу – процес тривалий і багатогранний. Сучасні держави навіть проводять спеціальну </a:t>
            </a:r>
            <a:r>
              <a:rPr lang="uk-UA" b="1" dirty="0">
                <a:latin typeface="Times New Roman" panose="02020603050405020304" pitchFamily="18" charset="0"/>
                <a:cs typeface="Times New Roman" panose="02020603050405020304" pitchFamily="18" charset="0"/>
              </a:rPr>
              <a:t>іміджеву політику</a:t>
            </a:r>
            <a:r>
              <a:rPr lang="uk-UA" dirty="0">
                <a:latin typeface="Times New Roman" panose="02020603050405020304" pitchFamily="18" charset="0"/>
                <a:cs typeface="Times New Roman" panose="02020603050405020304" pitchFamily="18" charset="0"/>
              </a:rPr>
              <a:t>, визначаючи, які риси своєї країни вони хочуть підкреслити назовні. PR-технології дозволяють «упакувати» ці риси у привабливу форму і </a:t>
            </a:r>
            <a:r>
              <a:rPr lang="uk-UA" b="1" dirty="0">
                <a:latin typeface="Times New Roman" panose="02020603050405020304" pitchFamily="18" charset="0"/>
                <a:cs typeface="Times New Roman" panose="02020603050405020304" pitchFamily="18" charset="0"/>
              </a:rPr>
              <a:t>активно просувати</a:t>
            </a:r>
            <a:r>
              <a:rPr lang="uk-UA" dirty="0">
                <a:latin typeface="Times New Roman" panose="02020603050405020304" pitchFamily="18" charset="0"/>
                <a:cs typeface="Times New Roman" panose="02020603050405020304" pitchFamily="18" charset="0"/>
              </a:rPr>
              <a:t> їх у світі. Зокрема, через комунікативні кампанії держава доносить до світової громадськості інформацію про свої геополітичні, економічні та культурні особливості, рівень розвитку та досягнення. Важливо визначити </a:t>
            </a:r>
            <a:r>
              <a:rPr lang="uk-UA" i="1" dirty="0">
                <a:latin typeface="Times New Roman" panose="02020603050405020304" pitchFamily="18" charset="0"/>
                <a:cs typeface="Times New Roman" panose="02020603050405020304" pitchFamily="18" charset="0"/>
              </a:rPr>
              <a:t>«унікальну пропозицію»</a:t>
            </a:r>
            <a:r>
              <a:rPr lang="uk-UA" dirty="0">
                <a:latin typeface="Times New Roman" panose="02020603050405020304" pitchFamily="18" charset="0"/>
                <a:cs typeface="Times New Roman" panose="02020603050405020304" pitchFamily="18" charset="0"/>
              </a:rPr>
              <a:t> країни – те, чим вона вирізняється (наприклад, високі технології – для Японії, історична спадщина – для Греції, нейтралітет і банки – для Швейцарії, демократія і голлівудська культура – для США тощо) – і будувати імідж навколо цього ядра</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80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4380" y="2716074"/>
            <a:ext cx="11912866" cy="3945054"/>
          </a:xfrm>
          <a:prstGeom prst="rect">
            <a:avLst/>
          </a:prstGeom>
        </p:spPr>
        <p:txBody>
          <a:bodyPr wrap="square">
            <a:spAutoFit/>
          </a:bodyPr>
          <a:lstStyle/>
          <a:p>
            <a:pPr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Конкуренція та «гонка образів».</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У міждержавній конкуренції за симпатії публіки нерідко використовуються як позитивні, так і негативні PR-техніки. З одного боку, країни змагаються,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хто привабливіше себе презентує</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запускають кампанії на кшталт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Visit</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Turkey</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чи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Incredible</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India</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для розвитку туризму, рекламують свій інвестиційний клімат, через культурні заходи демонструють «м’яку силу». Вдалий національний бренд здатний суттєво зміцнити позиції держави у світі. З іншого боку, конкуренція може набувати форми </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інформаційного протиборства</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держави намагаються послабити імідж суперників, звинуватити їх у негараздах, нав’язати негативні ярлики. Це проявляється у пропагандистських війнах, кампаніях дезінформації, використанні медіа для дискредитації опонента. В історії відомі приклади, коли країни фінансували інформаційну діяльність, спрямовану проти конкурентів. Наприклад, в часи Холодної війни США через радіомовлення і друковані матеріали доводили переваги демократії над радянським ладом, а СРСР у відповідь вів пропаганду проти «імперіалізму Заходу». Сьогодні інформаційні війни не менш актуальні: їх ведуть у кіберпросторі,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соцмережах</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на телебаченні. </a:t>
            </a:r>
          </a:p>
          <a:p>
            <a:pPr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Отже, </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PR-технології стали зброєю</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в геополітичному суперництві – країни інвестують у них, як у колись у танки чи ракети, розуміючи, що перемога в інформаційному вимірі може забезпечити стратегічну перевагу без жодного пострілу.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 y="0"/>
            <a:ext cx="5024387" cy="2560320"/>
          </a:xfrm>
          <a:prstGeom prst="rect">
            <a:avLst/>
          </a:prstGeom>
        </p:spPr>
      </p:pic>
      <p:pic>
        <p:nvPicPr>
          <p:cNvPr id="4" name="Рисунок 3"/>
          <p:cNvPicPr>
            <a:picLocks noChangeAspect="1"/>
          </p:cNvPicPr>
          <p:nvPr/>
        </p:nvPicPr>
        <p:blipFill>
          <a:blip r:embed="rId3"/>
          <a:stretch>
            <a:fillRect/>
          </a:stretch>
        </p:blipFill>
        <p:spPr>
          <a:xfrm>
            <a:off x="5024386" y="0"/>
            <a:ext cx="7167614" cy="2560320"/>
          </a:xfrm>
          <a:prstGeom prst="rect">
            <a:avLst/>
          </a:prstGeom>
        </p:spPr>
      </p:pic>
    </p:spTree>
    <p:extLst>
      <p:ext uri="{BB962C8B-B14F-4D97-AF65-F5344CB8AC3E}">
        <p14:creationId xmlns:p14="http://schemas.microsoft.com/office/powerpoint/2010/main" val="112881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9928" y="93963"/>
            <a:ext cx="6096000" cy="6612323"/>
          </a:xfrm>
          <a:prstGeom prst="rect">
            <a:avLst/>
          </a:prstGeom>
        </p:spPr>
        <p:txBody>
          <a:bodyPr>
            <a:spAutoFit/>
          </a:bodyPr>
          <a:lstStyle/>
          <a:p>
            <a:pPr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Роль національного </a:t>
            </a:r>
            <a:r>
              <a:rPr lang="uk-UA"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брендингу</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Концепція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національного бренду</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розвинулася</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на стику PR та маркетингу. Британський консультант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Саймон</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Анхольт</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ввів поняття «бренду держави» у кінці ХХ ст., і багато країн підхопили цю ідею. Створення сильного національного бренду означає свідоме керування своєю репутацією: визначення ключових асоціацій, які має викликати назва країни, і просування цих асоціацій усіма доступними засобами. Це цілий комплекс: логотипи і слогани (напр.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Cool</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Britannia</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у Британії в 1997 р. або кампанія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GREAT </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Britain</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пізніше;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Malaysia</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Truly</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Asia</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«Україна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Now</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тощо), іміджеві відеоролики, участь у міжнародних виставках, навіть дипломатичний протокол і поведінка лідерів – усе, що впливає на сприйняття. Важливо, що національний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брендінг</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зараз розглядається як частина зовнішньої політики. Успішний бренд країни полегшує встановлення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партнерств</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приваблює інвестиції, сприяє експорту та туризму. Натомість країна з незнаним або поганим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іміджем</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стикається з упередженнями, менше залучена до глобальних процесів. Тому держави витрачають значні ресурси на іміджеві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проєкти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наймають PR-агентства світового рівня, залучають знаменитостей як «амбасадорів» своєї країни.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605487" y="0"/>
            <a:ext cx="5586513" cy="6858000"/>
          </a:xfrm>
          <a:prstGeom prst="rect">
            <a:avLst/>
          </a:prstGeom>
        </p:spPr>
      </p:pic>
    </p:spTree>
    <p:extLst>
      <p:ext uri="{BB962C8B-B14F-4D97-AF65-F5344CB8AC3E}">
        <p14:creationId xmlns:p14="http://schemas.microsoft.com/office/powerpoint/2010/main" val="700454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14173" y="440236"/>
            <a:ext cx="5457524" cy="5723233"/>
          </a:xfrm>
          <a:prstGeom prst="rect">
            <a:avLst/>
          </a:prstGeom>
        </p:spPr>
        <p:txBody>
          <a:bodyPr wrap="square">
            <a:spAutoFit/>
          </a:bodyPr>
          <a:lstStyle/>
          <a:p>
            <a:pPr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Міжнародний імідж як фактор безпеки.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В сучасному світі імідж держави – це не просто питання престижу, а й компонент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«нематеріальної безпеки»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Країна з позитивним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іміджем</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має більше союзників і менше ворогів. Добра репутація може стати «подушкою безпеки» у кризу – світ більш схильний підтримати державу, яку поважає. Навпаки, агресивні або закриті режими часто програють боротьбу за громадську думку, через що їхні дії зустрічають осуд і спротив міжнародної спільноти. Тому вкладення у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довгостроковий позитивний образ</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 це інвестиція у стійкість держави. Як зазначають дослідники, формування іміджу повинно відбуватися постійним, скоординованим потоком яскравих ідей, продуктів та дій найвищого ґатунку – лише це з часом покращить репутацію країни. Водночас іміджева конкуренція – це марафон, а не спринт: раз здобувши довіру, не можна зупинятись, аби не втратити її через дії конкурентів чи власні помилки.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0" y="0"/>
            <a:ext cx="2839453" cy="3176337"/>
          </a:xfrm>
          <a:prstGeom prst="rect">
            <a:avLst/>
          </a:prstGeom>
        </p:spPr>
      </p:pic>
      <p:pic>
        <p:nvPicPr>
          <p:cNvPr id="4" name="Рисунок 3"/>
          <p:cNvPicPr>
            <a:picLocks noChangeAspect="1"/>
          </p:cNvPicPr>
          <p:nvPr/>
        </p:nvPicPr>
        <p:blipFill>
          <a:blip r:embed="rId3"/>
          <a:stretch>
            <a:fillRect/>
          </a:stretch>
        </p:blipFill>
        <p:spPr>
          <a:xfrm>
            <a:off x="0" y="3176337"/>
            <a:ext cx="5948413" cy="3681663"/>
          </a:xfrm>
          <a:prstGeom prst="rect">
            <a:avLst/>
          </a:prstGeom>
        </p:spPr>
      </p:pic>
      <p:pic>
        <p:nvPicPr>
          <p:cNvPr id="5" name="Рисунок 4"/>
          <p:cNvPicPr>
            <a:picLocks noChangeAspect="1"/>
          </p:cNvPicPr>
          <p:nvPr/>
        </p:nvPicPr>
        <p:blipFill>
          <a:blip r:embed="rId4"/>
          <a:stretch>
            <a:fillRect/>
          </a:stretch>
        </p:blipFill>
        <p:spPr>
          <a:xfrm>
            <a:off x="2839453" y="-1"/>
            <a:ext cx="3205212" cy="3176337"/>
          </a:xfrm>
          <a:prstGeom prst="rect">
            <a:avLst/>
          </a:prstGeom>
        </p:spPr>
      </p:pic>
    </p:spTree>
    <p:extLst>
      <p:ext uri="{BB962C8B-B14F-4D97-AF65-F5344CB8AC3E}">
        <p14:creationId xmlns:p14="http://schemas.microsoft.com/office/powerpoint/2010/main" val="310667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76337" y="2665235"/>
            <a:ext cx="5842534" cy="3255264"/>
          </a:xfrm>
        </p:spPr>
        <p:txBody>
          <a:bodyPr>
            <a:noAutofit/>
          </a:bodyPr>
          <a:lstStyle/>
          <a:p>
            <a:pPr algn="ctr">
              <a:lnSpc>
                <a:spcPct val="100000"/>
              </a:lnSpc>
            </a:pPr>
            <a:r>
              <a:rPr lang="uk-UA" sz="2200" dirty="0">
                <a:latin typeface="Times New Roman" panose="02020603050405020304" pitchFamily="18" charset="0"/>
                <a:cs typeface="Times New Roman" panose="02020603050405020304" pitchFamily="18" charset="0"/>
              </a:rPr>
              <a:t>Сьогодні в глобальному світі створення чи підтримання позитивного і привабливого іміджу держави є першочерговим її завданням, кожній країні є чим похизуватись. Не займатися своїм </a:t>
            </a:r>
            <a:r>
              <a:rPr lang="uk-UA" sz="2200" dirty="0" err="1">
                <a:latin typeface="Times New Roman" panose="02020603050405020304" pitchFamily="18" charset="0"/>
                <a:cs typeface="Times New Roman" panose="02020603050405020304" pitchFamily="18" charset="0"/>
              </a:rPr>
              <a:t>іміджем</a:t>
            </a:r>
            <a:r>
              <a:rPr lang="uk-UA" sz="2200" dirty="0">
                <a:latin typeface="Times New Roman" panose="02020603050405020304" pitchFamily="18" charset="0"/>
                <a:cs typeface="Times New Roman" panose="02020603050405020304" pitchFamily="18" charset="0"/>
              </a:rPr>
              <a:t> просто неприпустимо. Щоб залучити інвестиції, туристів, бізнес, країни витрачають щороку мільярди доларів для розвитку всіх цих галузей. Для того, щоб залишатися конкурентоспроможними, вони потребують “</a:t>
            </a:r>
            <a:r>
              <a:rPr lang="en-US" sz="2200" dirty="0">
                <a:latin typeface="Times New Roman" panose="02020603050405020304" pitchFamily="18" charset="0"/>
                <a:cs typeface="Times New Roman" panose="02020603050405020304" pitchFamily="18" charset="0"/>
              </a:rPr>
              <a:t>country branding” (“</a:t>
            </a:r>
            <a:r>
              <a:rPr lang="uk-UA" sz="2200" dirty="0" err="1">
                <a:latin typeface="Times New Roman" panose="02020603050405020304" pitchFamily="18" charset="0"/>
                <a:cs typeface="Times New Roman" panose="02020603050405020304" pitchFamily="18" charset="0"/>
              </a:rPr>
              <a:t>брендинг</a:t>
            </a:r>
            <a:r>
              <a:rPr lang="uk-UA" sz="2200" dirty="0">
                <a:latin typeface="Times New Roman" panose="02020603050405020304" pitchFamily="18" charset="0"/>
                <a:cs typeface="Times New Roman" panose="02020603050405020304" pitchFamily="18" charset="0"/>
              </a:rPr>
              <a:t> країни”). Піонерами в цій галузі й батьками “</a:t>
            </a:r>
            <a:r>
              <a:rPr lang="uk-UA" sz="2200" dirty="0" err="1">
                <a:latin typeface="Times New Roman" panose="02020603050405020304" pitchFamily="18" charset="0"/>
                <a:cs typeface="Times New Roman" panose="02020603050405020304" pitchFamily="18" charset="0"/>
              </a:rPr>
              <a:t>брендингу</a:t>
            </a:r>
            <a:r>
              <a:rPr lang="uk-UA" sz="2200" dirty="0">
                <a:latin typeface="Times New Roman" panose="02020603050405020304" pitchFamily="18" charset="0"/>
                <a:cs typeface="Times New Roman" panose="02020603050405020304" pitchFamily="18" charset="0"/>
              </a:rPr>
              <a:t> країни” можна </a:t>
            </a:r>
            <a:r>
              <a:rPr lang="uk-UA" sz="2200" dirty="0" err="1">
                <a:latin typeface="Times New Roman" panose="02020603050405020304" pitchFamily="18" charset="0"/>
                <a:cs typeface="Times New Roman" panose="02020603050405020304" pitchFamily="18" charset="0"/>
              </a:rPr>
              <a:t>ввважати</a:t>
            </a:r>
            <a:r>
              <a:rPr lang="uk-UA" sz="2200" dirty="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Воллі</a:t>
            </a:r>
            <a:r>
              <a:rPr lang="uk-UA" sz="2200" dirty="0" smtClean="0">
                <a:latin typeface="Times New Roman" panose="02020603050405020304" pitchFamily="18" charset="0"/>
                <a:cs typeface="Times New Roman" panose="02020603050405020304" pitchFamily="18" charset="0"/>
              </a:rPr>
              <a:t> </a:t>
            </a:r>
            <a:r>
              <a:rPr lang="uk-UA" sz="2200" dirty="0" err="1">
                <a:latin typeface="Times New Roman" panose="02020603050405020304" pitchFamily="18" charset="0"/>
                <a:cs typeface="Times New Roman" panose="02020603050405020304" pitchFamily="18" charset="0"/>
              </a:rPr>
              <a:t>Олінс</a:t>
            </a:r>
            <a:r>
              <a:rPr lang="uk-UA"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Wally </a:t>
            </a:r>
            <a:r>
              <a:rPr lang="en-US" sz="2200" dirty="0" err="1">
                <a:latin typeface="Times New Roman" panose="02020603050405020304" pitchFamily="18" charset="0"/>
                <a:cs typeface="Times New Roman" panose="02020603050405020304" pitchFamily="18" charset="0"/>
              </a:rPr>
              <a:t>Olins</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і Саймона </a:t>
            </a:r>
            <a:r>
              <a:rPr lang="uk-UA" sz="2200" dirty="0" err="1">
                <a:latin typeface="Times New Roman" panose="02020603050405020304" pitchFamily="18" charset="0"/>
                <a:cs typeface="Times New Roman" panose="02020603050405020304" pitchFamily="18" charset="0"/>
              </a:rPr>
              <a:t>Анхольта</a:t>
            </a:r>
            <a:r>
              <a:rPr lang="uk-UA" sz="2200"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Simon </a:t>
            </a:r>
            <a:r>
              <a:rPr lang="en-US" sz="2200" dirty="0" err="1">
                <a:latin typeface="Times New Roman" panose="02020603050405020304" pitchFamily="18" charset="0"/>
                <a:cs typeface="Times New Roman" panose="02020603050405020304" pitchFamily="18" charset="0"/>
              </a:rPr>
              <a:t>Anholt</a:t>
            </a:r>
            <a:r>
              <a:rPr lang="en-US" sz="22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Зокрема, вони зазначають, що напрямок “продажу” країни як товару почав активно розвиватися в кінці 90-х рр.</a:t>
            </a:r>
          </a:p>
        </p:txBody>
      </p:sp>
      <p:pic>
        <p:nvPicPr>
          <p:cNvPr id="4" name="Рисунок 3"/>
          <p:cNvPicPr>
            <a:picLocks noChangeAspect="1"/>
          </p:cNvPicPr>
          <p:nvPr/>
        </p:nvPicPr>
        <p:blipFill>
          <a:blip r:embed="rId2"/>
          <a:stretch>
            <a:fillRect/>
          </a:stretch>
        </p:blipFill>
        <p:spPr>
          <a:xfrm>
            <a:off x="9260188" y="748411"/>
            <a:ext cx="2931812" cy="5354006"/>
          </a:xfrm>
          <a:prstGeom prst="rect">
            <a:avLst/>
          </a:prstGeom>
        </p:spPr>
      </p:pic>
      <p:pic>
        <p:nvPicPr>
          <p:cNvPr id="5" name="Рисунок 4"/>
          <p:cNvPicPr>
            <a:picLocks noChangeAspect="1"/>
          </p:cNvPicPr>
          <p:nvPr/>
        </p:nvPicPr>
        <p:blipFill>
          <a:blip r:embed="rId3"/>
          <a:stretch>
            <a:fillRect/>
          </a:stretch>
        </p:blipFill>
        <p:spPr>
          <a:xfrm>
            <a:off x="-1" y="748411"/>
            <a:ext cx="3041583" cy="5354006"/>
          </a:xfrm>
          <a:prstGeom prst="rect">
            <a:avLst/>
          </a:prstGeom>
        </p:spPr>
      </p:pic>
    </p:spTree>
    <p:extLst>
      <p:ext uri="{BB962C8B-B14F-4D97-AF65-F5344CB8AC3E}">
        <p14:creationId xmlns:p14="http://schemas.microsoft.com/office/powerpoint/2010/main" val="4123254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10502" y="600564"/>
            <a:ext cx="7247822" cy="5262979"/>
          </a:xfrm>
          <a:prstGeom prst="rect">
            <a:avLst/>
          </a:prstGeom>
        </p:spPr>
        <p:txBody>
          <a:bodyPr wrap="square">
            <a:spAutoFit/>
          </a:bodyPr>
          <a:lstStyle/>
          <a:p>
            <a:pPr indent="457200" algn="just"/>
            <a:r>
              <a:rPr lang="uk-UA" sz="2400" i="1" dirty="0">
                <a:latin typeface="Times New Roman" panose="02020603050405020304" pitchFamily="18" charset="0"/>
                <a:cs typeface="Times New Roman" panose="02020603050405020304" pitchFamily="18" charset="0"/>
              </a:rPr>
              <a:t>Історія </a:t>
            </a:r>
            <a:r>
              <a:rPr lang="uk-UA" sz="2400" i="1" dirty="0" err="1">
                <a:latin typeface="Times New Roman" panose="02020603050405020304" pitchFamily="18" charset="0"/>
                <a:cs typeface="Times New Roman" panose="02020603050405020304" pitchFamily="18" charset="0"/>
              </a:rPr>
              <a:t>брендингу</a:t>
            </a:r>
            <a:r>
              <a:rPr lang="uk-UA" sz="2400" i="1" dirty="0">
                <a:latin typeface="Times New Roman" panose="02020603050405020304" pitchFamily="18" charset="0"/>
                <a:cs typeface="Times New Roman" panose="02020603050405020304" pitchFamily="18" charset="0"/>
              </a:rPr>
              <a:t> країни починається із часів виникнення держави. Але перші справжні політичні бренди з’являються в епоху єгипетських фараонів у вигляді картушів – ієрогліфів імені царя в овалі – символу влади. Бренд (</a:t>
            </a:r>
            <a:r>
              <a:rPr lang="uk-UA" sz="2400" i="1" dirty="0" err="1">
                <a:latin typeface="Times New Roman" panose="02020603050405020304" pitchFamily="18" charset="0"/>
                <a:cs typeface="Times New Roman" panose="02020603050405020304" pitchFamily="18" charset="0"/>
              </a:rPr>
              <a:t>англ</a:t>
            </a:r>
            <a:r>
              <a:rPr lang="uk-UA" sz="2400" i="1"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brand) – </a:t>
            </a:r>
            <a:r>
              <a:rPr lang="uk-UA" sz="2400" i="1" dirty="0">
                <a:latin typeface="Times New Roman" panose="02020603050405020304" pitchFamily="18" charset="0"/>
                <a:cs typeface="Times New Roman" panose="02020603050405020304" pitchFamily="18" charset="0"/>
              </a:rPr>
              <a:t>комплекс понять, які узагальнюють уявлення людей про відповідний товар, послугу, компанію або особистість. </a:t>
            </a:r>
            <a:endParaRPr lang="uk-UA" sz="2400" i="1" dirty="0" smtClean="0">
              <a:latin typeface="Times New Roman" panose="02020603050405020304" pitchFamily="18" charset="0"/>
              <a:cs typeface="Times New Roman" panose="02020603050405020304" pitchFamily="18" charset="0"/>
            </a:endParaRPr>
          </a:p>
          <a:p>
            <a:pPr indent="457200" algn="just"/>
            <a:r>
              <a:rPr lang="uk-UA" sz="2400" i="1" dirty="0" smtClean="0">
                <a:latin typeface="Times New Roman" panose="02020603050405020304" pitchFamily="18" charset="0"/>
                <a:cs typeface="Times New Roman" panose="02020603050405020304" pitchFamily="18" charset="0"/>
              </a:rPr>
              <a:t>За </a:t>
            </a:r>
            <a:r>
              <a:rPr lang="uk-UA" sz="2400" i="1" dirty="0">
                <a:latin typeface="Times New Roman" panose="02020603050405020304" pitchFamily="18" charset="0"/>
                <a:cs typeface="Times New Roman" panose="02020603050405020304" pitchFamily="18" charset="0"/>
              </a:rPr>
              <a:t>визначенням Всесвітньої організації туризму, бренд країни – це сукупність емоційних і раціональних уявлень, що є результатом зіставлення всіх ознак країни, власного досвіду й чуток, що впливають на створення певного образу про неї. Відповідно при згадуванні назви держави відразу ж виникає цілий ланцюг асоціацій стосовно цієї країни. </a:t>
            </a:r>
          </a:p>
        </p:txBody>
      </p:sp>
      <p:pic>
        <p:nvPicPr>
          <p:cNvPr id="3" name="Рисунок 2"/>
          <p:cNvPicPr>
            <a:picLocks noChangeAspect="1"/>
          </p:cNvPicPr>
          <p:nvPr/>
        </p:nvPicPr>
        <p:blipFill>
          <a:blip r:embed="rId2"/>
          <a:stretch>
            <a:fillRect/>
          </a:stretch>
        </p:blipFill>
        <p:spPr>
          <a:xfrm>
            <a:off x="0" y="0"/>
            <a:ext cx="4129238" cy="3878981"/>
          </a:xfrm>
          <a:prstGeom prst="rect">
            <a:avLst/>
          </a:prstGeom>
        </p:spPr>
      </p:pic>
      <p:pic>
        <p:nvPicPr>
          <p:cNvPr id="4" name="Рисунок 3"/>
          <p:cNvPicPr>
            <a:picLocks noChangeAspect="1"/>
          </p:cNvPicPr>
          <p:nvPr/>
        </p:nvPicPr>
        <p:blipFill>
          <a:blip r:embed="rId3"/>
          <a:stretch>
            <a:fillRect/>
          </a:stretch>
        </p:blipFill>
        <p:spPr>
          <a:xfrm>
            <a:off x="-1" y="3991580"/>
            <a:ext cx="4408371" cy="2866420"/>
          </a:xfrm>
          <a:prstGeom prst="rect">
            <a:avLst/>
          </a:prstGeom>
        </p:spPr>
      </p:pic>
    </p:spTree>
    <p:extLst>
      <p:ext uri="{BB962C8B-B14F-4D97-AF65-F5344CB8AC3E}">
        <p14:creationId xmlns:p14="http://schemas.microsoft.com/office/powerpoint/2010/main" val="70731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6530" y="2782321"/>
            <a:ext cx="10693667" cy="954107"/>
          </a:xfrm>
          <a:prstGeom prst="rect">
            <a:avLst/>
          </a:prstGeom>
        </p:spPr>
        <p:txBody>
          <a:bodyPr wrap="square">
            <a:spAutoFit/>
          </a:bodyPr>
          <a:lstStyle/>
          <a:p>
            <a:pPr algn="ctr"/>
            <a:r>
              <a:rPr lang="ru-RU" sz="2800" dirty="0" err="1">
                <a:latin typeface="Times New Roman" panose="02020603050405020304" pitchFamily="18" charset="0"/>
                <a:cs typeface="Times New Roman" panose="02020603050405020304" pitchFamily="18" charset="0"/>
              </a:rPr>
              <a:t>Який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він</a:t>
            </a:r>
            <a:r>
              <a:rPr lang="ru-RU" sz="2800" dirty="0">
                <a:latin typeface="Times New Roman" panose="02020603050405020304" pitchFamily="18" charset="0"/>
                <a:cs typeface="Times New Roman" panose="02020603050405020304" pitchFamily="18" charset="0"/>
              </a:rPr>
              <a:t> — бренд </a:t>
            </a:r>
            <a:r>
              <a:rPr lang="ru-RU" sz="2800" dirty="0" err="1">
                <a:latin typeface="Times New Roman" panose="02020603050405020304" pitchFamily="18" charset="0"/>
                <a:cs typeface="Times New Roman" panose="02020603050405020304" pitchFamily="18" charset="0"/>
              </a:rPr>
              <a:t>України</a:t>
            </a:r>
            <a:r>
              <a:rPr lang="ru-RU" sz="2800" dirty="0">
                <a:latin typeface="Times New Roman" panose="02020603050405020304" pitchFamily="18" charset="0"/>
                <a:cs typeface="Times New Roman" panose="02020603050405020304" pitchFamily="18" charset="0"/>
              </a:rPr>
              <a:t> | Друга </a:t>
            </a:r>
            <a:r>
              <a:rPr lang="ru-RU" sz="2800" dirty="0" err="1">
                <a:latin typeface="Times New Roman" panose="02020603050405020304" pitchFamily="18" charset="0"/>
                <a:cs typeface="Times New Roman" panose="02020603050405020304" pitchFamily="18" charset="0"/>
              </a:rPr>
              <a:t>серія</a:t>
            </a:r>
            <a:r>
              <a:rPr lang="ru-RU" sz="2800" dirty="0">
                <a:latin typeface="Times New Roman" panose="02020603050405020304" pitchFamily="18" charset="0"/>
                <a:cs typeface="Times New Roman" panose="02020603050405020304" pitchFamily="18" charset="0"/>
              </a:rPr>
              <a:t>: Держава | ТРИ В ОДНОМУ</a:t>
            </a:r>
            <a:endParaRPr lang="uk-UA" sz="2800" dirty="0" smtClean="0">
              <a:latin typeface="Times New Roman" panose="02020603050405020304" pitchFamily="18" charset="0"/>
              <a:cs typeface="Times New Roman" panose="02020603050405020304" pitchFamily="18" charset="0"/>
            </a:endParaRPr>
          </a:p>
          <a:p>
            <a:pPr algn="ctr"/>
            <a:r>
              <a:rPr lang="en-US" sz="2800" dirty="0" smtClean="0">
                <a:latin typeface="Times New Roman" panose="02020603050405020304" pitchFamily="18" charset="0"/>
                <a:cs typeface="Times New Roman" panose="02020603050405020304" pitchFamily="18" charset="0"/>
              </a:rPr>
              <a:t>https</a:t>
            </a:r>
            <a:r>
              <a:rPr lang="en-US" sz="2800" dirty="0">
                <a:latin typeface="Times New Roman" panose="02020603050405020304" pitchFamily="18" charset="0"/>
                <a:cs typeface="Times New Roman" panose="02020603050405020304" pitchFamily="18" charset="0"/>
              </a:rPr>
              <a:t>://www.youtube.com/watch?v=TV9OyTdUHZs&amp;t=67s</a:t>
            </a:r>
            <a:endParaRPr lang="uk-UA"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64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400" dirty="0" smtClean="0">
                <a:latin typeface="Times New Roman" panose="02020603050405020304" pitchFamily="18" charset="0"/>
                <a:cs typeface="Times New Roman" panose="02020603050405020304" pitchFamily="18" charset="0"/>
              </a:rPr>
              <a:t>ПЛАН</a:t>
            </a:r>
            <a:endParaRPr lang="uk-UA" sz="4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lstStyle/>
          <a:p>
            <a:pPr algn="just"/>
            <a:r>
              <a:rPr lang="uk-UA" b="1" dirty="0" smtClean="0">
                <a:latin typeface="Times New Roman" panose="02020603050405020304" pitchFamily="18" charset="0"/>
                <a:cs typeface="Times New Roman" panose="02020603050405020304" pitchFamily="18" charset="0"/>
              </a:rPr>
              <a:t>1. Поняття </a:t>
            </a:r>
            <a:r>
              <a:rPr lang="uk-UA" b="1" dirty="0">
                <a:latin typeface="Times New Roman" panose="02020603050405020304" pitchFamily="18" charset="0"/>
                <a:cs typeface="Times New Roman" panose="02020603050405020304" pitchFamily="18" charset="0"/>
              </a:rPr>
              <a:t>PR у міжнародних відносинах, зовнішньополітичної комунікації та «м’якої сили»</a:t>
            </a: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2. Роль публічної дипломатії та стратегічних комунікацій у зовнішній </a:t>
            </a:r>
            <a:r>
              <a:rPr lang="uk-UA" b="1" dirty="0" smtClean="0">
                <a:latin typeface="Times New Roman" panose="02020603050405020304" pitchFamily="18" charset="0"/>
                <a:cs typeface="Times New Roman" panose="02020603050405020304" pitchFamily="18" charset="0"/>
              </a:rPr>
              <a:t>політиці</a:t>
            </a:r>
          </a:p>
          <a:p>
            <a:pPr algn="just"/>
            <a:r>
              <a:rPr lang="uk-UA" b="1" dirty="0">
                <a:latin typeface="Times New Roman" panose="02020603050405020304" pitchFamily="18" charset="0"/>
                <a:cs typeface="Times New Roman" panose="02020603050405020304" pitchFamily="18" charset="0"/>
              </a:rPr>
              <a:t>3. Основні інструменти PR-технологій на міжнародному рівні</a:t>
            </a: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4. Особливості PR-технологій у міждержавній конкуренції та формуванні міжнародного іміджу</a:t>
            </a:r>
            <a:endParaRPr lang="uk-UA" dirty="0">
              <a:latin typeface="Times New Roman" panose="02020603050405020304" pitchFamily="18" charset="0"/>
              <a:cs typeface="Times New Roman" panose="02020603050405020304" pitchFamily="18" charset="0"/>
            </a:endParaRPr>
          </a:p>
          <a:p>
            <a:pPr algn="just"/>
            <a:r>
              <a:rPr lang="uk-UA" b="1" dirty="0">
                <a:latin typeface="Times New Roman" panose="02020603050405020304" pitchFamily="18" charset="0"/>
                <a:cs typeface="Times New Roman" panose="02020603050405020304" pitchFamily="18" charset="0"/>
              </a:rPr>
              <a:t>5. Приклади ефективних міжнародних </a:t>
            </a:r>
            <a:r>
              <a:rPr lang="uk-UA" b="1" dirty="0" smtClean="0">
                <a:latin typeface="Times New Roman" panose="02020603050405020304" pitchFamily="18" charset="0"/>
                <a:cs typeface="Times New Roman" panose="02020603050405020304" pitchFamily="18" charset="0"/>
              </a:rPr>
              <a:t>PR-кампаній</a:t>
            </a:r>
          </a:p>
          <a:p>
            <a:pPr algn="just"/>
            <a:r>
              <a:rPr lang="uk-UA" b="1" dirty="0">
                <a:latin typeface="Times New Roman" panose="02020603050405020304" pitchFamily="18" charset="0"/>
                <a:cs typeface="Times New Roman" panose="02020603050405020304" pitchFamily="18" charset="0"/>
              </a:rPr>
              <a:t>6. Вплив глобалізації, </a:t>
            </a:r>
            <a:r>
              <a:rPr lang="uk-UA" b="1" dirty="0" err="1">
                <a:latin typeface="Times New Roman" panose="02020603050405020304" pitchFamily="18" charset="0"/>
                <a:cs typeface="Times New Roman" panose="02020603050405020304" pitchFamily="18" charset="0"/>
              </a:rPr>
              <a:t>цифровізації</a:t>
            </a:r>
            <a:r>
              <a:rPr lang="uk-UA" b="1" dirty="0">
                <a:latin typeface="Times New Roman" panose="02020603050405020304" pitchFamily="18" charset="0"/>
                <a:cs typeface="Times New Roman" panose="02020603050405020304" pitchFamily="18" charset="0"/>
              </a:rPr>
              <a:t> та кризових ситуацій на характер міжнародного </a:t>
            </a:r>
            <a:r>
              <a:rPr lang="uk-UA" b="1" dirty="0" smtClean="0">
                <a:latin typeface="Times New Roman" panose="02020603050405020304" pitchFamily="18" charset="0"/>
                <a:cs typeface="Times New Roman" panose="02020603050405020304" pitchFamily="18" charset="0"/>
              </a:rPr>
              <a:t>PR</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4638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600" b="1" dirty="0">
                <a:latin typeface="Times New Roman" panose="02020603050405020304" pitchFamily="18" charset="0"/>
                <a:cs typeface="Times New Roman" panose="02020603050405020304" pitchFamily="18" charset="0"/>
              </a:rPr>
              <a:t>5. Приклади ефективних міжнародних </a:t>
            </a:r>
            <a:r>
              <a:rPr lang="uk-UA" sz="3600" b="1" dirty="0" smtClean="0">
                <a:latin typeface="Times New Roman" panose="02020603050405020304" pitchFamily="18" charset="0"/>
                <a:cs typeface="Times New Roman" panose="02020603050405020304" pitchFamily="18" charset="0"/>
              </a:rPr>
              <a:t>PR-кампаній</a:t>
            </a:r>
            <a:endParaRPr lang="uk-UA"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a:bodyPr>
          <a:lstStyle/>
          <a:p>
            <a:pPr algn="just"/>
            <a:r>
              <a:rPr lang="uk-UA" sz="2400" b="1" dirty="0">
                <a:latin typeface="Times New Roman" panose="02020603050405020304" pitchFamily="18" charset="0"/>
                <a:cs typeface="Times New Roman" panose="02020603050405020304" pitchFamily="18" charset="0"/>
              </a:rPr>
              <a:t>«</a:t>
            </a:r>
            <a:r>
              <a:rPr lang="uk-UA" sz="2400" b="1" dirty="0" err="1">
                <a:latin typeface="Times New Roman" panose="02020603050405020304" pitchFamily="18" charset="0"/>
                <a:cs typeface="Times New Roman" panose="02020603050405020304" pitchFamily="18" charset="0"/>
              </a:rPr>
              <a:t>Cool</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Britannia</a:t>
            </a:r>
            <a:r>
              <a:rPr lang="uk-UA" sz="2400" b="1" dirty="0">
                <a:latin typeface="Times New Roman" panose="02020603050405020304" pitchFamily="18" charset="0"/>
                <a:cs typeface="Times New Roman" panose="02020603050405020304" pitchFamily="18" charset="0"/>
              </a:rPr>
              <a:t>» (Великобританія).</a:t>
            </a:r>
            <a:r>
              <a:rPr lang="uk-UA" sz="2400" dirty="0">
                <a:latin typeface="Times New Roman" panose="02020603050405020304" pitchFamily="18" charset="0"/>
                <a:cs typeface="Times New Roman" panose="02020603050405020304" pitchFamily="18" charset="0"/>
              </a:rPr>
              <a:t> Після приходу до влади у 1997 році уряд Тоні Блера запустив концепцію </a:t>
            </a:r>
            <a:r>
              <a:rPr lang="uk-UA" sz="2400" i="1" dirty="0">
                <a:latin typeface="Times New Roman" panose="02020603050405020304" pitchFamily="18" charset="0"/>
                <a:cs typeface="Times New Roman" panose="02020603050405020304" pitchFamily="18" charset="0"/>
              </a:rPr>
              <a:t>«</a:t>
            </a:r>
            <a:r>
              <a:rPr lang="uk-UA" sz="2400" i="1" dirty="0" err="1">
                <a:latin typeface="Times New Roman" panose="02020603050405020304" pitchFamily="18" charset="0"/>
                <a:cs typeface="Times New Roman" panose="02020603050405020304" pitchFamily="18" charset="0"/>
              </a:rPr>
              <a:t>Cool</a:t>
            </a:r>
            <a:r>
              <a:rPr lang="uk-UA" sz="2400" i="1" dirty="0">
                <a:latin typeface="Times New Roman" panose="02020603050405020304" pitchFamily="18" charset="0"/>
                <a:cs typeface="Times New Roman" panose="02020603050405020304" pitchFamily="18" charset="0"/>
              </a:rPr>
              <a:t> </a:t>
            </a:r>
            <a:r>
              <a:rPr lang="uk-UA" sz="2400" i="1" dirty="0" err="1">
                <a:latin typeface="Times New Roman" panose="02020603050405020304" pitchFamily="18" charset="0"/>
                <a:cs typeface="Times New Roman" panose="02020603050405020304" pitchFamily="18" charset="0"/>
              </a:rPr>
              <a:t>Britannia</a:t>
            </a:r>
            <a:r>
              <a:rPr lang="uk-UA" sz="2400" i="1"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як спробу </a:t>
            </a:r>
            <a:r>
              <a:rPr lang="uk-UA" sz="2400" dirty="0" err="1">
                <a:latin typeface="Times New Roman" panose="02020603050405020304" pitchFamily="18" charset="0"/>
                <a:cs typeface="Times New Roman" panose="02020603050405020304" pitchFamily="18" charset="0"/>
              </a:rPr>
              <a:t>ребрендингу</a:t>
            </a:r>
            <a:r>
              <a:rPr lang="uk-UA" sz="2400" dirty="0">
                <a:latin typeface="Times New Roman" panose="02020603050405020304" pitchFamily="18" charset="0"/>
                <a:cs typeface="Times New Roman" panose="02020603050405020304" pitchFamily="18" charset="0"/>
              </a:rPr>
              <a:t> країни. Метою було показати Британію сучасною, динамічною, «крутою» державою, центром моди, музики (</a:t>
            </a:r>
            <a:r>
              <a:rPr lang="uk-UA" sz="2400" dirty="0" err="1">
                <a:latin typeface="Times New Roman" panose="02020603050405020304" pitchFamily="18" charset="0"/>
                <a:cs typeface="Times New Roman" panose="02020603050405020304" pitchFamily="18" charset="0"/>
              </a:rPr>
              <a:t>брит</a:t>
            </a:r>
            <a:r>
              <a:rPr lang="uk-UA" sz="2400" dirty="0">
                <a:latin typeface="Times New Roman" panose="02020603050405020304" pitchFamily="18" charset="0"/>
                <a:cs typeface="Times New Roman" panose="02020603050405020304" pitchFamily="18" charset="0"/>
              </a:rPr>
              <a:t>-поп), мистецтва і технологій. Ця іміджева кампанія супроводжувалася культурними подіями, </a:t>
            </a:r>
            <a:r>
              <a:rPr lang="uk-UA" sz="2400" dirty="0" err="1">
                <a:latin typeface="Times New Roman" panose="02020603050405020304" pitchFamily="18" charset="0"/>
                <a:cs typeface="Times New Roman" panose="02020603050405020304" pitchFamily="18" charset="0"/>
              </a:rPr>
              <a:t>промоакціями</a:t>
            </a:r>
            <a:r>
              <a:rPr lang="uk-UA" sz="2400" dirty="0">
                <a:latin typeface="Times New Roman" panose="02020603050405020304" pitchFamily="18" charset="0"/>
                <a:cs typeface="Times New Roman" panose="02020603050405020304" pitchFamily="18" charset="0"/>
              </a:rPr>
              <a:t> у світі, підтримкою молодих британських талантів. </a:t>
            </a:r>
            <a:r>
              <a:rPr lang="uk-UA" sz="2400" b="1" dirty="0" err="1">
                <a:latin typeface="Times New Roman" panose="02020603050405020304" pitchFamily="18" charset="0"/>
                <a:cs typeface="Times New Roman" panose="02020603050405020304" pitchFamily="18" charset="0"/>
              </a:rPr>
              <a:t>Саймон</a:t>
            </a:r>
            <a:r>
              <a:rPr lang="uk-UA" sz="2400" b="1" dirty="0">
                <a:latin typeface="Times New Roman" panose="02020603050405020304" pitchFamily="18" charset="0"/>
                <a:cs typeface="Times New Roman" panose="02020603050405020304" pitchFamily="18" charset="0"/>
              </a:rPr>
              <a:t> </a:t>
            </a:r>
            <a:r>
              <a:rPr lang="uk-UA" sz="2400" b="1" dirty="0" err="1">
                <a:latin typeface="Times New Roman" panose="02020603050405020304" pitchFamily="18" charset="0"/>
                <a:cs typeface="Times New Roman" panose="02020603050405020304" pitchFamily="18" charset="0"/>
              </a:rPr>
              <a:t>Анхольт</a:t>
            </a:r>
            <a:r>
              <a:rPr lang="uk-UA" sz="2400" dirty="0">
                <a:latin typeface="Times New Roman" panose="02020603050405020304" pitchFamily="18" charset="0"/>
                <a:cs typeface="Times New Roman" panose="02020603050405020304" pitchFamily="18" charset="0"/>
              </a:rPr>
              <a:t> називає </a:t>
            </a:r>
            <a:r>
              <a:rPr lang="uk-UA" sz="2400" i="1" dirty="0" err="1">
                <a:latin typeface="Times New Roman" panose="02020603050405020304" pitchFamily="18" charset="0"/>
                <a:cs typeface="Times New Roman" panose="02020603050405020304" pitchFamily="18" charset="0"/>
              </a:rPr>
              <a:t>Cool</a:t>
            </a:r>
            <a:r>
              <a:rPr lang="uk-UA" sz="2400" i="1" dirty="0">
                <a:latin typeface="Times New Roman" panose="02020603050405020304" pitchFamily="18" charset="0"/>
                <a:cs typeface="Times New Roman" panose="02020603050405020304" pitchFamily="18" charset="0"/>
              </a:rPr>
              <a:t> </a:t>
            </a:r>
            <a:r>
              <a:rPr lang="uk-UA" sz="2400" i="1" dirty="0" err="1">
                <a:latin typeface="Times New Roman" panose="02020603050405020304" pitchFamily="18" charset="0"/>
                <a:cs typeface="Times New Roman" panose="02020603050405020304" pitchFamily="18" charset="0"/>
              </a:rPr>
              <a:t>Britannia</a:t>
            </a:r>
            <a:r>
              <a:rPr lang="uk-UA" sz="2400" dirty="0">
                <a:latin typeface="Times New Roman" panose="02020603050405020304" pitchFamily="18" charset="0"/>
                <a:cs typeface="Times New Roman" panose="02020603050405020304" pitchFamily="18" charset="0"/>
              </a:rPr>
              <a:t> одним із перших прикладів усвідомленого національного </a:t>
            </a:r>
            <a:r>
              <a:rPr lang="uk-UA" sz="2400" dirty="0" err="1" smtClean="0">
                <a:latin typeface="Times New Roman" panose="02020603050405020304" pitchFamily="18" charset="0"/>
                <a:cs typeface="Times New Roman" panose="02020603050405020304" pitchFamily="18" charset="0"/>
              </a:rPr>
              <a:t>брендингу</a:t>
            </a:r>
            <a:r>
              <a:rPr lang="uk-UA" sz="2400" dirty="0" smtClean="0">
                <a:latin typeface="Times New Roman" panose="02020603050405020304" pitchFamily="18" charset="0"/>
                <a:cs typeface="Times New Roman" panose="02020603050405020304" pitchFamily="18" charset="0"/>
              </a:rPr>
              <a:t> </a:t>
            </a:r>
            <a:r>
              <a:rPr lang="uk-UA" sz="2400" dirty="0">
                <a:latin typeface="Times New Roman" panose="02020603050405020304" pitchFamily="18" charset="0"/>
                <a:cs typeface="Times New Roman" panose="02020603050405020304" pitchFamily="18" charset="0"/>
              </a:rPr>
              <a:t>держави. Хоча згодом критики вказували, що кампанія була більше гаслом, ніж змістом, вона заклала тренд: багато країн теж узялися формувати «модний» образ себе</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p:txBody>
          <a:bodyPr>
            <a:normAutofit/>
          </a:bodyPr>
          <a:lstStyle/>
          <a:p>
            <a:pPr algn="ctr"/>
            <a:r>
              <a:rPr lang="uk-UA" sz="1800" dirty="0">
                <a:latin typeface="Times New Roman" panose="02020603050405020304" pitchFamily="18" charset="0"/>
                <a:cs typeface="Times New Roman" panose="02020603050405020304" pitchFamily="18" charset="0"/>
              </a:rPr>
              <a:t>Розгляньмо декілька відомих кейсів, коли PR-технології яскраво проявили себе на міжнародній арені – у масштабах держав, міжнародних організацій чи національних брендів.</a:t>
            </a:r>
          </a:p>
          <a:p>
            <a:pPr algn="ctr"/>
            <a:endParaRPr lang="uk-UA"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208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829411" y="868680"/>
            <a:ext cx="3474720" cy="5120640"/>
          </a:xfrm>
        </p:spPr>
        <p:txBody>
          <a:bodyPr>
            <a:normAutofit fontScale="62500" lnSpcReduction="20000"/>
          </a:bodyPr>
          <a:lstStyle/>
          <a:p>
            <a:pPr algn="just">
              <a:lnSpc>
                <a:spcPct val="120000"/>
              </a:lnSpc>
            </a:pPr>
            <a:r>
              <a:rPr lang="uk-UA" b="1" dirty="0">
                <a:latin typeface="Times New Roman" panose="02020603050405020304" pitchFamily="18" charset="0"/>
                <a:cs typeface="Times New Roman" panose="02020603050405020304" pitchFamily="18" charset="0"/>
              </a:rPr>
              <a:t>Shared </a:t>
            </a:r>
            <a:r>
              <a:rPr lang="uk-UA" b="1" dirty="0" err="1">
                <a:latin typeface="Times New Roman" panose="02020603050405020304" pitchFamily="18" charset="0"/>
                <a:cs typeface="Times New Roman" panose="02020603050405020304" pitchFamily="18" charset="0"/>
              </a:rPr>
              <a:t>Values</a:t>
            </a:r>
            <a:r>
              <a:rPr lang="uk-UA" b="1" dirty="0">
                <a:latin typeface="Times New Roman" panose="02020603050405020304" pitchFamily="18" charset="0"/>
                <a:cs typeface="Times New Roman" panose="02020603050405020304" pitchFamily="18" charset="0"/>
              </a:rPr>
              <a:t> </a:t>
            </a:r>
            <a:r>
              <a:rPr lang="uk-UA" b="1" dirty="0" err="1">
                <a:latin typeface="Times New Roman" panose="02020603050405020304" pitchFamily="18" charset="0"/>
                <a:cs typeface="Times New Roman" panose="02020603050405020304" pitchFamily="18" charset="0"/>
              </a:rPr>
              <a:t>Initiative</a:t>
            </a:r>
            <a:r>
              <a:rPr lang="uk-UA" b="1" dirty="0">
                <a:latin typeface="Times New Roman" panose="02020603050405020304" pitchFamily="18" charset="0"/>
                <a:cs typeface="Times New Roman" panose="02020603050405020304" pitchFamily="18" charset="0"/>
              </a:rPr>
              <a:t> (США).</a:t>
            </a:r>
            <a:r>
              <a:rPr lang="uk-UA" dirty="0">
                <a:latin typeface="Times New Roman" panose="02020603050405020304" pitchFamily="18" charset="0"/>
                <a:cs typeface="Times New Roman" panose="02020603050405020304" pitchFamily="18" charset="0"/>
              </a:rPr>
              <a:t> Після подій 11 вересня 2001 року Сполучені Штати зіткнулися з хвилею антиамериканських настроїв у мусульманському світі. Щоб покращити образ США, у 2002 р. Держдепартамент запустив кампанію </a:t>
            </a:r>
            <a:r>
              <a:rPr lang="uk-UA" b="1" dirty="0">
                <a:latin typeface="Times New Roman" panose="02020603050405020304" pitchFamily="18" charset="0"/>
                <a:cs typeface="Times New Roman" panose="02020603050405020304" pitchFamily="18" charset="0"/>
              </a:rPr>
              <a:t>Shared </a:t>
            </a:r>
            <a:r>
              <a:rPr lang="uk-UA" b="1" dirty="0" err="1">
                <a:latin typeface="Times New Roman" panose="02020603050405020304" pitchFamily="18" charset="0"/>
                <a:cs typeface="Times New Roman" panose="02020603050405020304" pitchFamily="18" charset="0"/>
              </a:rPr>
              <a:t>Values</a:t>
            </a:r>
            <a:r>
              <a:rPr lang="uk-UA" dirty="0">
                <a:latin typeface="Times New Roman" panose="02020603050405020304" pitchFamily="18" charset="0"/>
                <a:cs typeface="Times New Roman" panose="02020603050405020304" pitchFamily="18" charset="0"/>
              </a:rPr>
              <a:t> («Спільні цінності»). Це була серія телевізійних роликів, де мусульмани, що живуть у США, розповідали про свободу віросповідання і хороше життя в Америці, наголошуючи на спільних цінностях ісламу та американського суспільства. Кампанія транслювалася через супутникові канали на Близький Схід. Паралельно США створили </a:t>
            </a:r>
            <a:r>
              <a:rPr lang="uk-UA" dirty="0" err="1">
                <a:latin typeface="Times New Roman" panose="02020603050405020304" pitchFamily="18" charset="0"/>
                <a:cs typeface="Times New Roman" panose="02020603050405020304" pitchFamily="18" charset="0"/>
              </a:rPr>
              <a:t>арабомовний</a:t>
            </a:r>
            <a:r>
              <a:rPr lang="uk-UA" dirty="0">
                <a:latin typeface="Times New Roman" panose="02020603050405020304" pitchFamily="18" charset="0"/>
                <a:cs typeface="Times New Roman" panose="02020603050405020304" pitchFamily="18" charset="0"/>
              </a:rPr>
              <a:t> телеканал </a:t>
            </a:r>
            <a:r>
              <a:rPr lang="uk-UA" i="1" dirty="0" err="1">
                <a:latin typeface="Times New Roman" panose="02020603050405020304" pitchFamily="18" charset="0"/>
                <a:cs typeface="Times New Roman" panose="02020603050405020304" pitchFamily="18" charset="0"/>
              </a:rPr>
              <a:t>Al-Hurra</a:t>
            </a:r>
            <a:r>
              <a:rPr lang="uk-UA" dirty="0">
                <a:latin typeface="Times New Roman" panose="02020603050405020304" pitchFamily="18" charset="0"/>
                <a:cs typeface="Times New Roman" panose="02020603050405020304" pitchFamily="18" charset="0"/>
              </a:rPr>
              <a:t> і радіо </a:t>
            </a:r>
            <a:r>
              <a:rPr lang="uk-UA" i="1" dirty="0" err="1">
                <a:latin typeface="Times New Roman" panose="02020603050405020304" pitchFamily="18" charset="0"/>
                <a:cs typeface="Times New Roman" panose="02020603050405020304" pitchFamily="18" charset="0"/>
              </a:rPr>
              <a:t>Sawa</a:t>
            </a:r>
            <a:r>
              <a:rPr lang="uk-UA" dirty="0">
                <a:latin typeface="Times New Roman" panose="02020603050405020304" pitchFamily="18" charset="0"/>
                <a:cs typeface="Times New Roman" panose="02020603050405020304" pitchFamily="18" charset="0"/>
              </a:rPr>
              <a:t> – приклад того, як держава розвиває власні медіа для іноземної аудиторії. Хоча ефективність Shared </a:t>
            </a:r>
            <a:r>
              <a:rPr lang="uk-UA" dirty="0" err="1">
                <a:latin typeface="Times New Roman" panose="02020603050405020304" pitchFamily="18" charset="0"/>
                <a:cs typeface="Times New Roman" panose="02020603050405020304" pitchFamily="18" charset="0"/>
              </a:rPr>
              <a:t>Values</a:t>
            </a:r>
            <a:r>
              <a:rPr lang="uk-UA" dirty="0">
                <a:latin typeface="Times New Roman" panose="02020603050405020304" pitchFamily="18" charset="0"/>
                <a:cs typeface="Times New Roman" panose="02020603050405020304" pitchFamily="18" charset="0"/>
              </a:rPr>
              <a:t> була дискусійною (частина країн відмовилася показувати ролики), цей кейс увійшов у підручники як спроба </a:t>
            </a:r>
            <a:r>
              <a:rPr lang="uk-UA" i="1" dirty="0">
                <a:latin typeface="Times New Roman" panose="02020603050405020304" pitchFamily="18" charset="0"/>
                <a:cs typeface="Times New Roman" panose="02020603050405020304" pitchFamily="18" charset="0"/>
              </a:rPr>
              <a:t>«м’якого» PR під час «війни з терором»</a:t>
            </a:r>
            <a:r>
              <a:rPr lang="uk-UA" dirty="0">
                <a:latin typeface="Times New Roman" panose="02020603050405020304" pitchFamily="18" charset="0"/>
                <a:cs typeface="Times New Roman" panose="02020603050405020304" pitchFamily="18" charset="0"/>
              </a:rPr>
              <a:t> – США прагнули виграти підтримку людей, а не лише перемогти військово</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7779619" y="560672"/>
            <a:ext cx="3474720" cy="5120640"/>
          </a:xfrm>
        </p:spPr>
        <p:txBody>
          <a:bodyPr>
            <a:normAutofit fontScale="62500" lnSpcReduction="20000"/>
          </a:bodyPr>
          <a:lstStyle/>
          <a:p>
            <a:pPr algn="just">
              <a:lnSpc>
                <a:spcPct val="120000"/>
              </a:lnSpc>
            </a:pPr>
            <a:r>
              <a:rPr lang="uk-UA" b="1" dirty="0">
                <a:latin typeface="Times New Roman" panose="02020603050405020304" pitchFamily="18" charset="0"/>
                <a:cs typeface="Times New Roman" panose="02020603050405020304" pitchFamily="18" charset="0"/>
              </a:rPr>
              <a:t>Публічна дипломатія США часів Холодної війни.</a:t>
            </a:r>
            <a:r>
              <a:rPr lang="uk-UA" dirty="0">
                <a:latin typeface="Times New Roman" panose="02020603050405020304" pitchFamily="18" charset="0"/>
                <a:cs typeface="Times New Roman" panose="02020603050405020304" pitchFamily="18" charset="0"/>
              </a:rPr>
              <a:t> Однією з </a:t>
            </a:r>
            <a:r>
              <a:rPr lang="uk-UA" dirty="0" err="1">
                <a:latin typeface="Times New Roman" panose="02020603050405020304" pitchFamily="18" charset="0"/>
                <a:cs typeface="Times New Roman" panose="02020603050405020304" pitchFamily="18" charset="0"/>
              </a:rPr>
              <a:t>наймасштабніших</a:t>
            </a:r>
            <a:r>
              <a:rPr lang="uk-UA" dirty="0">
                <a:latin typeface="Times New Roman" panose="02020603050405020304" pitchFamily="18" charset="0"/>
                <a:cs typeface="Times New Roman" panose="02020603050405020304" pitchFamily="18" charset="0"/>
              </a:rPr>
              <a:t> PR-кампаній була багаторічна діяльність USIA (Агентство США з інформації) у період протистояння з СРСР. Це і </a:t>
            </a:r>
            <a:r>
              <a:rPr lang="uk-UA" b="1" dirty="0">
                <a:latin typeface="Times New Roman" panose="02020603050405020304" pitchFamily="18" charset="0"/>
                <a:cs typeface="Times New Roman" panose="02020603050405020304" pitchFamily="18" charset="0"/>
              </a:rPr>
              <a:t>радіо «Голос Америки»</a:t>
            </a:r>
            <a:r>
              <a:rPr lang="uk-UA" dirty="0">
                <a:latin typeface="Times New Roman" panose="02020603050405020304" pitchFamily="18" charset="0"/>
                <a:cs typeface="Times New Roman" panose="02020603050405020304" pitchFamily="18" charset="0"/>
              </a:rPr>
              <a:t>, яке щодня вело мовлення на країни Східного блоку різними мовами, розвінчуючи міфи про Захід, і відкриття </a:t>
            </a:r>
            <a:r>
              <a:rPr lang="uk-UA" i="1" dirty="0">
                <a:latin typeface="Times New Roman" panose="02020603050405020304" pitchFamily="18" charset="0"/>
                <a:cs typeface="Times New Roman" panose="02020603050405020304" pitchFamily="18" charset="0"/>
              </a:rPr>
              <a:t>Американських центрів</a:t>
            </a:r>
            <a:r>
              <a:rPr lang="uk-UA" dirty="0">
                <a:latin typeface="Times New Roman" panose="02020603050405020304" pitchFamily="18" charset="0"/>
                <a:cs typeface="Times New Roman" panose="02020603050405020304" pitchFamily="18" charset="0"/>
              </a:rPr>
              <a:t> у столицях союзників (читальні зали, культурні заходи), і турне джазових музикантів та виставки американського мистецтва по всьому світу. Публічна дипломатія стала невід’ємною частиною стратегії США: через ідеї свободи, джинси, рок-н-рол та «американську мрію» вони формували привабливий контраст з образом закритого тоталітарного СРСР. Багато істориків вважають, що м’яка сила (зокрема культурний вплив) зробила внесок у кінцеву перемогу Заходу в Холодній війні</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0" y="1675698"/>
            <a:ext cx="3445844" cy="3371850"/>
          </a:xfrm>
          <a:prstGeom prst="rect">
            <a:avLst/>
          </a:prstGeom>
        </p:spPr>
      </p:pic>
    </p:spTree>
    <p:extLst>
      <p:ext uri="{BB962C8B-B14F-4D97-AF65-F5344CB8AC3E}">
        <p14:creationId xmlns:p14="http://schemas.microsoft.com/office/powerpoint/2010/main" val="866832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3829411" y="868680"/>
            <a:ext cx="3474720" cy="5120640"/>
          </a:xfrm>
        </p:spPr>
        <p:txBody>
          <a:bodyPr>
            <a:normAutofit lnSpcReduction="10000"/>
          </a:bodyPr>
          <a:lstStyle/>
          <a:p>
            <a:pPr lvl="0" algn="just">
              <a:lnSpc>
                <a:spcPct val="120000"/>
              </a:lnSpc>
            </a:pPr>
            <a:r>
              <a:rPr lang="uk-UA" sz="1200" b="1" dirty="0" err="1">
                <a:latin typeface="Times New Roman" panose="02020603050405020304" pitchFamily="18" charset="0"/>
                <a:cs typeface="Times New Roman" panose="02020603050405020304" pitchFamily="18" charset="0"/>
              </a:rPr>
              <a:t>Кампання</a:t>
            </a:r>
            <a:r>
              <a:rPr lang="uk-UA" sz="1200" b="1" dirty="0">
                <a:latin typeface="Times New Roman" panose="02020603050405020304" pitchFamily="18" charset="0"/>
                <a:cs typeface="Times New Roman" panose="02020603050405020304" pitchFamily="18" charset="0"/>
              </a:rPr>
              <a:t> «</a:t>
            </a:r>
            <a:r>
              <a:rPr lang="uk-UA" sz="1200" b="1" dirty="0" err="1">
                <a:latin typeface="Times New Roman" panose="02020603050405020304" pitchFamily="18" charset="0"/>
                <a:cs typeface="Times New Roman" panose="02020603050405020304" pitchFamily="18" charset="0"/>
              </a:rPr>
              <a:t>Brave</a:t>
            </a:r>
            <a:r>
              <a:rPr lang="uk-UA" sz="1200" b="1" dirty="0">
                <a:latin typeface="Times New Roman" panose="02020603050405020304" pitchFamily="18" charset="0"/>
                <a:cs typeface="Times New Roman" panose="02020603050405020304" pitchFamily="18" charset="0"/>
              </a:rPr>
              <a:t> </a:t>
            </a:r>
            <a:r>
              <a:rPr lang="uk-UA" sz="1200" b="1" dirty="0" err="1">
                <a:latin typeface="Times New Roman" panose="02020603050405020304" pitchFamily="18" charset="0"/>
                <a:cs typeface="Times New Roman" panose="02020603050405020304" pitchFamily="18" charset="0"/>
              </a:rPr>
              <a:t>Ukraine</a:t>
            </a:r>
            <a:r>
              <a:rPr lang="uk-UA" sz="1200" b="1" dirty="0">
                <a:latin typeface="Times New Roman" panose="02020603050405020304" pitchFamily="18" charset="0"/>
                <a:cs typeface="Times New Roman" panose="02020603050405020304" pitchFamily="18" charset="0"/>
              </a:rPr>
              <a:t>» (Україна).</a:t>
            </a:r>
            <a:r>
              <a:rPr lang="uk-UA" sz="1200" dirty="0">
                <a:latin typeface="Times New Roman" panose="02020603050405020304" pitchFamily="18" charset="0"/>
                <a:cs typeface="Times New Roman" panose="02020603050405020304" pitchFamily="18" charset="0"/>
              </a:rPr>
              <a:t> Після початку широкомасштабної агресії Росії в 2022 році Україна запустила масштабну глобальну інформаційну кампанію </a:t>
            </a:r>
            <a:r>
              <a:rPr lang="uk-UA" sz="1200" b="1" dirty="0">
                <a:latin typeface="Times New Roman" panose="02020603050405020304" pitchFamily="18" charset="0"/>
                <a:cs typeface="Times New Roman" panose="02020603050405020304" pitchFamily="18" charset="0"/>
              </a:rPr>
              <a:t>Brave.ua</a:t>
            </a:r>
            <a:r>
              <a:rPr lang="uk-UA" sz="1200" dirty="0">
                <a:latin typeface="Times New Roman" panose="02020603050405020304" pitchFamily="18" charset="0"/>
                <a:cs typeface="Times New Roman" panose="02020603050405020304" pitchFamily="18" charset="0"/>
              </a:rPr>
              <a:t>. Новим національним брендом України було обрано сміливість її народу – меседж про те, що українці героїчно </a:t>
            </a:r>
            <a:r>
              <a:rPr lang="uk-UA" sz="1200" dirty="0" err="1">
                <a:latin typeface="Times New Roman" panose="02020603050405020304" pitchFamily="18" charset="0"/>
                <a:cs typeface="Times New Roman" panose="02020603050405020304" pitchFamily="18" charset="0"/>
              </a:rPr>
              <a:t>протистоять</a:t>
            </a:r>
            <a:r>
              <a:rPr lang="uk-UA" sz="1200" dirty="0">
                <a:latin typeface="Times New Roman" panose="02020603050405020304" pitchFamily="18" charset="0"/>
                <a:cs typeface="Times New Roman" panose="02020603050405020304" pitchFamily="18" charset="0"/>
              </a:rPr>
              <a:t> значно сильнішому ворогу. Слово </a:t>
            </a:r>
            <a:r>
              <a:rPr lang="uk-UA" sz="1200" i="1" dirty="0" err="1">
                <a:latin typeface="Times New Roman" panose="02020603050405020304" pitchFamily="18" charset="0"/>
                <a:cs typeface="Times New Roman" panose="02020603050405020304" pitchFamily="18" charset="0"/>
              </a:rPr>
              <a:t>Brave</a:t>
            </a:r>
            <a:r>
              <a:rPr lang="uk-UA" sz="1200" dirty="0">
                <a:latin typeface="Times New Roman" panose="02020603050405020304" pitchFamily="18" charset="0"/>
                <a:cs typeface="Times New Roman" panose="02020603050405020304" pitchFamily="18" charset="0"/>
              </a:rPr>
              <a:t> (сміливі) стало ключовим лейтмотивом у соціальних мережах і офіційних зверненнях. В рамках кампанії по різних містах світу з’явилися </a:t>
            </a:r>
            <a:r>
              <a:rPr lang="uk-UA" sz="1200" dirty="0" err="1">
                <a:latin typeface="Times New Roman" panose="02020603050405020304" pitchFamily="18" charset="0"/>
                <a:cs typeface="Times New Roman" panose="02020603050405020304" pitchFamily="18" charset="0"/>
              </a:rPr>
              <a:t>білборди</a:t>
            </a:r>
            <a:r>
              <a:rPr lang="uk-UA" sz="1200" dirty="0">
                <a:latin typeface="Times New Roman" panose="02020603050405020304" pitchFamily="18" charset="0"/>
                <a:cs typeface="Times New Roman" panose="02020603050405020304" pitchFamily="18" charset="0"/>
              </a:rPr>
              <a:t> та </a:t>
            </a:r>
            <a:r>
              <a:rPr lang="uk-UA" sz="1200" dirty="0" err="1">
                <a:latin typeface="Times New Roman" panose="02020603050405020304" pitchFamily="18" charset="0"/>
                <a:cs typeface="Times New Roman" panose="02020603050405020304" pitchFamily="18" charset="0"/>
              </a:rPr>
              <a:t>постери</a:t>
            </a:r>
            <a:r>
              <a:rPr lang="uk-UA" sz="1200" dirty="0">
                <a:latin typeface="Times New Roman" panose="02020603050405020304" pitchFamily="18" charset="0"/>
                <a:cs typeface="Times New Roman" panose="02020603050405020304" pitchFamily="18" charset="0"/>
              </a:rPr>
              <a:t>, що розповідали про українську відвагу, в інтернеті проводилися </a:t>
            </a:r>
            <a:r>
              <a:rPr lang="uk-UA" sz="1200" dirty="0" err="1">
                <a:latin typeface="Times New Roman" panose="02020603050405020304" pitchFamily="18" charset="0"/>
                <a:cs typeface="Times New Roman" panose="02020603050405020304" pitchFamily="18" charset="0"/>
              </a:rPr>
              <a:t>флешмоби</a:t>
            </a:r>
            <a:r>
              <a:rPr lang="uk-UA" sz="1200" dirty="0">
                <a:latin typeface="Times New Roman" panose="02020603050405020304" pitchFamily="18" charset="0"/>
                <a:cs typeface="Times New Roman" panose="02020603050405020304" pitchFamily="18" charset="0"/>
              </a:rPr>
              <a:t> (користувачам пропонували додавати рамки «Сміливий(-а)» до </a:t>
            </a:r>
            <a:r>
              <a:rPr lang="uk-UA" sz="1200" dirty="0" err="1">
                <a:latin typeface="Times New Roman" panose="02020603050405020304" pitchFamily="18" charset="0"/>
                <a:cs typeface="Times New Roman" panose="02020603050405020304" pitchFamily="18" charset="0"/>
              </a:rPr>
              <a:t>аватарів</a:t>
            </a:r>
            <a:r>
              <a:rPr lang="uk-UA" sz="1200" dirty="0">
                <a:latin typeface="Times New Roman" panose="02020603050405020304" pitchFamily="18" charset="0"/>
                <a:cs typeface="Times New Roman" panose="02020603050405020304" pitchFamily="18" charset="0"/>
              </a:rPr>
              <a:t>, писати пости про хоробрість українців). Мета кампанії була подвійна: підняти моральний дух українців і водночас закликати світову спільноту більше підтримувати Україну, захопившись її боротьбою. </a:t>
            </a:r>
            <a:r>
              <a:rPr lang="uk-UA" sz="1200" i="1" dirty="0" err="1">
                <a:latin typeface="Times New Roman" panose="02020603050405020304" pitchFamily="18" charset="0"/>
                <a:cs typeface="Times New Roman" panose="02020603050405020304" pitchFamily="18" charset="0"/>
              </a:rPr>
              <a:t>Brave</a:t>
            </a:r>
            <a:r>
              <a:rPr lang="uk-UA" sz="1200" i="1" dirty="0">
                <a:latin typeface="Times New Roman" panose="02020603050405020304" pitchFamily="18" charset="0"/>
                <a:cs typeface="Times New Roman" panose="02020603050405020304" pitchFamily="18" charset="0"/>
              </a:rPr>
              <a:t> </a:t>
            </a:r>
            <a:r>
              <a:rPr lang="uk-UA" sz="1200" i="1" dirty="0" err="1">
                <a:latin typeface="Times New Roman" panose="02020603050405020304" pitchFamily="18" charset="0"/>
                <a:cs typeface="Times New Roman" panose="02020603050405020304" pitchFamily="18" charset="0"/>
              </a:rPr>
              <a:t>Ukraine</a:t>
            </a:r>
            <a:r>
              <a:rPr lang="uk-UA" sz="1200" dirty="0">
                <a:latin typeface="Times New Roman" panose="02020603050405020304" pitchFamily="18" charset="0"/>
                <a:cs typeface="Times New Roman" panose="02020603050405020304" pitchFamily="18" charset="0"/>
              </a:rPr>
              <a:t> можна вважати успішним PR-кейсом, адже образ України як сміливої нації закріпився у медіа та суспільній думці багатьох країн, що сприяло безпрецедентному рівню міжнародної солідарності.</a:t>
            </a:r>
          </a:p>
        </p:txBody>
      </p:sp>
      <p:sp>
        <p:nvSpPr>
          <p:cNvPr id="4" name="Объект 3"/>
          <p:cNvSpPr>
            <a:spLocks noGrp="1"/>
          </p:cNvSpPr>
          <p:nvPr>
            <p:ph sz="half" idx="2"/>
          </p:nvPr>
        </p:nvSpPr>
        <p:spPr>
          <a:xfrm>
            <a:off x="7606364" y="185287"/>
            <a:ext cx="3474720" cy="5120640"/>
          </a:xfrm>
        </p:spPr>
        <p:txBody>
          <a:bodyPr>
            <a:normAutofit lnSpcReduction="10000"/>
          </a:bodyPr>
          <a:lstStyle/>
          <a:p>
            <a:pPr algn="just">
              <a:lnSpc>
                <a:spcPct val="120000"/>
              </a:lnSpc>
            </a:pPr>
            <a:r>
              <a:rPr lang="uk-UA" sz="1200" b="1" dirty="0">
                <a:latin typeface="Times New Roman" panose="02020603050405020304" pitchFamily="18" charset="0"/>
                <a:cs typeface="Times New Roman" panose="02020603050405020304" pitchFamily="18" charset="0"/>
              </a:rPr>
              <a:t>United24 (Україна).</a:t>
            </a:r>
            <a:r>
              <a:rPr lang="uk-UA" sz="1200" dirty="0">
                <a:latin typeface="Times New Roman" panose="02020603050405020304" pitchFamily="18" charset="0"/>
                <a:cs typeface="Times New Roman" panose="02020603050405020304" pitchFamily="18" charset="0"/>
              </a:rPr>
              <a:t> Ще один приклад з української практики – ініціатива Президента Володимира Зеленського </a:t>
            </a:r>
            <a:r>
              <a:rPr lang="uk-UA" sz="1200" b="1" dirty="0">
                <a:latin typeface="Times New Roman" panose="02020603050405020304" pitchFamily="18" charset="0"/>
                <a:cs typeface="Times New Roman" panose="02020603050405020304" pitchFamily="18" charset="0"/>
              </a:rPr>
              <a:t>United24</a:t>
            </a:r>
            <a:r>
              <a:rPr lang="uk-UA" sz="1200" dirty="0">
                <a:latin typeface="Times New Roman" panose="02020603050405020304" pitchFamily="18" charset="0"/>
                <a:cs typeface="Times New Roman" panose="02020603050405020304" pitchFamily="18" charset="0"/>
              </a:rPr>
              <a:t>. Спершу створена як платформа для збору коштів на підтримку України під час війни, United24 переросла у </a:t>
            </a:r>
            <a:r>
              <a:rPr lang="uk-UA" sz="1200" b="1" dirty="0" err="1">
                <a:latin typeface="Times New Roman" panose="02020603050405020304" pitchFamily="18" charset="0"/>
                <a:cs typeface="Times New Roman" panose="02020603050405020304" pitchFamily="18" charset="0"/>
              </a:rPr>
              <a:t>брендингову</a:t>
            </a:r>
            <a:r>
              <a:rPr lang="uk-UA" sz="1200" b="1" dirty="0">
                <a:latin typeface="Times New Roman" panose="02020603050405020304" pitchFamily="18" charset="0"/>
                <a:cs typeface="Times New Roman" panose="02020603050405020304" pitchFamily="18" charset="0"/>
              </a:rPr>
              <a:t> кампанію</a:t>
            </a:r>
            <a:r>
              <a:rPr lang="uk-UA" sz="1200" dirty="0">
                <a:latin typeface="Times New Roman" panose="02020603050405020304" pitchFamily="18" charset="0"/>
                <a:cs typeface="Times New Roman" panose="02020603050405020304" pitchFamily="18" charset="0"/>
              </a:rPr>
              <a:t> єдності світу довкола допомоги Україні. Було призначено відомих амбасадорів (першим став футболіст Андрій Шевченко), виготовлено відеоролики, </a:t>
            </a:r>
            <a:r>
              <a:rPr lang="uk-UA" sz="1200" dirty="0" err="1">
                <a:latin typeface="Times New Roman" panose="02020603050405020304" pitchFamily="18" charset="0"/>
                <a:cs typeface="Times New Roman" panose="02020603050405020304" pitchFamily="18" charset="0"/>
              </a:rPr>
              <a:t>мерч</a:t>
            </a:r>
            <a:r>
              <a:rPr lang="uk-UA" sz="1200" dirty="0">
                <a:latin typeface="Times New Roman" panose="02020603050405020304" pitchFamily="18" charset="0"/>
                <a:cs typeface="Times New Roman" panose="02020603050405020304" pitchFamily="18" charset="0"/>
              </a:rPr>
              <a:t>, проведено численні заходи за участі зірок. Ця ініціатива не лише зібрала сотні мільйонів доларів, а й стала частиною іміджу України – як країни, що гуртує світ перед обличчям агресора. Приклад United24 показує, як у кризовій ситуації (</a:t>
            </a:r>
            <a:r>
              <a:rPr lang="uk-UA" sz="1200" i="1" dirty="0">
                <a:latin typeface="Times New Roman" panose="02020603050405020304" pitchFamily="18" charset="0"/>
                <a:cs typeface="Times New Roman" panose="02020603050405020304" pitchFamily="18" charset="0"/>
              </a:rPr>
              <a:t>війна</a:t>
            </a:r>
            <a:r>
              <a:rPr lang="uk-UA" sz="1200" dirty="0">
                <a:latin typeface="Times New Roman" panose="02020603050405020304" pitchFamily="18" charset="0"/>
                <a:cs typeface="Times New Roman" panose="02020603050405020304" pitchFamily="18" charset="0"/>
              </a:rPr>
              <a:t>) ефективна PR-кампанія може принести цілком матеріальні результати (фінансова, військова, гуманітарна підтримка).</a:t>
            </a:r>
          </a:p>
        </p:txBody>
      </p:sp>
      <p:pic>
        <p:nvPicPr>
          <p:cNvPr id="2" name="Рисунок 1"/>
          <p:cNvPicPr>
            <a:picLocks noChangeAspect="1"/>
          </p:cNvPicPr>
          <p:nvPr/>
        </p:nvPicPr>
        <p:blipFill>
          <a:blip r:embed="rId2"/>
          <a:stretch>
            <a:fillRect/>
          </a:stretch>
        </p:blipFill>
        <p:spPr>
          <a:xfrm>
            <a:off x="0" y="1805689"/>
            <a:ext cx="3445844" cy="2852938"/>
          </a:xfrm>
          <a:prstGeom prst="rect">
            <a:avLst/>
          </a:prstGeom>
        </p:spPr>
      </p:pic>
    </p:spTree>
    <p:extLst>
      <p:ext uri="{BB962C8B-B14F-4D97-AF65-F5344CB8AC3E}">
        <p14:creationId xmlns:p14="http://schemas.microsoft.com/office/powerpoint/2010/main" val="37771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b="1" dirty="0">
                <a:latin typeface="Times New Roman" panose="02020603050405020304" pitchFamily="18" charset="0"/>
                <a:cs typeface="Times New Roman" panose="02020603050405020304" pitchFamily="18" charset="0"/>
              </a:rPr>
              <a:t>6. Вплив глобалізації, </a:t>
            </a:r>
            <a:r>
              <a:rPr lang="uk-UA" sz="3200" b="1" dirty="0" err="1">
                <a:latin typeface="Times New Roman" panose="02020603050405020304" pitchFamily="18" charset="0"/>
                <a:cs typeface="Times New Roman" panose="02020603050405020304" pitchFamily="18" charset="0"/>
              </a:rPr>
              <a:t>цифровізації</a:t>
            </a:r>
            <a:r>
              <a:rPr lang="uk-UA" sz="3200" b="1" dirty="0">
                <a:latin typeface="Times New Roman" panose="02020603050405020304" pitchFamily="18" charset="0"/>
                <a:cs typeface="Times New Roman" panose="02020603050405020304" pitchFamily="18" charset="0"/>
              </a:rPr>
              <a:t> та кризових ситуацій на характер міжнародного </a:t>
            </a:r>
            <a:r>
              <a:rPr lang="uk-UA" sz="3200" b="1" dirty="0" smtClean="0">
                <a:latin typeface="Times New Roman" panose="02020603050405020304" pitchFamily="18" charset="0"/>
                <a:cs typeface="Times New Roman" panose="02020603050405020304" pitchFamily="18" charset="0"/>
              </a:rPr>
              <a:t>PR</a:t>
            </a:r>
            <a:endParaRPr lang="uk-UA" sz="3200"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3577390" y="637017"/>
            <a:ext cx="8049928" cy="5723233"/>
          </a:xfrm>
          <a:prstGeom prst="rect">
            <a:avLst/>
          </a:prstGeom>
        </p:spPr>
        <p:txBody>
          <a:bodyPr wrap="square">
            <a:spAutoFit/>
          </a:bodyPr>
          <a:lstStyle/>
          <a:p>
            <a:pPr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Епоха глобалізації.</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Глобалізація кардинально змінила ландшафт міжнародних комунікацій. По-перше, інформація тепер миттєво перетинає кордони – будь-яка подія в одній країні за хвилини стає відомою всьому світу. Це означає, що </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іміджеві ризики і можливості</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стали глобальними. Держави більше не можуть ізолювати свою внутрішню репутацію від зовнішньої – скандал чи криза всередині країни впливає на те, як її сприймають назовні. По-друге, виникла маса нових акторів: окрім урядів, на міжнародну думку впливають НУО, транснаціональні корпорації,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медіахолдинги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блогери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рухи громадянського суспільства. Усі вони конкурують у світовому інформаційному просторі. Як відзначають дослідники, глобалізація і розвиток комунікаційних технологій створили передумови для появи сучасної публічної дипломатії. Умовно кажучи, держави змушені були стати «більш публічними», бо інакше програли б у порівнянні з гнучкішими недержавними гравцями. Характерною рисою доби глобалізації є та сама </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міждержавна конкуренція за вплив</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про яку ми говорили вище. Інформація перетворилася на валюту: хто володіє увагою мільйонів – той отримує важелі впливу. Тому міжнародний PR став більш інтенсивним, агресивним і безперервним. Держави ведуть його 24/7, розуміючи, що варто послабити комунікаційну присутність – і місце в глобальному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наративі</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займе хтось інший (а можливо, й ворожий).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250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9132" y="146366"/>
            <a:ext cx="6651057" cy="6679073"/>
          </a:xfrm>
          <a:prstGeom prst="rect">
            <a:avLst/>
          </a:prstGeom>
        </p:spPr>
        <p:txBody>
          <a:bodyPr wrap="square">
            <a:spAutoFit/>
          </a:bodyPr>
          <a:lstStyle/>
          <a:p>
            <a:pPr algn="just">
              <a:lnSpc>
                <a:spcPct val="107000"/>
              </a:lnSpc>
              <a:spcAft>
                <a:spcPts val="0"/>
              </a:spcAft>
            </a:pPr>
            <a:r>
              <a:rPr lang="uk-UA"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Цифровізація</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діджиталізація</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Цифрова революція докорінно змінила методи міжнародного PR. Соціальні мережі дали змогу </a:t>
            </a:r>
            <a:r>
              <a:rPr lang="uk-UA"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напряму звертатися до світової аудиторії</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твіти</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президентів читають у всіх куточках планети, відео на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YouTube</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можуть одночасно побачити мільйони людей різних країн. Це величезні можливості, але й виклики. </a:t>
            </a:r>
            <a:r>
              <a:rPr lang="uk-UA"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Переваги </a:t>
            </a:r>
            <a:r>
              <a:rPr lang="uk-UA" sz="16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цифровізації</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швидкість і масштаб. Наприклад, екстрене звернення в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Twitter</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від МЗС про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фейкову</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інформацію може миттєво спростувати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вкиди</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пропаганди. Держави створюють цілі </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«віртуальні посольства»</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 представництва в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соцмережах</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що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комунікують</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з іноземною аудиторією онлайн. Цифрова дипломатія, як ми згадували, стала провідним інструментом нової публічної дипломатії, бо дозволяє не лише формувати позитивний образ держави, а й суттєво підвищити ефективність комунікацій між усіма учасниками глобальної політики у ХХІ ст.. </a:t>
            </a:r>
            <a:r>
              <a:rPr lang="uk-UA" sz="1600" i="1" dirty="0" smtClean="0">
                <a:effectLst/>
                <a:latin typeface="Times New Roman" panose="02020603050405020304" pitchFamily="18" charset="0"/>
                <a:ea typeface="Times New Roman" panose="02020603050405020304" pitchFamily="18" charset="0"/>
                <a:cs typeface="Times New Roman" panose="02020603050405020304" pitchFamily="18" charset="0"/>
              </a:rPr>
              <a:t>Виклики </a:t>
            </a:r>
            <a:r>
              <a:rPr lang="uk-UA" sz="16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цифровізації</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інформаційний шум,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фейки</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тролінг</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У відсутність бар’єрів для поширення інформації зростає ризик, що неправдиві або маніпулятивні повідомлення також масово розповсюджуються. Тому частиною сучасного міжнародного PR стала </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боротьба з дезінформацією</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Стратегічні комунікації змушені включати елементи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кібербезпеки</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моніторингу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соцмереж</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фактчекінгу</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Як показав досвід останніх років, ті країни, що інвестують у цифрову експертизу (наприклад, створили центри протидії дезінформації), краще захищені в інформаційних війнах.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Цифровізація</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також підвищила </a:t>
            </a:r>
            <a:r>
              <a:rPr lang="uk-UA"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прозорість</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тепер важко щось приховати – кожен свідок з камерою може стати джерелом новин. Тому уряди змушені вести себе більш відкрито і </a:t>
            </a:r>
            <a:r>
              <a:rPr lang="uk-UA" sz="16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оперативно</a:t>
            </a:r>
            <a:r>
              <a:rPr lang="uk-UA" sz="1600" dirty="0" smtClean="0">
                <a:effectLst/>
                <a:latin typeface="Times New Roman" panose="02020603050405020304" pitchFamily="18" charset="0"/>
                <a:ea typeface="Times New Roman" panose="02020603050405020304" pitchFamily="18" charset="0"/>
                <a:cs typeface="Times New Roman" panose="02020603050405020304" pitchFamily="18" charset="0"/>
              </a:rPr>
              <a:t> давати коментарі, інакше інформаційний вакуум заповнять інші.</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930189" y="0"/>
            <a:ext cx="5261811" cy="4023360"/>
          </a:xfrm>
          <a:prstGeom prst="rect">
            <a:avLst/>
          </a:prstGeom>
        </p:spPr>
      </p:pic>
      <p:pic>
        <p:nvPicPr>
          <p:cNvPr id="4" name="Рисунок 3"/>
          <p:cNvPicPr>
            <a:picLocks noChangeAspect="1"/>
          </p:cNvPicPr>
          <p:nvPr/>
        </p:nvPicPr>
        <p:blipFill>
          <a:blip r:embed="rId3"/>
          <a:stretch>
            <a:fillRect/>
          </a:stretch>
        </p:blipFill>
        <p:spPr>
          <a:xfrm>
            <a:off x="7151571" y="4023359"/>
            <a:ext cx="5040429" cy="2802080"/>
          </a:xfrm>
          <a:prstGeom prst="rect">
            <a:avLst/>
          </a:prstGeom>
        </p:spPr>
      </p:pic>
    </p:spTree>
    <p:extLst>
      <p:ext uri="{BB962C8B-B14F-4D97-AF65-F5344CB8AC3E}">
        <p14:creationId xmlns:p14="http://schemas.microsoft.com/office/powerpoint/2010/main" val="1175654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1007" y="213980"/>
            <a:ext cx="6333423" cy="6316153"/>
          </a:xfrm>
          <a:prstGeom prst="rect">
            <a:avLst/>
          </a:prstGeom>
        </p:spPr>
        <p:txBody>
          <a:bodyPr wrap="square">
            <a:spAutoFit/>
          </a:bodyPr>
          <a:lstStyle/>
          <a:p>
            <a:pPr algn="just">
              <a:lnSpc>
                <a:spcPct val="107000"/>
              </a:lnSpc>
              <a:spcAft>
                <a:spcPts val="0"/>
              </a:spcAft>
            </a:pP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Кризові ситуації.</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Міжнародні кризи – війни, терористичні акти, пандемії, фінансові кризи – драматично підвищують ставки для PR-технологій. У кризу увага всього світу прикута до подій, і дуже важливо, хто сформує їхній </a:t>
            </a:r>
            <a:r>
              <a:rPr lang="uk-UA" sz="1400"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наратив</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Часто говорять: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«у війни є два фронти – бойовий та інформаційний»</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Прикладом є російсько-українська війна: паралельно з бойовими діями обидві сторони ведуть масовані інформаційні кампанії, намагаючись або заручитися підтримкою міжнародної спільноти (як Україна), або виправдати свою агресію і посіяти сумніви (як РФ). Україна з початку війни 2022 р. продемонструвала ефективність кризового PR: щоденні звернення Президента до парламентів різних країн, активність дипломатів у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соцмережах</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4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віральні</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 образи</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(типу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привида</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Києва,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Рускій</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воєнний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корабль</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іди…») – все це допомогло виграти світову симпатію і забезпечити партнерську допомогу. Натомість Росія, попри значні витрати на пропаганду, зазнала іміджевої катастрофи у багатьох країнах. Кризові комунікації потребують швидкості та достовірності: хто першим дав правдиву інформацію, тому більше довіряють.</a:t>
            </a:r>
            <a:endParaRPr lang="uk-UA"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Глобальні кризи впливають і на форму дипломатії. </a:t>
            </a:r>
            <a:r>
              <a:rPr lang="uk-UA" sz="1400" i="1" dirty="0" smtClean="0">
                <a:effectLst/>
                <a:latin typeface="Times New Roman" panose="02020603050405020304" pitchFamily="18" charset="0"/>
                <a:ea typeface="Times New Roman" panose="02020603050405020304" pitchFamily="18" charset="0"/>
                <a:cs typeface="Times New Roman" panose="02020603050405020304" pitchFamily="18" charset="0"/>
              </a:rPr>
              <a:t>Пандемія COVID-19</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змусила дипломатичний світ перейти в онлайн-формат – перемовини, саміти, переговори відбувалися через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Zoom</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та інші платформи. Це дало поштовх цифровій дипломатії, актуалізувавши її як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життєво</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необхідний інструмент, коли фізичні контакти обмежені. Водночас пандемія спричинила сплеск інформаційних війн – країни звинувачували одна одну у походженні вірусу, обмінювалися недружніми меседжами навіть у соціальних мережах на рівні офіційних осіб. Такі явища назвали «війною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наративів</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COVID-19. Кризи, таким чином, загострюють потребу у </a:t>
            </a:r>
            <a:r>
              <a:rPr lang="uk-UA" sz="1400" b="1" dirty="0" smtClean="0">
                <a:effectLst/>
                <a:latin typeface="Times New Roman" panose="02020603050405020304" pitchFamily="18" charset="0"/>
                <a:ea typeface="Times New Roman" panose="02020603050405020304" pitchFamily="18" charset="0"/>
                <a:cs typeface="Times New Roman" panose="02020603050405020304" pitchFamily="18" charset="0"/>
              </a:rPr>
              <a:t>кризовому PR</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в умінні заспокоїти населення (своє та чужоземне), показати компетентність і надійність влади, зняти паніку та запобігти дезінформації. Ті міжнародні актори, що успішно </a:t>
            </a:r>
            <a:r>
              <a:rPr lang="uk-UA" sz="14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комунікують</a:t>
            </a:r>
            <a:r>
              <a:rPr lang="uk-UA"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 у кризу, отримують кредит довіри на роки вперед.</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652811" y="329764"/>
            <a:ext cx="5426894" cy="5945907"/>
          </a:xfrm>
          <a:prstGeom prst="rect">
            <a:avLst/>
          </a:prstGeom>
        </p:spPr>
      </p:pic>
    </p:spTree>
    <p:extLst>
      <p:ext uri="{BB962C8B-B14F-4D97-AF65-F5344CB8AC3E}">
        <p14:creationId xmlns:p14="http://schemas.microsoft.com/office/powerpoint/2010/main" val="351552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8777" y="2425567"/>
            <a:ext cx="7884535" cy="3397718"/>
          </a:xfrm>
        </p:spPr>
        <p:txBody>
          <a:bodyPr>
            <a:noAutofit/>
          </a:bodyPr>
          <a:lstStyle/>
          <a:p>
            <a:pPr algn="just"/>
            <a:r>
              <a:rPr lang="uk-UA" sz="2400" dirty="0">
                <a:latin typeface="Times New Roman" panose="02020603050405020304" pitchFamily="18" charset="0"/>
                <a:cs typeface="Times New Roman" panose="02020603050405020304" pitchFamily="18" charset="0"/>
              </a:rPr>
              <a:t>Вплив глобалізації і </a:t>
            </a:r>
            <a:r>
              <a:rPr lang="uk-UA" sz="2400" dirty="0" err="1">
                <a:latin typeface="Times New Roman" panose="02020603050405020304" pitchFamily="18" charset="0"/>
                <a:cs typeface="Times New Roman" panose="02020603050405020304" pitchFamily="18" charset="0"/>
              </a:rPr>
              <a:t>цифровізації</a:t>
            </a:r>
            <a:r>
              <a:rPr lang="uk-UA" sz="2400" dirty="0">
                <a:latin typeface="Times New Roman" panose="02020603050405020304" pitchFamily="18" charset="0"/>
                <a:cs typeface="Times New Roman" panose="02020603050405020304" pitchFamily="18" charset="0"/>
              </a:rPr>
              <a:t> зробив міжнародний PR постійним, всеосяжним і швидкоплинним процесом. Інформаційний простір став і ареною співпраці, і полем битви. Кожна криза нагадує про вагу інформації: вчасно сказане слово або вдалий </a:t>
            </a:r>
            <a:r>
              <a:rPr lang="uk-UA" sz="2400" dirty="0" err="1">
                <a:latin typeface="Times New Roman" panose="02020603050405020304" pitchFamily="18" charset="0"/>
                <a:cs typeface="Times New Roman" panose="02020603050405020304" pitchFamily="18" charset="0"/>
              </a:rPr>
              <a:t>медіаобраз</a:t>
            </a:r>
            <a:r>
              <a:rPr lang="uk-UA" sz="2400" dirty="0">
                <a:latin typeface="Times New Roman" panose="02020603050405020304" pitchFamily="18" charset="0"/>
                <a:cs typeface="Times New Roman" panose="02020603050405020304" pitchFamily="18" charset="0"/>
              </a:rPr>
              <a:t> можуть мати глобальні наслідки. Для студентів міжнародних відносин важливо розуміти, що </a:t>
            </a:r>
            <a:r>
              <a:rPr lang="uk-UA" sz="2400" b="1" dirty="0">
                <a:latin typeface="Times New Roman" panose="02020603050405020304" pitchFamily="18" charset="0"/>
                <a:cs typeface="Times New Roman" panose="02020603050405020304" pitchFamily="18" charset="0"/>
              </a:rPr>
              <a:t>PR-технології в міжнародних відносинах – це не другорядний «декор», а невід’ємна складова світової політики</a:t>
            </a:r>
            <a:r>
              <a:rPr lang="uk-UA" sz="2400" dirty="0">
                <a:latin typeface="Times New Roman" panose="02020603050405020304" pitchFamily="18" charset="0"/>
                <a:cs typeface="Times New Roman" panose="02020603050405020304" pitchFamily="18" charset="0"/>
              </a:rPr>
              <a:t>, інструмент досягнення цілей мирними засобами. Дипломат XXI століття має бути одночасно і комунікатором, і іміджмейкером, і борцем з </a:t>
            </a:r>
            <a:r>
              <a:rPr lang="uk-UA" sz="2400" dirty="0" err="1">
                <a:latin typeface="Times New Roman" panose="02020603050405020304" pitchFamily="18" charset="0"/>
                <a:cs typeface="Times New Roman" panose="02020603050405020304" pitchFamily="18" charset="0"/>
              </a:rPr>
              <a:t>фейками</a:t>
            </a:r>
            <a:r>
              <a:rPr lang="uk-UA" sz="2400" dirty="0">
                <a:latin typeface="Times New Roman" panose="02020603050405020304" pitchFamily="18" charset="0"/>
                <a:cs typeface="Times New Roman" panose="02020603050405020304" pitchFamily="18" charset="0"/>
              </a:rPr>
              <a:t>. А аналіз міжнародних подій сьогодні обов’язково включає питання: хто і як сформулював меседжі, що вплинули на хід цієї події. Знання природи, сутності та особливостей PR у міжнародних відносинах дає нам ключ до розуміння сучасної «м’якої» сили, що рухає світову політику</a:t>
            </a:r>
            <a:r>
              <a:rPr lang="uk-UA" sz="2400" dirty="0" smtClean="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6462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Поняття PR у міжнародних відносинах, зовнішньополітичної комунікації та «м’якої сили</a:t>
            </a:r>
            <a:r>
              <a:rPr lang="uk-UA" b="1" dirty="0" smtClean="0">
                <a:latin typeface="Times New Roman" panose="02020603050405020304" pitchFamily="18" charset="0"/>
                <a:cs typeface="Times New Roman" panose="02020603050405020304" pitchFamily="18" charset="0"/>
              </a:rPr>
              <a:t>»</a:t>
            </a:r>
            <a:endParaRPr lang="uk-UA" dirty="0"/>
          </a:p>
        </p:txBody>
      </p:sp>
      <p:sp>
        <p:nvSpPr>
          <p:cNvPr id="3" name="Прямоугольник 2"/>
          <p:cNvSpPr/>
          <p:nvPr/>
        </p:nvSpPr>
        <p:spPr>
          <a:xfrm>
            <a:off x="3529262" y="651408"/>
            <a:ext cx="7963301" cy="3714863"/>
          </a:xfrm>
          <a:prstGeom prst="rect">
            <a:avLst/>
          </a:prstGeom>
        </p:spPr>
        <p:txBody>
          <a:bodyPr wrap="square">
            <a:spAutoFit/>
          </a:bodyPr>
          <a:lstStyle/>
          <a:p>
            <a:pPr algn="ctr">
              <a:lnSpc>
                <a:spcPct val="107000"/>
              </a:lnSpc>
              <a:spcAft>
                <a:spcPts val="0"/>
              </a:spcAft>
            </a:pPr>
            <a:r>
              <a:rPr lang="uk-UA"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PR у міжнародних відносинах.</a:t>
            </a:r>
            <a:r>
              <a:rPr lang="uk-UA"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Під </a:t>
            </a:r>
            <a:r>
              <a:rPr lang="uk-UA"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міжнародними </a:t>
            </a:r>
            <a:r>
              <a:rPr lang="uk-UA"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паблік</a:t>
            </a:r>
            <a:r>
              <a:rPr lang="uk-UA"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000" b="1" dirty="0" err="1" smtClean="0">
                <a:effectLst/>
                <a:latin typeface="Times New Roman" panose="02020603050405020304" pitchFamily="18" charset="0"/>
                <a:ea typeface="Times New Roman" panose="02020603050405020304" pitchFamily="18" charset="0"/>
                <a:cs typeface="Times New Roman" panose="02020603050405020304" pitchFamily="18" charset="0"/>
              </a:rPr>
              <a:t>рилейшнз</a:t>
            </a:r>
            <a:r>
              <a:rPr lang="uk-UA" sz="2000" b="1" dirty="0" smtClean="0">
                <a:effectLst/>
                <a:latin typeface="Times New Roman" panose="02020603050405020304" pitchFamily="18" charset="0"/>
                <a:ea typeface="Times New Roman" panose="02020603050405020304" pitchFamily="18" charset="0"/>
                <a:cs typeface="Times New Roman" panose="02020603050405020304" pitchFamily="18" charset="0"/>
              </a:rPr>
              <a:t> (PR)</a:t>
            </a:r>
            <a:r>
              <a:rPr lang="uk-UA" sz="2000" dirty="0" smtClean="0">
                <a:effectLst/>
                <a:latin typeface="Times New Roman" panose="02020603050405020304" pitchFamily="18" charset="0"/>
                <a:ea typeface="Times New Roman" panose="02020603050405020304" pitchFamily="18" charset="0"/>
                <a:cs typeface="Times New Roman" panose="02020603050405020304" pitchFamily="18" charset="0"/>
              </a:rPr>
              <a:t> розуміють комунікації зі світовою громадськістю в мультикультурному середовищі, спрямовані на гармонізацію відносин між різними суб’єктами міжнародних відносин. Іншими словами, міжнародний PR – це діяльність із встановлення взаєморозуміння між державою чи організацією та світовою спільнотою. Світова громадськість у цьому контексті – це все світове населення, іноземні уряди, міжнародні організації, бізнес-еліти та інші групи, що сприймають та реагують на міжнародну інформацію. Головна мета міжнародного PR – формувати сприятливі умови для свого суб’єкта на світовій арені через довіру, порозуміння і позитивний імідж.</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3529261" y="4366271"/>
            <a:ext cx="8136557" cy="1714500"/>
          </a:xfrm>
          <a:prstGeom prst="rect">
            <a:avLst/>
          </a:prstGeom>
        </p:spPr>
      </p:pic>
    </p:spTree>
    <p:extLst>
      <p:ext uri="{BB962C8B-B14F-4D97-AF65-F5344CB8AC3E}">
        <p14:creationId xmlns:p14="http://schemas.microsoft.com/office/powerpoint/2010/main" val="336872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388" y="524084"/>
            <a:ext cx="11319309" cy="2862322"/>
          </a:xfrm>
          <a:prstGeom prst="rect">
            <a:avLst/>
          </a:prstGeom>
        </p:spPr>
        <p:txBody>
          <a:bodyPr wrap="square">
            <a:spAutoFit/>
          </a:bodyPr>
          <a:lstStyle/>
          <a:p>
            <a:pPr indent="457200" algn="just"/>
            <a:r>
              <a:rPr lang="uk-UA" b="1" dirty="0" smtClean="0">
                <a:effectLst/>
                <a:latin typeface="Times New Roman" panose="02020603050405020304" pitchFamily="18" charset="0"/>
                <a:ea typeface="Times New Roman" panose="02020603050405020304" pitchFamily="18" charset="0"/>
              </a:rPr>
              <a:t>Зовнішньополітична комунікація.</a:t>
            </a:r>
            <a:r>
              <a:rPr lang="uk-UA" dirty="0" smtClean="0">
                <a:effectLst/>
                <a:latin typeface="Times New Roman" panose="02020603050405020304" pitchFamily="18" charset="0"/>
                <a:ea typeface="Times New Roman" panose="02020603050405020304" pitchFamily="18" charset="0"/>
              </a:rPr>
              <a:t> Цей термін охоплює всю інформаційно-комунікативну діяльність держави на міжнародній арені – офіційні заяви, дипломатичні меседжі, інформаційні кампанії, роботу зі ЗМІ за кордоном тощо. В наукових визначеннях інколи вживають поняття </a:t>
            </a:r>
            <a:r>
              <a:rPr lang="uk-UA" i="1" dirty="0" smtClean="0">
                <a:effectLst/>
                <a:latin typeface="Times New Roman" panose="02020603050405020304" pitchFamily="18" charset="0"/>
                <a:ea typeface="Times New Roman" panose="02020603050405020304" pitchFamily="18" charset="0"/>
              </a:rPr>
              <a:t>«зовнішньополітичні комунікативні технології»</a:t>
            </a:r>
            <a:r>
              <a:rPr lang="uk-UA" dirty="0" smtClean="0">
                <a:effectLst/>
                <a:latin typeface="Times New Roman" panose="02020603050405020304" pitchFamily="18" charset="0"/>
                <a:ea typeface="Times New Roman" panose="02020603050405020304" pitchFamily="18" charset="0"/>
              </a:rPr>
              <a:t>, маючи на увазі цілеспрямований системний процес обміну інформаційними потоками на міжнародному рівні. Зовнішньополітична комунікація є важливим засобом формування політичного іміджу держави у системі міжнародних відносин і невід’ємною частиною зовнішньої та внутрішньої політики. Простими словами, це те, як держава доносить світу свої позиції і цінності, переконує міжнародну аудиторію підтримати її дії або принаймні їх зрозуміти. Сюди входять і офіційні дипломатичні канали, і публічні звернення керівників держав, і взаємодія з іноземними ЗМІ, і роз’яснювальна робота посольств серед населення країн перебування.</a:t>
            </a:r>
            <a:endParaRPr lang="uk-UA" dirty="0"/>
          </a:p>
        </p:txBody>
      </p:sp>
      <p:pic>
        <p:nvPicPr>
          <p:cNvPr id="4" name="Рисунок 3"/>
          <p:cNvPicPr>
            <a:picLocks noChangeAspect="1"/>
          </p:cNvPicPr>
          <p:nvPr/>
        </p:nvPicPr>
        <p:blipFill>
          <a:blip r:embed="rId2"/>
          <a:stretch>
            <a:fillRect/>
          </a:stretch>
        </p:blipFill>
        <p:spPr>
          <a:xfrm>
            <a:off x="0" y="3390669"/>
            <a:ext cx="12192000" cy="3467332"/>
          </a:xfrm>
          <a:prstGeom prst="rect">
            <a:avLst/>
          </a:prstGeom>
        </p:spPr>
      </p:pic>
    </p:spTree>
    <p:extLst>
      <p:ext uri="{BB962C8B-B14F-4D97-AF65-F5344CB8AC3E}">
        <p14:creationId xmlns:p14="http://schemas.microsoft.com/office/powerpoint/2010/main" val="3456893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633" y="715565"/>
            <a:ext cx="6506676" cy="4834144"/>
          </a:xfrm>
          <a:prstGeom prst="rect">
            <a:avLst/>
          </a:prstGeom>
        </p:spPr>
        <p:txBody>
          <a:bodyPr wrap="square">
            <a:spAutoFit/>
          </a:bodyPr>
          <a:lstStyle/>
          <a:p>
            <a:pPr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«М’яка сила».</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Поняття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soft</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i="1" dirty="0" err="1" smtClean="0">
                <a:effectLst/>
                <a:latin typeface="Times New Roman" panose="02020603050405020304" pitchFamily="18" charset="0"/>
                <a:ea typeface="Times New Roman" panose="02020603050405020304" pitchFamily="18" charset="0"/>
                <a:cs typeface="Times New Roman" panose="02020603050405020304" pitchFamily="18" charset="0"/>
              </a:rPr>
              <a:t>power</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 («м’яка сила»)</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увів у науковий обіг американський політолог Джозеф Най. Він визначив м’яку силу як здатність досягати бажаного результату на міжнародній арені через привабливість і переконання, на відміну від «жорсткої сили», яка базується на примусі або грошових стимулах. Іншими словами, м’яка сила – це уміння держави привернути до себе симпатії інших країн завдяки привабливості своєї культури, цінностей і політики. </a:t>
            </a:r>
            <a:r>
              <a:rPr lang="uk-UA" dirty="0" err="1" smtClean="0">
                <a:effectLst/>
                <a:latin typeface="Times New Roman" panose="02020603050405020304" pitchFamily="18" charset="0"/>
                <a:ea typeface="Times New Roman" panose="02020603050405020304" pitchFamily="18" charset="0"/>
                <a:cs typeface="Times New Roman" panose="02020603050405020304" pitchFamily="18" charset="0"/>
              </a:rPr>
              <a:t>Дж</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Най писав, що країна може досягати потрібних результатів у світовій політиці, якщо інші захоплюються її цінностями, наслідують її приклад розвитку і хочуть йти за нею. </a:t>
            </a:r>
          </a:p>
          <a:p>
            <a:pPr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Таким чином,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м’яка сила</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стала синонімом нематеріальних ресурсів впливу – культури, ідей, політики – які спонукають інших діяти добровільно в бажаному напрямку. Для успішної реалізації м’якої сили використовуються інструменти публічної дипломатії, культурних обмінів, глобальної комунікації тощо.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6881059" y="877102"/>
            <a:ext cx="5150519" cy="4561172"/>
          </a:xfrm>
          <a:prstGeom prst="rect">
            <a:avLst/>
          </a:prstGeom>
        </p:spPr>
      </p:pic>
    </p:spTree>
    <p:extLst>
      <p:ext uri="{BB962C8B-B14F-4D97-AF65-F5344CB8AC3E}">
        <p14:creationId xmlns:p14="http://schemas.microsoft.com/office/powerpoint/2010/main" val="150471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0632" y="0"/>
            <a:ext cx="6593306" cy="7017306"/>
          </a:xfrm>
          <a:prstGeom prst="rect">
            <a:avLst/>
          </a:prstGeom>
        </p:spPr>
        <p:txBody>
          <a:bodyPr wrap="square">
            <a:spAutoFit/>
          </a:bodyPr>
          <a:lstStyle/>
          <a:p>
            <a:pPr indent="228600" algn="just"/>
            <a:r>
              <a:rPr lang="uk-UA" dirty="0">
                <a:solidFill>
                  <a:srgbClr val="000000"/>
                </a:solidFill>
                <a:latin typeface="Times New Roman" panose="02020603050405020304" pitchFamily="18" charset="0"/>
                <a:cs typeface="Times New Roman" panose="02020603050405020304" pitchFamily="18" charset="0"/>
              </a:rPr>
              <a:t>Отже, Най стверджував, що надто довго практики віддавали перевагу концепції «політичного реалізму», покладаючись на «жорстку силу» з її військовим і </a:t>
            </a:r>
            <a:r>
              <a:rPr lang="uk-UA" dirty="0" err="1">
                <a:solidFill>
                  <a:srgbClr val="000000"/>
                </a:solidFill>
                <a:latin typeface="Times New Roman" panose="02020603050405020304" pitchFamily="18" charset="0"/>
                <a:cs typeface="Times New Roman" panose="02020603050405020304" pitchFamily="18" charset="0"/>
              </a:rPr>
              <a:t>фінансовоекономічними</a:t>
            </a:r>
            <a:r>
              <a:rPr lang="uk-UA" dirty="0">
                <a:solidFill>
                  <a:srgbClr val="000000"/>
                </a:solidFill>
                <a:latin typeface="Times New Roman" panose="02020603050405020304" pitchFamily="18" charset="0"/>
                <a:cs typeface="Times New Roman" panose="02020603050405020304" pitchFamily="18" charset="0"/>
              </a:rPr>
              <a:t> чинниками. «Силою є здатність впливати на інших з метою отримання бажаних результатів. Якщо ви досягаєте цього примусом або за плату, я називаю таке «жорсткою силою». Якщо ви досягаєте цього привабливістю, я називаю це «м'якою силою», - пояснював </a:t>
            </a:r>
            <a:r>
              <a:rPr lang="uk-UA" dirty="0" smtClean="0">
                <a:solidFill>
                  <a:srgbClr val="000000"/>
                </a:solidFill>
                <a:latin typeface="Times New Roman" panose="02020603050405020304" pitchFamily="18" charset="0"/>
                <a:cs typeface="Times New Roman" panose="02020603050405020304" pitchFamily="18" charset="0"/>
              </a:rPr>
              <a:t>Най.</a:t>
            </a:r>
            <a:r>
              <a:rPr lang="uk-UA" dirty="0">
                <a:solidFill>
                  <a:srgbClr val="000000"/>
                </a:solidFill>
                <a:latin typeface="Times New Roman" panose="02020603050405020304" pitchFamily="18" charset="0"/>
                <a:cs typeface="Times New Roman" panose="02020603050405020304" pitchFamily="18" charset="0"/>
              </a:rPr>
              <a:t> Коли Най формулював цю гіпотезу, він був переконаний, що США мають незаперечну перевагу у »м'якій силі», тобто він вважав, що імідж США у світі як найдемократичнішої і найзаможнішої держави, «країни вільних можливостей» разом із продукцією Голлівуду та молодіжною культурою з її рупором - телеканалом </a:t>
            </a:r>
            <a:r>
              <a:rPr lang="en-US" dirty="0">
                <a:solidFill>
                  <a:srgbClr val="000000"/>
                </a:solidFill>
                <a:latin typeface="Times New Roman" panose="02020603050405020304" pitchFamily="18" charset="0"/>
                <a:cs typeface="Times New Roman" panose="02020603050405020304" pitchFamily="18" charset="0"/>
              </a:rPr>
              <a:t>MTV </a:t>
            </a:r>
            <a:r>
              <a:rPr lang="uk-UA" dirty="0">
                <a:solidFill>
                  <a:srgbClr val="000000"/>
                </a:solidFill>
                <a:latin typeface="Times New Roman" panose="02020603050405020304" pitchFamily="18" charset="0"/>
                <a:cs typeface="Times New Roman" panose="02020603050405020304" pitchFamily="18" charset="0"/>
              </a:rPr>
              <a:t>користуються в світі значно більшою популярністю, ніж все, що раніше міг запропонувати СРСР в ідеологічному протистоянні (Най стверджував, що одразу після Другої світової війни Радянський Союз мав великий запас «м'якої сили», тобто привабливості, але ця привабливість зникла після радянських інтервенцій до Угорщини 1956 р. і особливо після Чехословаччини 1968 р.).</a:t>
            </a:r>
          </a:p>
          <a:p>
            <a:pPr indent="228600" algn="just"/>
            <a:r>
              <a:rPr lang="uk-UA" dirty="0" smtClean="0">
                <a:solidFill>
                  <a:srgbClr val="000000"/>
                </a:solidFill>
                <a:latin typeface="Times New Roman" panose="02020603050405020304" pitchFamily="18" charset="0"/>
                <a:cs typeface="Times New Roman" panose="02020603050405020304" pitchFamily="18" charset="0"/>
              </a:rPr>
              <a:t>Професор</a:t>
            </a:r>
            <a:r>
              <a:rPr lang="uk-UA" dirty="0">
                <a:solidFill>
                  <a:srgbClr val="000000"/>
                </a:solidFill>
                <a:latin typeface="Times New Roman" panose="02020603050405020304" pitchFamily="18" charset="0"/>
                <a:cs typeface="Times New Roman" panose="02020603050405020304" pitchFamily="18" charset="0"/>
              </a:rPr>
              <a:t> Най пропонує нову концепцію «розумної сили», а фактично - поєднання «жорсткої» і «м'якої» сил. На слуханнях у Конгресі Най прямо ось так образно визначив цю концепцію: «Здатність комбінувати «жорстку» і «м'яку» сили - батіг і морквину, та привабливість - ось це я називаю розумною силою</a:t>
            </a:r>
            <a:r>
              <a:rPr lang="uk-UA" dirty="0" smtClean="0">
                <a:solidFill>
                  <a:srgbClr val="000000"/>
                </a:solidFill>
                <a:latin typeface="Times New Roman" panose="02020603050405020304" pitchFamily="18" charset="0"/>
                <a:cs typeface="Times New Roman" panose="02020603050405020304" pitchFamily="18" charset="0"/>
              </a:rPr>
              <a:t>».</a:t>
            </a:r>
            <a:endParaRPr lang="uk-UA" dirty="0">
              <a:solidFill>
                <a:srgbClr val="000000"/>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958162" y="0"/>
            <a:ext cx="5233837" cy="6858000"/>
          </a:xfrm>
          <a:prstGeom prst="rect">
            <a:avLst/>
          </a:prstGeom>
        </p:spPr>
      </p:pic>
    </p:spTree>
    <p:extLst>
      <p:ext uri="{BB962C8B-B14F-4D97-AF65-F5344CB8AC3E}">
        <p14:creationId xmlns:p14="http://schemas.microsoft.com/office/powerpoint/2010/main" val="7014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a:latin typeface="Times New Roman" panose="02020603050405020304" pitchFamily="18" charset="0"/>
                <a:cs typeface="Times New Roman" panose="02020603050405020304" pitchFamily="18" charset="0"/>
              </a:rPr>
              <a:t>2. Роль публічної дипломатії та стратегічних комунікацій у зовнішній </a:t>
            </a:r>
            <a:r>
              <a:rPr lang="uk-UA" b="1" dirty="0" smtClean="0">
                <a:latin typeface="Times New Roman" panose="02020603050405020304" pitchFamily="18" charset="0"/>
                <a:cs typeface="Times New Roman" panose="02020603050405020304" pitchFamily="18" charset="0"/>
              </a:rPr>
              <a:t>політиці</a:t>
            </a:r>
            <a:endParaRPr lang="uk-UA"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869268" y="864108"/>
            <a:ext cx="7527044" cy="5120640"/>
          </a:xfrm>
        </p:spPr>
        <p:txBody>
          <a:bodyPr>
            <a:normAutofit/>
          </a:bodyPr>
          <a:lstStyle/>
          <a:p>
            <a:pPr algn="just"/>
            <a:r>
              <a:rPr lang="uk-UA" b="1" dirty="0">
                <a:latin typeface="Times New Roman" panose="02020603050405020304" pitchFamily="18" charset="0"/>
                <a:cs typeface="Times New Roman" panose="02020603050405020304" pitchFamily="18" charset="0"/>
              </a:rPr>
              <a:t>Публічна дипломатія</a:t>
            </a:r>
            <a:r>
              <a:rPr lang="uk-UA" dirty="0">
                <a:latin typeface="Times New Roman" panose="02020603050405020304" pitchFamily="18" charset="0"/>
                <a:cs typeface="Times New Roman" panose="02020603050405020304" pitchFamily="18" charset="0"/>
              </a:rPr>
              <a:t> – один із головних механізмів реалізації м’якої сили держави на практиці. У широкому розумінні публічна дипломатія – це цілеспрямована міжнародна діяльність держави через підконтрольні або фінансовані нею установи, спрямована на інформаційний вплив на думки і поведінку населення інших країн в інтересах національної зовнішньої політики. На відміну від класичної таємної дипломатії, публічна дипломатія працює відкрито із закордонною громадськістю – це своєрідний «діалог з народами» інших країн. Завдання публічної дипломатії – сформувати позитивний </a:t>
            </a:r>
            <a:r>
              <a:rPr lang="uk-UA" b="1" dirty="0">
                <a:latin typeface="Times New Roman" panose="02020603050405020304" pitchFamily="18" charset="0"/>
                <a:cs typeface="Times New Roman" panose="02020603050405020304" pitchFamily="18" charset="0"/>
              </a:rPr>
              <a:t>імідж держави</a:t>
            </a:r>
            <a:r>
              <a:rPr lang="uk-UA" dirty="0">
                <a:latin typeface="Times New Roman" panose="02020603050405020304" pitchFamily="18" charset="0"/>
                <a:cs typeface="Times New Roman" panose="02020603050405020304" pitchFamily="18" charset="0"/>
              </a:rPr>
              <a:t> та донести її цінності й політику до широких мас за кордоном. По суті, публічна дипломатія – це </a:t>
            </a:r>
            <a:r>
              <a:rPr lang="uk-UA" b="1" dirty="0">
                <a:latin typeface="Times New Roman" panose="02020603050405020304" pitchFamily="18" charset="0"/>
                <a:cs typeface="Times New Roman" panose="02020603050405020304" pitchFamily="18" charset="0"/>
              </a:rPr>
              <a:t>PR держави на міжнародній арені</a:t>
            </a:r>
            <a:r>
              <a:rPr lang="uk-UA" dirty="0">
                <a:latin typeface="Times New Roman" panose="02020603050405020304" pitchFamily="18" charset="0"/>
                <a:cs typeface="Times New Roman" panose="02020603050405020304" pitchFamily="18" charset="0"/>
              </a:rPr>
              <a:t>. Вона включає культурні програми, </a:t>
            </a:r>
            <a:r>
              <a:rPr lang="uk-UA" dirty="0" err="1">
                <a:latin typeface="Times New Roman" panose="02020603050405020304" pitchFamily="18" charset="0"/>
                <a:cs typeface="Times New Roman" panose="02020603050405020304" pitchFamily="18" charset="0"/>
              </a:rPr>
              <a:t>мовну</a:t>
            </a:r>
            <a:r>
              <a:rPr lang="uk-UA" dirty="0">
                <a:latin typeface="Times New Roman" panose="02020603050405020304" pitchFamily="18" charset="0"/>
                <a:cs typeface="Times New Roman" panose="02020603050405020304" pitchFamily="18" charset="0"/>
              </a:rPr>
              <a:t> й освітню експансію, міжнародне мовлення, роботу в </a:t>
            </a:r>
            <a:r>
              <a:rPr lang="uk-UA" dirty="0" err="1">
                <a:latin typeface="Times New Roman" panose="02020603050405020304" pitchFamily="18" charset="0"/>
                <a:cs typeface="Times New Roman" panose="02020603050405020304" pitchFamily="18" charset="0"/>
              </a:rPr>
              <a:t>соцмережах</a:t>
            </a:r>
            <a:r>
              <a:rPr lang="uk-UA" dirty="0">
                <a:latin typeface="Times New Roman" panose="02020603050405020304" pitchFamily="18" charset="0"/>
                <a:cs typeface="Times New Roman" panose="02020603050405020304" pitchFamily="18" charset="0"/>
              </a:rPr>
              <a:t>, підтримку діалогу з іноземними суспільствами. Публічна дипломатія покликана заручитися підтримкою закордонної громадськості або принаймні її розумінням, що опосередковано впливає і на уряди інших держав</a:t>
            </a:r>
            <a:r>
              <a:rPr lang="uk-UA" dirty="0" smtClean="0">
                <a:latin typeface="Times New Roman" panose="02020603050405020304" pitchFamily="18" charset="0"/>
                <a:cs typeface="Times New Roman" panose="02020603050405020304" pitchFamily="18" charset="0"/>
              </a:rPr>
              <a:t>.</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999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9390" y="864222"/>
            <a:ext cx="10934298" cy="4523161"/>
          </a:xfrm>
          <a:prstGeom prst="rect">
            <a:avLst/>
          </a:prstGeom>
        </p:spPr>
        <p:txBody>
          <a:bodyPr wrap="square">
            <a:spAutoFit/>
          </a:bodyPr>
          <a:lstStyle/>
          <a:p>
            <a:pPr indent="457200"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Стратегічні комунікації</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Сучасний світ висуває вимогу, щоб усі комунікаційні зусилля держави були скоординовані й об’єднані спільною метою. Стратегічна комунікація – це комплекс внутрішніх і зовнішніх комунікацій держави (PR, публічна дипломатія, військові зв’язки, інформаційні операції тощо), який використовується скоординовано для просування і захисту національних інтересів. Інакше кажучи, це </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єдина комунікаційна стратегія держави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що охоплює всі канали – від офіційних заяв до соціальних мереж – аби донести узгоджене повідомлення. Правильне застосування стратегічних комунікацій має вирішальне значення для протидії сучасним викликам в інформаційному просторі: воно допомагає активно поширювати свою інформацію через ЗМІ та швидко реагувати на появу неправдивих повідомлень. </a:t>
            </a:r>
          </a:p>
          <a:p>
            <a:pPr indent="457200"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У зовнішній політиці стратегічні комунікації і публічна дипломатія тісно переплетені. Публічна дипломатія фактично є складовою стратегічних комунікацій, зосередженою на роботі з іноземною аудиторією. Їхня роль зросла у ХХІ ст.: уряди усвідомили, що виграти </a:t>
            </a: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«битву за серця і розуми»</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людей за кордоном інколи не менш важливо, ніж досягти військової перемоги. </a:t>
            </a:r>
          </a:p>
          <a:p>
            <a:pPr indent="457200"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Здобута зовнішня підтримка, позитивний міжнародний імідж, довіра до держави – все це стратегічні ресурси, які можуть бути конвертовані у конкретні переваги: союзників, інвестиції, туристичний потік, вплив на рішення міжнародних організацій тощо.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5534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6674" y="186176"/>
            <a:ext cx="5730240" cy="6004977"/>
          </a:xfrm>
          <a:prstGeom prst="rect">
            <a:avLst/>
          </a:prstGeom>
        </p:spPr>
        <p:txBody>
          <a:bodyPr wrap="square">
            <a:spAutoFit/>
          </a:bodyPr>
          <a:lstStyle/>
          <a:p>
            <a:pPr indent="457200" algn="just">
              <a:lnSpc>
                <a:spcPct val="107000"/>
              </a:lnSpc>
              <a:spcAft>
                <a:spcPts val="0"/>
              </a:spcAft>
            </a:pPr>
            <a:r>
              <a:rPr lang="uk-UA" b="1" dirty="0" smtClean="0">
                <a:effectLst/>
                <a:latin typeface="Times New Roman" panose="02020603050405020304" pitchFamily="18" charset="0"/>
                <a:ea typeface="Times New Roman" panose="02020603050405020304" pitchFamily="18" charset="0"/>
                <a:cs typeface="Times New Roman" panose="02020603050405020304" pitchFamily="18" charset="0"/>
              </a:rPr>
              <a:t>Взаємозв’язок із зовнішньою політикою.</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Публічна дипломатія та стратегічні комунікації стали невід’ємною частиною зовнішньополітичної діяльності більшості країн. Вони виконують двояку роль. </a:t>
            </a:r>
          </a:p>
          <a:p>
            <a:pPr indent="457200"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По-перше, допомагають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просувати власний порядок денний</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за кордоном: пояснювати політику держави, привертати підтримку до своїх міжнародних ініціатив, формувати коло друзів держави у світі. </a:t>
            </a:r>
          </a:p>
          <a:p>
            <a:pPr indent="457200"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По-друге, служать </a:t>
            </a:r>
            <a:r>
              <a:rPr lang="uk-UA" i="1" dirty="0" smtClean="0">
                <a:effectLst/>
                <a:latin typeface="Times New Roman" panose="02020603050405020304" pitchFamily="18" charset="0"/>
                <a:ea typeface="Times New Roman" panose="02020603050405020304" pitchFamily="18" charset="0"/>
                <a:cs typeface="Times New Roman" panose="02020603050405020304" pitchFamily="18" charset="0"/>
              </a:rPr>
              <a:t>захисним інструментом</a:t>
            </a: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 – дозволяють державі захищати свій імідж від інформаційних атак, спростовувати дезінформацію, нейтралізувати ворожу пропаганду. Наприклад, під час міжнародних криз (про що детальніше далі) якісна комунікація здатна мінімізувати репутаційні втрати держави або, навпаки, мобілізувати світову підтримку. </a:t>
            </a:r>
          </a:p>
          <a:p>
            <a:pPr indent="457200" algn="just">
              <a:lnSpc>
                <a:spcPct val="107000"/>
              </a:lnSpc>
              <a:spcAft>
                <a:spcPts val="0"/>
              </a:spcAft>
            </a:pPr>
            <a:r>
              <a:rPr lang="uk-UA" dirty="0" smtClean="0">
                <a:effectLst/>
                <a:latin typeface="Times New Roman" panose="02020603050405020304" pitchFamily="18" charset="0"/>
                <a:ea typeface="Times New Roman" panose="02020603050405020304" pitchFamily="18" charset="0"/>
                <a:cs typeface="Times New Roman" panose="02020603050405020304" pitchFamily="18" charset="0"/>
              </a:rPr>
              <a:t>Загалом, у добу глобальних комунікацій успіх зовнішньої політики значною мірою залежить від того, наскільки ефективно держава веде інформаційну боротьбу та налагоджує довірливі відносини з міжнародною аудиторією.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6131343" y="278381"/>
            <a:ext cx="5733398" cy="6103169"/>
          </a:xfrm>
          <a:prstGeom prst="rect">
            <a:avLst/>
          </a:prstGeom>
        </p:spPr>
      </p:pic>
    </p:spTree>
    <p:extLst>
      <p:ext uri="{BB962C8B-B14F-4D97-AF65-F5344CB8AC3E}">
        <p14:creationId xmlns:p14="http://schemas.microsoft.com/office/powerpoint/2010/main" val="594795936"/>
      </p:ext>
    </p:extLst>
  </p:cSld>
  <p:clrMapOvr>
    <a:masterClrMapping/>
  </p:clrMapOvr>
</p:sld>
</file>

<file path=ppt/theme/theme1.xml><?xml version="1.0" encoding="utf-8"?>
<a:theme xmlns:a="http://schemas.openxmlformats.org/drawingml/2006/main" name="Рама">
  <a:themeElements>
    <a:clrScheme name="Рама">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Рама">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Рама">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Рамка</Template>
  <TotalTime>160</TotalTime>
  <Words>4491</Words>
  <Application>Microsoft Office PowerPoint</Application>
  <PresentationFormat>Широкоэкранный</PresentationFormat>
  <Paragraphs>56</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Calibri</vt:lpstr>
      <vt:lpstr>Corbel</vt:lpstr>
      <vt:lpstr>Symbol</vt:lpstr>
      <vt:lpstr>Times New Roman</vt:lpstr>
      <vt:lpstr>Wingdings 2</vt:lpstr>
      <vt:lpstr>Рама</vt:lpstr>
      <vt:lpstr>Тема 2. Природа, сутність та особливості PR-технологій у міжнародних відносинах</vt:lpstr>
      <vt:lpstr>ПЛАН</vt:lpstr>
      <vt:lpstr>Поняття PR у міжнародних відносинах, зовнішньополітичної комунікації та «м’якої сили»</vt:lpstr>
      <vt:lpstr>Презентация PowerPoint</vt:lpstr>
      <vt:lpstr>Презентация PowerPoint</vt:lpstr>
      <vt:lpstr>Презентация PowerPoint</vt:lpstr>
      <vt:lpstr>2. Роль публічної дипломатії та стратегічних комунікацій у зовнішній політиці</vt:lpstr>
      <vt:lpstr>Презентация PowerPoint</vt:lpstr>
      <vt:lpstr>Презентация PowerPoint</vt:lpstr>
      <vt:lpstr>3. Основні інструменти PR-технологій на міжнародному рівні</vt:lpstr>
      <vt:lpstr>Презентация PowerPoint</vt:lpstr>
      <vt:lpstr>Презентация PowerPoint</vt:lpstr>
      <vt:lpstr>4. Особливості PR-технологій у міждержавній конкуренції та формуванні міжнародного іміджу</vt:lpstr>
      <vt:lpstr>Презентация PowerPoint</vt:lpstr>
      <vt:lpstr>Презентация PowerPoint</vt:lpstr>
      <vt:lpstr>Презентация PowerPoint</vt:lpstr>
      <vt:lpstr>Сьогодні в глобальному світі створення чи підтримання позитивного і привабливого іміджу держави є першочерговим її завданням, кожній країні є чим похизуватись. Не займатися своїм іміджем просто неприпустимо. Щоб залучити інвестиції, туристів, бізнес, країни витрачають щороку мільярди доларів для розвитку всіх цих галузей. Для того, щоб залишатися конкурентоспроможними, вони потребують “country branding” (“брендинг країни”). Піонерами в цій галузі й батьками “брендингу країни” можна ввважати Воллі Олінс (Wally Olins) і Саймона Анхольта (Simon Anholt). Зокрема, вони зазначають, що напрямок “продажу” країни як товару почав активно розвиватися в кінці 90-х рр.</vt:lpstr>
      <vt:lpstr>Презентация PowerPoint</vt:lpstr>
      <vt:lpstr>Презентация PowerPoint</vt:lpstr>
      <vt:lpstr>5. Приклади ефективних міжнародних PR-кампаній</vt:lpstr>
      <vt:lpstr>Презентация PowerPoint</vt:lpstr>
      <vt:lpstr>Презентация PowerPoint</vt:lpstr>
      <vt:lpstr>6. Вплив глобалізації, цифровізації та кризових ситуацій на характер міжнародного PR</vt:lpstr>
      <vt:lpstr>Презентация PowerPoint</vt:lpstr>
      <vt:lpstr>Презентация PowerPoint</vt:lpstr>
      <vt:lpstr>Вплив глобалізації і цифровізації зробив міжнародний PR постійним, всеосяжним і швидкоплинним процесом. Інформаційний простір став і ареною співпраці, і полем битви. Кожна криза нагадує про вагу інформації: вчасно сказане слово або вдалий медіаобраз можуть мати глобальні наслідки. Для студентів міжнародних відносин важливо розуміти, що PR-технології в міжнародних відносинах – це не другорядний «декор», а невід’ємна складова світової політики, інструмент досягнення цілей мирними засобами. Дипломат XXI століття має бути одночасно і комунікатором, і іміджмейкером, і борцем з фейками. А аналіз міжнародних подій сьогодні обов’язково включає питання: хто і як сформулював меседжі, що вплинули на хід цієї події. Знання природи, сутності та особливостей PR у міжнародних відносинах дає нам ключ до розуміння сучасної «м’якої» сили, що рухає світову політику.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2. Природа, сутність та особливості PR-технологій у міжнародних відносинах</dc:title>
  <dc:creator>Учетная запись Майкрософт</dc:creator>
  <cp:lastModifiedBy>Учетная запись Майкрософт</cp:lastModifiedBy>
  <cp:revision>21</cp:revision>
  <dcterms:created xsi:type="dcterms:W3CDTF">2026-01-19T09:06:06Z</dcterms:created>
  <dcterms:modified xsi:type="dcterms:W3CDTF">2026-02-18T15:35:46Z</dcterms:modified>
</cp:coreProperties>
</file>