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81" r:id="rId9"/>
    <p:sldId id="263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68"/>
    <p:restoredTop sz="95897"/>
  </p:normalViewPr>
  <p:slideViewPr>
    <p:cSldViewPr snapToGrid="0" snapToObjects="1">
      <p:cViewPr varScale="1">
        <p:scale>
          <a:sx n="115" d="100"/>
          <a:sy n="115" d="100"/>
        </p:scale>
        <p:origin x="23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4C7CC-D619-954D-9025-5C8A4B877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818962" cy="1646302"/>
          </a:xfrm>
        </p:spPr>
        <p:txBody>
          <a:bodyPr/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6F9E65-D9AC-534B-A108-09899F013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1367056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7C8F1F-4ABB-615E-4110-A3699E470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7" y="568712"/>
            <a:ext cx="11217013" cy="5887843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endParaRPr lang="ru-RU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Господарськии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Внутрішніми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факторами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техніко-технологічноі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характер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інноваційних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забезпеченість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ресурсами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оплати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94204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9DF465-A626-190D-8014-EC6C995A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0" y="133815"/>
            <a:ext cx="10977539" cy="6266985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иди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курсу,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зсувами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актуальним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неусталеним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відсутністю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традиціи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притаманнии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ХІХ ст.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банкір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Ротшильд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організовував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них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уряд.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громадськістю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демографічні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специфіка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Екологічнии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стандартів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шкідливих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необоротну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деградацію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природному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9680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7649D1-9A09-C709-CA43-C2A1996F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401444"/>
            <a:ext cx="10816683" cy="620007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Адміністративно-законодавчі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адміністративних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відстрочки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мораторію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конвертаціі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Виробничии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стикаються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проблемами неадекватного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збільшенням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браку;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9884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5831E6-DBA4-FB7F-4185-66BC99EAF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8" y="412595"/>
            <a:ext cx="10938231" cy="601050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ваги затрат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фонду оплати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4811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087CFE-FFF3-D308-8837-AECE81D44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23746"/>
            <a:ext cx="11307336" cy="608856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конкуруючими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товарами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замінниками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продаж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проекту;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,BoldItalic" pitchFamily="2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Транспортнии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потенційною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споживчих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властивостеи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розподіляють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E, F, C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стандартом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розроблении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Торговельною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палатою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Парижі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1919 р.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у 1936 р: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(Е),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мінімальні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складах,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банк до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3801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FF9BDF-B85C-B6F6-883E-6EBFD3A16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0326029" cy="5742878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перевізнику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3042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A8DA7B-C79B-2628-3DA9-7DE5C4587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501805"/>
            <a:ext cx="10437541" cy="5921297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знецінюються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зовнішньо-економічних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країни-партнера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експропріаціі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,);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країни-дебітора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8138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638DAF-9D5A-826D-3E6C-67D26F818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67990"/>
            <a:ext cx="10593658" cy="63450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регламентуються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Інкотермс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реєстраціі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товару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упущеноі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несвоєчасною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сертифікацією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акцизів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виробничо-господарськіи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89316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ED515F-A1E8-D9A0-D3BF-3937CB6BD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3" y="267629"/>
            <a:ext cx="11050859" cy="6423103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точки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(заводи – “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гіганти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фабрики,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ресурсоємні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земля,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агрофірми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81360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BDBCA-7361-EF49-9223-092830EFA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808423" cy="490538"/>
          </a:xfrm>
        </p:spPr>
        <p:txBody>
          <a:bodyPr>
            <a:normAutofit fontScale="90000"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84623-3988-5142-AD7A-06B5FF078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00139"/>
            <a:ext cx="10181166" cy="494122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область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один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8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4D14B-6C10-CF4A-BB7D-2BFB9E3E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138"/>
          </a:xfrm>
        </p:spPr>
        <p:txBody>
          <a:bodyPr/>
          <a:lstStyle/>
          <a:p>
            <a:r>
              <a:rPr lang="ru-UA" dirty="0"/>
              <a:t>Хаткрерні риси ризику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5AFEFD-6ACC-074A-99EA-40F3088C9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8739"/>
            <a:ext cx="10249746" cy="4712624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/>
              <a:t>Ризикова ситуація </a:t>
            </a:r>
            <a:r>
              <a:rPr lang="uk-UA" sz="2000" dirty="0"/>
              <a:t>– це поєднання, сукупності різних обставин і умов, що створюють певну обстановку для того чи іншого виду діяльності. </a:t>
            </a:r>
            <a:r>
              <a:rPr lang="uk-UA" sz="2000" b="1" dirty="0"/>
              <a:t>Іншими словами саме сукупність умов і обставин створюють ризикову ситуацію і виступають причинами ризику</a:t>
            </a:r>
            <a:r>
              <a:rPr lang="uk-UA" sz="2000" dirty="0"/>
              <a:t>. </a:t>
            </a:r>
          </a:p>
          <a:p>
            <a:pPr algn="just"/>
            <a:r>
              <a:rPr lang="uk-UA" sz="2000" b="1" dirty="0"/>
              <a:t>Сутність ризику. </a:t>
            </a:r>
            <a:r>
              <a:rPr lang="uk-UA" sz="2000" dirty="0"/>
              <a:t>Невизначеність і, як наслідок, ризик присутній у всіх сферах людського життя. </a:t>
            </a:r>
          </a:p>
          <a:p>
            <a:pPr algn="just"/>
            <a:r>
              <a:rPr lang="uk-UA" sz="2000" dirty="0"/>
              <a:t>Діяльність організації завжди пов’язана з певним ризиком, тобто потенційно </a:t>
            </a:r>
            <a:r>
              <a:rPr lang="uk-UA" sz="2000" b="1" dirty="0"/>
              <a:t>існуючої небезпекою втрати ресурсів або недоотримання доходів у порівнянні із запланованим рівнем або з іншої альтернативою. </a:t>
            </a:r>
          </a:p>
          <a:p>
            <a:pPr algn="just"/>
            <a:r>
              <a:rPr lang="uk-UA" sz="2000" dirty="0"/>
              <a:t> </a:t>
            </a:r>
          </a:p>
          <a:p>
            <a:pPr algn="just"/>
            <a:r>
              <a:rPr lang="uk-UA" sz="2000" b="1" dirty="0"/>
              <a:t>Ризик </a:t>
            </a:r>
            <a:r>
              <a:rPr lang="uk-UA" sz="2000" dirty="0"/>
              <a:t>– це можливість непередбаченого настання несприятливих наслідків.</a:t>
            </a:r>
          </a:p>
        </p:txBody>
      </p:sp>
    </p:spTree>
    <p:extLst>
      <p:ext uri="{BB962C8B-B14F-4D97-AF65-F5344CB8AC3E}">
        <p14:creationId xmlns:p14="http://schemas.microsoft.com/office/powerpoint/2010/main" val="318320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CB0C0F-2DA3-0649-A3BB-BD703CF8A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10169736" cy="6143624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– система,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і порядок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17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AE2CD3-CA28-974F-A72D-C5B61BAF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422910"/>
            <a:ext cx="10298430" cy="6435090"/>
          </a:xfrm>
        </p:spPr>
        <p:txBody>
          <a:bodyPr>
            <a:norm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-менеджмент).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перший,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75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20944C-7D3B-B740-8F90-2B305DC87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8663"/>
            <a:ext cx="8596668" cy="5312699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ризик-менеджменті прийнято виділяти кілька етапів: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першому відбувається виявлення ризику з супутньою оцінкою ймовірності його реалізації і масштабу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другому здійснюється розробка ризик-стратегії з метою зниження ймовірності реалізації ризику і мінімізації можливих негативних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третьому вибираються методи і інструменти управління виявленим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четвертому проводиться безпосереднє управління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заключному етапі оцінюються досягнуті результати і коригується ризик-стратегія.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 етапом ризик-менеджменту вважається вибір методів і інструментів управління ризиком.</a:t>
            </a:r>
          </a:p>
        </p:txBody>
      </p:sp>
    </p:spTree>
    <p:extLst>
      <p:ext uri="{BB962C8B-B14F-4D97-AF65-F5344CB8AC3E}">
        <p14:creationId xmlns:p14="http://schemas.microsoft.com/office/powerpoint/2010/main" val="222379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094FAA-7B14-C84A-88BE-5D3E1410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9"/>
            <a:ext cx="11164146" cy="5284124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наведеному формулюванні в явному вигляді відсутня, але фактично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 обов’язкова наявність двох елементів: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об’єкта, який може мати різні стани і міняти їх у часі;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суб’єкта, який небайдужий до стану об’єкта, але при цьому не має інформації, достатньої для однозначного визначення стану об’єкта з необхідною йому точністю.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абсолютно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/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95F97B-1D1D-9C45-B3E6-3D7B74FA5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8"/>
            <a:ext cx="10718376" cy="5906451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фізична або юридична особа, що займається виконанням функцій управління ризиком.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те, на що спрямовано вплив суб’єкта при прийнятті рішення (інвестиції, проект, система)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Міра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 в процесі прийняття управлінських рішень економічна оцінка міри ризику показує можливі втрати або в результаті будь-якої виробничо-господарської або фінансової діяльності, або внаслідок несприятливої зміни стану зовнішнього середовища.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конкретних умов прийняття рішення про міру ризику може оцінюватися або як найбільш очікуваний негативний результат, або як песимістична оцінка можливого результату.</a:t>
            </a:r>
          </a:p>
        </p:txBody>
      </p:sp>
    </p:spTree>
    <p:extLst>
      <p:ext uri="{BB962C8B-B14F-4D97-AF65-F5344CB8AC3E}">
        <p14:creationId xmlns:p14="http://schemas.microsoft.com/office/powerpoint/2010/main" val="28761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A7DC90-8911-414F-BBF1-F4A72CD07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4375"/>
            <a:ext cx="11106996" cy="532698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оцінки можливості непередбаченого настання того чи іншого результату використовується такий показник, як ймовірність.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дійсне число в інтервалі від 0 до 1, що відноситься до випадкового події і служить мірою того, що дана подія може відбутися.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ступінь впливу джерела ризику, яка вимірюється в межах від 0 до 1.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 реалізації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зміна стану об’єкта, в результаті чого відбувається зміна відслідковуються параметрів.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можна було порівнювати ризики між собою, дані наслідки (параметри) повинні мати однакові одиниці виміру.</a:t>
            </a:r>
          </a:p>
        </p:txBody>
      </p:sp>
    </p:spTree>
    <p:extLst>
      <p:ext uri="{BB962C8B-B14F-4D97-AF65-F5344CB8AC3E}">
        <p14:creationId xmlns:p14="http://schemas.microsoft.com/office/powerpoint/2010/main" val="400844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6B9BEC-A9C1-EE45-BDDD-C6B5D374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643"/>
            <a:ext cx="10741236" cy="571785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ймовірність настання випадку втрат, а також розмір можливого збитку від нього.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говорити про наступні градаціях ступеня ризику (ймовірності настання втрат):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0,1 – мінімальний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0,1–0,3 – малий;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0,3–0,4 – середній. Все це  – нормальний, розумний, допустимий ризик, коли ймовірні втрати не перевищують прибутки;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0,4–0,5 – високий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0,6–0,8 – критичний ризик (втрата повної виручки);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0,8–1,0 – катастрофічний ризик (втрата капіталу).</a:t>
            </a:r>
          </a:p>
        </p:txBody>
      </p:sp>
    </p:spTree>
    <p:extLst>
      <p:ext uri="{BB962C8B-B14F-4D97-AF65-F5344CB8AC3E}">
        <p14:creationId xmlns:p14="http://schemas.microsoft.com/office/powerpoint/2010/main" val="280641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7DCA4-4398-EE44-A1D3-91675F8A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2913"/>
            <a:ext cx="10226886" cy="5598449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якісна характеристика ступеня ризику в залежності від ймовірності його виникнення. Як правило, виділяють наступні зони ризику: </a:t>
            </a: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допустимого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область, у межах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величина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комерційна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доцільність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Межа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зони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допустимого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рівню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effectLst/>
            </a:endParaRP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критичного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перевищують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величину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аж до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повноі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виручки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ніякого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доходу, але і понести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розмірі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перевершують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критичнии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власного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здатнии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привести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підприємця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краху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банкрутства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того, до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майнового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пов'язании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загрозою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життю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здоров'ю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виникненням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катастроф </a:t>
            </a:r>
            <a:endParaRPr lang="ru-RU" sz="2000" b="1" dirty="0">
              <a:effectLst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противагу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безризикову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зону,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2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EAEE9-779A-EE82-6067-C45A1456A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0738625" cy="6088566"/>
          </a:xfrm>
        </p:spPr>
        <p:txBody>
          <a:bodyPr/>
          <a:lstStyle/>
          <a:p>
            <a:pPr algn="just"/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кооперованих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38093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752A54-2682-1342-A281-7445DC9C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0075"/>
            <a:ext cx="10215456" cy="5441287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песимістична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4628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669</TotalTime>
  <Words>2829</Words>
  <Application>Microsoft Macintosh PowerPoint</Application>
  <PresentationFormat>Широкоэкранный</PresentationFormat>
  <Paragraphs>143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Symbol</vt:lpstr>
      <vt:lpstr>Times New Roman</vt:lpstr>
      <vt:lpstr>Times New Roman,Bold</vt:lpstr>
      <vt:lpstr>Times New Roman,BoldItalic</vt:lpstr>
      <vt:lpstr>Times New Roman,Italic</vt:lpstr>
      <vt:lpstr>Trebuchet MS</vt:lpstr>
      <vt:lpstr>Wingdings 3</vt:lpstr>
      <vt:lpstr>Аспект</vt:lpstr>
      <vt:lpstr>Ризики підприємницької діяльності</vt:lpstr>
      <vt:lpstr>Хаткрерні риси ризику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Ризик-менеджмент як галузь наукового управління, виявлення та ідентифікації ризику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66</cp:revision>
  <dcterms:created xsi:type="dcterms:W3CDTF">2021-09-05T06:58:42Z</dcterms:created>
  <dcterms:modified xsi:type="dcterms:W3CDTF">2026-01-15T11:11:37Z</dcterms:modified>
</cp:coreProperties>
</file>