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74" r:id="rId2"/>
    <p:sldId id="257" r:id="rId3"/>
    <p:sldId id="258" r:id="rId4"/>
    <p:sldId id="292" r:id="rId5"/>
    <p:sldId id="275" r:id="rId6"/>
    <p:sldId id="276" r:id="rId7"/>
    <p:sldId id="277" r:id="rId8"/>
    <p:sldId id="278" r:id="rId9"/>
    <p:sldId id="279" r:id="rId10"/>
    <p:sldId id="280" r:id="rId11"/>
    <p:sldId id="281" r:id="rId12"/>
    <p:sldId id="282" r:id="rId13"/>
    <p:sldId id="287" r:id="rId14"/>
    <p:sldId id="288" r:id="rId15"/>
    <p:sldId id="289" r:id="rId16"/>
    <p:sldId id="273" r:id="rId17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Помір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901" autoAdjust="0"/>
    <p:restoredTop sz="92995" autoAdjust="0"/>
  </p:normalViewPr>
  <p:slideViewPr>
    <p:cSldViewPr snapToGrid="0">
      <p:cViewPr varScale="1">
        <p:scale>
          <a:sx n="51" d="100"/>
          <a:sy n="51" d="100"/>
        </p:scale>
        <p:origin x="29" y="7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EA0698-701F-4D4D-8602-AFDBDD83F29B}" type="datetimeFigureOut">
              <a:rPr lang="uk-UA" smtClean="0"/>
              <a:t>27.11.2024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32E19D-447B-4CAC-A15F-6AE3FBDEC1B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197335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2" y="1992473"/>
            <a:ext cx="11522075" cy="31905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5400">
                <a:solidFill>
                  <a:schemeClr val="bg1"/>
                </a:solidFill>
              </a:defRPr>
            </a:lvl1pPr>
          </a:lstStyle>
          <a:p>
            <a:r>
              <a:rPr lang="uk-UA" dirty="0" smtClean="0"/>
              <a:t>Зразок заголовка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775904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1" y="188914"/>
            <a:ext cx="11522075" cy="14051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dirty="0" smtClean="0"/>
              <a:t>Зразок заголовка</a:t>
            </a:r>
            <a:endParaRPr lang="uk-UA" dirty="0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10"/>
          </p:nvPr>
        </p:nvSpPr>
        <p:spPr>
          <a:xfrm>
            <a:off x="334963" y="1593850"/>
            <a:ext cx="11522075" cy="4176713"/>
          </a:xfrm>
          <a:prstGeom prst="rect">
            <a:avLst/>
          </a:prstGeom>
        </p:spPr>
        <p:txBody>
          <a:bodyPr/>
          <a:lstStyle>
            <a:lvl1pPr>
              <a:defRPr sz="3600" b="1"/>
            </a:lvl1pPr>
          </a:lstStyle>
          <a:p>
            <a:pPr lvl="0"/>
            <a:r>
              <a:rPr lang="uk-UA" dirty="0" smtClean="0"/>
              <a:t>Зразок тексту</a:t>
            </a:r>
          </a:p>
          <a:p>
            <a:pPr lvl="1"/>
            <a:r>
              <a:rPr lang="uk-UA" dirty="0" smtClean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2563952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 з вмі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4" name="Місце для вмісту 3"/>
          <p:cNvSpPr>
            <a:spLocks noGrp="1"/>
          </p:cNvSpPr>
          <p:nvPr>
            <p:ph sz="quarter" idx="10"/>
          </p:nvPr>
        </p:nvSpPr>
        <p:spPr>
          <a:xfrm>
            <a:off x="334963" y="188913"/>
            <a:ext cx="11522075" cy="5578475"/>
          </a:xfrm>
          <a:prstGeom prst="rect">
            <a:avLst/>
          </a:prstGeom>
        </p:spPr>
        <p:txBody>
          <a:bodyPr/>
          <a:lstStyle>
            <a:lvl1pPr>
              <a:defRPr sz="3200" b="1"/>
            </a:lvl1pPr>
          </a:lstStyle>
          <a:p>
            <a:pPr lvl="0"/>
            <a:r>
              <a:rPr lang="uk-UA" dirty="0" smtClean="0"/>
              <a:t>Зразок тексту</a:t>
            </a:r>
          </a:p>
          <a:p>
            <a:pPr lvl="1"/>
            <a:r>
              <a:rPr lang="uk-UA" dirty="0" smtClean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3192927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Іна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2221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7899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3" r:id="rId3"/>
    <p:sldLayoutId id="2147483661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19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211" userDrawn="1">
          <p15:clr>
            <a:srgbClr val="F26B43"/>
          </p15:clr>
        </p15:guide>
        <p15:guide id="4" pos="7469" userDrawn="1">
          <p15:clr>
            <a:srgbClr val="F26B43"/>
          </p15:clr>
        </p15:guide>
        <p15:guide id="5" orient="horz" pos="2260" userDrawn="1">
          <p15:clr>
            <a:srgbClr val="F26B43"/>
          </p15:clr>
        </p15:guide>
        <p15:guide id="6" orient="horz" pos="374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ЛЕКЦІЯ 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uk-UA" b="1" dirty="0"/>
              <a:t>МАРКЕТИНГОВІ КОМУНІКАЦІЇ В СИСТЕМІ УПРАВЛІННЯ ДІЯЛЬНІСТЮ ПІДПРИЄМСТВА </a:t>
            </a:r>
            <a:r>
              <a:rPr lang="uk-UA" b="1" dirty="0" smtClean="0"/>
              <a:t/>
            </a:r>
            <a:br>
              <a:rPr lang="uk-UA" b="1" dirty="0" smtClean="0"/>
            </a:br>
            <a:r>
              <a:rPr lang="uk-UA" b="1" dirty="0"/>
              <a:t/>
            </a:r>
            <a:br>
              <a:rPr lang="uk-UA" b="1" dirty="0"/>
            </a:b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2432771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334963" y="0"/>
            <a:ext cx="11522075" cy="5770563"/>
          </a:xfrm>
        </p:spPr>
        <p:txBody>
          <a:bodyPr/>
          <a:lstStyle/>
          <a:p>
            <a:pPr marL="0" indent="0"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Незалежно від виду результативна і ефективна реклама передбачає наявність </a:t>
            </a:r>
            <a:r>
              <a:rPr lang="uk-UA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креативу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Це – процес інформаційного й емоційного наповнення рекламної комунікації, головною характеристикою якості для якого є його здатність продавати. </a:t>
            </a:r>
          </a:p>
          <a:p>
            <a:pPr marL="0" indent="0"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Переваги </a:t>
            </a:r>
            <a:r>
              <a:rPr lang="uk-UA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креативної реклами: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креативна ідея підвищить обсяг продажу і дозволить завоювати певну частку ринку, чітко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прокомунікувавши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унікальну торгову пропозицію; </a:t>
            </a:r>
          </a:p>
          <a:p>
            <a:pPr marL="0" indent="0"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креативна ідея знизить медіа затрати; </a:t>
            </a:r>
          </a:p>
          <a:p>
            <a:pPr marL="0" indent="0"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креативна ідея створить позитивний імідж компанії. </a:t>
            </a:r>
          </a:p>
          <a:p>
            <a:pPr marL="0" indent="0"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управлінні рекламою і рекламними кампаніями необхідно орієнтуватися на два типи показників: показники потенційної ефективності і показники фактичної ефективності. </a:t>
            </a:r>
          </a:p>
          <a:p>
            <a:pPr marL="0" indent="0"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Показники потенційної ефективності – це рейтинги рекламних носіїв. На їх основі можна здійснювати медіа планування і розміщення реклами. </a:t>
            </a:r>
          </a:p>
          <a:p>
            <a:pPr marL="0" indent="0"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Показники фактичної ефективності визначають віддачу, яку отримала компанія в результаті проведення рекламної кампанії. 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Рейтинги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це відносна оцінка суми ймовірностей сприйняття ЗМІ (комунікатора) до загальної кількості потенційних реципієнтів.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20954861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1" y="0"/>
            <a:ext cx="11857038" cy="5770563"/>
          </a:xfrm>
        </p:spPr>
        <p:txBody>
          <a:bodyPr/>
          <a:lstStyle/>
          <a:p>
            <a:pPr marL="0" indent="0"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r>
              <a:rPr lang="uk-UA" sz="1800" i="1" dirty="0"/>
              <a:t>Паблік </a:t>
            </a:r>
            <a:r>
              <a:rPr lang="uk-UA" sz="1800" i="1" dirty="0" err="1"/>
              <a:t>рілейшинз</a:t>
            </a:r>
            <a:r>
              <a:rPr lang="uk-UA" sz="1800" i="1" dirty="0"/>
              <a:t> (зв’язки з громадськістю) – PR (</a:t>
            </a:r>
            <a:r>
              <a:rPr lang="uk-UA" sz="1800" i="1" dirty="0" err="1"/>
              <a:t>public</a:t>
            </a:r>
            <a:r>
              <a:rPr lang="uk-UA" sz="1800" i="1" dirty="0"/>
              <a:t> </a:t>
            </a:r>
            <a:r>
              <a:rPr lang="uk-UA" sz="1800" i="1" dirty="0" err="1"/>
              <a:t>relations</a:t>
            </a:r>
            <a:r>
              <a:rPr lang="uk-UA" sz="1800" i="1" dirty="0"/>
              <a:t>)</a:t>
            </a:r>
            <a:r>
              <a:rPr lang="uk-UA" sz="1800" dirty="0"/>
              <a:t> є однією із форм маркетингових комунікацій. </a:t>
            </a:r>
            <a:endParaRPr lang="en-US" sz="18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uk-UA" sz="1800" dirty="0" err="1"/>
              <a:t>Паблісіті</a:t>
            </a:r>
            <a:r>
              <a:rPr lang="uk-UA" sz="1800" dirty="0"/>
              <a:t> (</a:t>
            </a:r>
            <a:r>
              <a:rPr lang="uk-UA" sz="1800" dirty="0" err="1"/>
              <a:t>Public</a:t>
            </a:r>
            <a:r>
              <a:rPr lang="uk-UA" sz="1800" dirty="0"/>
              <a:t> </a:t>
            </a:r>
            <a:r>
              <a:rPr lang="uk-UA" sz="1800" dirty="0" err="1"/>
              <a:t>city</a:t>
            </a:r>
            <a:r>
              <a:rPr lang="uk-UA" sz="1800" dirty="0"/>
              <a:t>) – це паблік </a:t>
            </a:r>
            <a:r>
              <a:rPr lang="uk-UA" sz="1800" dirty="0" err="1"/>
              <a:t>рілейшнз</a:t>
            </a:r>
            <a:r>
              <a:rPr lang="uk-UA" sz="1800" dirty="0"/>
              <a:t> у друкованих засобах масової інформації.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1800" i="1" dirty="0"/>
              <a:t>PR товару</a:t>
            </a:r>
            <a:r>
              <a:rPr lang="uk-UA" sz="1800" dirty="0"/>
              <a:t> – це завдання менеджера з маркетингу, а корпоративний PR – завдання з комунікацій корпорації. </a:t>
            </a:r>
          </a:p>
          <a:p>
            <a:pPr marL="0" indent="0">
              <a:buNone/>
            </a:pPr>
            <a:r>
              <a:rPr lang="uk-UA" sz="1800" dirty="0"/>
              <a:t>Доцільно виділяти дві основні функції </a:t>
            </a:r>
            <a:r>
              <a:rPr lang="uk-UA" sz="1800" dirty="0" smtClean="0"/>
              <a:t>PR: </a:t>
            </a:r>
            <a:endParaRPr lang="uk-UA" sz="1800" dirty="0"/>
          </a:p>
          <a:p>
            <a:pPr marL="0" indent="0">
              <a:buNone/>
            </a:pPr>
            <a:r>
              <a:rPr lang="uk-UA" sz="1800" dirty="0"/>
              <a:t>1. Формування громадської думки щодо компанії та продукту (створення необхідного образу компанії (продукту) в думках споживачів); </a:t>
            </a:r>
          </a:p>
          <a:p>
            <a:pPr marL="0" indent="0">
              <a:buNone/>
            </a:pPr>
            <a:r>
              <a:rPr lang="uk-UA" sz="1800" dirty="0"/>
              <a:t>2. Діагноз проблем і попередження проблем шляхом комунікацій із потенційними споживачами; </a:t>
            </a:r>
          </a:p>
          <a:p>
            <a:pPr marL="0" indent="0">
              <a:buNone/>
            </a:pPr>
            <a:r>
              <a:rPr lang="uk-UA" sz="1800" dirty="0"/>
              <a:t>3. Інформаційна – повідомлення про діяльність підприємства, його можливості, товари тощо; </a:t>
            </a:r>
          </a:p>
          <a:p>
            <a:pPr marL="0" indent="0">
              <a:buNone/>
            </a:pPr>
            <a:r>
              <a:rPr lang="uk-UA" sz="1800" dirty="0"/>
              <a:t>4. Престижна – створення сприятливого враження про фірму, її марки; </a:t>
            </a:r>
          </a:p>
          <a:p>
            <a:pPr marL="0" indent="0">
              <a:buNone/>
            </a:pPr>
            <a:r>
              <a:rPr lang="uk-UA" sz="1800" dirty="0"/>
              <a:t>5. Бар’єрна – створення перешкод конкурентам щодо рекламування їхніх товарів, проникнення на ринки підприємства (не порушуючи законодавства про недобросовісну конкуренцію);</a:t>
            </a:r>
          </a:p>
          <a:p>
            <a:pPr marL="0" indent="0">
              <a:buNone/>
            </a:pPr>
            <a:r>
              <a:rPr lang="uk-UA" sz="1800" dirty="0"/>
              <a:t>6. </a:t>
            </a:r>
            <a:r>
              <a:rPr lang="uk-UA" sz="1800" dirty="0" err="1"/>
              <a:t>Передрекламна</a:t>
            </a:r>
            <a:r>
              <a:rPr lang="uk-UA" sz="1800" dirty="0"/>
              <a:t> – створення умов і ситуацій, які полегшують рекламування товарів підприємства;</a:t>
            </a:r>
          </a:p>
          <a:p>
            <a:pPr marL="0" indent="0">
              <a:buNone/>
            </a:pPr>
            <a:r>
              <a:rPr lang="uk-UA" sz="1800" dirty="0"/>
              <a:t>7. </a:t>
            </a:r>
            <a:r>
              <a:rPr lang="uk-UA" sz="1800" dirty="0" err="1"/>
              <a:t>Нагадувальна</a:t>
            </a:r>
            <a:r>
              <a:rPr lang="uk-UA" sz="1800" dirty="0"/>
              <a:t> – популяризування товарних марок підприємства, інших елементів фірмового стилю.</a:t>
            </a:r>
          </a:p>
          <a:p>
            <a:pPr marL="0" indent="0">
              <a:spcBef>
                <a:spcPts val="0"/>
              </a:spcBef>
              <a:buNone/>
            </a:pPr>
            <a:endParaRPr lang="uk-UA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</p:txBody>
      </p:sp>
      <p:sp>
        <p:nvSpPr>
          <p:cNvPr id="2" name="Прямокутник 1"/>
          <p:cNvSpPr/>
          <p:nvPr/>
        </p:nvSpPr>
        <p:spPr>
          <a:xfrm>
            <a:off x="587828" y="0"/>
            <a:ext cx="1010738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i="1" dirty="0" smtClean="0">
                <a:ea typeface="Calibri" panose="020F0502020204030204" pitchFamily="34" charset="0"/>
              </a:rPr>
              <a:t>7.</a:t>
            </a:r>
            <a:r>
              <a:rPr lang="uk-UA" sz="2000" b="1" i="1" dirty="0" smtClean="0">
                <a:ea typeface="Calibri" panose="020F0502020204030204" pitchFamily="34" charset="0"/>
              </a:rPr>
              <a:t>3</a:t>
            </a:r>
            <a:r>
              <a:rPr lang="uk-UA" sz="2000" b="1" i="1" dirty="0">
                <a:ea typeface="Calibri" panose="020F0502020204030204" pitchFamily="34" charset="0"/>
              </a:rPr>
              <a:t>. Зв’язки з громадськістю </a:t>
            </a: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5700097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334963" y="0"/>
            <a:ext cx="11522075" cy="5770563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uk-UA" sz="2000" dirty="0"/>
              <a:t>До основних заходів </a:t>
            </a:r>
            <a:r>
              <a:rPr lang="uk-UA" sz="2000" i="1" dirty="0" err="1"/>
              <a:t>паблісіті</a:t>
            </a:r>
            <a:r>
              <a:rPr lang="uk-UA" sz="2000" dirty="0"/>
              <a:t> </a:t>
            </a:r>
            <a:r>
              <a:rPr lang="uk-UA" sz="2000" dirty="0" err="1"/>
              <a:t>зачислюють</a:t>
            </a:r>
            <a:r>
              <a:rPr lang="uk-UA" sz="2000" dirty="0"/>
              <a:t>: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/>
              <a:t>1) Встановлення і підтримка </a:t>
            </a:r>
            <a:r>
              <a:rPr lang="uk-UA" sz="2000" dirty="0" err="1"/>
              <a:t>зв’язків</a:t>
            </a:r>
            <a:r>
              <a:rPr lang="uk-UA" sz="2000" dirty="0"/>
              <a:t> із ЗМІ, які можуть мати різні форми, зокрема: проведення підприємством прес-конференцій та брифінгів; розсилання у засоби масової інформації (ЗМІ) прес-релізів; написання статей про підприємство, його діяльність; організація інтерв’ю з керівником підприємства у ЗМІ; публікація щорічних офіційних звітів про діяльність підприємства; видання журналу або газети підприємства тощо.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/>
              <a:t>2) Участь представників підприємства у роботі з’їздів, конференцій і семінарів професійних чи громадських організацій.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/>
              <a:t>3) Організація підприємством різноманітних заходів, що мають характер подій.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/>
              <a:t>4) Продуктова пропаганда – це діяльність спрямована на популяризацію конкретного виду товару, який з різних причин ринок недостатньо визнає, незважаючи на його позитивні властивості.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/>
              <a:t>5) Лобіювання – це процес цілеспрямованого пошуку і встановлення </a:t>
            </a:r>
            <a:r>
              <a:rPr lang="uk-UA" sz="2000" dirty="0" err="1"/>
              <a:t>зв’язків</a:t>
            </a:r>
            <a:r>
              <a:rPr lang="uk-UA" sz="2000" dirty="0"/>
              <a:t> із посадовими особами з метою впливу на ухвалення управлінських рішень зацікавлених підприємств. </a:t>
            </a:r>
          </a:p>
          <a:p>
            <a:pPr marL="0" indent="0">
              <a:spcBef>
                <a:spcPts val="0"/>
              </a:spcBef>
              <a:buNone/>
            </a:pPr>
            <a:endParaRPr lang="en-US" sz="2000" i="1" dirty="0" smtClean="0"/>
          </a:p>
          <a:p>
            <a:pPr marL="0" indent="0">
              <a:spcBef>
                <a:spcPts val="0"/>
              </a:spcBef>
              <a:buNone/>
            </a:pPr>
            <a:r>
              <a:rPr lang="uk-UA" sz="2000" i="1" dirty="0" smtClean="0"/>
              <a:t>Спонсорство</a:t>
            </a:r>
            <a:r>
              <a:rPr lang="uk-UA" sz="2000" dirty="0" smtClean="0"/>
              <a:t> </a:t>
            </a:r>
            <a:r>
              <a:rPr lang="uk-UA" sz="2000" dirty="0"/>
              <a:t>розглядають як систему взаємовигідних договірних відносин між спонсором і субсидованою стороною.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/>
              <a:t>Теоретично, фінансовою перевагою PR є його безкоштовний характер. </a:t>
            </a:r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5583853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479" y="0"/>
            <a:ext cx="12024522" cy="603022"/>
          </a:xfrm>
        </p:spPr>
        <p:txBody>
          <a:bodyPr>
            <a:noAutofit/>
          </a:bodyPr>
          <a:lstStyle/>
          <a:p>
            <a:r>
              <a:rPr lang="uk-UA" sz="2400" b="1" i="1" dirty="0"/>
              <a:t>7.4. Прямий маркетинг та персональний продаж як форма маркетингових комунікацій </a:t>
            </a:r>
            <a:endParaRPr lang="uk-UA" sz="2400" dirty="0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167479" y="830534"/>
            <a:ext cx="11808212" cy="5311081"/>
          </a:xfrm>
        </p:spPr>
        <p:txBody>
          <a:bodyPr/>
          <a:lstStyle/>
          <a:p>
            <a:pPr marL="0" indent="0">
              <a:buNone/>
            </a:pPr>
            <a:r>
              <a:rPr lang="uk-UA" sz="2000" i="1" dirty="0"/>
              <a:t>П</a:t>
            </a:r>
            <a:r>
              <a:rPr lang="uk-UA" sz="2000" i="1" dirty="0" smtClean="0"/>
              <a:t>рямий </a:t>
            </a:r>
            <a:r>
              <a:rPr lang="uk-UA" sz="2000" i="1" dirty="0"/>
              <a:t>маркетинг</a:t>
            </a:r>
            <a:r>
              <a:rPr lang="uk-UA" sz="2000" dirty="0"/>
              <a:t> – це спосіб просування товару, який передбачає використання прямих комунікацій з його споживачами. Тобто в системі прямого маркетингу торговельний посередник є відсутнім. </a:t>
            </a:r>
          </a:p>
          <a:p>
            <a:pPr marL="0" indent="0">
              <a:buNone/>
            </a:pPr>
            <a:r>
              <a:rPr lang="uk-UA" sz="2000" dirty="0"/>
              <a:t>Прямий маркетинг включає:</a:t>
            </a:r>
          </a:p>
          <a:p>
            <a:pPr marL="0" indent="0">
              <a:buNone/>
            </a:pPr>
            <a:r>
              <a:rPr lang="uk-UA" sz="2000" dirty="0"/>
              <a:t>1. Пряму поштову рекламу; </a:t>
            </a:r>
          </a:p>
          <a:p>
            <a:pPr marL="0" indent="0">
              <a:buNone/>
            </a:pPr>
            <a:r>
              <a:rPr lang="uk-UA" sz="2000" dirty="0"/>
              <a:t>2. </a:t>
            </a:r>
            <a:r>
              <a:rPr lang="uk-UA" sz="2000" dirty="0" err="1"/>
              <a:t>Телемаркетинг</a:t>
            </a:r>
            <a:r>
              <a:rPr lang="uk-UA" sz="2000" dirty="0"/>
              <a:t>; </a:t>
            </a:r>
          </a:p>
          <a:p>
            <a:pPr marL="0" indent="0">
              <a:buNone/>
            </a:pPr>
            <a:r>
              <a:rPr lang="uk-UA" sz="2000" dirty="0"/>
              <a:t>3. Продаж в розніс через агентів, які пропонують товари покупцям на дому; </a:t>
            </a:r>
            <a:endParaRPr lang="en-US" sz="2000" dirty="0" smtClean="0"/>
          </a:p>
          <a:p>
            <a:pPr marL="0" indent="0">
              <a:buNone/>
            </a:pPr>
            <a:r>
              <a:rPr lang="uk-UA" sz="2000" dirty="0" smtClean="0"/>
              <a:t>4</a:t>
            </a:r>
            <a:r>
              <a:rPr lang="uk-UA" sz="2000" dirty="0"/>
              <a:t>. Рекламу, розраховану на пряму відповідь адресата; </a:t>
            </a:r>
          </a:p>
          <a:p>
            <a:pPr marL="0" indent="0">
              <a:buNone/>
            </a:pPr>
            <a:r>
              <a:rPr lang="uk-UA" sz="2000" dirty="0"/>
              <a:t>5. Комп’ютеризовану торгівлю із використанням домашніх комп’ютерів; </a:t>
            </a:r>
          </a:p>
          <a:p>
            <a:pPr marL="0" indent="0">
              <a:buNone/>
            </a:pPr>
            <a:r>
              <a:rPr lang="uk-UA" sz="2000" dirty="0"/>
              <a:t>6. Мережі для покупок на дому; </a:t>
            </a:r>
          </a:p>
          <a:p>
            <a:pPr marL="0" indent="0">
              <a:buNone/>
            </a:pPr>
            <a:r>
              <a:rPr lang="uk-UA" sz="2000" dirty="0"/>
              <a:t>7. Інші види прямих комунікацій. </a:t>
            </a:r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 smtClean="0"/>
              <a:t> </a:t>
            </a: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lnSpc>
                <a:spcPct val="105000"/>
              </a:lnSpc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lnSpc>
                <a:spcPct val="105000"/>
              </a:lnSpc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lnSpc>
                <a:spcPct val="105000"/>
              </a:lnSpc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lnSpc>
                <a:spcPct val="105000"/>
              </a:lnSpc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lnSpc>
                <a:spcPct val="105000"/>
              </a:lnSpc>
              <a:spcBef>
                <a:spcPts val="0"/>
              </a:spcBef>
              <a:buNone/>
            </a:pP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246973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117988" y="0"/>
            <a:ext cx="12191999" cy="5770563"/>
          </a:xfrm>
        </p:spPr>
        <p:txBody>
          <a:bodyPr/>
          <a:lstStyle/>
          <a:p>
            <a:pPr marL="0" indent="0" algn="just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</p:txBody>
      </p:sp>
      <p:sp>
        <p:nvSpPr>
          <p:cNvPr id="5" name="Прямокутник 4"/>
          <p:cNvSpPr/>
          <p:nvPr/>
        </p:nvSpPr>
        <p:spPr>
          <a:xfrm>
            <a:off x="231579" y="331925"/>
            <a:ext cx="3902276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b="1" i="1" dirty="0" err="1">
                <a:ea typeface="Calibri" panose="020F0502020204030204" pitchFamily="34" charset="0"/>
              </a:rPr>
              <a:t>Телемаркетинг</a:t>
            </a:r>
            <a:r>
              <a:rPr lang="uk-UA" sz="2000" dirty="0">
                <a:ea typeface="Calibri" panose="020F0502020204030204" pitchFamily="34" charset="0"/>
              </a:rPr>
              <a:t>, або телефонний маркетинг, використовується для різних цілей, включаючи продаж, стимулювання перших покупок, обслуговування клієнтів і навіть звернення до акціонерів</a:t>
            </a:r>
            <a:r>
              <a:rPr lang="uk-UA" sz="2000" dirty="0" smtClean="0">
                <a:ea typeface="Calibri" panose="020F0502020204030204" pitchFamily="34" charset="0"/>
              </a:rPr>
              <a:t>.</a:t>
            </a:r>
          </a:p>
          <a:p>
            <a:r>
              <a:rPr lang="uk-UA" sz="2000" b="1" i="1" dirty="0"/>
              <a:t>Персональний продаж</a:t>
            </a:r>
            <a:r>
              <a:rPr lang="uk-UA" sz="2000" dirty="0"/>
              <a:t> – це особисте спілкування продавця із потенційним покупцем з метою продажу товарів. Цим потенційним покупцем може бути як кінцевий споживач, так і торговий посередник. </a:t>
            </a:r>
            <a:endParaRPr lang="uk-UA" sz="2000" dirty="0" smtClean="0"/>
          </a:p>
          <a:p>
            <a:endParaRPr lang="uk-UA" sz="2000" dirty="0"/>
          </a:p>
          <a:p>
            <a:endParaRPr lang="uk-UA" sz="2000" dirty="0"/>
          </a:p>
          <a:p>
            <a:endParaRPr lang="uk-UA" sz="2000" dirty="0"/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6548036" y="206650"/>
            <a:ext cx="5643964" cy="250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pic>
        <p:nvPicPr>
          <p:cNvPr id="2052" name="Рисунок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3855" y="-1"/>
            <a:ext cx="8058145" cy="50217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615741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0" y="0"/>
            <a:ext cx="12192000" cy="5667324"/>
          </a:xfrm>
        </p:spPr>
        <p:txBody>
          <a:bodyPr/>
          <a:lstStyle/>
          <a:p>
            <a:pPr marL="0" indent="0">
              <a:buNone/>
            </a:pPr>
            <a:r>
              <a:rPr lang="uk-UA" sz="2000" i="1" dirty="0"/>
              <a:t>7.5. Стимулювання збуту, спонсорство та виставки </a:t>
            </a:r>
            <a:endParaRPr lang="uk-UA" sz="2000" dirty="0"/>
          </a:p>
          <a:p>
            <a:pPr marL="0" indent="0">
              <a:buNone/>
            </a:pPr>
            <a:r>
              <a:rPr lang="uk-UA" sz="2000" i="1" dirty="0"/>
              <a:t>Стимулювання збуту</a:t>
            </a:r>
            <a:r>
              <a:rPr lang="uk-UA" sz="2000" dirty="0"/>
              <a:t> – це різноманітні спонукальні засоби (в основному, короткострокові), які мають на меті прискорення і/або збільшення продажу окремих товарів/послуг споживачам або дилерам. </a:t>
            </a:r>
            <a:endParaRPr lang="uk-UA" sz="2000" dirty="0" smtClean="0"/>
          </a:p>
          <a:p>
            <a:pPr marL="0" indent="0">
              <a:buNone/>
            </a:pPr>
            <a:r>
              <a:rPr lang="uk-UA" sz="2000" dirty="0"/>
              <a:t>Разом з тим, виділяють такі форми стимулювання збуту: </a:t>
            </a:r>
          </a:p>
          <a:p>
            <a:r>
              <a:rPr lang="uk-UA" sz="2000" dirty="0"/>
              <a:t>традиційні прийоми (скидки, сезонні розпродажі, лотереї, конкурси тощо); </a:t>
            </a:r>
          </a:p>
          <a:p>
            <a:r>
              <a:rPr lang="uk-UA" sz="2000" dirty="0"/>
              <a:t>специфічні (миттєві розпродажі, «збитковий лідер» тощо). </a:t>
            </a:r>
          </a:p>
          <a:p>
            <a:pPr marL="0" indent="0">
              <a:buNone/>
            </a:pPr>
            <a:r>
              <a:rPr lang="uk-UA" sz="2000" i="1" dirty="0"/>
              <a:t>Спонсорство</a:t>
            </a:r>
            <a:r>
              <a:rPr lang="uk-UA" sz="2000" dirty="0"/>
              <a:t> – це більше, ніж патронат, альтруїзм або пожертвування. Воно дійсно покликане допомагати іншим, одночасно досягаючи конкретно визначених комунікаційних цілей. </a:t>
            </a:r>
            <a:endParaRPr lang="uk-UA" sz="2000" dirty="0" smtClean="0"/>
          </a:p>
          <a:p>
            <a:pPr marL="0" indent="0">
              <a:buNone/>
            </a:pPr>
            <a:r>
              <a:rPr lang="uk-UA" sz="2000" i="1" dirty="0"/>
              <a:t>Виставки</a:t>
            </a:r>
            <a:r>
              <a:rPr lang="uk-UA" sz="2000" dirty="0"/>
              <a:t> – це потужний інструмент маркетингових комунікацій, який вимагає детального планування і координації ресурсів. </a:t>
            </a:r>
          </a:p>
          <a:p>
            <a:pPr marL="0" indent="0">
              <a:buNone/>
            </a:pPr>
            <a:endParaRPr lang="uk-UA" sz="2000" dirty="0"/>
          </a:p>
          <a:p>
            <a:pPr marL="0" indent="0">
              <a:buNone/>
            </a:pPr>
            <a:endParaRPr lang="uk-UA" sz="2000" dirty="0"/>
          </a:p>
          <a:p>
            <a:pPr marL="0" indent="0">
              <a:buNone/>
            </a:pP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1940515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30930" y="2201098"/>
            <a:ext cx="10140042" cy="1405108"/>
          </a:xfrm>
        </p:spPr>
        <p:txBody>
          <a:bodyPr>
            <a:noAutofit/>
          </a:bodyPr>
          <a:lstStyle/>
          <a:p>
            <a:r>
              <a:rPr lang="uk-UA" sz="6600" b="1" dirty="0" smtClean="0"/>
              <a:t>ДЯКУЮ ЗА УВАГУ!!!</a:t>
            </a:r>
            <a:endParaRPr lang="uk-UA" sz="6600" b="1" dirty="0"/>
          </a:p>
        </p:txBody>
      </p:sp>
    </p:spTree>
    <p:extLst>
      <p:ext uri="{BB962C8B-B14F-4D97-AF65-F5344CB8AC3E}">
        <p14:creationId xmlns:p14="http://schemas.microsoft.com/office/powerpoint/2010/main" val="1852806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ПЛАН</a:t>
            </a:r>
            <a:endParaRPr lang="uk-UA" dirty="0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152398" y="891468"/>
            <a:ext cx="11887200" cy="5247822"/>
          </a:xfrm>
        </p:spPr>
        <p:txBody>
          <a:bodyPr/>
          <a:lstStyle/>
          <a:p>
            <a:pPr marL="0" indent="0">
              <a:buNone/>
            </a:pPr>
            <a:r>
              <a:rPr lang="uk-UA" dirty="0" smtClean="0"/>
              <a:t>7.1</a:t>
            </a:r>
            <a:r>
              <a:rPr lang="uk-UA" dirty="0"/>
              <a:t>. Сутність маркетингових комунікацій. Поняття маркетингового комунікаційного процесу </a:t>
            </a:r>
          </a:p>
          <a:p>
            <a:pPr marL="0" indent="0">
              <a:buNone/>
            </a:pPr>
            <a:r>
              <a:rPr lang="uk-UA" dirty="0"/>
              <a:t>7.2. Реклама як інструмент здійснення маркетингових комунікацій </a:t>
            </a:r>
          </a:p>
          <a:p>
            <a:pPr marL="0" indent="0">
              <a:buNone/>
            </a:pPr>
            <a:r>
              <a:rPr lang="uk-UA" dirty="0"/>
              <a:t>7.3. Зв’язки з громадськістю </a:t>
            </a:r>
          </a:p>
          <a:p>
            <a:pPr marL="0" indent="0">
              <a:buNone/>
            </a:pPr>
            <a:r>
              <a:rPr lang="uk-UA" dirty="0"/>
              <a:t>7.4. Прямий маркетинг та персональний продаж як форма маркетингових комунікацій </a:t>
            </a:r>
          </a:p>
          <a:p>
            <a:pPr marL="0" indent="0">
              <a:buNone/>
            </a:pPr>
            <a:r>
              <a:rPr lang="uk-UA" dirty="0"/>
              <a:t>7.5. Стимулювання збуту, спонсорство та виставки </a:t>
            </a:r>
          </a:p>
          <a:p>
            <a:pPr marL="0" lvl="0" indent="0">
              <a:buNone/>
            </a:pPr>
            <a:endParaRPr lang="uk-UA" sz="2400" dirty="0"/>
          </a:p>
          <a:p>
            <a:pPr marL="0" indent="0">
              <a:buNone/>
            </a:pP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3758076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478" y="0"/>
            <a:ext cx="11522075" cy="603022"/>
          </a:xfrm>
        </p:spPr>
        <p:txBody>
          <a:bodyPr>
            <a:noAutofit/>
          </a:bodyPr>
          <a:lstStyle/>
          <a:p>
            <a:pPr lvl="0"/>
            <a:r>
              <a:rPr lang="uk-UA" sz="2400" b="1" i="1" dirty="0" smtClean="0">
                <a:solidFill>
                  <a:schemeClr val="bg2"/>
                </a:solidFill>
              </a:rPr>
              <a:t>1. </a:t>
            </a:r>
            <a:r>
              <a:rPr lang="uk-UA" sz="2400" b="1" i="1" dirty="0"/>
              <a:t>Сутність маркетингових комунікацій. Поняття маркетингового комунікаційного процесу </a:t>
            </a:r>
            <a:endParaRPr lang="uk-UA" sz="2400" dirty="0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167478" y="881743"/>
            <a:ext cx="11808212" cy="4870128"/>
          </a:xfrm>
        </p:spPr>
        <p:txBody>
          <a:bodyPr/>
          <a:lstStyle/>
          <a:p>
            <a:pPr marL="0" indent="0">
              <a:buNone/>
            </a:pPr>
            <a:r>
              <a:rPr lang="uk-UA" sz="2000" i="1" dirty="0"/>
              <a:t>Маркетингова комунікаційна політика</a:t>
            </a:r>
            <a:r>
              <a:rPr lang="uk-UA" sz="2000" dirty="0"/>
              <a:t> – це перспективний курс дій фірми, спрямований на забезпечення взаємодії з усіма суб’єктами маркетингової системи з метою задоволення потреб споживачів і отримання прибутку. </a:t>
            </a:r>
          </a:p>
          <a:p>
            <a:pPr marL="0" indent="0">
              <a:buNone/>
            </a:pPr>
            <a:r>
              <a:rPr lang="uk-UA" sz="2000" i="1" dirty="0"/>
              <a:t>Цілі маркетингової комунікаційної політики: </a:t>
            </a:r>
            <a:endParaRPr lang="uk-UA" sz="2000" dirty="0"/>
          </a:p>
          <a:p>
            <a:pPr marL="0" indent="0">
              <a:buNone/>
            </a:pPr>
            <a:r>
              <a:rPr lang="uk-UA" sz="2000" dirty="0"/>
              <a:t>1. Підтримка створення товарів, які будуть користуватися попитом на ринку – пошук ідей нового товару, перевірка концепції, тестування нового товару, виведення на ринок, забезпечення комерційного успіху товару; </a:t>
            </a:r>
          </a:p>
          <a:p>
            <a:pPr marL="0" indent="0">
              <a:buNone/>
            </a:pPr>
            <a:r>
              <a:rPr lang="uk-UA" sz="2000" dirty="0"/>
              <a:t>2. Просування товару. </a:t>
            </a:r>
          </a:p>
          <a:p>
            <a:pPr marL="0" indent="0">
              <a:buNone/>
            </a:pPr>
            <a:r>
              <a:rPr lang="uk-UA" sz="2000" i="1" dirty="0" smtClean="0"/>
              <a:t>Маркетингові </a:t>
            </a:r>
            <a:r>
              <a:rPr lang="uk-UA" sz="2000" i="1" dirty="0"/>
              <a:t>комунікації</a:t>
            </a:r>
            <a:r>
              <a:rPr lang="uk-UA" sz="2000" dirty="0"/>
              <a:t> – це процес передачі звернення від виробника до споживачів з метою представити товар або послугу компанії в привабливому для цільової аудиторії світлі. </a:t>
            </a:r>
          </a:p>
          <a:p>
            <a:pPr marL="0" indent="0">
              <a:buNone/>
            </a:pPr>
            <a:r>
              <a:rPr lang="uk-UA" sz="2000" dirty="0"/>
              <a:t>Маркетингові комунікації є набором засобів маркетингу. </a:t>
            </a:r>
          </a:p>
          <a:p>
            <a:pPr marL="0" indent="0">
              <a:buNone/>
            </a:pPr>
            <a:endParaRPr lang="uk-UA" sz="2000" dirty="0"/>
          </a:p>
          <a:p>
            <a:pPr marL="0" indent="0">
              <a:spcBef>
                <a:spcPts val="600"/>
              </a:spcBef>
              <a:buNone/>
            </a:pPr>
            <a:r>
              <a:rPr lang="uk-UA" sz="2000" dirty="0" smtClean="0"/>
              <a:t> </a:t>
            </a:r>
            <a:endParaRPr lang="uk-UA" sz="2000" dirty="0"/>
          </a:p>
          <a:p>
            <a:pPr marL="0" indent="0">
              <a:spcBef>
                <a:spcPts val="600"/>
              </a:spcBef>
              <a:buNone/>
            </a:pPr>
            <a:endParaRPr lang="uk-UA" sz="2000" dirty="0"/>
          </a:p>
          <a:p>
            <a:pPr marL="0" indent="0">
              <a:lnSpc>
                <a:spcPct val="105000"/>
              </a:lnSpc>
              <a:spcBef>
                <a:spcPts val="600"/>
              </a:spcBef>
              <a:buNone/>
            </a:pPr>
            <a:endParaRPr lang="uk-UA" sz="2000" dirty="0"/>
          </a:p>
          <a:p>
            <a:pPr marL="0" indent="0">
              <a:lnSpc>
                <a:spcPct val="105000"/>
              </a:lnSpc>
              <a:spcBef>
                <a:spcPts val="600"/>
              </a:spcBef>
              <a:buNone/>
            </a:pPr>
            <a:endParaRPr lang="uk-UA" sz="2000" dirty="0"/>
          </a:p>
          <a:p>
            <a:pPr marL="0" indent="0">
              <a:lnSpc>
                <a:spcPct val="105000"/>
              </a:lnSpc>
              <a:spcBef>
                <a:spcPts val="600"/>
              </a:spcBef>
              <a:buNone/>
            </a:pPr>
            <a:endParaRPr lang="uk-UA" sz="2000" dirty="0"/>
          </a:p>
          <a:p>
            <a:pPr marL="0" indent="0">
              <a:lnSpc>
                <a:spcPct val="105000"/>
              </a:lnSpc>
              <a:spcBef>
                <a:spcPts val="600"/>
              </a:spcBef>
              <a:buNone/>
            </a:pPr>
            <a:endParaRPr lang="uk-UA" sz="2000" dirty="0"/>
          </a:p>
          <a:p>
            <a:pPr marL="0" indent="0">
              <a:lnSpc>
                <a:spcPct val="105000"/>
              </a:lnSpc>
              <a:spcBef>
                <a:spcPts val="600"/>
              </a:spcBef>
              <a:buNone/>
            </a:pP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2581569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167478" y="440790"/>
            <a:ext cx="11808212" cy="5311081"/>
          </a:xfrm>
        </p:spPr>
        <p:txBody>
          <a:bodyPr/>
          <a:lstStyle/>
          <a:p>
            <a:pPr marL="0" indent="0">
              <a:buNone/>
            </a:pPr>
            <a:r>
              <a:rPr lang="uk-UA" sz="2000" dirty="0" smtClean="0"/>
              <a:t> </a:t>
            </a:r>
            <a:endParaRPr lang="uk-UA" sz="2000" dirty="0"/>
          </a:p>
          <a:p>
            <a:pPr marL="0" indent="0">
              <a:spcBef>
                <a:spcPts val="600"/>
              </a:spcBef>
              <a:buNone/>
            </a:pPr>
            <a:r>
              <a:rPr lang="uk-UA" sz="2000" dirty="0" smtClean="0"/>
              <a:t> </a:t>
            </a:r>
            <a:endParaRPr lang="uk-UA" sz="2000" dirty="0"/>
          </a:p>
          <a:p>
            <a:pPr marL="0" indent="0">
              <a:spcBef>
                <a:spcPts val="600"/>
              </a:spcBef>
              <a:buNone/>
            </a:pPr>
            <a:endParaRPr lang="uk-UA" sz="2000" dirty="0"/>
          </a:p>
          <a:p>
            <a:pPr marL="0" indent="0">
              <a:lnSpc>
                <a:spcPct val="105000"/>
              </a:lnSpc>
              <a:spcBef>
                <a:spcPts val="600"/>
              </a:spcBef>
              <a:buNone/>
            </a:pPr>
            <a:endParaRPr lang="uk-UA" sz="2000" dirty="0"/>
          </a:p>
          <a:p>
            <a:pPr marL="0" indent="0">
              <a:lnSpc>
                <a:spcPct val="105000"/>
              </a:lnSpc>
              <a:spcBef>
                <a:spcPts val="600"/>
              </a:spcBef>
              <a:buNone/>
            </a:pPr>
            <a:endParaRPr lang="uk-UA" sz="2000" dirty="0"/>
          </a:p>
          <a:p>
            <a:pPr marL="0" indent="0">
              <a:lnSpc>
                <a:spcPct val="105000"/>
              </a:lnSpc>
              <a:spcBef>
                <a:spcPts val="600"/>
              </a:spcBef>
              <a:buNone/>
            </a:pPr>
            <a:endParaRPr lang="uk-UA" sz="2000" dirty="0"/>
          </a:p>
          <a:p>
            <a:pPr marL="0" indent="0">
              <a:lnSpc>
                <a:spcPct val="105000"/>
              </a:lnSpc>
              <a:spcBef>
                <a:spcPts val="600"/>
              </a:spcBef>
              <a:buNone/>
            </a:pPr>
            <a:endParaRPr lang="uk-UA" sz="2000" dirty="0"/>
          </a:p>
          <a:p>
            <a:pPr marL="0" indent="0">
              <a:lnSpc>
                <a:spcPct val="105000"/>
              </a:lnSpc>
              <a:spcBef>
                <a:spcPts val="600"/>
              </a:spcBef>
              <a:buNone/>
            </a:pPr>
            <a:endParaRPr lang="uk-UA" sz="2000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34961" y="188913"/>
            <a:ext cx="11522075" cy="5379129"/>
          </a:xfrm>
        </p:spPr>
        <p:txBody>
          <a:bodyPr>
            <a:normAutofit fontScale="90000"/>
          </a:bodyPr>
          <a:lstStyle/>
          <a:p>
            <a:r>
              <a:rPr lang="uk-UA" sz="2000" b="1" i="1" dirty="0"/>
              <a:t>До інструментів здійснення маркетингових комунікацій</a:t>
            </a:r>
            <a:r>
              <a:rPr lang="uk-UA" sz="2000" b="1" dirty="0"/>
              <a:t> відносять: </a:t>
            </a:r>
            <a:br>
              <a:rPr lang="uk-UA" sz="2000" b="1" dirty="0"/>
            </a:br>
            <a:r>
              <a:rPr lang="uk-UA" sz="2000" b="1" dirty="0"/>
              <a:t>1. Реклама. </a:t>
            </a:r>
            <a:br>
              <a:rPr lang="uk-UA" sz="2000" b="1" dirty="0"/>
            </a:br>
            <a:r>
              <a:rPr lang="uk-UA" sz="2000" b="1" dirty="0"/>
              <a:t>2. Стимулювання збуту. </a:t>
            </a:r>
            <a:br>
              <a:rPr lang="uk-UA" sz="2000" b="1" dirty="0"/>
            </a:br>
            <a:r>
              <a:rPr lang="uk-UA" sz="2000" b="1" dirty="0"/>
              <a:t>3. Прямий маркетинг. </a:t>
            </a:r>
            <a:br>
              <a:rPr lang="uk-UA" sz="2000" b="1" dirty="0"/>
            </a:br>
            <a:r>
              <a:rPr lang="uk-UA" sz="2000" b="1" dirty="0"/>
              <a:t>4. Пабліситі та PR (паблік рилейшнз). </a:t>
            </a:r>
            <a:br>
              <a:rPr lang="uk-UA" sz="2000" b="1" dirty="0"/>
            </a:br>
            <a:r>
              <a:rPr lang="uk-UA" sz="2000" b="1" dirty="0"/>
              <a:t>5. Спонсорство.</a:t>
            </a:r>
            <a:br>
              <a:rPr lang="uk-UA" sz="2000" b="1" dirty="0"/>
            </a:br>
            <a:r>
              <a:rPr lang="uk-UA" sz="2000" b="1" dirty="0"/>
              <a:t>6. Виставки. </a:t>
            </a:r>
            <a:br>
              <a:rPr lang="uk-UA" sz="2000" b="1" dirty="0"/>
            </a:br>
            <a:r>
              <a:rPr lang="uk-UA" sz="2000" b="1" dirty="0"/>
              <a:t>7. Упаковка.</a:t>
            </a:r>
            <a:br>
              <a:rPr lang="uk-UA" sz="2000" b="1" dirty="0"/>
            </a:br>
            <a:r>
              <a:rPr lang="uk-UA" sz="2000" b="1" dirty="0"/>
              <a:t>8. Місце продажу і мистецтво збуту. </a:t>
            </a:r>
            <a:br>
              <a:rPr lang="uk-UA" sz="2000" b="1" dirty="0"/>
            </a:br>
            <a:r>
              <a:rPr lang="uk-UA" sz="2000" b="1" dirty="0"/>
              <a:t>9. Інтернет. </a:t>
            </a:r>
            <a:br>
              <a:rPr lang="uk-UA" sz="2000" b="1" dirty="0"/>
            </a:br>
            <a:r>
              <a:rPr lang="uk-UA" sz="2000" b="1" dirty="0"/>
              <a:t>10.Усна реклама. </a:t>
            </a:r>
            <a:br>
              <a:rPr lang="uk-UA" sz="2000" b="1" dirty="0"/>
            </a:br>
            <a:r>
              <a:rPr lang="uk-UA" sz="2000" b="1" dirty="0"/>
              <a:t>11.Фірмовий стиль тощо. </a:t>
            </a:r>
            <a:br>
              <a:rPr lang="uk-UA" sz="2000" b="1" dirty="0"/>
            </a:br>
            <a:r>
              <a:rPr lang="uk-UA" sz="2000" b="1" dirty="0" smtClean="0"/>
              <a:t/>
            </a:r>
            <a:br>
              <a:rPr lang="uk-UA" sz="2000" b="1" dirty="0" smtClean="0"/>
            </a:br>
            <a:r>
              <a:rPr lang="uk-UA" sz="2000" b="1" dirty="0"/>
              <a:t>До інструментів здійснення маркетингових комунікацій також відносять </a:t>
            </a:r>
            <a:r>
              <a:rPr lang="uk-UA" sz="2000" b="1" dirty="0" err="1"/>
              <a:t>брендінг</a:t>
            </a:r>
            <a:r>
              <a:rPr lang="uk-UA" sz="2000" b="1" dirty="0"/>
              <a:t>, вводячи поняття «комунікаційного бренду» – бренду, який несе інформацію людям. </a:t>
            </a:r>
            <a:br>
              <a:rPr lang="uk-UA" sz="2000" b="1" dirty="0"/>
            </a:br>
            <a:r>
              <a:rPr lang="uk-UA" sz="2000" b="1" dirty="0" smtClean="0"/>
              <a:t/>
            </a:r>
            <a:br>
              <a:rPr lang="uk-UA" sz="2000" b="1" dirty="0" smtClean="0"/>
            </a:br>
            <a:r>
              <a:rPr lang="uk-UA" sz="2000" b="1" i="1" dirty="0" smtClean="0"/>
              <a:t>Каналами</a:t>
            </a:r>
            <a:r>
              <a:rPr lang="uk-UA" sz="2000" b="1" dirty="0" smtClean="0"/>
              <a:t> </a:t>
            </a:r>
            <a:r>
              <a:rPr lang="uk-UA" sz="2000" b="1" dirty="0"/>
              <a:t>маркетингових комунікацій є телебачення, радіо, газети, журнали, Інтернет, зовнішні носії, персонал, який здійснює продаж продукції, поштова розсилка каталогів тощо. </a:t>
            </a:r>
            <a:br>
              <a:rPr lang="uk-UA" sz="2000" b="1" dirty="0"/>
            </a:br>
            <a:endParaRPr lang="uk-UA" sz="2000" b="1" dirty="0"/>
          </a:p>
        </p:txBody>
      </p:sp>
    </p:spTree>
    <p:extLst>
      <p:ext uri="{BB962C8B-B14F-4D97-AF65-F5344CB8AC3E}">
        <p14:creationId xmlns:p14="http://schemas.microsoft.com/office/powerpoint/2010/main" val="1647958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0" y="0"/>
            <a:ext cx="12418142" cy="5751871"/>
          </a:xfrm>
        </p:spPr>
        <p:txBody>
          <a:bodyPr/>
          <a:lstStyle/>
          <a:p>
            <a:pPr marL="0" indent="0">
              <a:buNone/>
            </a:pPr>
            <a:r>
              <a:rPr lang="uk-UA" sz="2000" dirty="0" smtClean="0"/>
              <a:t> </a:t>
            </a:r>
            <a:r>
              <a:rPr lang="uk-UA" sz="2000" dirty="0"/>
              <a:t>Для здійснення </a:t>
            </a:r>
            <a:r>
              <a:rPr lang="uk-UA" sz="2000" i="1" dirty="0"/>
              <a:t>процесу маркетингової комунікації</a:t>
            </a:r>
            <a:r>
              <a:rPr lang="uk-UA" sz="2000" dirty="0"/>
              <a:t> необхідні, принаймні, такі 4 умови: </a:t>
            </a:r>
          </a:p>
          <a:p>
            <a:pPr marL="0" indent="0">
              <a:buNone/>
            </a:pPr>
            <a:r>
              <a:rPr lang="uk-UA" sz="2000" dirty="0"/>
              <a:t>1) наявність щонайменше двох осіб: </a:t>
            </a:r>
            <a:r>
              <a:rPr lang="uk-UA" sz="2000" i="1" dirty="0"/>
              <a:t>відправника</a:t>
            </a:r>
            <a:r>
              <a:rPr lang="uk-UA" sz="2000" dirty="0"/>
              <a:t> – особи, яка генерує інформацію, що призначена для передавання; одержувача (споживача) – особи, для якої призначена інформація, що передається; </a:t>
            </a:r>
          </a:p>
          <a:p>
            <a:pPr marL="0" indent="0">
              <a:buNone/>
            </a:pPr>
            <a:r>
              <a:rPr lang="uk-UA" sz="2000" dirty="0"/>
              <a:t>2) наявність </a:t>
            </a:r>
            <a:r>
              <a:rPr lang="uk-UA" sz="2000" i="1" dirty="0"/>
              <a:t>повідомлення</a:t>
            </a:r>
            <a:r>
              <a:rPr lang="uk-UA" sz="2000" dirty="0"/>
              <a:t>, тобто закодованої за допомогою будь-яких символів інформації, призначеної для передавання; </a:t>
            </a:r>
          </a:p>
          <a:p>
            <a:pPr marL="0" indent="0">
              <a:buNone/>
            </a:pPr>
            <a:r>
              <a:rPr lang="uk-UA" sz="2000" dirty="0"/>
              <a:t>3) </a:t>
            </a:r>
            <a:r>
              <a:rPr lang="uk-UA" sz="2000" i="1" dirty="0"/>
              <a:t>наявність каналу комунікації</a:t>
            </a:r>
            <a:r>
              <a:rPr lang="uk-UA" sz="2000" dirty="0"/>
              <a:t>, тобто засобу за допомогою якого передається інформація; </a:t>
            </a:r>
          </a:p>
          <a:p>
            <a:pPr marL="0" indent="0">
              <a:buNone/>
            </a:pPr>
            <a:r>
              <a:rPr lang="uk-UA" sz="2000" dirty="0"/>
              <a:t>4) </a:t>
            </a:r>
            <a:r>
              <a:rPr lang="uk-UA" sz="2000" i="1" dirty="0"/>
              <a:t>наявність зворотного зв’язку</a:t>
            </a:r>
            <a:r>
              <a:rPr lang="uk-UA" sz="2000" dirty="0"/>
              <a:t>, тобто процесу передавання повідомлення у зворотному напрямку: від одержувача до відправника. Таке повідомлення містить інформацію про ступінь сприйняття і зрозумілості отриманого ним повідомлення. </a:t>
            </a:r>
          </a:p>
          <a:p>
            <a:pPr marL="0" indent="0">
              <a:buNone/>
            </a:pPr>
            <a:r>
              <a:rPr lang="uk-UA" sz="2000" dirty="0"/>
              <a:t>В процесі маркетингової комунікації, модель якого наведена на рис. 7.1, виділяють такі </a:t>
            </a:r>
            <a:r>
              <a:rPr lang="uk-UA" sz="2000" i="1" dirty="0"/>
              <a:t>етапи</a:t>
            </a:r>
            <a:r>
              <a:rPr lang="uk-UA" sz="2000" dirty="0"/>
              <a:t>: </a:t>
            </a:r>
          </a:p>
          <a:p>
            <a:pPr marL="0" indent="0">
              <a:buNone/>
            </a:pPr>
            <a:r>
              <a:rPr lang="uk-UA" sz="2000" dirty="0"/>
              <a:t>1) формування концепції обміну інформацією; </a:t>
            </a:r>
          </a:p>
          <a:p>
            <a:pPr marL="0" indent="0">
              <a:buNone/>
            </a:pPr>
            <a:r>
              <a:rPr lang="uk-UA" sz="2000" dirty="0"/>
              <a:t>2) кодування та вибір каналу; </a:t>
            </a:r>
          </a:p>
          <a:p>
            <a:pPr marL="0" indent="0">
              <a:buNone/>
            </a:pPr>
            <a:r>
              <a:rPr lang="uk-UA" sz="2000" dirty="0"/>
              <a:t>3) передавання повідомлення через канал; </a:t>
            </a:r>
          </a:p>
          <a:p>
            <a:pPr marL="0" indent="0">
              <a:buNone/>
            </a:pPr>
            <a:r>
              <a:rPr lang="uk-UA" sz="2000" dirty="0"/>
              <a:t>4) декодування; </a:t>
            </a:r>
          </a:p>
          <a:p>
            <a:pPr marL="0" indent="0">
              <a:buNone/>
            </a:pPr>
            <a:r>
              <a:rPr lang="uk-UA" sz="2000" dirty="0"/>
              <a:t>5) зворотній зв’язок. </a:t>
            </a:r>
          </a:p>
          <a:p>
            <a:pPr marL="0" indent="0">
              <a:spcBef>
                <a:spcPts val="600"/>
              </a:spcBef>
              <a:buNone/>
            </a:pPr>
            <a:endParaRPr lang="uk-UA" sz="2000" dirty="0"/>
          </a:p>
          <a:p>
            <a:pPr marL="0" indent="0">
              <a:spcBef>
                <a:spcPts val="600"/>
              </a:spcBef>
              <a:buNone/>
            </a:pPr>
            <a:endParaRPr lang="uk-UA" sz="2000" dirty="0"/>
          </a:p>
          <a:p>
            <a:pPr marL="0" indent="0">
              <a:lnSpc>
                <a:spcPct val="105000"/>
              </a:lnSpc>
              <a:spcBef>
                <a:spcPts val="600"/>
              </a:spcBef>
              <a:buNone/>
            </a:pPr>
            <a:endParaRPr lang="uk-UA" sz="2000" dirty="0"/>
          </a:p>
          <a:p>
            <a:pPr marL="0" indent="0">
              <a:lnSpc>
                <a:spcPct val="105000"/>
              </a:lnSpc>
              <a:spcBef>
                <a:spcPts val="600"/>
              </a:spcBef>
              <a:buNone/>
            </a:pPr>
            <a:endParaRPr lang="uk-UA" sz="2000" dirty="0"/>
          </a:p>
          <a:p>
            <a:pPr marL="0" indent="0">
              <a:lnSpc>
                <a:spcPct val="105000"/>
              </a:lnSpc>
              <a:spcBef>
                <a:spcPts val="600"/>
              </a:spcBef>
              <a:buNone/>
            </a:pPr>
            <a:endParaRPr lang="uk-UA" sz="2000" dirty="0"/>
          </a:p>
          <a:p>
            <a:pPr marL="0" indent="0">
              <a:lnSpc>
                <a:spcPct val="105000"/>
              </a:lnSpc>
              <a:spcBef>
                <a:spcPts val="600"/>
              </a:spcBef>
              <a:buNone/>
            </a:pPr>
            <a:endParaRPr lang="uk-UA" sz="2000" dirty="0"/>
          </a:p>
          <a:p>
            <a:pPr marL="0" indent="0">
              <a:lnSpc>
                <a:spcPct val="105000"/>
              </a:lnSpc>
              <a:spcBef>
                <a:spcPts val="600"/>
              </a:spcBef>
              <a:buNone/>
            </a:pP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3286010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167478" y="0"/>
            <a:ext cx="12418142" cy="5751871"/>
          </a:xfrm>
        </p:spPr>
        <p:txBody>
          <a:bodyPr/>
          <a:lstStyle/>
          <a:p>
            <a:pPr marL="0" indent="0">
              <a:buNone/>
            </a:pPr>
            <a:endParaRPr lang="uk-UA" sz="2000" dirty="0"/>
          </a:p>
          <a:p>
            <a:pPr marL="0" indent="0">
              <a:buNone/>
            </a:pPr>
            <a:r>
              <a:rPr lang="uk-UA" sz="2000" dirty="0" smtClean="0"/>
              <a:t> </a:t>
            </a:r>
            <a:endParaRPr lang="uk-UA" sz="2000" dirty="0"/>
          </a:p>
          <a:p>
            <a:pPr marL="0" indent="0">
              <a:spcBef>
                <a:spcPts val="600"/>
              </a:spcBef>
              <a:buNone/>
            </a:pPr>
            <a:r>
              <a:rPr lang="uk-UA" sz="2000" dirty="0" smtClean="0"/>
              <a:t> </a:t>
            </a:r>
            <a:endParaRPr lang="uk-UA" sz="2000" dirty="0"/>
          </a:p>
          <a:p>
            <a:pPr marL="0" indent="0">
              <a:spcBef>
                <a:spcPts val="600"/>
              </a:spcBef>
              <a:buNone/>
            </a:pPr>
            <a:endParaRPr lang="uk-UA" sz="2000" dirty="0"/>
          </a:p>
          <a:p>
            <a:pPr marL="0" indent="0">
              <a:lnSpc>
                <a:spcPct val="105000"/>
              </a:lnSpc>
              <a:spcBef>
                <a:spcPts val="600"/>
              </a:spcBef>
              <a:buNone/>
            </a:pPr>
            <a:endParaRPr lang="uk-UA" sz="2000" dirty="0"/>
          </a:p>
          <a:p>
            <a:pPr marL="0" indent="0">
              <a:lnSpc>
                <a:spcPct val="105000"/>
              </a:lnSpc>
              <a:spcBef>
                <a:spcPts val="600"/>
              </a:spcBef>
              <a:buNone/>
            </a:pPr>
            <a:endParaRPr lang="uk-UA" sz="2000" dirty="0"/>
          </a:p>
          <a:p>
            <a:pPr marL="0" indent="0">
              <a:lnSpc>
                <a:spcPct val="105000"/>
              </a:lnSpc>
              <a:spcBef>
                <a:spcPts val="600"/>
              </a:spcBef>
              <a:buNone/>
            </a:pPr>
            <a:endParaRPr lang="uk-UA" sz="2000" dirty="0"/>
          </a:p>
          <a:p>
            <a:pPr marL="0" indent="0">
              <a:lnSpc>
                <a:spcPct val="105000"/>
              </a:lnSpc>
              <a:spcBef>
                <a:spcPts val="600"/>
              </a:spcBef>
              <a:buNone/>
            </a:pPr>
            <a:endParaRPr lang="uk-UA" sz="2000" dirty="0"/>
          </a:p>
          <a:p>
            <a:pPr marL="0" indent="0">
              <a:lnSpc>
                <a:spcPct val="105000"/>
              </a:lnSpc>
              <a:spcBef>
                <a:spcPts val="600"/>
              </a:spcBef>
              <a:buNone/>
            </a:pPr>
            <a:endParaRPr lang="uk-UA" sz="2000" dirty="0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pic>
        <p:nvPicPr>
          <p:cNvPr id="1028" name="Рисунок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7929" y="228599"/>
            <a:ext cx="9388927" cy="4744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2381395" y="547692"/>
            <a:ext cx="7429213" cy="4924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altLang="uk-UA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uk-UA" altLang="uk-UA" sz="1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altLang="uk-UA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uk-UA" altLang="uk-UA" sz="1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altLang="uk-UA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uk-UA" altLang="uk-UA" sz="1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altLang="uk-UA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uk-UA" altLang="uk-UA" sz="1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altLang="uk-UA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altLang="uk-UA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uk-UA" altLang="uk-UA" sz="1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altLang="uk-UA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uk-UA" altLang="uk-UA" sz="1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altLang="uk-UA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uk-UA" altLang="uk-UA" sz="1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altLang="uk-UA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uk-UA" altLang="uk-UA" sz="1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altLang="uk-UA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uk-UA" altLang="uk-UA" sz="1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altLang="uk-UA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uk-UA" altLang="uk-UA" sz="1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Рис. 7.1. Модель маркетингового комунікаційного процесу</a:t>
            </a:r>
            <a:endParaRPr kumimoji="0" lang="uk-UA" altLang="uk-UA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6582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3615" y="0"/>
            <a:ext cx="11522075" cy="603022"/>
          </a:xfrm>
        </p:spPr>
        <p:txBody>
          <a:bodyPr>
            <a:noAutofit/>
          </a:bodyPr>
          <a:lstStyle/>
          <a:p>
            <a:r>
              <a:rPr lang="uk-UA" sz="2400" b="1" i="1" dirty="0"/>
              <a:t>7.2. Реклама як інструмент здійснення маркетингових комунікацій </a:t>
            </a:r>
            <a:endParaRPr lang="uk-UA" sz="2400" dirty="0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228600" y="440790"/>
            <a:ext cx="11747090" cy="5311081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uk-UA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Реклама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це будь-яка платна форма неперсонального представлення і просування товару, послуг, ідей через засоби масової інформації, а також з використанням прямого маркетингу. </a:t>
            </a:r>
          </a:p>
          <a:p>
            <a:pPr marL="0" indent="0">
              <a:spcBef>
                <a:spcPts val="0"/>
              </a:spcBef>
              <a:buNone/>
            </a:pPr>
            <a:endParaRPr lang="en-US" sz="1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uk-UA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Рекламна </a:t>
            </a:r>
            <a:r>
              <a:rPr lang="uk-UA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кампанія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це декілька рекламних заходів, об’єднаних одною метою, які охоплюють певний проміжок часу і побудований так, щоб один рекламний захід доповнював інший.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Кінцевими цілями реклами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є: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створення попиту;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підтримка попиту;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розвиток попиту. </a:t>
            </a:r>
          </a:p>
          <a:p>
            <a:pPr marL="0" indent="0">
              <a:spcBef>
                <a:spcPts val="0"/>
              </a:spcBef>
              <a:buNone/>
            </a:pPr>
            <a:endParaRPr lang="en-U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найважливіших </a:t>
            </a:r>
            <a:r>
              <a:rPr lang="uk-UA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складових реклами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відносять: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рекламне звернення – це змістовна складова реклами, яка має певну форму;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носій реклами (засіб, місце донесення рекламного звернення);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час донесення рекламного звернення до аудиторії.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характером рекламу поділяють на: </a:t>
            </a:r>
          </a:p>
          <a:p>
            <a:pPr>
              <a:spcBef>
                <a:spcPts val="0"/>
              </a:spcBef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інформативну; </a:t>
            </a:r>
          </a:p>
          <a:p>
            <a:pPr>
              <a:spcBef>
                <a:spcPts val="0"/>
              </a:spcBef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конкурентну; </a:t>
            </a:r>
          </a:p>
          <a:p>
            <a:pPr>
              <a:spcBef>
                <a:spcPts val="0"/>
              </a:spcBef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нагадуючу.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Усю 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рекламу загалом прийнято поділяти на: </a:t>
            </a:r>
          </a:p>
          <a:p>
            <a:pPr>
              <a:spcBef>
                <a:spcPts val="0"/>
              </a:spcBef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соціальну; </a:t>
            </a:r>
          </a:p>
          <a:p>
            <a:pPr>
              <a:spcBef>
                <a:spcPts val="0"/>
              </a:spcBef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комерційну. </a:t>
            </a:r>
          </a:p>
          <a:p>
            <a:pPr marL="0" indent="0">
              <a:spcBef>
                <a:spcPts val="0"/>
              </a:spcBef>
              <a:buNone/>
            </a:pP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5000"/>
              </a:lnSpc>
              <a:spcBef>
                <a:spcPts val="0"/>
              </a:spcBef>
              <a:buNone/>
            </a:pP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5000"/>
              </a:lnSpc>
              <a:spcBef>
                <a:spcPts val="0"/>
              </a:spcBef>
              <a:buNone/>
            </a:pP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5000"/>
              </a:lnSpc>
              <a:spcBef>
                <a:spcPts val="0"/>
              </a:spcBef>
              <a:buNone/>
            </a:pP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5000"/>
              </a:lnSpc>
              <a:spcBef>
                <a:spcPts val="0"/>
              </a:spcBef>
              <a:buNone/>
            </a:pP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5000"/>
              </a:lnSpc>
              <a:spcBef>
                <a:spcPts val="0"/>
              </a:spcBef>
              <a:buNone/>
            </a:pP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9844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334963" y="0"/>
            <a:ext cx="11522075" cy="5770563"/>
          </a:xfrm>
        </p:spPr>
        <p:txBody>
          <a:bodyPr/>
          <a:lstStyle/>
          <a:p>
            <a:pPr marL="0" indent="0">
              <a:buNone/>
            </a:pPr>
            <a:r>
              <a:rPr lang="uk-UA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Соціальна реклама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це реклама, яка працює із ідеями, що володіють соціальною цінністю, і має за мету зміну відношення публіки до якоїсь актуальної проблеми. Терміном «соціальна реклама» повинна називатися будь-яка акція, в результаті якої виявляється неприємне для суспільства явище, а потім обов’язково пропонується спосіб вирішення цієї проблеми. </a:t>
            </a:r>
          </a:p>
          <a:p>
            <a:pPr marL="0" indent="0">
              <a:buNone/>
            </a:pPr>
            <a:r>
              <a:rPr lang="uk-UA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Комерційна реклама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це реклама, метою якої є продаж, лояльність до торгової марки/бренду або інші комерційні вигоди, які в майбутньому будуть трансформовані у додатковий прибуток. </a:t>
            </a:r>
          </a:p>
          <a:p>
            <a:pPr marL="0" indent="0">
              <a:spcBef>
                <a:spcPts val="0"/>
              </a:spcBef>
              <a:buNone/>
            </a:pP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носіями реклами прийнято розрізняти такі її види: </a:t>
            </a:r>
          </a:p>
          <a:p>
            <a:pPr marL="0" indent="0"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реклама на телебаченні; </a:t>
            </a:r>
          </a:p>
          <a:p>
            <a:pPr marL="0" indent="0"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на радіо; </a:t>
            </a:r>
          </a:p>
          <a:p>
            <a:pPr marL="0" indent="0"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в пресі; </a:t>
            </a:r>
          </a:p>
          <a:p>
            <a:pPr marL="0" indent="0"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зовнішня реклама на щитах; </a:t>
            </a:r>
          </a:p>
          <a:p>
            <a:pPr marL="0" indent="0"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реклама на транспорті; </a:t>
            </a:r>
          </a:p>
          <a:p>
            <a:pPr marL="0" indent="0"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реклама в транспорті;</a:t>
            </a:r>
          </a:p>
          <a:p>
            <a:pPr marL="0" indent="0"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WEB-реклама (Інтернет-реклама); </a:t>
            </a:r>
          </a:p>
          <a:p>
            <a:pPr marL="0" indent="0"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SMS-реклама. </a:t>
            </a:r>
          </a:p>
          <a:p>
            <a:pPr marL="0" indent="0">
              <a:spcBef>
                <a:spcPts val="0"/>
              </a:spcBef>
              <a:buNone/>
            </a:pP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06031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155349" y="0"/>
            <a:ext cx="11522075" cy="5460320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</p:txBody>
      </p:sp>
      <p:sp>
        <p:nvSpPr>
          <p:cNvPr id="2" name="Прямокутник 1"/>
          <p:cNvSpPr/>
          <p:nvPr/>
        </p:nvSpPr>
        <p:spPr>
          <a:xfrm>
            <a:off x="155349" y="0"/>
            <a:ext cx="11715523" cy="57232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Реклама на телебаченні</a:t>
            </a:r>
            <a:r>
              <a:rPr lang="uk-UA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це рекламні ролики, передачі і спонсорство, що транслюються на телеканалах і характеризуються візуальним і голосовим повідомленням. </a:t>
            </a: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Реклама на радіо</a:t>
            </a:r>
            <a:r>
              <a:rPr lang="uk-UA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це рекламні ролики та спонсорство передач, які транслюються на радіо каналах і характеризуються голосовим повідомлення. </a:t>
            </a:r>
            <a:endParaRPr lang="en-US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b="1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Реклама </a:t>
            </a:r>
            <a:r>
              <a:rPr lang="uk-UA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пресі</a:t>
            </a:r>
            <a:r>
              <a:rPr lang="uk-UA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власне рекламні повідомлення і рекламні статті, які публікуються в друкованих засобах масової інформації і характеризуються візуальним і текстовим повідомленням. 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Реклама </a:t>
            </a: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транспорті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це зовнішня реклама на транспортних засобах, переважно громадського користування, яка характеризується візуальним, рідше текстовим повідомленням, і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мобільністю.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Реклама </a:t>
            </a: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транспорті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це рекламні оголошення, які містяться всередині транспортних засобів громадського користування, доступні для пасажирів і характеризуються візуальним і текстовим повідомленням.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WEB-реклама </a:t>
            </a: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(веб-реклама)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це рекламні повідомлення, які містяться в Інтернеті і розповсюджуються за допомогою Інтернету, можуть характеризуватися, візуальним, текстовим, рідше голосовим повідомленням. Інтернет-реклама може набувати вигляд банерної реклами, інформаційних повідомлень або спаму.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Банер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це рекламне зображення із текстом, яке містить посилання на веб-сайт рекламодавця.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Спам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це коротке рекламне повідомлення із можливим посиланням на сайт.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SMS-реклама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це посилання спамів на мобільні телефони. Така реклама характеризується широким обхватом аудиторії, низької ціною і високою ефективністю, а також дуже «особистісним» характером цього каналу розповсюдження повідомлень. </a:t>
            </a: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79587590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Житомирська політехніка">
      <a:dk1>
        <a:srgbClr val="224D83"/>
      </a:dk1>
      <a:lt1>
        <a:sysClr val="window" lastClr="FFFFFF"/>
      </a:lt1>
      <a:dk2>
        <a:srgbClr val="FFFFFF"/>
      </a:dk2>
      <a:lt2>
        <a:srgbClr val="224D8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Житомирська політехніка">
      <a:majorFont>
        <a:latin typeface="Montserrat ExtraBold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17027</TotalTime>
  <Words>1612</Words>
  <Application>Microsoft Office PowerPoint</Application>
  <PresentationFormat>Широкий екран</PresentationFormat>
  <Paragraphs>179</Paragraphs>
  <Slides>16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16</vt:i4>
      </vt:variant>
    </vt:vector>
  </HeadingPairs>
  <TitlesOfParts>
    <vt:vector size="22" baseType="lpstr">
      <vt:lpstr>Arial</vt:lpstr>
      <vt:lpstr>Calibri</vt:lpstr>
      <vt:lpstr>Montserrat</vt:lpstr>
      <vt:lpstr>Montserrat ExtraBold</vt:lpstr>
      <vt:lpstr>Times New Roman</vt:lpstr>
      <vt:lpstr>Тема Office</vt:lpstr>
      <vt:lpstr> ЛЕКЦІЯ 7. МАРКЕТИНГОВІ КОМУНІКАЦІЇ В СИСТЕМІ УПРАВЛІННЯ ДІЯЛЬНІСТЮ ПІДПРИЄМСТВА   </vt:lpstr>
      <vt:lpstr>ПЛАН</vt:lpstr>
      <vt:lpstr>1. Сутність маркетингових комунікацій. Поняття маркетингового комунікаційного процесу </vt:lpstr>
      <vt:lpstr>До інструментів здійснення маркетингових комунікацій відносять:  1. Реклама.  2. Стимулювання збуту.  3. Прямий маркетинг.  4. Пабліситі та PR (паблік рилейшнз).  5. Спонсорство. 6. Виставки.  7. Упаковка. 8. Місце продажу і мистецтво збуту.  9. Інтернет.  10.Усна реклама.  11.Фірмовий стиль тощо.   До інструментів здійснення маркетингових комунікацій також відносять брендінг, вводячи поняття «комунікаційного бренду» – бренду, який несе інформацію людям.   Каналами маркетингових комунікацій є телебачення, радіо, газети, журнали, Інтернет, зовнішні носії, персонал, який здійснює продаж продукції, поштова розсилка каталогів тощо.  </vt:lpstr>
      <vt:lpstr>Презентація PowerPoint</vt:lpstr>
      <vt:lpstr>Презентація PowerPoint</vt:lpstr>
      <vt:lpstr>7.2. Реклама як інструмент здійснення маркетингових комунікацій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7.4. Прямий маркетинг та персональний продаж як форма маркетингових комунікацій </vt:lpstr>
      <vt:lpstr>Презентація PowerPoint</vt:lpstr>
      <vt:lpstr>Презентація PowerPoint</vt:lpstr>
      <vt:lpstr>ДЯКУЮ ЗА УВАГУ!!!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Новосьолов Іван Володимирович</dc:creator>
  <cp:lastModifiedBy>admin</cp:lastModifiedBy>
  <cp:revision>109</cp:revision>
  <dcterms:created xsi:type="dcterms:W3CDTF">2023-01-12T09:20:21Z</dcterms:created>
  <dcterms:modified xsi:type="dcterms:W3CDTF">2024-11-27T18:03:42Z</dcterms:modified>
</cp:coreProperties>
</file>