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43" r:id="rId3"/>
    <p:sldId id="344" r:id="rId4"/>
    <p:sldId id="345" r:id="rId5"/>
    <p:sldId id="346" r:id="rId6"/>
    <p:sldId id="347" r:id="rId7"/>
    <p:sldId id="257" r:id="rId8"/>
    <p:sldId id="281" r:id="rId9"/>
    <p:sldId id="342" r:id="rId10"/>
    <p:sldId id="334" r:id="rId11"/>
    <p:sldId id="335" r:id="rId12"/>
    <p:sldId id="336" r:id="rId13"/>
    <p:sldId id="337" r:id="rId14"/>
    <p:sldId id="339" r:id="rId15"/>
    <p:sldId id="340" r:id="rId16"/>
    <p:sldId id="338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44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735644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193608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2249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50953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9780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678080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0164080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8369030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808820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972676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4969742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542263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2066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6443197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3984742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7247069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612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50-2006-%D0%B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50-2006-%D0%B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50-2006-%D0%B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50-2006-%D0%B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50-2006-%D0%B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50-2006-%D0%B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805" y="1010193"/>
            <a:ext cx="10528663" cy="368507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Тема 6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err="1" smtClean="0">
                <a:solidFill>
                  <a:schemeClr val="tx1"/>
                </a:solidFill>
              </a:rPr>
              <a:t>Особливості</a:t>
            </a:r>
            <a:r>
              <a:rPr lang="ru-RU" sz="4400" dirty="0" smtClean="0">
                <a:solidFill>
                  <a:schemeClr val="tx1"/>
                </a:solidFill>
              </a:rPr>
              <a:t> </a:t>
            </a:r>
            <a:r>
              <a:rPr lang="ru-RU" sz="4400" dirty="0" err="1" smtClean="0">
                <a:solidFill>
                  <a:schemeClr val="tx1"/>
                </a:solidFill>
              </a:rPr>
              <a:t>проведення</a:t>
            </a:r>
            <a:r>
              <a:rPr lang="ru-RU" sz="4400" dirty="0" smtClean="0">
                <a:solidFill>
                  <a:schemeClr val="tx1"/>
                </a:solidFill>
              </a:rPr>
              <a:t> </a:t>
            </a:r>
            <a:r>
              <a:rPr lang="ru-RU" sz="4400" dirty="0" err="1" smtClean="0">
                <a:solidFill>
                  <a:schemeClr val="tx1"/>
                </a:solidFill>
              </a:rPr>
              <a:t>ревізій</a:t>
            </a:r>
            <a:r>
              <a:rPr lang="ru-RU" sz="4400" dirty="0" smtClean="0">
                <a:solidFill>
                  <a:schemeClr val="tx1"/>
                </a:solidFill>
              </a:rPr>
              <a:t> Державною </a:t>
            </a:r>
            <a:r>
              <a:rPr lang="ru-RU" sz="4400" dirty="0" err="1" smtClean="0">
                <a:solidFill>
                  <a:schemeClr val="tx1"/>
                </a:solidFill>
              </a:rPr>
              <a:t>аудиторською</a:t>
            </a:r>
            <a:r>
              <a:rPr lang="ru-RU" sz="4400" dirty="0" smtClean="0">
                <a:solidFill>
                  <a:schemeClr val="tx1"/>
                </a:solidFill>
              </a:rPr>
              <a:t> службою. Акт </a:t>
            </a:r>
            <a:r>
              <a:rPr lang="ru-RU" sz="4400" dirty="0" err="1" smtClean="0">
                <a:solidFill>
                  <a:schemeClr val="tx1"/>
                </a:solidFill>
              </a:rPr>
              <a:t>ревізії</a:t>
            </a:r>
            <a:endParaRPr lang="uk-UA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99484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4117"/>
          </a:xfrm>
        </p:spPr>
        <p:txBody>
          <a:bodyPr/>
          <a:lstStyle/>
          <a:p>
            <a:r>
              <a:rPr lang="uk-UA" dirty="0" smtClean="0"/>
              <a:t>Структура акту ревізії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вступній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підставу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тему,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місцезнаходження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організаційно-правову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форму та форму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підлягав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проводили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підлягав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констатуючій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і﻿нформацію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розрізі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способом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вибірковим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суцільним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та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документами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установленому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9711"/>
          </a:xfrm>
        </p:spPr>
        <p:txBody>
          <a:bodyPr/>
          <a:lstStyle/>
          <a:p>
            <a:pPr algn="ctr"/>
            <a:r>
              <a:rPr lang="uk-UA" dirty="0" smtClean="0"/>
              <a:t>Акт ревізії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392703"/>
            <a:ext cx="8596668" cy="4648660"/>
          </a:xfrm>
        </p:spPr>
        <p:txBody>
          <a:bodyPr/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примірниках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перший — для органу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правоохоронним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органам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Останній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правоохоронним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Посадова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особа органу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візує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примірники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сторінці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робиться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унеможливлення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підробки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аркушів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акта.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останній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сторінці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сторінок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829995"/>
            <a:ext cx="8596668" cy="521136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особис﻿то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розписку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головному бухгалтеру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канцелярію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рекоме﻿ндованим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поштовим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відправленням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повідомленням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бухгалтер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зобов’язані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викладеними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фактами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підписати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Пряму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вказівку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hlinkClick r:id="rId2" tooltip="п. 40 Порядку № 550"/>
              </a:rPr>
              <a:t>п. 40 Порядку № 550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 smtClean="0"/>
              <a:t>Правил﻿а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підписання</a:t>
            </a:r>
            <a:r>
              <a:rPr lang="ru-RU" sz="3100" b="1" dirty="0" smtClean="0"/>
              <a:t> </a:t>
            </a:r>
            <a:r>
              <a:rPr lang="uk-UA" sz="3100" dirty="0" smtClean="0"/>
              <a:t>акту ревізії без заперечень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477109"/>
            <a:ext cx="8596668" cy="456425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посадова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особа органу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бухгалтер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уповноважена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Трапляється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боку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відповідальними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колишні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бухгалтер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У такому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потребу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ознайомленні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колишніми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посадова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особа органу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2" tooltip="п. 36 Порядку № 550"/>
              </a:rPr>
              <a:t>п. 36 Порядку № 550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централізованої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бухгалтерії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обслуговує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посадова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особа органу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бухгалтер органу,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утворена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централізована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бухгалтерія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886265"/>
            <a:ext cx="8596668" cy="515509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примірники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особис﻿то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розписку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керівнику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головному бухгалтеру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через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канцелярію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рекоме﻿ндованим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поштовим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відправленням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повідомленням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бухгалтер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зобов’язані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ознайомитися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погодження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викладеними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фактами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підписати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примірники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Повернути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примірники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Пряму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вказівку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2" tooltip="п. 40 Порядку № 550"/>
              </a:rPr>
              <a:t>п. 40 Порядку № 550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Підписання акту ревізії без заперечень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47447"/>
            <a:ext cx="8596668" cy="4493916"/>
          </a:xfrm>
        </p:spPr>
        <p:txBody>
          <a:bodyPr/>
          <a:lstStyle/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буде повернуто органу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строк,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посадові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засвідчать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актом про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відмову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підпису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У такому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відмову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проінформовані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держвлади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ОМС.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неповернення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третього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примірників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2" tooltip="Порядком № 550"/>
              </a:rPr>
              <a:t>Порядком № 550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правоохоронним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органам акт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відмову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завірену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копію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другого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примірника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примірник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наступного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моменту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підписаних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примірників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44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Підписання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запереченнями</a:t>
            </a:r>
            <a:r>
              <a:rPr lang="ru-RU" b="1" dirty="0" smtClean="0"/>
              <a:t> (</a:t>
            </a:r>
            <a:r>
              <a:rPr lang="ru-RU" b="1" dirty="0" err="1" smtClean="0"/>
              <a:t>зауваженнями</a:t>
            </a:r>
            <a:r>
              <a:rPr lang="ru-RU" b="1" dirty="0" smtClean="0"/>
              <a:t>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9537" y="1871004"/>
            <a:ext cx="8596668" cy="4212562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заперечень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зауважень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бухгалтер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особи установи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підписують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застереженням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  <a:hlinkClick r:id="rId2" tooltip="п. 40 Порядку № 550"/>
              </a:rPr>
              <a:t>п. 40 Порядку № 550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вирішили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підписати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акт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запереченнями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зауваженнями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то у строк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підписаного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надати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письмові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зауваження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  <a:hlinkClick r:id="rId2" tooltip="п. 42 Порядку № 550"/>
              </a:rPr>
              <a:t>п. 42 Порядку № 550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Майте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строку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надасте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письмові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орган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вжити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заперечень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зауважень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орган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проаналізувати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правильність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обґрунтувань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викладених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запереченнях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зауваженнях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надати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письмовий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посадові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вимагати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  <a:hlinkClick r:id="rId2" tooltip="п. 44 Порядку № 550"/>
              </a:rPr>
              <a:t>п. 44 Порядку № 550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6831"/>
          </a:xfrm>
        </p:spPr>
        <p:txBody>
          <a:bodyPr/>
          <a:lstStyle/>
          <a:p>
            <a:pPr algn="ctr"/>
            <a:r>
              <a:rPr lang="uk-UA" dirty="0" smtClean="0"/>
              <a:t>Визначення </a:t>
            </a:r>
            <a:r>
              <a:rPr lang="uk-UA" dirty="0" smtClean="0"/>
              <a:t>поняття </a:t>
            </a:r>
            <a:r>
              <a:rPr lang="uk-UA" dirty="0" smtClean="0"/>
              <a:t>ревізії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41009" y="1237957"/>
            <a:ext cx="7315200" cy="5190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6831"/>
          </a:xfrm>
        </p:spPr>
        <p:txBody>
          <a:bodyPr/>
          <a:lstStyle/>
          <a:p>
            <a:pPr algn="ctr"/>
            <a:r>
              <a:rPr lang="uk-UA" dirty="0" smtClean="0"/>
              <a:t>Принципи ревізії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89649" y="1350499"/>
            <a:ext cx="6457071" cy="426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2529" y="351692"/>
            <a:ext cx="6288259" cy="603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2708" y="801858"/>
            <a:ext cx="8285870" cy="4135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92702" y="675249"/>
            <a:ext cx="7132320" cy="5556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8972" y="576775"/>
            <a:ext cx="7385539" cy="5866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159671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/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Перш за все давайте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звернемося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2" tooltip="Порядку № 550"/>
              </a:rPr>
              <a:t>Порядку № 550</a:t>
            </a:r>
            <a:r>
              <a:rPr lang="ru-RU" sz="2000" i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фахівці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i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інспектування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аудиторською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службою,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міжрегіональними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територіальними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органами,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затверджений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постановою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КМУ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20.04.2006 № 550.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Нагадаємо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проведеної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оформляють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Акт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паперовому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носії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аркуш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оформляють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бланку органу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Держаудитслужби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документа (акт), дату, номер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вступну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констатуючу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2" tooltip="п. 35 Порядку № 550"/>
              </a:rPr>
              <a:t>п. 35 Порядку № 550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3218"/>
            <a:ext cx="8596668" cy="661182"/>
          </a:xfrm>
        </p:spPr>
        <p:txBody>
          <a:bodyPr/>
          <a:lstStyle/>
          <a:p>
            <a:pPr algn="ctr"/>
            <a:r>
              <a:rPr lang="uk-UA" dirty="0" smtClean="0"/>
              <a:t>Структура акту ревізії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22363" y="815926"/>
            <a:ext cx="7399605" cy="58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364</TotalTime>
  <Words>722</Words>
  <Application>Microsoft Office PowerPoint</Application>
  <PresentationFormat>Произвольный</PresentationFormat>
  <Paragraphs>45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 Тема 6 Особливості проведення ревізій Державною аудиторською службою. Акт ревізії</vt:lpstr>
      <vt:lpstr>Визначення поняття ревізії</vt:lpstr>
      <vt:lpstr>Принципи ревізії</vt:lpstr>
      <vt:lpstr>Слайд 4</vt:lpstr>
      <vt:lpstr>Слайд 5</vt:lpstr>
      <vt:lpstr>Слайд 6</vt:lpstr>
      <vt:lpstr>Слайд 7</vt:lpstr>
      <vt:lpstr>Слайд 8</vt:lpstr>
      <vt:lpstr>Структура акту ревізії</vt:lpstr>
      <vt:lpstr>Структура акту ревізії</vt:lpstr>
      <vt:lpstr>Акт ревізії</vt:lpstr>
      <vt:lpstr>Слайд 12</vt:lpstr>
      <vt:lpstr>Правил﻿а підписання акту ревізії без заперечень  </vt:lpstr>
      <vt:lpstr>Слайд 14</vt:lpstr>
      <vt:lpstr>Підписання акту ревізії без заперечень</vt:lpstr>
      <vt:lpstr>Підписання із запереченнями (зауваженнями)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 Оцінювання результативності фінансово-господарської діяльності та системи мотивації</dc:title>
  <dc:creator>Прохорчук Наталія Олегівна</dc:creator>
  <cp:lastModifiedBy>User</cp:lastModifiedBy>
  <cp:revision>53</cp:revision>
  <dcterms:created xsi:type="dcterms:W3CDTF">2022-09-21T08:48:38Z</dcterms:created>
  <dcterms:modified xsi:type="dcterms:W3CDTF">2023-03-23T06:59:03Z</dcterms:modified>
</cp:coreProperties>
</file>