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636E8C7-318D-4592-8FC3-B0382DA64D18}" type="datetimeFigureOut">
              <a:rPr lang="uk-UA" smtClean="0"/>
              <a:t>01.11.2021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6D00DC2-4CB2-4791-BC5D-706CC2F6C4D8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effectLst/>
                <a:latin typeface="Times New Roman" pitchFamily="18" charset="0"/>
                <a:cs typeface="Times New Roman" pitchFamily="18" charset="0"/>
              </a:rPr>
              <a:t>Організація оплати праці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047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76672"/>
            <a:ext cx="7416824" cy="5328592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/>
              <a:t>3. Системи оплати праці спеціалістів і керівників</a:t>
            </a:r>
            <a:endParaRPr lang="uk-UA" dirty="0"/>
          </a:p>
          <a:p>
            <a:r>
              <a:rPr lang="uk-UA" dirty="0"/>
              <a:t> </a:t>
            </a:r>
          </a:p>
          <a:p>
            <a:r>
              <a:rPr lang="uk-UA" dirty="0"/>
              <a:t>Особливість заробітної плати керівників, спеціалістів і службовців визначається тим, що робота цих категорій важко піддається нормуванню. Тому оплата їх праці встановлюється на основі схем посадових окладів.</a:t>
            </a:r>
          </a:p>
          <a:p>
            <a:r>
              <a:rPr lang="uk-UA" i="1" dirty="0"/>
              <a:t>Посадовий оклад — </a:t>
            </a:r>
            <a:r>
              <a:rPr lang="uk-UA" dirty="0"/>
              <a:t>абсолютний розмір заробітної плати, що встанов­люється відповідно до посади, яку займає працівник, і може коливатися в межах від мінімального до максимального рівня.</a:t>
            </a:r>
          </a:p>
          <a:p>
            <a:r>
              <a:rPr lang="uk-UA" dirty="0"/>
              <a:t>Схеми посадових окладів передбачають різний рівень окладів в за­лежності від групи, до якої віднесено підприємство. Фактори, які визначають групу:</a:t>
            </a:r>
          </a:p>
          <a:p>
            <a:r>
              <a:rPr lang="uk-UA" dirty="0"/>
              <a:t>— вартість основних виробничих фондів і ефективність їх викорис­тання;</a:t>
            </a:r>
          </a:p>
          <a:p>
            <a:r>
              <a:rPr lang="uk-UA" dirty="0"/>
              <a:t>- тип виробництва;</a:t>
            </a:r>
          </a:p>
          <a:p>
            <a:r>
              <a:rPr lang="uk-UA" dirty="0"/>
              <a:t>— чисельність промислово-виробничого персоналу;</a:t>
            </a:r>
          </a:p>
          <a:p>
            <a:r>
              <a:rPr lang="uk-UA" dirty="0"/>
              <a:t>— ріст продуктивності праці;</a:t>
            </a:r>
          </a:p>
          <a:p>
            <a:r>
              <a:rPr lang="uk-UA" dirty="0"/>
              <a:t>— об'єм складності і якості продукції, що випускається.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1505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548680"/>
            <a:ext cx="7416824" cy="5472608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Ці фактори оцінюються за системою балів. За їх сумою підприєм­ство відносять до певної групи (всіх груп — 7). Очевидно, що розмір окла­ду в межах однієї і тієї ж посади значно відрізняється в залежності від групи підприємства.</a:t>
            </a:r>
          </a:p>
          <a:p>
            <a:r>
              <a:rPr lang="uk-UA" dirty="0"/>
              <a:t>Цехи підприємства також поділяються на групи (4 </a:t>
            </a:r>
            <a:r>
              <a:rPr lang="uk-UA" dirty="0" err="1"/>
              <a:t>групи</a:t>
            </a:r>
            <a:r>
              <a:rPr lang="uk-UA" dirty="0"/>
              <a:t>). Основ­ними показниками віднесення цехів до певної групи є:</a:t>
            </a:r>
          </a:p>
          <a:p>
            <a:r>
              <a:rPr lang="uk-UA" dirty="0"/>
              <a:t>— планова чисельність робітників;</a:t>
            </a:r>
          </a:p>
          <a:p>
            <a:r>
              <a:rPr lang="uk-UA" dirty="0"/>
              <a:t>— тип виробництва;</a:t>
            </a:r>
          </a:p>
          <a:p>
            <a:r>
              <a:rPr lang="uk-UA" dirty="0"/>
              <a:t>— складність продукції, що випускається.</a:t>
            </a:r>
          </a:p>
          <a:p>
            <a:r>
              <a:rPr lang="uk-UA" dirty="0"/>
              <a:t>Оплата праці майстрів диференціюється залежно від складності про­дукції, що випускається на дільниці. Передбачено 3 групи дільниць і, відповідно, 3 рівні оплати:</a:t>
            </a:r>
          </a:p>
          <a:p>
            <a:r>
              <a:rPr lang="uk-UA" dirty="0"/>
              <a:t>1 — дільниці, на яких випускається особливо складна продукція;</a:t>
            </a:r>
          </a:p>
          <a:p>
            <a:r>
              <a:rPr lang="uk-UA" dirty="0"/>
              <a:t>2 — дільниці, на яких здійснюється випуск складної продукції;</a:t>
            </a:r>
          </a:p>
          <a:p>
            <a:r>
              <a:rPr lang="uk-UA" dirty="0"/>
              <a:t>3 — всі інші дільниці.</a:t>
            </a:r>
          </a:p>
          <a:p>
            <a:r>
              <a:rPr lang="uk-UA" dirty="0"/>
              <a:t>Віднесення цехів і дільниць до </a:t>
            </a:r>
            <a:r>
              <a:rPr lang="uk-UA" dirty="0" err="1"/>
              <a:t>пе</a:t>
            </a:r>
            <a:r>
              <a:rPr lang="uk-UA" dirty="0"/>
              <a:t> </a:t>
            </a:r>
            <a:r>
              <a:rPr lang="uk-UA" dirty="0" err="1"/>
              <a:t>вної</a:t>
            </a:r>
            <a:r>
              <a:rPr lang="uk-UA" dirty="0"/>
              <a:t> групи проводиться відповідно до діючих методик та інструктивних матеріалів.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4818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7992888" cy="5976664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Оклади інженерів-конструкторів і технологів встановлюються за­лежно від кваліфікації, досвіду і стажу роботи. По цих показниках їм при­своюється певна категорія (1,2 або 3).</a:t>
            </a:r>
          </a:p>
          <a:p>
            <a:r>
              <a:rPr lang="uk-UA" dirty="0"/>
              <a:t>Для старших інженерів, </a:t>
            </a:r>
            <a:r>
              <a:rPr lang="uk-UA" dirty="0" err="1"/>
              <a:t>інженерів</a:t>
            </a:r>
            <a:r>
              <a:rPr lang="uk-UA" dirty="0"/>
              <a:t>, механіків, техніків передбачено дві групи окладів: для осіб, зайнятих у виробництві особливо складної продукції, і для осіб, </a:t>
            </a:r>
            <a:r>
              <a:rPr lang="uk-UA" dirty="0" err="1"/>
              <a:t>зай</a:t>
            </a:r>
            <a:r>
              <a:rPr lang="uk-UA" dirty="0"/>
              <a:t> </a:t>
            </a:r>
            <a:r>
              <a:rPr lang="uk-UA" dirty="0" err="1"/>
              <a:t>нятих</a:t>
            </a:r>
            <a:r>
              <a:rPr lang="uk-UA" dirty="0"/>
              <a:t> у виробництві всієї іншої продукції, неза­лежно від групи підприємства.</a:t>
            </a:r>
          </a:p>
          <a:p>
            <a:r>
              <a:rPr lang="uk-UA" dirty="0"/>
              <a:t>За рівнем оплати праці молодшого обслуговуючого персоналу всі підприємства поділено на дві групи: підприємства важкої індустрії і підприємства текстильної та легкої промисловості.</a:t>
            </a:r>
          </a:p>
          <a:p>
            <a:r>
              <a:rPr lang="uk-UA" dirty="0"/>
              <a:t>Крім зазначеного вище, штатно-окладною системою передбачено різний рівень окладів залежно від освіти, умов роботи тощо. Рівень кваліфікації працівників управління, ІТП, службовців враховується </a:t>
            </a:r>
            <a:r>
              <a:rPr lang="uk-UA" dirty="0" err="1"/>
              <a:t>на-</a:t>
            </a:r>
            <a:r>
              <a:rPr lang="uk-UA" dirty="0"/>
              <a:t> звою посади і диференціацією окладів в межах «вилки» (мінімального і максимального окладів для даної посади). Підприємство має право вста­новлювати доплати до заробітної плати висококваліфікованим праців­никам (в межах планового фонду заробітної плати).</a:t>
            </a:r>
          </a:p>
          <a:p>
            <a:r>
              <a:rPr lang="uk-UA" dirty="0"/>
              <a:t>З метою більшої матеріальної зацікавленості в досягненні підприєм­ством високих якісних і кількісних показників для керівників, ІТП, служ­бовців тощо вводяться різноманітні види преміювання і затверджуються його умови (положення). Наприклад, ІТП і службовці отримують премії за впровадження нової техніки, зниження собівартості продукції, освоє­ння виробництва нових виробів, підвищення рівня використання </a:t>
            </a:r>
            <a:r>
              <a:rPr lang="uk-UA" dirty="0" err="1"/>
              <a:t>вироб-ничихпотужностей</a:t>
            </a:r>
            <a:r>
              <a:rPr lang="uk-UA" dirty="0"/>
              <a:t> при </a:t>
            </a:r>
            <a:r>
              <a:rPr lang="uk-UA" dirty="0" err="1"/>
              <a:t>заданійякості</a:t>
            </a:r>
            <a:r>
              <a:rPr lang="uk-UA" dirty="0"/>
              <a:t> продукції тощо.</a:t>
            </a:r>
          </a:p>
          <a:p>
            <a:r>
              <a:rPr lang="uk-UA" dirty="0"/>
              <a:t>На підприємстві всі посади, чисельність працівників на кожній по­саді, а також посадові оклади обумовлені штатним розписом.</a:t>
            </a:r>
          </a:p>
          <a:p>
            <a:r>
              <a:rPr lang="ru-RU" dirty="0"/>
              <a:t> 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3171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04664"/>
            <a:ext cx="7848872" cy="5904656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/>
              <a:t>1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. Економічна суть заробітної плати. Тарифна система і її елементи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Заробітна плата (оплата праці) 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будь-який заробіток, обчисле­ний, як правило, у грошовому виразі, що за трудовим договором випла­чується власником або уповноваженим ним органом працівнику за вико­нану роботу, виготовлену продукцію чи надані послуги.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В умовах ринкової економіки заробітна плата виконує наступні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функції.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відтворювальну—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як джерело відтворення робочої сили;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стимулюючу—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встановлення рівня зарплати залежно від кількості та якості праці;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регулюючу—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як засіб перерозподілу кадрів;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соціальну—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забезпечення соціальної справедливості - однакової оплати за однакову роботу.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Організація (регулювання) заробітної плати в Україні здійснюється на двох рівнях: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 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на державному рівні 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за допомогою тарифної системи, шляхом встановлення мінімальної заробітної плати і галузевих співвідношень, через систему оподаткування підприємств і доходів працівників тощо;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нарівні підприємства—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згідно системи тарифних угод (вибір форм і систем оплати праці, встановлення тарифних ставок та посадових ок­ладів, видів і розмірів доплат, надбавок і премій, оплати за контактом тощо).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7726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75187" y="339213"/>
            <a:ext cx="7885245" cy="5178019"/>
          </a:xfrm>
        </p:spPr>
        <p:txBody>
          <a:bodyPr>
            <a:noAutofit/>
          </a:bodyPr>
          <a:lstStyle/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Згідно із Законом України "Про оплату праці" заробітна плата скла­дається з двох частин: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основна заробітна плата —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це оплата за виконану конкретним виконавцем роботу, яка визначається тарифними ставками, відрядними розцінками, посадовими окладами, а також надбавками і доплатами, встановленими законом;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додаткова оплата праці —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це оплата, яка залежить від підсумко­вих результатів діяльності підприємства, і виплачується у вигляді премій, заохочень, надбавок і доплат, непередбачених законом або в розмірах по­над встановлені законом нормативи.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Розрізняють два види заробітної плати: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номінальну заробітну плату -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суму коштів в грошовому виразі, от­риману працівником за певний період часу (день, місяць, рік);</a:t>
            </a:r>
          </a:p>
          <a:p>
            <a:pPr lvl="0"/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реальну заробітну тату—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купівельну спроможність номінальної зар­плати, тобто кількість товарів і послуг, яку можна придбати за цю зарплату. 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Оплата праці повинна Ґрунтуватись на таких принципах: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— праця повинна бути оплачена залежно від її кількості та якості;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— зарплата повинна залежати від кваліфікації працівника і умов ро­боти;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— зарплата повинна бути такою, щоб працівник міг утримувати себе і свою сім'ю;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— заробітна плата повинна складатися з двох частин: фіксованої (на рівні прожиткового мінімуму) та змінної (залежної від досягнутих успіхів).</a:t>
            </a:r>
          </a:p>
          <a:p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26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8064896" cy="5544616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Організація оплати праці на підприємстві охоплює:</a:t>
            </a:r>
          </a:p>
          <a:p>
            <a:r>
              <a:rPr lang="uk-UA" dirty="0"/>
              <a:t>— визначення форм та систем оплати праці;</a:t>
            </a:r>
          </a:p>
          <a:p>
            <a:pPr lvl="0"/>
            <a:r>
              <a:rPr lang="uk-UA" dirty="0"/>
              <a:t>розробку системи тарифних ставок та посадових окладів;</a:t>
            </a:r>
          </a:p>
          <a:p>
            <a:r>
              <a:rPr lang="uk-UA" dirty="0"/>
              <a:t>— розробку критеріїв і визначення розмірів доплат за окремі досяг­нення;</a:t>
            </a:r>
          </a:p>
          <a:p>
            <a:r>
              <a:rPr lang="uk-UA" dirty="0"/>
              <a:t>—  обґрунтування показників та системи преміювання працівників.</a:t>
            </a:r>
          </a:p>
          <a:p>
            <a:r>
              <a:rPr lang="uk-UA" dirty="0"/>
              <a:t>В основі організації оплати праці лежить тарифна система.</a:t>
            </a:r>
          </a:p>
          <a:p>
            <a:r>
              <a:rPr lang="uk-UA" i="1" dirty="0"/>
              <a:t>Тарифна система — </a:t>
            </a:r>
            <a:r>
              <a:rPr lang="uk-UA" dirty="0"/>
              <a:t>це сукупність нормативів, які визначають диференціацію оплати праці залежно від її складності, умов, форм зарплати і галузі виробництва.</a:t>
            </a:r>
          </a:p>
          <a:p>
            <a:r>
              <a:rPr lang="uk-UA" dirty="0"/>
              <a:t>Основні елементи тарифної системи:</a:t>
            </a:r>
          </a:p>
          <a:p>
            <a:r>
              <a:rPr lang="uk-UA" dirty="0"/>
              <a:t>1. </a:t>
            </a:r>
            <a:r>
              <a:rPr lang="uk-UA" i="1" dirty="0"/>
              <a:t>Тарифно-кваліфікаційні довідники — </a:t>
            </a:r>
            <a:r>
              <a:rPr lang="uk-UA" dirty="0"/>
              <a:t>збірники, що містять перелік кваліфікаційних характеристик робіт, а також знань і вмінь, якими пови­нен володіти робітник певної професії і розряду.</a:t>
            </a:r>
          </a:p>
          <a:p>
            <a:r>
              <a:rPr lang="uk-UA" dirty="0"/>
              <a:t>Довідник по кожній професії і розряду містить три розділи:</a:t>
            </a:r>
          </a:p>
          <a:p>
            <a:r>
              <a:rPr lang="uk-UA" dirty="0"/>
              <a:t>а) "характеристика робіт" </a:t>
            </a:r>
          </a:p>
          <a:p>
            <a:r>
              <a:rPr lang="uk-UA" dirty="0"/>
              <a:t>б) "повинен знати" </a:t>
            </a:r>
          </a:p>
          <a:p>
            <a:r>
              <a:rPr lang="uk-UA" dirty="0"/>
              <a:t>в) "приклади робіт" —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3812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548680"/>
            <a:ext cx="7848872" cy="5256584"/>
          </a:xfrm>
        </p:spPr>
        <p:txBody>
          <a:bodyPr>
            <a:normAutofit/>
          </a:bodyPr>
          <a:lstStyle/>
          <a:p>
            <a:r>
              <a:rPr lang="uk-UA" dirty="0"/>
              <a:t>2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Тарифна сітка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—це шкала, з допомогою якої всі роботи поділяють­ся на групи (розряди) залежно від складності праці, затраченої на їх виконання.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Тарифні сітки включають тарифні розряди і тарифні коефіцієнти.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Тарифний розряд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це показник, який відображає рівень кваліфікації ро­бітника.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Тарифний коефіцієнт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показує в скільки разів оплата праці робіт­ника даного розряду більша від оплати праці робітника першого розряду.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Годинні тарифні ставки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визначають рівень оплати праці робітника відповідного розряду за 1 годину. Тарифна ставка 1 -го розряду є основною. Годинні тарифні ставки інших розрядів розраховуються через тарифні коефіцієнти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21797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476672"/>
            <a:ext cx="7632848" cy="5688632"/>
          </a:xfrm>
        </p:spPr>
        <p:txBody>
          <a:bodyPr>
            <a:normAutofit fontScale="70000" lnSpcReduction="20000"/>
          </a:bodyPr>
          <a:lstStyle/>
          <a:p>
            <a:r>
              <a:rPr lang="uk-UA" b="1" dirty="0"/>
              <a:t>2. Основні форми та системи оплати праці робітників</a:t>
            </a:r>
            <a:endParaRPr lang="uk-UA" dirty="0"/>
          </a:p>
          <a:p>
            <a:r>
              <a:rPr lang="uk-UA" dirty="0"/>
              <a:t> </a:t>
            </a:r>
          </a:p>
          <a:p>
            <a:r>
              <a:rPr lang="uk-UA" dirty="0"/>
              <a:t>Організація оплати праці робітників повинна забезпечувати за­лежність величини заробітної плати кожного робітника від його особис­того вкладу і від кінцевих результатів роботи колективу. У звичайних системах заробітної плати робітників враховується кількість виготовле­ної продукції або кількість відпрацьованого часу. Відповідно до цього, на підприємствах використовують дві </a:t>
            </a:r>
            <a:r>
              <a:rPr lang="uk-UA" i="1" dirty="0"/>
              <a:t>основні форми </a:t>
            </a:r>
            <a:r>
              <a:rPr lang="uk-UA" dirty="0"/>
              <a:t>оплати праці: відрядну і погодинну.</a:t>
            </a:r>
          </a:p>
          <a:p>
            <a:r>
              <a:rPr lang="uk-UA" dirty="0"/>
              <a:t>При </a:t>
            </a:r>
            <a:r>
              <a:rPr lang="uk-UA" i="1" dirty="0"/>
              <a:t>відрядній формі </a:t>
            </a:r>
            <a:r>
              <a:rPr lang="uk-UA" dirty="0"/>
              <a:t>праця оплачується залежно від кількості виго­товленої продукції (виконаної роботи) заданої якості. Оплата здійснюєть­ся за нормами і розцінками, що встановлюються згідно розряду викону­ваної роботи.</a:t>
            </a:r>
          </a:p>
          <a:p>
            <a:r>
              <a:rPr lang="uk-UA" dirty="0"/>
              <a:t>Таку форму доцільно використовувати:</a:t>
            </a:r>
          </a:p>
          <a:p>
            <a:r>
              <a:rPr lang="uk-UA" dirty="0"/>
              <a:t>— при можливості чіткого нормування роботи;</a:t>
            </a:r>
          </a:p>
          <a:p>
            <a:r>
              <a:rPr lang="uk-UA" dirty="0"/>
              <a:t>— за умови, що працівники мають реальну можливість збільшувати обсяг випуску продукції і це збільшення обсягу не приведе до погіршення</a:t>
            </a:r>
          </a:p>
          <a:p>
            <a:r>
              <a:rPr lang="uk-UA" dirty="0"/>
              <a:t>якості.</a:t>
            </a:r>
          </a:p>
          <a:p>
            <a:r>
              <a:rPr lang="uk-UA" dirty="0"/>
              <a:t>Системи відрядної форми оплати праці є наступні:</a:t>
            </a:r>
          </a:p>
          <a:p>
            <a:r>
              <a:rPr lang="uk-UA" dirty="0"/>
              <a:t>1 . </a:t>
            </a:r>
            <a:r>
              <a:rPr lang="uk-UA" i="1" dirty="0"/>
              <a:t>Пряма відрядна </a:t>
            </a:r>
            <a:r>
              <a:rPr lang="uk-UA" dirty="0"/>
              <a:t>— передбачає оплату лише за виготовлену продукцію </a:t>
            </a:r>
          </a:p>
          <a:p>
            <a:r>
              <a:rPr lang="uk-UA" dirty="0"/>
              <a:t>2. </a:t>
            </a:r>
            <a:r>
              <a:rPr lang="uk-UA" i="1" dirty="0"/>
              <a:t>Відрядно—преміальна</a:t>
            </a:r>
            <a:endParaRPr lang="uk-UA" dirty="0"/>
          </a:p>
          <a:p>
            <a:r>
              <a:rPr lang="uk-UA" dirty="0"/>
              <a:t>3. </a:t>
            </a:r>
            <a:r>
              <a:rPr lang="uk-UA" i="1" dirty="0"/>
              <a:t>Відрядно—прогресивна </a:t>
            </a:r>
            <a:endParaRPr lang="uk-UA" dirty="0"/>
          </a:p>
          <a:p>
            <a:r>
              <a:rPr lang="uk-UA" dirty="0"/>
              <a:t>4. </a:t>
            </a:r>
            <a:r>
              <a:rPr lang="uk-UA" i="1" dirty="0"/>
              <a:t>Непряма відрядна</a:t>
            </a:r>
            <a:endParaRPr lang="uk-UA" dirty="0"/>
          </a:p>
          <a:p>
            <a:r>
              <a:rPr lang="uk-UA" dirty="0"/>
              <a:t>5. Для оплати колективної праці (наприклад бригади робітників) використовуються: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74888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04664"/>
            <a:ext cx="7848872" cy="5616624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- </a:t>
            </a:r>
            <a:r>
              <a:rPr lang="uk-UA" i="1" dirty="0"/>
              <a:t>пряма відрядна колективна оплата, </a:t>
            </a:r>
            <a:r>
              <a:rPr lang="uk-UA" dirty="0"/>
              <a:t>де заробітна плата робітника в поставлена в пряму залежність від фактичного колективного виробітку</a:t>
            </a:r>
          </a:p>
          <a:p>
            <a:r>
              <a:rPr lang="uk-UA" i="1" dirty="0"/>
              <a:t>- відрядна бригадна оплата праці по </a:t>
            </a:r>
            <a:r>
              <a:rPr lang="uk-UA" dirty="0"/>
              <a:t>кінцевих результатах за єдиним нарядом. Єдиний наряд (документ для встановлення завдання, обсягу виконання робіт і оплати праці) забезпечує колективну і індивідуальну зацікавленість в результатах роботи (продуктивність, якість, економія ма­теріальних ресурсів тощо) .</a:t>
            </a:r>
          </a:p>
          <a:p>
            <a:r>
              <a:rPr lang="uk-UA" dirty="0"/>
              <a:t>Розподіл колективної заробітної плати між членами бригади прово­диться згідно присвоєного робітникові розряду і фактично відпрацьова­ного часу. За згодою членів бригади для цього можуть використовуватись коефіцієнти трудової участі, які диференціюють заробітну плату кожно­го члена бригади відповідно до його трудового вкладу (але тут заробітна плата не повинна бути меншою від заробітної плати по тарифу за відпра­цьований час).</a:t>
            </a:r>
          </a:p>
          <a:p>
            <a:r>
              <a:rPr lang="uk-UA" i="1" dirty="0"/>
              <a:t>6. Акордна — </a:t>
            </a:r>
            <a:r>
              <a:rPr lang="uk-UA" dirty="0"/>
              <a:t>передбачає, що загальна сума заробітної плати встанов­люється за весь конкретний обсяг робіт із зазначенням строку виконан­ня. Може використовуватись для розрахунку заробітної плати як окре­мим робітникам, так і для колективної оплати праці.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39062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01408" cy="5361776"/>
          </a:xfrm>
        </p:spPr>
        <p:txBody>
          <a:bodyPr>
            <a:normAutofit fontScale="62500" lnSpcReduction="20000"/>
          </a:bodyPr>
          <a:lstStyle/>
          <a:p>
            <a:r>
              <a:rPr lang="uk-UA" dirty="0"/>
              <a:t>При </a:t>
            </a:r>
            <a:r>
              <a:rPr lang="uk-UA" i="1" dirty="0"/>
              <a:t>погодинній формі робота </a:t>
            </a:r>
            <a:r>
              <a:rPr lang="uk-UA" dirty="0"/>
              <a:t>працівника оплачується залежно від кількості відпрацьованого робочого часу та його кваліфікації.</a:t>
            </a:r>
          </a:p>
          <a:p>
            <a:r>
              <a:rPr lang="uk-UA" dirty="0"/>
              <a:t>Погодинна форма оплати праці застосовується:</a:t>
            </a:r>
          </a:p>
          <a:p>
            <a:r>
              <a:rPr lang="uk-UA" dirty="0"/>
              <a:t>— при виконанні важливих високоточних робіт;</a:t>
            </a:r>
          </a:p>
          <a:p>
            <a:r>
              <a:rPr lang="uk-UA" dirty="0"/>
              <a:t>— при неможливості встановлення точних норм обсягу робіт;</a:t>
            </a:r>
          </a:p>
          <a:p>
            <a:r>
              <a:rPr lang="uk-UA" dirty="0"/>
              <a:t>— при освоєнні виробництва нової продукції і </a:t>
            </a:r>
            <a:r>
              <a:rPr lang="uk-UA" dirty="0" err="1"/>
              <a:t>т.д</a:t>
            </a:r>
            <a:r>
              <a:rPr lang="uk-UA" dirty="0"/>
              <a:t> . Системи погодинної форми оплати праці:</a:t>
            </a:r>
          </a:p>
          <a:p>
            <a:r>
              <a:rPr lang="uk-UA" dirty="0"/>
              <a:t>1 . </a:t>
            </a:r>
            <a:r>
              <a:rPr lang="uk-UA" i="1" dirty="0"/>
              <a:t>Пряма погодинна, </a:t>
            </a:r>
            <a:endParaRPr lang="uk-UA" dirty="0"/>
          </a:p>
          <a:p>
            <a:r>
              <a:rPr lang="uk-UA" dirty="0"/>
              <a:t>2. </a:t>
            </a:r>
            <a:r>
              <a:rPr lang="uk-UA" i="1" dirty="0"/>
              <a:t>Погодинно-преміальна, </a:t>
            </a:r>
            <a:endParaRPr lang="uk-UA" dirty="0"/>
          </a:p>
          <a:p>
            <a:r>
              <a:rPr lang="uk-UA" dirty="0"/>
              <a:t>В сучасних умовах господарювання формою постійної матеріальної зацікавленості робітників у результатах роботи підприємства є отриман­ня доходу на акції, якими вони володіють. Цей дохід називають дивідендом. Дивіденд нараховується один раз на рік після затвердження підсумків господарської діяльності підприємства за річним звітом. Дохід на акції не є гарантованим, а залежить від прибутку, призначеного до розподілу.</a:t>
            </a:r>
          </a:p>
          <a:p>
            <a:r>
              <a:rPr lang="uk-UA" dirty="0"/>
              <a:t>Нарахування доходу на акції виконується в такій послідовності:</a:t>
            </a:r>
          </a:p>
          <a:p>
            <a:r>
              <a:rPr lang="uk-UA" dirty="0"/>
              <a:t>— за результатами роботи за рік знаходять прибуток і рентабельність підприємства в цілому;</a:t>
            </a:r>
          </a:p>
          <a:p>
            <a:r>
              <a:rPr lang="uk-UA" dirty="0"/>
              <a:t>- загальну суму акцій множать на відсоток рентабельності і отриму­ють прибуток на акціонерний капітал;</a:t>
            </a:r>
          </a:p>
          <a:p>
            <a:r>
              <a:rPr lang="uk-UA" dirty="0"/>
              <a:t>— із цього прибутку віднімають податок на прибуток і відрахування до резервного фонду підприємства;</a:t>
            </a:r>
          </a:p>
          <a:p>
            <a:r>
              <a:rPr lang="uk-UA" dirty="0"/>
              <a:t>— прибуток, що залишився, належить до розподілу між власниками акцій пропорційно вартості цих акцій.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432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88640"/>
            <a:ext cx="8064896" cy="5544616"/>
          </a:xfrm>
        </p:spPr>
        <p:txBody>
          <a:bodyPr>
            <a:normAutofit/>
          </a:bodyPr>
          <a:lstStyle/>
          <a:p>
            <a:r>
              <a:rPr lang="uk-UA" dirty="0"/>
              <a:t>При відхиленні від нормальних умов роботи робітник отримує до­даткову оплату (доплати):</a:t>
            </a:r>
          </a:p>
          <a:p>
            <a:r>
              <a:rPr lang="uk-UA" dirty="0"/>
              <a:t>— за роботу по наказу адміністрації понад тривалість зміни;</a:t>
            </a:r>
          </a:p>
          <a:p>
            <a:r>
              <a:rPr lang="uk-UA" dirty="0"/>
              <a:t>— за роботу в святкові дні;</a:t>
            </a:r>
          </a:p>
          <a:p>
            <a:r>
              <a:rPr lang="uk-UA" dirty="0"/>
              <a:t>— за простої по вині адміністрації;</a:t>
            </a:r>
          </a:p>
          <a:p>
            <a:r>
              <a:rPr lang="uk-UA" dirty="0"/>
              <a:t>- за простої, допущені в період освоєння виробництва нових ви­робів і незалежні від робітника;</a:t>
            </a:r>
          </a:p>
          <a:p>
            <a:r>
              <a:rPr lang="uk-UA" dirty="0"/>
              <a:t>— за виконання кваліфікованими робітникам менш кваліфікованих робіт (при різниці в 2 розряди і більше);</a:t>
            </a:r>
          </a:p>
          <a:p>
            <a:r>
              <a:rPr lang="uk-UA" dirty="0"/>
              <a:t>Робота в дні відпочинку компенсується відгулами.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0232130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</TotalTime>
  <Words>1295</Words>
  <Application>Microsoft Office PowerPoint</Application>
  <PresentationFormat>Экран (4:3)</PresentationFormat>
  <Paragraphs>105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Організація оплати праці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оплати праці</dc:title>
  <dc:creator>Anonim from Hacapetovka</dc:creator>
  <cp:lastModifiedBy>Anonim from Hacapetovka</cp:lastModifiedBy>
  <cp:revision>2</cp:revision>
  <dcterms:created xsi:type="dcterms:W3CDTF">2021-11-01T19:37:08Z</dcterms:created>
  <dcterms:modified xsi:type="dcterms:W3CDTF">2021-11-01T19:44:03Z</dcterms:modified>
</cp:coreProperties>
</file>