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1" r:id="rId13"/>
    <p:sldId id="282" r:id="rId14"/>
    <p:sldId id="283" r:id="rId15"/>
    <p:sldId id="284" r:id="rId16"/>
    <p:sldId id="285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6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58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481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90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2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634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557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430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2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12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034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92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F6C5C-4A30-44A4-AD9B-708F76EC2C4A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D3CE-9454-443F-A7FB-D0A582A3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19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a-referat.com/%D0%9D%D0%B0%D1%83%D0%BA%D0%BE%D0%B2%D0%B8%D0%B9_%D0%BC%D0%B5%D1%82%D0%BE%D0%B4_%D0%BF%D1%96%D0%B7%D0%BD%D0%B0%D0%BD%D0%BD%D1%8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ua-referat.com/%D0%9F%D1%80%D0%B8%D0%B9%D0%BE%D0%BC%D1%83" TargetMode="External"/><Relationship Id="rId4" Type="http://schemas.openxmlformats.org/officeDocument/2006/relationships/hyperlink" Target="http://ua-referat.com/%D0%92%D0%B8%D0%B1%D1%96%D1%8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a-referat.com/%D0%9F%D0%B5%D0%B4%D0%B0%D0%B3%D0%BE%D0%B3%D1%96%D0%BA%D0%B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ua-referat.com/%D0%9F%D1%80%D0%BE%D1%86%D0%B5%D1%81" TargetMode="External"/><Relationship Id="rId4" Type="http://schemas.openxmlformats.org/officeDocument/2006/relationships/hyperlink" Target="http://ua-referat.com/%D0%97%D0%B4%D1%96%D0%B9%D1%81%D0%BD%D0%B5%D0%BD%D0%BD%D1%8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886" y="2125217"/>
            <a:ext cx="108421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Методологія</a:t>
            </a:r>
            <a:r>
              <a:rPr lang="ru-RU" sz="5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5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педагогіки</a:t>
            </a:r>
            <a:r>
              <a:rPr lang="ru-RU" sz="5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5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 </a:t>
            </a:r>
            <a:r>
              <a:rPr lang="ru-RU" sz="5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r>
              <a:rPr lang="ru-RU" sz="5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5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н</a:t>
            </a:r>
            <a:r>
              <a:rPr lang="ru-RU" sz="5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аукового</a:t>
            </a:r>
            <a:r>
              <a:rPr lang="ru-RU" sz="5400" b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-педагогічного</a:t>
            </a:r>
            <a:r>
              <a:rPr lang="ru-RU" sz="5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5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endParaRPr lang="ru-RU" sz="5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96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Згідно  з  системним  підходом,  система  — це цілісність, яка  становить </a:t>
            </a:r>
            <a:endParaRPr lang="ru-RU" sz="2800" dirty="0"/>
          </a:p>
          <a:p>
            <a:pPr algn="ctr"/>
            <a:r>
              <a:rPr lang="uk-UA" sz="2800" dirty="0"/>
              <a:t>єдність  закономірно  розташованих  і  взаємопов'язаних  частин  .  </a:t>
            </a:r>
            <a:r>
              <a:rPr lang="uk-UA" sz="2800" dirty="0">
                <a:solidFill>
                  <a:schemeClr val="accent2">
                    <a:lumMod val="50000"/>
                  </a:schemeClr>
                </a:solidFill>
              </a:rPr>
              <a:t>Основними 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uk-UA" sz="2800" dirty="0">
                <a:solidFill>
                  <a:schemeClr val="accent2">
                    <a:lumMod val="50000"/>
                  </a:schemeClr>
                </a:solidFill>
              </a:rPr>
              <a:t>ознаками системи є: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uk-UA" sz="2000" dirty="0"/>
              <a:t>- наявність найпростіших одиниць — елементів, які її складають; </a:t>
            </a:r>
            <a:endParaRPr lang="ru-RU" sz="2000" dirty="0"/>
          </a:p>
          <a:p>
            <a:r>
              <a:rPr lang="uk-UA" sz="2000" dirty="0"/>
              <a:t>- наявність підсистем — результатів взаємодії елементів;</a:t>
            </a:r>
            <a:endParaRPr lang="ru-RU" sz="2000" dirty="0"/>
          </a:p>
          <a:p>
            <a:r>
              <a:rPr lang="uk-UA" sz="2000" dirty="0"/>
              <a:t>- наявність компонентів — результатів взаємодії підсистем, які можна </a:t>
            </a:r>
            <a:endParaRPr lang="ru-RU" sz="2000" dirty="0"/>
          </a:p>
          <a:p>
            <a:r>
              <a:rPr lang="uk-UA" sz="2000" dirty="0"/>
              <a:t>розглядати у відносній ізольованості, поза зв'язками з іншими процесами та </a:t>
            </a:r>
            <a:endParaRPr lang="ru-RU" sz="2000" dirty="0"/>
          </a:p>
          <a:p>
            <a:r>
              <a:rPr lang="uk-UA" sz="2000" dirty="0"/>
              <a:t>явищами;</a:t>
            </a:r>
            <a:endParaRPr lang="ru-RU" sz="2000" dirty="0"/>
          </a:p>
          <a:p>
            <a:r>
              <a:rPr lang="uk-UA" sz="2000" dirty="0"/>
              <a:t>- наявність внутрішньої структури зв'язків між цими компонентами, а </a:t>
            </a:r>
            <a:endParaRPr lang="ru-RU" sz="2000" dirty="0"/>
          </a:p>
          <a:p>
            <a:r>
              <a:rPr lang="uk-UA" sz="2000" dirty="0"/>
              <a:t>також їхніми підсистемами;</a:t>
            </a:r>
            <a:endParaRPr lang="ru-RU" sz="2000" dirty="0"/>
          </a:p>
          <a:p>
            <a:r>
              <a:rPr lang="uk-UA" sz="2000" dirty="0"/>
              <a:t>- наявність  певного  рівня  цілісності,  ознакою  якої  є  те,  що  система </a:t>
            </a:r>
            <a:endParaRPr lang="ru-RU" sz="2000" dirty="0"/>
          </a:p>
          <a:p>
            <a:r>
              <a:rPr lang="uk-UA" sz="2000" dirty="0"/>
              <a:t>завдяки  наявність  у  структурі  </a:t>
            </a:r>
            <a:r>
              <a:rPr lang="uk-UA" sz="2000" dirty="0" err="1"/>
              <a:t>системоутворюючих</a:t>
            </a:r>
            <a:r>
              <a:rPr lang="uk-UA" sz="2000" dirty="0"/>
              <a:t>  зв'язків,  які  об'єднують </a:t>
            </a:r>
            <a:endParaRPr lang="ru-RU" sz="2000" dirty="0"/>
          </a:p>
          <a:p>
            <a:r>
              <a:rPr lang="uk-UA" sz="2000" dirty="0"/>
              <a:t>компоненти і підсистеми як частини в єдину систему;</a:t>
            </a:r>
            <a:endParaRPr lang="ru-RU" sz="2000" dirty="0"/>
          </a:p>
          <a:p>
            <a:r>
              <a:rPr lang="uk-UA" sz="2000" dirty="0"/>
              <a:t>- зв'язок з іншими системами зовнішнього середовища.</a:t>
            </a:r>
            <a:endParaRPr lang="ru-RU" sz="2000" dirty="0"/>
          </a:p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ru-RU" sz="2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23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/>
              <a:t>Сутність </a:t>
            </a:r>
            <a:r>
              <a:rPr lang="uk-UA" sz="4000" b="1" i="1" dirty="0"/>
              <a:t>структурно-функціонального підходу</a:t>
            </a:r>
            <a:r>
              <a:rPr lang="uk-UA" sz="4000" dirty="0"/>
              <a:t>  </a:t>
            </a:r>
            <a:r>
              <a:rPr lang="uk-UA" sz="2800" dirty="0"/>
              <a:t>полягає  у  виділенні  в </a:t>
            </a:r>
            <a:endParaRPr lang="ru-RU" sz="2800" dirty="0"/>
          </a:p>
          <a:p>
            <a:r>
              <a:rPr lang="uk-UA" sz="2800" dirty="0"/>
              <a:t>системних  об'єктах  структурних  елементів  (компонентів,  підсистем)  і визначенні  їхньої  ролі  (функцій)  у  системі.  </a:t>
            </a:r>
            <a:endParaRPr lang="uk-UA" sz="2800" dirty="0" smtClean="0"/>
          </a:p>
          <a:p>
            <a:endParaRPr lang="uk-UA" sz="2800" dirty="0"/>
          </a:p>
          <a:p>
            <a:r>
              <a:rPr lang="uk-UA" sz="2800" dirty="0" smtClean="0"/>
              <a:t>Елементи  </a:t>
            </a:r>
            <a:r>
              <a:rPr lang="uk-UA" sz="2800" dirty="0"/>
              <a:t>і  зв'язки  між  ними </a:t>
            </a:r>
            <a:r>
              <a:rPr lang="uk-UA" sz="2800" dirty="0" smtClean="0"/>
              <a:t>створюють  </a:t>
            </a:r>
            <a:r>
              <a:rPr lang="uk-UA" sz="2800" dirty="0"/>
              <a:t>структуру  системи.  </a:t>
            </a:r>
            <a:endParaRPr lang="uk-UA" sz="2800" dirty="0" smtClean="0"/>
          </a:p>
          <a:p>
            <a:r>
              <a:rPr lang="uk-UA" sz="2800" dirty="0" smtClean="0"/>
              <a:t>Кожний  </a:t>
            </a:r>
            <a:r>
              <a:rPr lang="uk-UA" sz="2800" dirty="0"/>
              <a:t>елемент  виконує  свої  специфічні функції, які "працюють" на загальносистемні функції</a:t>
            </a:r>
            <a:r>
              <a:rPr lang="uk-UA" sz="2800" dirty="0" smtClean="0"/>
              <a:t>.</a:t>
            </a:r>
          </a:p>
          <a:p>
            <a:endParaRPr lang="ru-RU" sz="2800" dirty="0"/>
          </a:p>
          <a:p>
            <a:r>
              <a:rPr lang="uk-UA" sz="2800" dirty="0"/>
              <a:t>Структура характеризує систему в статиці, функції — у динаміці. Між ними є певна залежність.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7006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/>
              <a:t>Загальнонауковою  методологією  вивчення  об’єкта  дослідження  є </a:t>
            </a:r>
            <a:r>
              <a:rPr lang="uk-UA" sz="3200" b="1" i="1" dirty="0" err="1" smtClean="0"/>
              <a:t>системно-діяльнісний</a:t>
            </a:r>
            <a:r>
              <a:rPr lang="uk-UA" sz="3200" b="1" i="1" dirty="0" smtClean="0"/>
              <a:t>  </a:t>
            </a:r>
            <a:r>
              <a:rPr lang="uk-UA" sz="3200" b="1" i="1" dirty="0"/>
              <a:t>підхід</a:t>
            </a:r>
            <a:r>
              <a:rPr lang="uk-UA" sz="3200" dirty="0"/>
              <a:t>,  який  указує  на  певний  компонентний  склад </a:t>
            </a:r>
            <a:r>
              <a:rPr lang="uk-UA" sz="3200" dirty="0" smtClean="0"/>
              <a:t>людської </a:t>
            </a:r>
            <a:r>
              <a:rPr lang="uk-UA" sz="3200" dirty="0"/>
              <a:t>діяльності. </a:t>
            </a:r>
            <a:endParaRPr lang="uk-UA" sz="3200" dirty="0" smtClean="0"/>
          </a:p>
          <a:p>
            <a:r>
              <a:rPr lang="uk-UA" sz="3200" dirty="0" smtClean="0"/>
              <a:t>Серед </a:t>
            </a:r>
            <a:r>
              <a:rPr lang="uk-UA" sz="3200" dirty="0"/>
              <a:t>найсуттєвіших її компонентів: потреба – суб’єкт – </a:t>
            </a:r>
            <a:r>
              <a:rPr lang="uk-UA" sz="3200" dirty="0" smtClean="0"/>
              <a:t>об’єкт </a:t>
            </a:r>
            <a:r>
              <a:rPr lang="uk-UA" sz="3200" dirty="0"/>
              <a:t>– процеси – умови – результат</a:t>
            </a:r>
            <a:r>
              <a:rPr lang="uk-UA" sz="3200" dirty="0" smtClean="0"/>
              <a:t>.</a:t>
            </a:r>
          </a:p>
          <a:p>
            <a:endParaRPr lang="ru-RU" sz="2400" dirty="0"/>
          </a:p>
          <a:p>
            <a:r>
              <a:rPr lang="uk-UA" sz="3200" b="1" i="1" dirty="0" err="1"/>
              <a:t>Діяльнісний</a:t>
            </a:r>
            <a:r>
              <a:rPr lang="uk-UA" sz="3200" b="1" i="1" dirty="0"/>
              <a:t>  підхід</a:t>
            </a:r>
            <a:r>
              <a:rPr lang="uk-UA" sz="3200" dirty="0"/>
              <a:t> — це  методологічний  принцип,  основою  якого  є </a:t>
            </a:r>
            <a:r>
              <a:rPr lang="uk-UA" sz="3200" dirty="0" err="1" smtClean="0"/>
              <a:t>катеорія</a:t>
            </a:r>
            <a:r>
              <a:rPr lang="uk-UA" sz="3200" dirty="0" smtClean="0"/>
              <a:t>  </a:t>
            </a:r>
            <a:r>
              <a:rPr lang="uk-UA" sz="3200" dirty="0"/>
              <a:t>предметної  діяльності  людини  (групи  людей, соціуму в  цілому). </a:t>
            </a:r>
            <a:endParaRPr lang="uk-UA" sz="3200" dirty="0" smtClean="0"/>
          </a:p>
          <a:p>
            <a:endParaRPr lang="uk-UA" sz="2000" dirty="0" smtClean="0"/>
          </a:p>
          <a:p>
            <a:r>
              <a:rPr lang="uk-UA" sz="3200" dirty="0"/>
              <a:t>Зміст </a:t>
            </a:r>
            <a:r>
              <a:rPr lang="uk-UA" sz="3200" b="1" i="1" dirty="0"/>
              <a:t>системно-генетичного підходу</a:t>
            </a:r>
            <a:r>
              <a:rPr lang="uk-UA" sz="3200" dirty="0"/>
              <a:t> полягає в розкритті умов зародження, розвитку і перетворення системи.</a:t>
            </a:r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41123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/>
              <a:t>Проблема дослідження</a:t>
            </a:r>
            <a:r>
              <a:rPr lang="uk-UA" sz="3200" b="1" dirty="0"/>
              <a:t> </a:t>
            </a:r>
            <a:r>
              <a:rPr lang="uk-UA" sz="3200" dirty="0"/>
              <a:t>в широкому значенні — складне теоретичне або практичне питання, що потребує вивчення, вирішення.</a:t>
            </a:r>
            <a:endParaRPr lang="ru-RU" sz="3200" dirty="0"/>
          </a:p>
          <a:p>
            <a:r>
              <a:rPr lang="uk-UA" sz="3200" b="1" dirty="0" smtClean="0">
                <a:solidFill>
                  <a:schemeClr val="accent2">
                    <a:lumMod val="50000"/>
                  </a:schemeClr>
                </a:solidFill>
              </a:rPr>
              <a:t>Об'єкт </a:t>
            </a:r>
            <a:r>
              <a:rPr lang="uk-UA" sz="3200" b="1" dirty="0">
                <a:solidFill>
                  <a:schemeClr val="accent2">
                    <a:lumMod val="50000"/>
                  </a:schemeClr>
                </a:solidFill>
              </a:rPr>
              <a:t>дослідження</a:t>
            </a:r>
            <a:r>
              <a:rPr lang="uk-UA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sz="3200" dirty="0"/>
              <a:t>— частина об'єктивної реальності, яка на цьому етапі стає предметом практичної й теоретичної діяльності людини як соціальної істоти (суб'єкта).</a:t>
            </a:r>
            <a:endParaRPr lang="ru-RU" sz="3200" dirty="0"/>
          </a:p>
          <a:p>
            <a:r>
              <a:rPr lang="uk-UA" sz="3200" b="1" dirty="0" smtClean="0"/>
              <a:t>Предмет </a:t>
            </a:r>
            <a:r>
              <a:rPr lang="uk-UA" sz="3200" b="1" dirty="0"/>
              <a:t>дослідження</a:t>
            </a:r>
            <a:r>
              <a:rPr lang="uk-UA" sz="3200" dirty="0"/>
              <a:t> — зафіксовані в досвіді, включені в процес практичної діяльності людини сторони, якості та відносини досліджуваного об'єкта з певною метою за даних умов.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6773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2032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dirty="0"/>
              <a:t>Мета дослідження</a:t>
            </a:r>
            <a:r>
              <a:rPr lang="uk-UA" sz="4400" dirty="0"/>
              <a:t> — ціль, яку поставив перед собою </a:t>
            </a:r>
            <a:r>
              <a:rPr lang="uk-UA" sz="4400" dirty="0" smtClean="0"/>
              <a:t>дослідник. </a:t>
            </a:r>
          </a:p>
          <a:p>
            <a:endParaRPr lang="uk-UA" sz="2800" dirty="0" smtClean="0"/>
          </a:p>
          <a:p>
            <a:r>
              <a:rPr lang="uk-UA" sz="4400" b="1" dirty="0" smtClean="0"/>
              <a:t>Гіпотеза </a:t>
            </a:r>
            <a:r>
              <a:rPr lang="uk-UA" sz="4400" b="1" dirty="0"/>
              <a:t>дослідження </a:t>
            </a:r>
            <a:r>
              <a:rPr lang="uk-UA" sz="4400" dirty="0"/>
              <a:t>— наукове передбачення його результатів. </a:t>
            </a:r>
            <a:endParaRPr lang="uk-UA" sz="4400" dirty="0" smtClean="0"/>
          </a:p>
          <a:p>
            <a:endParaRPr lang="uk-UA" b="1" dirty="0" smtClean="0"/>
          </a:p>
          <a:p>
            <a:r>
              <a:rPr lang="uk-UA" sz="4400" b="1" dirty="0" smtClean="0"/>
              <a:t>Гіпотеза</a:t>
            </a:r>
            <a:r>
              <a:rPr lang="uk-UA" sz="4400" dirty="0" smtClean="0"/>
              <a:t> </a:t>
            </a:r>
            <a:r>
              <a:rPr lang="uk-UA" sz="4400" dirty="0"/>
              <a:t>– це обґрунтоване припущення про можливі способи розв’язання </a:t>
            </a:r>
            <a:endParaRPr lang="ru-RU" sz="4400" dirty="0"/>
          </a:p>
          <a:p>
            <a:r>
              <a:rPr lang="uk-UA" sz="4400" dirty="0"/>
              <a:t>визначеної проблеми</a:t>
            </a:r>
            <a:r>
              <a:rPr lang="uk-UA" sz="4400" dirty="0" smtClean="0"/>
              <a:t>.</a:t>
            </a:r>
            <a:endParaRPr lang="ru-RU" sz="4400" dirty="0" smtClean="0"/>
          </a:p>
        </p:txBody>
      </p:sp>
    </p:spTree>
    <p:extLst>
      <p:ext uri="{BB962C8B-B14F-4D97-AF65-F5344CB8AC3E}">
        <p14:creationId xmlns:p14="http://schemas.microsoft.com/office/powerpoint/2010/main" val="415818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/>
              <a:t>Завдання дослідження</a:t>
            </a:r>
            <a:r>
              <a:rPr lang="uk-UA" sz="3600" dirty="0" smtClean="0"/>
              <a:t> — його конкретизована мета:</a:t>
            </a:r>
            <a:endParaRPr lang="ru-RU" sz="3600" dirty="0" smtClean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 smtClean="0"/>
              <a:t>вирішення </a:t>
            </a:r>
            <a:r>
              <a:rPr lang="uk-UA" sz="2400" dirty="0"/>
              <a:t>певних теоретичних питань, що є загальною проблемою (наприклад, з'ясування сутності дидактичного явища, вдосконалення його визначення, дослідження ознак);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/>
              <a:t>експериментальне вивчення практики вирішення проблеми, виявлення її типового стану, типових недоліків, їх причин, типових рис передового досвіду та ін.;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/>
              <a:t>обґрунтування системи заходів, необхідних для вирішення поставленого завдання;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/>
              <a:t>експериментальна перевірка пропонованої системи заходів щодо відповідності її критеріям оптимальності;</a:t>
            </a:r>
            <a:endParaRPr lang="ru-RU" sz="2400" dirty="0"/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2400" dirty="0"/>
              <a:t>вироблення методичних рекомендацій для тих, хто використовуватиме результати дослідження на практиці.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525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 smtClean="0"/>
              <a:t>Логіка </a:t>
            </a:r>
            <a:r>
              <a:rPr lang="uk-UA" sz="3600" b="1" i="1" dirty="0"/>
              <a:t>(етапи) педагогічного дослідження</a:t>
            </a:r>
            <a:endParaRPr lang="ru-RU" sz="3600" dirty="0"/>
          </a:p>
          <a:p>
            <a:r>
              <a:rPr lang="uk-UA" sz="3000" dirty="0" smtClean="0"/>
              <a:t>1. Визначення  </a:t>
            </a:r>
            <a:r>
              <a:rPr lang="uk-UA" sz="3000" dirty="0"/>
              <a:t>проблеми  дослідження. </a:t>
            </a:r>
            <a:endParaRPr lang="uk-UA" sz="3000" dirty="0" smtClean="0"/>
          </a:p>
          <a:p>
            <a:r>
              <a:rPr lang="uk-UA" sz="3000" dirty="0" smtClean="0"/>
              <a:t>2. Ґрунтовне </a:t>
            </a:r>
            <a:r>
              <a:rPr lang="uk-UA" sz="3000" dirty="0"/>
              <a:t>і всебічне вивчення наукових фактів, положень, висновків. </a:t>
            </a:r>
            <a:endParaRPr lang="ru-RU" sz="3000" dirty="0"/>
          </a:p>
          <a:p>
            <a:r>
              <a:rPr lang="uk-UA" sz="3000" dirty="0" smtClean="0"/>
              <a:t>3</a:t>
            </a:r>
            <a:r>
              <a:rPr lang="uk-UA" sz="3000" dirty="0"/>
              <a:t>. Вивчення шкільної практики. </a:t>
            </a:r>
            <a:endParaRPr lang="uk-UA" sz="3000" dirty="0" smtClean="0"/>
          </a:p>
          <a:p>
            <a:r>
              <a:rPr lang="uk-UA" sz="3000" dirty="0" smtClean="0"/>
              <a:t>4</a:t>
            </a:r>
            <a:r>
              <a:rPr lang="uk-UA" sz="3000" dirty="0"/>
              <a:t>. Формулювання гіпотези дослідження. </a:t>
            </a:r>
            <a:endParaRPr lang="uk-UA" sz="3000" dirty="0" smtClean="0"/>
          </a:p>
          <a:p>
            <a:r>
              <a:rPr lang="uk-UA" sz="3000" dirty="0" smtClean="0"/>
              <a:t>5. Виконання  </a:t>
            </a:r>
            <a:r>
              <a:rPr lang="uk-UA" sz="3000" dirty="0"/>
              <a:t>експериментальної  роботи. </a:t>
            </a:r>
            <a:endParaRPr lang="uk-UA" sz="3000" dirty="0" smtClean="0"/>
          </a:p>
          <a:p>
            <a:pPr lvl="0"/>
            <a:r>
              <a:rPr lang="uk-UA" sz="3000" dirty="0" smtClean="0"/>
              <a:t>6. Зіставлення </a:t>
            </a:r>
            <a:r>
              <a:rPr lang="uk-UA" sz="3000" dirty="0"/>
              <a:t>експериментальних даних з масовою практикою. </a:t>
            </a:r>
            <a:endParaRPr lang="ru-RU" sz="3000" dirty="0"/>
          </a:p>
          <a:p>
            <a:pPr lvl="0"/>
            <a:r>
              <a:rPr lang="ru-RU" sz="3000" dirty="0" smtClean="0"/>
              <a:t>7. </a:t>
            </a:r>
            <a:r>
              <a:rPr lang="uk-UA" sz="3000" dirty="0" smtClean="0"/>
              <a:t>Узагальнення  результатів  дослідження,  формулювання  наукових </a:t>
            </a:r>
            <a:endParaRPr lang="ru-RU" sz="3000" dirty="0" smtClean="0"/>
          </a:p>
          <a:p>
            <a:r>
              <a:rPr lang="uk-UA" sz="3000" dirty="0" smtClean="0"/>
              <a:t>висновків</a:t>
            </a:r>
            <a:r>
              <a:rPr lang="uk-UA" sz="3000" dirty="0"/>
              <a:t>, доведення або спростування гіпотези. </a:t>
            </a:r>
            <a:endParaRPr lang="uk-UA" sz="3000" dirty="0" smtClean="0"/>
          </a:p>
          <a:p>
            <a:r>
              <a:rPr lang="uk-UA" sz="3000" dirty="0" smtClean="0"/>
              <a:t>8</a:t>
            </a:r>
            <a:r>
              <a:rPr lang="uk-UA" sz="3000" dirty="0"/>
              <a:t>. Оформлення результатів дослідження, втілення їх у життя. 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6334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46412" y="1017728"/>
            <a:ext cx="103450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ФОРМОЮ РОЗВИТКУ НАУКИ Є НАУКОВЕ ДОСЛІДЖЕННЯ</a:t>
            </a:r>
            <a:endParaRPr lang="ru-RU" sz="2800" b="1" i="0" dirty="0">
              <a:solidFill>
                <a:schemeClr val="accent6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85648" y="1688554"/>
            <a:ext cx="674199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Наукове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вивчення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явищ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процесів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аналіз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впливу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них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різних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чинників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також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вивчення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взаємодії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явищами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допомогою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метою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доведених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корисних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науки і практики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рішень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максимальним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ефектом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ru-RU" sz="2400" b="1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Наукове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цілеспрямоване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пізнання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результатом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якого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виступають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система понять,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законів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теорій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00" y="1688554"/>
            <a:ext cx="3693422" cy="3501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90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0"/>
    </mc:Choice>
    <mc:Fallback xmlns="">
      <p:transition spd="slow" advTm="408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10938" y="826658"/>
            <a:ext cx="84752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ВЗАЄМОЗВ’ЯЗОК ПРАКТИКИ З НАУКОВИМ ПІЗНАННЯМ І ДОСЛІДЖЕННЯМ</a:t>
            </a:r>
            <a:endParaRPr lang="ru-RU" sz="28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76206" y="1780765"/>
            <a:ext cx="3239588" cy="67505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Практика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76206" y="2581228"/>
            <a:ext cx="3239588" cy="67505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Наукове пізнання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76206" y="3547092"/>
            <a:ext cx="3239588" cy="67505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Наукове дослідження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76206" y="5373050"/>
            <a:ext cx="3239588" cy="67505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Результати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76206" y="4441371"/>
            <a:ext cx="1428205" cy="7315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Об'єкт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20538" y="4539869"/>
            <a:ext cx="1428205" cy="7315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Мета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20538" y="3490624"/>
            <a:ext cx="1428205" cy="7315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Суть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25691" y="4733108"/>
            <a:ext cx="1428205" cy="7315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Гіпотези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25691" y="3511841"/>
            <a:ext cx="1428205" cy="7315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Етапи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287589" y="4444761"/>
            <a:ext cx="1428205" cy="73152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Предмет</a:t>
            </a:r>
            <a:endParaRPr lang="ru-RU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7824651" y="3780978"/>
            <a:ext cx="592183" cy="36576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flipH="1" flipV="1">
            <a:off x="3683726" y="3667903"/>
            <a:ext cx="621573" cy="417874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7824651" y="5710576"/>
            <a:ext cx="3513909" cy="457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6200000">
            <a:off x="9581605" y="3807788"/>
            <a:ext cx="3513909" cy="457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0800000">
            <a:off x="7847510" y="1979919"/>
            <a:ext cx="3513909" cy="45719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96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7"/>
    </mc:Choice>
    <mc:Fallback xmlns="">
      <p:transition spd="slow" advTm="3507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28131" y="821395"/>
            <a:ext cx="10504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Під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методологію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розуміють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науку про структуру,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логічну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організацію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засоби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діяльності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взагалі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/>
            <a:endParaRPr lang="ru-RU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8131" y="372828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Методологія 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вчення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пізнання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як систему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принципів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на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базується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проводиться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вибір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пізнавальних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засобів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прийомів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28131" y="1910519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Методологія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наукового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пізнання</a:t>
            </a:r>
            <a:endParaRPr lang="ru-RU" sz="2400" b="1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сукупність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теоретичних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положень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принципи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побудови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форми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способи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науково-пізнавальної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діяльності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791" y="1689307"/>
            <a:ext cx="3684895" cy="407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903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36"/>
    </mc:Choice>
    <mc:Fallback xmlns="">
      <p:transition spd="slow" advTm="343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471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План</a:t>
            </a:r>
          </a:p>
          <a:p>
            <a:endParaRPr lang="ru-RU" sz="3600" dirty="0"/>
          </a:p>
          <a:p>
            <a:pPr marL="742950" lvl="0" indent="-742950">
              <a:buFont typeface="+mj-lt"/>
              <a:buAutoNum type="arabicPeriod"/>
            </a:pPr>
            <a:r>
              <a:rPr lang="ru-RU" sz="3600" dirty="0" err="1"/>
              <a:t>Поняття</a:t>
            </a:r>
            <a:r>
              <a:rPr lang="ru-RU" sz="3600" dirty="0"/>
              <a:t> про </a:t>
            </a:r>
            <a:r>
              <a:rPr lang="ru-RU" sz="3600" dirty="0" err="1"/>
              <a:t>методологію</a:t>
            </a:r>
            <a:r>
              <a:rPr lang="ru-RU" sz="3600" dirty="0"/>
              <a:t> </a:t>
            </a:r>
            <a:r>
              <a:rPr lang="ru-RU" sz="3600" dirty="0" err="1"/>
              <a:t>педагогіки</a:t>
            </a:r>
            <a:endParaRPr lang="ru-RU" sz="3600" dirty="0"/>
          </a:p>
          <a:p>
            <a:pPr marL="742950" lvl="0" indent="-742950">
              <a:buFont typeface="+mj-lt"/>
              <a:buAutoNum type="arabicPeriod"/>
            </a:pPr>
            <a:r>
              <a:rPr lang="ru-RU" sz="3600" dirty="0" err="1"/>
              <a:t>Педагогічне</a:t>
            </a:r>
            <a:r>
              <a:rPr lang="ru-RU" sz="3600" dirty="0"/>
              <a:t> </a:t>
            </a:r>
            <a:r>
              <a:rPr lang="ru-RU" sz="3600" dirty="0" err="1"/>
              <a:t>дослідження</a:t>
            </a:r>
            <a:r>
              <a:rPr lang="ru-RU" sz="3600" dirty="0"/>
              <a:t> і </a:t>
            </a:r>
            <a:r>
              <a:rPr lang="ru-RU" sz="3600" dirty="0" err="1"/>
              <a:t>його</a:t>
            </a:r>
            <a:r>
              <a:rPr lang="ru-RU" sz="3600" dirty="0"/>
              <a:t> </a:t>
            </a:r>
            <a:r>
              <a:rPr lang="ru-RU" sz="3600" dirty="0" err="1"/>
              <a:t>рівні</a:t>
            </a:r>
            <a:endParaRPr lang="ru-RU" sz="3600" dirty="0"/>
          </a:p>
          <a:p>
            <a:pPr marL="742950" lvl="0" indent="-742950">
              <a:buFont typeface="+mj-lt"/>
              <a:buAutoNum type="arabicPeriod"/>
            </a:pPr>
            <a:r>
              <a:rPr lang="ru-RU" sz="3600" dirty="0" err="1"/>
              <a:t>Принципи</a:t>
            </a:r>
            <a:r>
              <a:rPr lang="ru-RU" sz="3600" dirty="0"/>
              <a:t> </a:t>
            </a:r>
            <a:r>
              <a:rPr lang="ru-RU" sz="3600" dirty="0" err="1"/>
              <a:t>науково-педагогічного</a:t>
            </a:r>
            <a:r>
              <a:rPr lang="ru-RU" sz="3600" dirty="0"/>
              <a:t> </a:t>
            </a:r>
            <a:r>
              <a:rPr lang="ru-RU" sz="3600" dirty="0" err="1"/>
              <a:t>дослідження</a:t>
            </a:r>
            <a:endParaRPr lang="ru-RU" sz="3600" dirty="0"/>
          </a:p>
          <a:p>
            <a:pPr marL="742950" lvl="0" indent="-742950">
              <a:buFont typeface="+mj-lt"/>
              <a:buAutoNum type="arabicPeriod"/>
            </a:pPr>
            <a:r>
              <a:rPr lang="ru-RU" sz="3600" dirty="0" err="1"/>
              <a:t>Категоріальний</a:t>
            </a:r>
            <a:r>
              <a:rPr lang="ru-RU" sz="3600" dirty="0"/>
              <a:t> </a:t>
            </a:r>
            <a:r>
              <a:rPr lang="ru-RU" sz="3600" dirty="0" err="1"/>
              <a:t>апарат</a:t>
            </a:r>
            <a:r>
              <a:rPr lang="ru-RU" sz="3600" dirty="0"/>
              <a:t> </a:t>
            </a:r>
            <a:r>
              <a:rPr lang="ru-RU" sz="3600" dirty="0" err="1"/>
              <a:t>педагогічного</a:t>
            </a:r>
            <a:r>
              <a:rPr lang="ru-RU" sz="3600" dirty="0"/>
              <a:t> </a:t>
            </a:r>
            <a:r>
              <a:rPr lang="ru-RU" sz="3600" dirty="0" err="1"/>
              <a:t>дослідження</a:t>
            </a:r>
            <a:endParaRPr lang="ru-RU" sz="3600" dirty="0"/>
          </a:p>
          <a:p>
            <a:pPr marL="742950" lvl="0" indent="-742950">
              <a:buFont typeface="+mj-lt"/>
              <a:buAutoNum type="arabicPeriod"/>
            </a:pPr>
            <a:r>
              <a:rPr lang="ru-RU" sz="3600" dirty="0" err="1"/>
              <a:t>Логіка</a:t>
            </a:r>
            <a:r>
              <a:rPr lang="ru-RU" sz="3600" dirty="0"/>
              <a:t> </a:t>
            </a:r>
            <a:r>
              <a:rPr lang="uk-UA" sz="3600" dirty="0"/>
              <a:t>(етапи) </a:t>
            </a:r>
            <a:r>
              <a:rPr lang="ru-RU" sz="3600" dirty="0" err="1"/>
              <a:t>педагогічного</a:t>
            </a:r>
            <a:r>
              <a:rPr lang="ru-RU" sz="3600" dirty="0"/>
              <a:t> </a:t>
            </a:r>
            <a:r>
              <a:rPr lang="ru-RU" sz="3600" dirty="0" err="1"/>
              <a:t>дослідження</a:t>
            </a:r>
            <a:endParaRPr lang="ru-RU" sz="3600" dirty="0"/>
          </a:p>
          <a:p>
            <a:pPr marL="742950" lvl="0" indent="-742950">
              <a:buFont typeface="+mj-lt"/>
              <a:buAutoNum type="arabicPeriod"/>
            </a:pPr>
            <a:r>
              <a:rPr lang="ru-RU" sz="3600" dirty="0" err="1"/>
              <a:t>Методи</a:t>
            </a:r>
            <a:r>
              <a:rPr lang="ru-RU" sz="3600" dirty="0"/>
              <a:t> </a:t>
            </a:r>
            <a:r>
              <a:rPr lang="ru-RU" sz="3600" dirty="0" err="1"/>
              <a:t>науково-педагогічного</a:t>
            </a:r>
            <a:r>
              <a:rPr lang="ru-RU" sz="3600" dirty="0"/>
              <a:t> </a:t>
            </a:r>
            <a:r>
              <a:rPr lang="ru-RU" sz="3600" dirty="0" err="1"/>
              <a:t>дослідження</a:t>
            </a:r>
            <a:endParaRPr lang="ru-RU" sz="3600" dirty="0"/>
          </a:p>
          <a:p>
            <a:r>
              <a:rPr lang="ru-RU" sz="5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ru-RU" sz="5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78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8185" y="623080"/>
            <a:ext cx="1109563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Основні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функції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методології</a:t>
            </a:r>
            <a:endParaRPr lang="ru-RU" sz="2400" b="1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визначення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способів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знань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відображають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динамічні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процеси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явища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визначення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певного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шляху, на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якому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досягається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науково-дослідна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мета;</a:t>
            </a:r>
          </a:p>
          <a:p>
            <a:pPr algn="just">
              <a:lnSpc>
                <a:spcPct val="150000"/>
              </a:lnSpc>
            </a:pP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забезпечення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всебічності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отримання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інформації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щодо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процесу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явища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вивчається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введення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нової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інформації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до фонду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теорії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науки;</a:t>
            </a:r>
          </a:p>
          <a:p>
            <a:pPr algn="just">
              <a:lnSpc>
                <a:spcPct val="150000"/>
              </a:lnSpc>
            </a:pP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уточнення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збагачення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систематизація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термінів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понять у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науці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створення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інформації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яка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базується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об’єктивних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фактах.</a:t>
            </a:r>
            <a:endParaRPr lang="ru-RU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96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4"/>
    </mc:Choice>
    <mc:Fallback xmlns="">
      <p:transition spd="slow" advTm="5624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3289" y="1089505"/>
            <a:ext cx="45401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використовуються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lang="ru-RU" sz="24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проведенні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досліджень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можна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поділити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на: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філософські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загальнонаукові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тобто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всіх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наук: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емпіричні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теоретичні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евристичні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),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конкретні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(для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певних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наук);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спеціальні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специфічні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(для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конкретної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науки).</a:t>
            </a:r>
            <a:endParaRPr lang="ru-RU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60610" y="1185040"/>
            <a:ext cx="2101755" cy="57552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Види методів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80865" y="2467848"/>
            <a:ext cx="1487605" cy="74958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Конкретно-наукові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53287" y="2466731"/>
            <a:ext cx="1585413" cy="75070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Загально-наукові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73392" y="2442867"/>
            <a:ext cx="1637730" cy="75070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Філософські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010634" y="2467848"/>
            <a:ext cx="1535372" cy="74958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Спеціальні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387390" y="4172140"/>
            <a:ext cx="1487605" cy="74958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Евристичні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637062" y="4172141"/>
            <a:ext cx="1487605" cy="74958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Теоритичні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886734" y="4172141"/>
            <a:ext cx="1487605" cy="74958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Емпіричні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6096000" y="1760562"/>
            <a:ext cx="864358" cy="504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7683694" y="1889196"/>
            <a:ext cx="52314" cy="5299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8916537" y="1865432"/>
            <a:ext cx="64834" cy="5536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9681951" y="1796136"/>
            <a:ext cx="664192" cy="4693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6364976" y="3519368"/>
            <a:ext cx="864358" cy="504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7699612" y="3471595"/>
            <a:ext cx="188794" cy="5527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8048768" y="3471595"/>
            <a:ext cx="1633183" cy="5527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90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4"/>
    </mc:Choice>
    <mc:Fallback xmlns="">
      <p:transition spd="slow" advTm="4584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176" y="94746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Філософські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науковому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категорій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положень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принципів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законів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певної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філософської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системи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176" y="2551836"/>
            <a:ext cx="5208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Загальнонаукові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засоби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прийоми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сукупність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тими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іншими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модифікаціями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використовуються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усіх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майже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усіх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науках з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урахуванням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особливостей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конкретних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До них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відносяться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емпіричні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теоретичні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евристичні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32861" y="947466"/>
            <a:ext cx="46632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Конкретно-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наукові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endParaRPr lang="ru-RU" sz="2400" b="1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використовуються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окремих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об'єднаних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спільністю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науках.</a:t>
            </a:r>
            <a:endParaRPr lang="ru-RU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316" y="2524667"/>
            <a:ext cx="3699440" cy="2774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704764" y="5306788"/>
            <a:ext cx="5991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Спеціальні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використовуються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конкретної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науки.</a:t>
            </a:r>
            <a:endParaRPr lang="ru-RU" sz="2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51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30"/>
    </mc:Choice>
    <mc:Fallback xmlns="">
      <p:transition spd="slow" advTm="393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8573" y="651129"/>
            <a:ext cx="112548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Емпіричні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спрямовані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виявлення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точний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опис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детальне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вивчення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різних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фактів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явищ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процесів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  <a:endParaRPr lang="ru-RU" sz="2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23129" y="1802390"/>
            <a:ext cx="53317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емпіричному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дослідженні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науковець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повинен:</a:t>
            </a:r>
          </a:p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описати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кожен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факт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термінами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науки, у межах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ведеться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відібрати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усіх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фактів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типові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найбільш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вживані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класифікувати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факти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сутністю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з’ясувавши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наявні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зв’язки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відібраними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фактами.</a:t>
            </a:r>
            <a:endParaRPr lang="ru-RU" sz="2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62704">
            <a:off x="1105185" y="1927182"/>
            <a:ext cx="3944488" cy="30241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391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9"/>
    </mc:Choice>
    <mc:Fallback xmlns="">
      <p:transition spd="slow" advTm="4349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нутый угол 3"/>
          <p:cNvSpPr/>
          <p:nvPr/>
        </p:nvSpPr>
        <p:spPr>
          <a:xfrm>
            <a:off x="821140" y="933102"/>
            <a:ext cx="3862315" cy="2756847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9030" y="1130912"/>
            <a:ext cx="448556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Методи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емпіричних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досліджень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just"/>
            <a:r>
              <a:rPr lang="ru-RU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Спостереження</a:t>
            </a:r>
            <a:endParaRPr lang="ru-RU" sz="240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Експеримент</a:t>
            </a:r>
            <a:endParaRPr lang="ru-RU" sz="240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Порівняння</a:t>
            </a:r>
            <a:endParaRPr lang="ru-RU" sz="240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40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Вимірювання</a:t>
            </a:r>
            <a:endParaRPr lang="ru-RU" sz="240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690" y="2408830"/>
            <a:ext cx="3481316" cy="3481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1499" y="933102"/>
            <a:ext cx="2564532" cy="1923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9233" y="3868491"/>
            <a:ext cx="2934532" cy="2200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725" y="4080567"/>
            <a:ext cx="1695166" cy="1480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5832" y="1130912"/>
            <a:ext cx="2275395" cy="1028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061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8"/>
    </mc:Choice>
    <mc:Fallback xmlns="">
      <p:transition spd="slow" advTm="3708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176" y="840306"/>
            <a:ext cx="10012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Спостереження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систематичне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цілеспрямоване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вивчення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об’єкта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8698" y="1546410"/>
            <a:ext cx="109546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Спостереження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повинне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задовольняти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таким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основним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вимогам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just"/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навмисність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означає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спостереження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повинне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вестися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рішення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цілком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визначеної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чітко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поставленої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задачі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/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планомірність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тобто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спостереження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ведеться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планом,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виходячи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поставленої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задачі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algn="just"/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цілеспрямованість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завдяки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якій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увага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спостерігача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зупиняється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тільки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цікавлячих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його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явищах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властивостях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зв'язках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активність</a:t>
            </a: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спостерігача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означає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дослідник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просто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сприймає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все,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попадає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поле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зору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а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шукає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потрібні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властивості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зв'язки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цих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об'єктів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використовуючи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для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цього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весь запас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власних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знань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досвіду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Систематичність</a:t>
            </a: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 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спостерігач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одержати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дійсно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коштовну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інформацію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лише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тоді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коли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спостереження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ведеться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безупинно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по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визначеній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системі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дозволяє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сприймати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багаторазово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й у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найрізноманітніших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умовах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52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15"/>
    </mc:Choice>
    <mc:Fallback xmlns="">
      <p:transition spd="slow" advTm="9315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3289" y="861032"/>
            <a:ext cx="731065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Експеримент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емпіричного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який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заснований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активному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цілеспрямованому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втручанні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суб'єкта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процес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наукового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пізнання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явищ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предметів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реальної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дійсності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шляхом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створення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контрольованих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керованих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умов,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дозволяють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виділити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визначені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властивості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зв'язки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досліджуваному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багаторазово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відтворювати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система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операцій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впливу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або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спостережень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спрямованих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одержання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інформації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про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дослідницьких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випробуваннях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можуть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проводитись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природних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штучних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умовах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зміні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характеру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проходження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процесу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  <p:sp>
        <p:nvSpPr>
          <p:cNvPr id="5" name="Загнутый угол 4"/>
          <p:cNvSpPr/>
          <p:nvPr/>
        </p:nvSpPr>
        <p:spPr>
          <a:xfrm>
            <a:off x="7786049" y="829412"/>
            <a:ext cx="3862315" cy="2756847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83941" y="1031714"/>
            <a:ext cx="34665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Основні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функції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експерименту</a:t>
            </a:r>
            <a:endParaRPr lang="ru-RU" sz="2000" b="1" i="1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експериментально-дослідницька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тобто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пізнавальна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перевірочна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аналітична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ілюстративна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34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10"/>
    </mc:Choice>
    <mc:Fallback xmlns="">
      <p:transition spd="slow" advTm="901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0585" y="768024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Порівняння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один з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універсальних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наукового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пізнання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дозволяє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встановлювати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подібність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розходження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досліджуваних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предметів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явищ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реальної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дійсності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46161" y="3211457"/>
            <a:ext cx="107680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Для того </a:t>
            </a:r>
            <a:r>
              <a:rPr lang="ru-RU" sz="20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порівняння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було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плідним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воно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повинно </a:t>
            </a:r>
            <a:r>
              <a:rPr lang="ru-RU" sz="20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задовольняти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двом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основним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вимогам</a:t>
            </a:r>
            <a:r>
              <a:rPr lang="ru-RU" sz="20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algn="just"/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По-перше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порівнюватися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повинні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лише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такі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явища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між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якими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може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існувати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визначена</a:t>
            </a:r>
            <a:endParaRPr lang="ru-RU" sz="2000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об'єктивна</a:t>
            </a: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спільність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Не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можна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порівнювати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свідомо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непорівнянні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речі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тому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нічого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не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дає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000" b="0" i="1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По-друге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при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дослідженні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об'єктів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їхнє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порівняння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повинне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здійснюватися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по</a:t>
            </a:r>
          </a:p>
          <a:p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найбільш</a:t>
            </a: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важливим</a:t>
            </a: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1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істотним</a:t>
            </a:r>
            <a:r>
              <a:rPr lang="ru-RU" sz="2000" b="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(у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плані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конкретної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пізнавальної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задачі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ru-RU" sz="20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ознакам</a:t>
            </a:r>
            <a:r>
              <a:rPr lang="ru-RU" sz="20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000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45014">
            <a:off x="7224213" y="1175559"/>
            <a:ext cx="3028950" cy="1514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436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5"/>
    </mc:Choice>
    <mc:Fallback xmlns="">
      <p:transition spd="slow" advTm="4705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68502" y="744900"/>
            <a:ext cx="55500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Вимірювання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метод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емпіричного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пізнання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представляє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собою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визначену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систему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фіксації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реєстрації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кількісних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характеристик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досліджуваного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об'єкта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допомогою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різних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вимірювальних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приладів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lang="ru-RU" sz="2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апаратів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1894" y="734285"/>
            <a:ext cx="5527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err="1" smtClean="0">
                <a:effectLst/>
                <a:latin typeface="Open Sans"/>
              </a:rPr>
              <a:t>Вимірювання</a:t>
            </a:r>
            <a:r>
              <a:rPr lang="ru-RU" sz="2400" b="0" i="0" dirty="0" smtClean="0">
                <a:effectLst/>
                <a:latin typeface="Open Sans"/>
              </a:rPr>
              <a:t> – </a:t>
            </a:r>
            <a:r>
              <a:rPr lang="ru-RU" sz="2400" b="0" i="0" dirty="0" err="1" smtClean="0">
                <a:effectLst/>
                <a:latin typeface="Open Sans"/>
              </a:rPr>
              <a:t>це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визначення</a:t>
            </a:r>
            <a:r>
              <a:rPr lang="ru-RU" sz="2400" b="0" i="0" dirty="0" smtClean="0">
                <a:effectLst/>
                <a:latin typeface="Open Sans"/>
              </a:rPr>
              <a:t> числового </a:t>
            </a:r>
            <a:r>
              <a:rPr lang="ru-RU" sz="2400" b="0" i="0" dirty="0" err="1" smtClean="0">
                <a:effectLst/>
                <a:latin typeface="Open Sans"/>
              </a:rPr>
              <a:t>значення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певної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величини</a:t>
            </a:r>
            <a:r>
              <a:rPr lang="ru-RU" sz="2400" b="0" i="0" dirty="0" smtClean="0">
                <a:effectLst/>
                <a:latin typeface="Open Sans"/>
              </a:rPr>
              <a:t> за </a:t>
            </a:r>
            <a:r>
              <a:rPr lang="ru-RU" sz="2400" b="0" i="0" dirty="0" err="1" smtClean="0">
                <a:effectLst/>
                <a:latin typeface="Open Sans"/>
              </a:rPr>
              <a:t>допомогою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одиниці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виміру</a:t>
            </a:r>
            <a:r>
              <a:rPr lang="ru-RU" sz="2400" b="0" i="0" dirty="0" smtClean="0">
                <a:effectLst/>
                <a:latin typeface="Open Sans"/>
              </a:rPr>
              <a:t>. </a:t>
            </a:r>
            <a:r>
              <a:rPr lang="ru-RU" sz="2400" b="0" i="0" dirty="0" err="1" smtClean="0">
                <a:effectLst/>
                <a:latin typeface="Open Sans"/>
              </a:rPr>
              <a:t>Вимірювання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передбачає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наявність</a:t>
            </a:r>
            <a:r>
              <a:rPr lang="ru-RU" sz="2400" b="0" i="0" dirty="0" smtClean="0">
                <a:effectLst/>
                <a:latin typeface="Open Sans"/>
              </a:rPr>
              <a:t> таких </a:t>
            </a:r>
            <a:r>
              <a:rPr lang="ru-RU" sz="2400" b="0" i="0" dirty="0" err="1" smtClean="0">
                <a:effectLst/>
                <a:latin typeface="Open Sans"/>
              </a:rPr>
              <a:t>основних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елементів</a:t>
            </a:r>
            <a:r>
              <a:rPr lang="ru-RU" sz="2400" b="0" i="0" dirty="0" smtClean="0">
                <a:effectLst/>
                <a:latin typeface="Open Sans"/>
              </a:rPr>
              <a:t>: </a:t>
            </a:r>
            <a:r>
              <a:rPr lang="ru-RU" sz="2400" b="0" i="0" dirty="0" err="1" smtClean="0">
                <a:effectLst/>
                <a:latin typeface="Open Sans"/>
              </a:rPr>
              <a:t>об'єкта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вимірювання</a:t>
            </a:r>
            <a:r>
              <a:rPr lang="ru-RU" sz="2400" b="0" i="0" dirty="0" smtClean="0">
                <a:effectLst/>
                <a:latin typeface="Open Sans"/>
              </a:rPr>
              <a:t>, </a:t>
            </a:r>
            <a:r>
              <a:rPr lang="ru-RU" sz="2400" b="0" i="0" dirty="0" err="1" smtClean="0">
                <a:effectLst/>
                <a:latin typeface="Open Sans"/>
              </a:rPr>
              <a:t>еталона</a:t>
            </a:r>
            <a:r>
              <a:rPr lang="ru-RU" sz="2400" b="0" i="0" dirty="0" smtClean="0">
                <a:effectLst/>
                <a:latin typeface="Open Sans"/>
              </a:rPr>
              <a:t>, </a:t>
            </a:r>
            <a:r>
              <a:rPr lang="ru-RU" sz="2400" b="0" i="0" dirty="0" err="1" smtClean="0">
                <a:effectLst/>
                <a:latin typeface="Open Sans"/>
              </a:rPr>
              <a:t>вимірювальних</a:t>
            </a:r>
            <a:r>
              <a:rPr lang="ru-RU" sz="2400" b="0" i="0" dirty="0" smtClean="0">
                <a:effectLst/>
                <a:latin typeface="Open Sans"/>
              </a:rPr>
              <a:t> </a:t>
            </a:r>
            <a:r>
              <a:rPr lang="ru-RU" sz="2400" b="0" i="0" dirty="0" err="1" smtClean="0">
                <a:effectLst/>
                <a:latin typeface="Open Sans"/>
              </a:rPr>
              <a:t>приладів</a:t>
            </a:r>
            <a:r>
              <a:rPr lang="ru-RU" sz="2400" b="0" i="0" dirty="0" smtClean="0">
                <a:effectLst/>
                <a:latin typeface="Open Sans"/>
              </a:rPr>
              <a:t>, методу </a:t>
            </a:r>
            <a:r>
              <a:rPr lang="ru-RU" sz="2400" b="0" i="0" dirty="0" err="1" smtClean="0">
                <a:effectLst/>
                <a:latin typeface="Open Sans"/>
              </a:rPr>
              <a:t>вимірювання</a:t>
            </a:r>
            <a:r>
              <a:rPr lang="ru-RU" sz="2400" b="0" i="0" dirty="0" smtClean="0">
                <a:effectLst/>
                <a:latin typeface="Open Sans"/>
              </a:rPr>
              <a:t>.</a:t>
            </a:r>
            <a:endParaRPr lang="ru-RU" sz="2400" dirty="0"/>
          </a:p>
        </p:txBody>
      </p:sp>
      <p:pic>
        <p:nvPicPr>
          <p:cNvPr id="11272" name="Picture 8" descr="Картинки по запросу &quot;осінні листочки картинк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61" y="3272871"/>
            <a:ext cx="10294223" cy="281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2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82"/>
    </mc:Choice>
    <mc:Fallback xmlns="">
      <p:transition spd="slow" advTm="4282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8185" y="761580"/>
            <a:ext cx="1109563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0" dirty="0" smtClean="0">
                <a:solidFill>
                  <a:srgbClr val="000000"/>
                </a:solidFill>
                <a:effectLst/>
                <a:latin typeface="Open Sans"/>
              </a:rPr>
              <a:t>До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загальних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методів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пізнання</a:t>
            </a:r>
            <a:r>
              <a:rPr lang="ru-RU" b="1" i="0" dirty="0" smtClean="0">
                <a:solidFill>
                  <a:srgbClr val="000000"/>
                </a:solidFill>
                <a:effectLst/>
                <a:latin typeface="Open Sans"/>
              </a:rPr>
              <a:t> належать: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аналіз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-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розчленування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цілісного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предмета на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складові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частини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(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сторони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властивості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відношення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ознаки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тощо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) з метою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їх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всебічного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дослідження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0" dirty="0" smtClean="0">
                <a:solidFill>
                  <a:srgbClr val="000000"/>
                </a:solidFill>
                <a:effectLst/>
                <a:latin typeface="Open Sans"/>
              </a:rPr>
              <a:t>синтез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-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з'єднання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раніше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виділених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частин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предмета в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єдине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ціле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абстрагування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-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відвернення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відсторонення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від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ряду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несуттєвих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для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даного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дослідження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властивостей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і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якостей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феномена і разом з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тим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виділення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важливих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для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дослідження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властивостей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і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відношень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узагальнення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-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прийом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мислення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в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результаті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встановлюються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загальні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властивості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й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ознаки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об'єктів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індукція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- метод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дослідження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і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спосіб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міркування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в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якому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загальний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висновок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робиться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на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підставі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окремих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і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часткових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посилок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дедукція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- метод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дослідження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і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спосіб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міркувань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із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загальних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посилок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необхідністю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випливає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висновок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окремого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часткового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характеру;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аналогія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-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прийом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пізнання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на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основі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схожості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об'єктів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за одними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ознаками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і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властивостями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робиться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висновок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про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їх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схожість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також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і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певними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іншими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ознаками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класифікація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-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поділ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усіх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предметів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дослідження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на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окремі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групи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якою-небудь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важливою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для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даного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дослідження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ознакою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i="0" dirty="0" err="1" smtClean="0">
                <a:solidFill>
                  <a:srgbClr val="000000"/>
                </a:solidFill>
                <a:effectLst/>
                <a:latin typeface="Open Sans"/>
              </a:rPr>
              <a:t>моделювання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-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вивчення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об'єкта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(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оригіналу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) шляхом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створення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і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дослідження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його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копії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(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моделі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), яка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заміщає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оригінал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певних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аспектах,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що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цікавлять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Open Sans"/>
              </a:rPr>
              <a:t>Дослідника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ru-RU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0070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52"/>
    </mc:Choice>
    <mc:Fallback xmlns="">
      <p:transition spd="slow" advTm="2495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Методологія </a:t>
            </a:r>
            <a:r>
              <a:rPr lang="uk-UA" sz="40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</a:t>
            </a:r>
            <a:r>
              <a:rPr lang="uk-U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(від грецького </a:t>
            </a:r>
            <a:r>
              <a:rPr lang="uk-UA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metodos</a:t>
            </a:r>
            <a:r>
              <a:rPr lang="uk-U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– спосіб </a:t>
            </a:r>
            <a:r>
              <a:rPr lang="uk-UA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пізнання , </a:t>
            </a:r>
            <a:r>
              <a:rPr lang="uk-U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дослідження, метод і </a:t>
            </a:r>
            <a:r>
              <a:rPr lang="uk-UA" sz="40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logos</a:t>
            </a:r>
            <a:r>
              <a:rPr lang="uk-U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– </a:t>
            </a:r>
            <a:r>
              <a:rPr lang="uk-UA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наука, знання) </a:t>
            </a:r>
            <a:r>
              <a:rPr lang="uk-U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вчення про правила </a:t>
            </a:r>
            <a:r>
              <a:rPr lang="uk-UA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мислення при </a:t>
            </a:r>
            <a:r>
              <a:rPr lang="uk-U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створенні теорії </a:t>
            </a:r>
            <a:r>
              <a:rPr lang="uk-UA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науки. </a:t>
            </a:r>
          </a:p>
          <a:p>
            <a:r>
              <a:rPr lang="uk-UA" sz="4000" dirty="0" smtClean="0">
                <a:solidFill>
                  <a:schemeClr val="accent2">
                    <a:lumMod val="50000"/>
                  </a:schemeClr>
                </a:solidFill>
              </a:rPr>
              <a:t>Поняття «методологія» </a:t>
            </a:r>
            <a:r>
              <a:rPr lang="uk-UA" sz="4000" dirty="0">
                <a:solidFill>
                  <a:schemeClr val="accent2">
                    <a:lumMod val="50000"/>
                  </a:schemeClr>
                </a:solidFill>
              </a:rPr>
              <a:t>складне </a:t>
            </a:r>
            <a:r>
              <a:rPr lang="uk-U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– тому воно по різному тлумачиться. Багато зарубіжних дослідників ототожнюють її з </a:t>
            </a:r>
            <a:r>
              <a:rPr lang="uk-UA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поняттям </a:t>
            </a:r>
            <a:r>
              <a:rPr lang="uk-U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"метод дослідження".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5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ru-RU" sz="5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72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/>
              <a:t>У вітчизняній науці методологія розглядається як учення про </a:t>
            </a:r>
            <a:r>
              <a:rPr lang="uk-UA" sz="3600" dirty="0">
                <a:hlinkClick r:id="rId3"/>
              </a:rPr>
              <a:t>науковий</a:t>
            </a:r>
            <a:r>
              <a:rPr lang="uk-UA" sz="3600" dirty="0"/>
              <a:t> </a:t>
            </a:r>
            <a:r>
              <a:rPr lang="uk-UA" sz="3600" dirty="0">
                <a:hlinkClick r:id="rId3"/>
              </a:rPr>
              <a:t>метод пізнання</a:t>
            </a:r>
            <a:r>
              <a:rPr lang="uk-UA" sz="3600" dirty="0"/>
              <a:t>, або як система принципів, на основі яких базується дослідження та здійснюється </a:t>
            </a:r>
            <a:r>
              <a:rPr lang="uk-UA" sz="3600" dirty="0">
                <a:hlinkClick r:id="rId4"/>
              </a:rPr>
              <a:t>вибір</a:t>
            </a:r>
            <a:r>
              <a:rPr lang="uk-UA" sz="3600" dirty="0"/>
              <a:t> сукупностей пізнавальних способів, методів, </a:t>
            </a:r>
            <a:r>
              <a:rPr lang="uk-UA" sz="3600" dirty="0">
                <a:hlinkClick r:id="rId5"/>
              </a:rPr>
              <a:t>прийомів</a:t>
            </a:r>
            <a:r>
              <a:rPr lang="uk-UA" sz="3600" dirty="0"/>
              <a:t> дослідження, або як учення про принципи побудови, формах і способах науково-пізнавальної діяльності.</a:t>
            </a:r>
            <a:endParaRPr lang="ru-RU" sz="3600" dirty="0"/>
          </a:p>
          <a:p>
            <a:r>
              <a:rPr lang="ru-RU" sz="5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ru-RU" sz="5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92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/>
              <a:t>М</a:t>
            </a:r>
            <a:r>
              <a:rPr lang="uk-UA" sz="3200" b="1" i="1" dirty="0" smtClean="0"/>
              <a:t>етодологія </a:t>
            </a:r>
            <a:r>
              <a:rPr lang="uk-UA" sz="3200" b="1" i="1" dirty="0"/>
              <a:t>педагогіки </a:t>
            </a:r>
            <a:r>
              <a:rPr lang="uk-UA" sz="3200" dirty="0"/>
              <a:t>– це система знань про основні положення </a:t>
            </a:r>
            <a:r>
              <a:rPr lang="uk-UA" sz="3200" dirty="0" smtClean="0"/>
              <a:t>педагогічної теорії</a:t>
            </a:r>
            <a:r>
              <a:rPr lang="uk-UA" sz="3200" dirty="0"/>
              <a:t>, про принципи підходу до розгляду педагогічних явищ і методів їх дослідження, а також про шляхи впровадження здобутих знань в практику виховання, </a:t>
            </a:r>
            <a:r>
              <a:rPr lang="uk-UA" sz="3200" dirty="0" smtClean="0"/>
              <a:t>навчання та </a:t>
            </a:r>
            <a:r>
              <a:rPr lang="uk-UA" sz="3200" dirty="0"/>
              <a:t>освіти.</a:t>
            </a:r>
            <a:endParaRPr lang="ru-RU" sz="3200" dirty="0"/>
          </a:p>
          <a:p>
            <a:r>
              <a:rPr lang="uk-UA" sz="3200" dirty="0"/>
              <a:t>Методологія	</a:t>
            </a:r>
            <a:r>
              <a:rPr lang="uk-UA" sz="3200" dirty="0" smtClean="0"/>
              <a:t>педагогіки   визначає</a:t>
            </a:r>
            <a:r>
              <a:rPr lang="uk-UA" sz="3200" dirty="0"/>
              <a:t>	загальні	підходи до пізнання, використання закономірностей навчання, виховання і розвитку особистості.</a:t>
            </a:r>
            <a:endParaRPr lang="ru-RU" sz="3200" dirty="0"/>
          </a:p>
          <a:p>
            <a:r>
              <a:rPr lang="uk-UA" sz="3200" b="1" i="1" dirty="0"/>
              <a:t>Предметом методології педагогіки є закономірності процесу формування всебічно розвинутої, творчої, соціально активної особистості.</a:t>
            </a:r>
            <a:endParaRPr lang="ru-RU" sz="3200" dirty="0"/>
          </a:p>
          <a:p>
            <a:endParaRPr lang="ru-RU" sz="5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16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800" dirty="0">
                <a:solidFill>
                  <a:schemeClr val="accent2">
                    <a:lumMod val="50000"/>
                  </a:schemeClr>
                </a:solidFill>
              </a:rPr>
              <a:t>Основними </a:t>
            </a:r>
            <a:r>
              <a:rPr lang="uk-UA" sz="4800" b="1" dirty="0">
                <a:solidFill>
                  <a:schemeClr val="accent2">
                    <a:lumMod val="50000"/>
                  </a:schemeClr>
                </a:solidFill>
              </a:rPr>
              <a:t>проблемами методологія педагогіки</a:t>
            </a:r>
            <a:r>
              <a:rPr lang="uk-UA" sz="4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sz="4800" dirty="0" smtClean="0">
                <a:solidFill>
                  <a:schemeClr val="accent2">
                    <a:lumMod val="50000"/>
                  </a:schemeClr>
                </a:solidFill>
              </a:rPr>
              <a:t>є: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uk-UA" sz="2800" dirty="0"/>
              <a:t>фундаментальні проблеми методології визначення предмета </a:t>
            </a:r>
            <a:r>
              <a:rPr lang="uk-UA" sz="2800" u="sng" dirty="0">
                <a:hlinkClick r:id="rId3"/>
              </a:rPr>
              <a:t>педагогіки</a:t>
            </a:r>
            <a:r>
              <a:rPr lang="uk-UA" sz="2800" dirty="0"/>
              <a:t>, і логіки пізнання педагогічних явищ;</a:t>
            </a:r>
            <a:endParaRPr lang="ru-RU" sz="28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uk-UA" sz="2800" dirty="0"/>
              <a:t>особливості методологічного підходу до вивчення проблем навчання, виховання і розвитку особистості;</a:t>
            </a:r>
            <a:endParaRPr lang="ru-RU" sz="28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uk-UA" sz="2800" dirty="0"/>
              <a:t>методологічні проблеми підготовки педагога до </a:t>
            </a:r>
            <a:r>
              <a:rPr lang="uk-UA" sz="2800" u="sng" dirty="0">
                <a:hlinkClick r:id="rId4"/>
              </a:rPr>
              <a:t>здійснення</a:t>
            </a:r>
            <a:r>
              <a:rPr lang="uk-UA" sz="2800" dirty="0"/>
              <a:t> його функцій в педагогічному </a:t>
            </a:r>
            <a:r>
              <a:rPr lang="uk-UA" sz="2800" u="sng" dirty="0">
                <a:hlinkClick r:id="rId5"/>
              </a:rPr>
              <a:t>процесі</a:t>
            </a:r>
            <a:r>
              <a:rPr lang="uk-UA" sz="2800" dirty="0"/>
              <a:t>;</a:t>
            </a:r>
            <a:endParaRPr lang="ru-RU" sz="28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uk-UA" sz="2800" dirty="0"/>
              <a:t>система педагогічних наук їх інтеграція і диференціація;</a:t>
            </a:r>
            <a:endParaRPr lang="ru-RU" sz="2800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uk-UA" sz="2800" dirty="0"/>
              <a:t>методологічні основи вдосконалення форм і методів організації пед.. дослідження.</a:t>
            </a:r>
            <a:endParaRPr lang="ru-RU" sz="2800" dirty="0"/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ru-RU" sz="72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ru-RU" sz="72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Три     </a:t>
            </a:r>
            <a:r>
              <a:rPr lang="ru-RU" sz="5400" b="1" dirty="0" err="1">
                <a:solidFill>
                  <a:schemeClr val="accent2">
                    <a:lumMod val="50000"/>
                  </a:schemeClr>
                </a:solidFill>
              </a:rPr>
              <a:t>рівні</a:t>
            </a: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5400" b="1" dirty="0" err="1">
                <a:solidFill>
                  <a:schemeClr val="accent2">
                    <a:lumMod val="50000"/>
                  </a:schemeClr>
                </a:solidFill>
              </a:rPr>
              <a:t>педагогічного</a:t>
            </a: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5400" b="1" dirty="0" err="1">
                <a:solidFill>
                  <a:schemeClr val="accent2">
                    <a:lumMod val="50000"/>
                  </a:schemeClr>
                </a:solidFill>
              </a:rPr>
              <a:t>дослідження</a:t>
            </a:r>
            <a:r>
              <a:rPr lang="ru-RU" sz="5400" b="1" dirty="0">
                <a:solidFill>
                  <a:schemeClr val="accent2">
                    <a:lumMod val="50000"/>
                  </a:schemeClr>
                </a:solidFill>
              </a:rPr>
              <a:t>:  </a:t>
            </a:r>
            <a:endParaRPr lang="ru-RU" sz="5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5400" dirty="0" err="1" smtClean="0"/>
              <a:t>емпіричний</a:t>
            </a:r>
            <a:endParaRPr lang="ru-RU" sz="54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5400" dirty="0" err="1" smtClean="0"/>
              <a:t>теоретичний</a:t>
            </a:r>
            <a:endParaRPr lang="ru-RU" sz="54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5400" dirty="0" err="1" smtClean="0"/>
              <a:t>методологічний</a:t>
            </a:r>
            <a:endParaRPr lang="ru-RU" sz="5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20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 smtClean="0">
                <a:solidFill>
                  <a:schemeClr val="accent2">
                    <a:lumMod val="50000"/>
                  </a:schemeClr>
                </a:solidFill>
              </a:rPr>
              <a:t>Принципи </a:t>
            </a:r>
            <a:r>
              <a:rPr lang="uk-UA" sz="4400" b="1" i="1" dirty="0">
                <a:solidFill>
                  <a:schemeClr val="accent2">
                    <a:lumMod val="50000"/>
                  </a:schemeClr>
                </a:solidFill>
              </a:rPr>
              <a:t>науково-педагогічного дослідження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uk-UA" sz="2800" dirty="0"/>
              <a:t>В  структурі  методологічного  знання  виділяють  чотири  рівні: </a:t>
            </a:r>
            <a:endParaRPr lang="uk-UA" sz="28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 smtClean="0"/>
              <a:t>філософський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 smtClean="0"/>
              <a:t>загальнонауковий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 smtClean="0"/>
              <a:t>конкретно науковий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uk-UA" sz="4000" dirty="0" smtClean="0"/>
              <a:t>технологічний</a:t>
            </a:r>
          </a:p>
          <a:p>
            <a:r>
              <a:rPr lang="uk-UA" sz="2800" dirty="0" smtClean="0"/>
              <a:t>кожен </a:t>
            </a:r>
            <a:r>
              <a:rPr lang="uk-UA" sz="2800" dirty="0"/>
              <a:t>з яких реалізується  через  певні  принципи  дослідження  педагогічних  явищ  і процесів.</a:t>
            </a:r>
            <a:endParaRPr lang="ru-RU" sz="2800" dirty="0"/>
          </a:p>
          <a:p>
            <a:r>
              <a:rPr lang="ru-RU" sz="5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ru-RU" sz="5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06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теми на презентацію про школ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546" y="-390688"/>
            <a:ext cx="12192000" cy="687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054" y="312604"/>
            <a:ext cx="1126308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/>
              <a:t>Філософський рівень методології складають загальні принципи пізнання: </a:t>
            </a:r>
            <a:endParaRPr lang="ru-RU" sz="3600" b="1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uk-UA" sz="3600" dirty="0"/>
              <a:t>об’єктивність  і  обумовленість  педагогічних  явищ  певними  умовами, факторами, причинами;</a:t>
            </a:r>
            <a:endParaRPr lang="ru-RU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uk-UA" sz="3600" dirty="0" smtClean="0"/>
              <a:t>цілісний </a:t>
            </a:r>
            <a:r>
              <a:rPr lang="uk-UA" sz="3600" dirty="0"/>
              <a:t>підхід до вивчення педагогічних явищ і процесів; </a:t>
            </a:r>
            <a:endParaRPr lang="ru-RU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uk-UA" sz="3600" dirty="0" smtClean="0"/>
              <a:t>вивчення </a:t>
            </a:r>
            <a:r>
              <a:rPr lang="uk-UA" sz="3600" dirty="0"/>
              <a:t>явища в його зв’язках і взаємодії з іншими явищами; </a:t>
            </a:r>
            <a:endParaRPr lang="ru-RU" sz="3600" dirty="0"/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uk-UA" sz="3600" dirty="0" smtClean="0"/>
              <a:t>вивчення </a:t>
            </a:r>
            <a:r>
              <a:rPr lang="uk-UA" sz="3600" dirty="0"/>
              <a:t>явища в його розвитку.</a:t>
            </a:r>
            <a:endParaRPr lang="ru-RU" sz="3600" dirty="0"/>
          </a:p>
          <a:p>
            <a:r>
              <a:rPr lang="ru-RU" sz="4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ru-RU" sz="4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9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70"/>
    </mc:Choice>
    <mc:Fallback xmlns="">
      <p:transition spd="slow" advTm="487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3"/>
      </p14:showEvtLst>
    </p:ext>
  </p:extLs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1401</Words>
  <Application>Microsoft Office PowerPoint</Application>
  <PresentationFormat>Произвольный</PresentationFormat>
  <Paragraphs>184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32</cp:revision>
  <dcterms:created xsi:type="dcterms:W3CDTF">2020-03-25T16:56:41Z</dcterms:created>
  <dcterms:modified xsi:type="dcterms:W3CDTF">2022-09-15T08:00:41Z</dcterms:modified>
</cp:coreProperties>
</file>