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2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6C5C-4A30-44A4-AD9B-708F76EC2C4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D%D0%B0%D1%83%D0%BA%D0%BE%D0%B2%D0%B8%D0%B9_%D0%BC%D0%B5%D1%82%D0%BE%D0%B4_%D0%BF%D1%96%D0%B7%D0%BD%D0%B0%D0%BD%D0%BD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-referat.com/%D0%9F%D1%80%D0%B8%D0%B9%D0%BE%D0%BC%D1%83" TargetMode="External"/><Relationship Id="rId4" Type="http://schemas.openxmlformats.org/officeDocument/2006/relationships/hyperlink" Target="http://ua-referat.com/%D0%92%D0%B8%D0%B1%D1%96%D1%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0%B5%D0%B4%D0%B0%D0%B3%D0%BE%D0%B3%D1%96%D0%BA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-referat.com/%D0%9F%D1%80%D0%BE%D1%86%D0%B5%D1%81" TargetMode="External"/><Relationship Id="rId4" Type="http://schemas.openxmlformats.org/officeDocument/2006/relationships/hyperlink" Target="http://ua-referat.com/%D0%97%D0%B4%D1%96%D0%B9%D1%81%D0%BD%D0%B5%D0%BD%D0%BD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886" y="2125217"/>
            <a:ext cx="10842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педагогіки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5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аукового</a:t>
            </a:r>
            <a:r>
              <a:rPr lang="ru-RU" sz="5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-педагогічного</a:t>
            </a:r>
            <a:r>
              <a:rPr lang="ru-RU" sz="5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Згідно  з  системним  підходом,  система  — це цілісність, яка  становить </a:t>
            </a:r>
            <a:endParaRPr lang="ru-RU" sz="2800" dirty="0"/>
          </a:p>
          <a:p>
            <a:pPr algn="ctr"/>
            <a:r>
              <a:rPr lang="uk-UA" sz="2800" dirty="0"/>
              <a:t>єдність  закономірно  розташованих  і  взаємопов'язаних  частин  . 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Основними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ознаками системи є: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/>
              <a:t>- наявність найпростіших одиниць — елементів, які її складають; </a:t>
            </a:r>
            <a:endParaRPr lang="ru-RU" sz="2000" dirty="0"/>
          </a:p>
          <a:p>
            <a:r>
              <a:rPr lang="uk-UA" sz="2000" dirty="0"/>
              <a:t>- наявність підсистем — результатів взаємодії елементів;</a:t>
            </a:r>
            <a:endParaRPr lang="ru-RU" sz="2000" dirty="0"/>
          </a:p>
          <a:p>
            <a:r>
              <a:rPr lang="uk-UA" sz="2000" dirty="0"/>
              <a:t>- наявність компонентів — результатів взаємодії підсистем, які можна </a:t>
            </a:r>
            <a:endParaRPr lang="ru-RU" sz="2000" dirty="0"/>
          </a:p>
          <a:p>
            <a:r>
              <a:rPr lang="uk-UA" sz="2000" dirty="0"/>
              <a:t>розглядати у відносній ізольованості, поза зв'язками з іншими процесами та </a:t>
            </a:r>
            <a:endParaRPr lang="ru-RU" sz="2000" dirty="0"/>
          </a:p>
          <a:p>
            <a:r>
              <a:rPr lang="uk-UA" sz="2000" dirty="0"/>
              <a:t>явищами;</a:t>
            </a:r>
            <a:endParaRPr lang="ru-RU" sz="2000" dirty="0"/>
          </a:p>
          <a:p>
            <a:r>
              <a:rPr lang="uk-UA" sz="2000" dirty="0"/>
              <a:t>- наявність внутрішньої структури зв'язків між цими компонентами, а </a:t>
            </a:r>
            <a:endParaRPr lang="ru-RU" sz="2000" dirty="0"/>
          </a:p>
          <a:p>
            <a:r>
              <a:rPr lang="uk-UA" sz="2000" dirty="0"/>
              <a:t>також їхніми підсистемами;</a:t>
            </a:r>
            <a:endParaRPr lang="ru-RU" sz="2000" dirty="0"/>
          </a:p>
          <a:p>
            <a:r>
              <a:rPr lang="uk-UA" sz="2000" dirty="0"/>
              <a:t>- наявність  певного  рівня  цілісності,  ознакою  якої  є  те,  що  система </a:t>
            </a:r>
            <a:endParaRPr lang="ru-RU" sz="2000" dirty="0"/>
          </a:p>
          <a:p>
            <a:r>
              <a:rPr lang="uk-UA" sz="2000" dirty="0"/>
              <a:t>завдяки  наявність  у  структурі  </a:t>
            </a:r>
            <a:r>
              <a:rPr lang="uk-UA" sz="2000" dirty="0" err="1"/>
              <a:t>системоутворюючих</a:t>
            </a:r>
            <a:r>
              <a:rPr lang="uk-UA" sz="2000" dirty="0"/>
              <a:t>  зв'язків,  які  об'єднують </a:t>
            </a:r>
            <a:endParaRPr lang="ru-RU" sz="2000" dirty="0"/>
          </a:p>
          <a:p>
            <a:r>
              <a:rPr lang="uk-UA" sz="2000" dirty="0"/>
              <a:t>компоненти і підсистеми як частини в єдину систему;</a:t>
            </a:r>
            <a:endParaRPr lang="ru-RU" sz="2000" dirty="0"/>
          </a:p>
          <a:p>
            <a:r>
              <a:rPr lang="uk-UA" sz="2000" dirty="0"/>
              <a:t>- зв'язок з іншими системами зовнішнього середовища.</a:t>
            </a:r>
            <a:endParaRPr lang="ru-RU" sz="2000" dirty="0"/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Сутність </a:t>
            </a:r>
            <a:r>
              <a:rPr lang="uk-UA" sz="4000" b="1" i="1" dirty="0"/>
              <a:t>структурно-функціонального підходу</a:t>
            </a:r>
            <a:r>
              <a:rPr lang="uk-UA" sz="4000" dirty="0"/>
              <a:t>  </a:t>
            </a:r>
            <a:r>
              <a:rPr lang="uk-UA" sz="2800" dirty="0"/>
              <a:t>полягає  у  виділенні  в </a:t>
            </a:r>
            <a:endParaRPr lang="ru-RU" sz="2800" dirty="0"/>
          </a:p>
          <a:p>
            <a:r>
              <a:rPr lang="uk-UA" sz="2800" dirty="0"/>
              <a:t>системних  об'єктах  структурних  елементів  (компонентів,  підсистем)  і визначенні  їхньої  ролі  (функцій)  у  системі.  </a:t>
            </a:r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/>
              <a:t>Елементи  </a:t>
            </a:r>
            <a:r>
              <a:rPr lang="uk-UA" sz="2800" dirty="0"/>
              <a:t>і  зв'язки  між  ними </a:t>
            </a:r>
            <a:r>
              <a:rPr lang="uk-UA" sz="2800" dirty="0" smtClean="0"/>
              <a:t>створюють  </a:t>
            </a:r>
            <a:r>
              <a:rPr lang="uk-UA" sz="2800" dirty="0"/>
              <a:t>структуру  системи.  </a:t>
            </a:r>
            <a:endParaRPr lang="uk-UA" sz="2800" dirty="0" smtClean="0"/>
          </a:p>
          <a:p>
            <a:r>
              <a:rPr lang="uk-UA" sz="2800" dirty="0" smtClean="0"/>
              <a:t>Кожний  </a:t>
            </a:r>
            <a:r>
              <a:rPr lang="uk-UA" sz="2800" dirty="0"/>
              <a:t>елемент  виконує  свої  специфічні функції, які "працюють" на загальносистемні функції</a:t>
            </a:r>
            <a:r>
              <a:rPr lang="uk-UA" sz="2800" dirty="0" smtClean="0"/>
              <a:t>.</a:t>
            </a:r>
          </a:p>
          <a:p>
            <a:endParaRPr lang="ru-RU" sz="2800" dirty="0"/>
          </a:p>
          <a:p>
            <a:r>
              <a:rPr lang="uk-UA" sz="2800" dirty="0"/>
              <a:t>Структура характеризує систему в статиці, функції — у динаміці. Між ними є певна залежність.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00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Загальнонауковою  методологією  вивчення  об’єкта  дослідження  є </a:t>
            </a:r>
            <a:r>
              <a:rPr lang="uk-UA" sz="3200" b="1" i="1" dirty="0" err="1" smtClean="0"/>
              <a:t>системно-діяльнісний</a:t>
            </a:r>
            <a:r>
              <a:rPr lang="uk-UA" sz="3200" b="1" i="1" dirty="0" smtClean="0"/>
              <a:t>  </a:t>
            </a:r>
            <a:r>
              <a:rPr lang="uk-UA" sz="3200" b="1" i="1" dirty="0"/>
              <a:t>підхід</a:t>
            </a:r>
            <a:r>
              <a:rPr lang="uk-UA" sz="3200" dirty="0"/>
              <a:t>,  який  указує  на  певний  компонентний  склад </a:t>
            </a:r>
            <a:r>
              <a:rPr lang="uk-UA" sz="3200" dirty="0" smtClean="0"/>
              <a:t>людської </a:t>
            </a:r>
            <a:r>
              <a:rPr lang="uk-UA" sz="3200" dirty="0"/>
              <a:t>діяльності. </a:t>
            </a:r>
            <a:endParaRPr lang="uk-UA" sz="3200" dirty="0" smtClean="0"/>
          </a:p>
          <a:p>
            <a:r>
              <a:rPr lang="uk-UA" sz="3200" dirty="0" smtClean="0"/>
              <a:t>Серед </a:t>
            </a:r>
            <a:r>
              <a:rPr lang="uk-UA" sz="3200" dirty="0"/>
              <a:t>найсуттєвіших її компонентів: потреба – суб’єкт – </a:t>
            </a:r>
            <a:r>
              <a:rPr lang="uk-UA" sz="3200" dirty="0" smtClean="0"/>
              <a:t>об’єкт </a:t>
            </a:r>
            <a:r>
              <a:rPr lang="uk-UA" sz="3200" dirty="0"/>
              <a:t>– процеси – умови – результат</a:t>
            </a:r>
            <a:r>
              <a:rPr lang="uk-UA" sz="3200" dirty="0" smtClean="0"/>
              <a:t>.</a:t>
            </a:r>
          </a:p>
          <a:p>
            <a:endParaRPr lang="ru-RU" sz="2400" dirty="0"/>
          </a:p>
          <a:p>
            <a:r>
              <a:rPr lang="uk-UA" sz="3200" b="1" i="1" dirty="0" err="1"/>
              <a:t>Діяльнісний</a:t>
            </a:r>
            <a:r>
              <a:rPr lang="uk-UA" sz="3200" b="1" i="1" dirty="0"/>
              <a:t>  підхід</a:t>
            </a:r>
            <a:r>
              <a:rPr lang="uk-UA" sz="3200" dirty="0"/>
              <a:t> — це  методологічний  принцип,  основою  якого  є </a:t>
            </a:r>
            <a:r>
              <a:rPr lang="uk-UA" sz="3200" dirty="0" err="1" smtClean="0"/>
              <a:t>катеорія</a:t>
            </a:r>
            <a:r>
              <a:rPr lang="uk-UA" sz="3200" dirty="0" smtClean="0"/>
              <a:t>  </a:t>
            </a:r>
            <a:r>
              <a:rPr lang="uk-UA" sz="3200" dirty="0"/>
              <a:t>предметної  діяльності  людини  (групи  людей, соціуму в  цілому). </a:t>
            </a:r>
            <a:endParaRPr lang="uk-UA" sz="3200" dirty="0" smtClean="0"/>
          </a:p>
          <a:p>
            <a:endParaRPr lang="uk-UA" sz="2000" dirty="0" smtClean="0"/>
          </a:p>
          <a:p>
            <a:r>
              <a:rPr lang="uk-UA" sz="3200" dirty="0"/>
              <a:t>Зміст </a:t>
            </a:r>
            <a:r>
              <a:rPr lang="uk-UA" sz="3200" b="1" i="1" dirty="0"/>
              <a:t>системно-генетичного підходу</a:t>
            </a:r>
            <a:r>
              <a:rPr lang="uk-UA" sz="3200" dirty="0"/>
              <a:t> полягає в розкритті умов зародження, розвитку і перетворення системи.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11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Проблема дослідження</a:t>
            </a:r>
            <a:r>
              <a:rPr lang="uk-UA" sz="3200" b="1" dirty="0"/>
              <a:t> </a:t>
            </a:r>
            <a:r>
              <a:rPr lang="uk-UA" sz="3200" dirty="0"/>
              <a:t>в широкому значенні — складне теоретичне або практичне питання, що потребує вивчення, вирішення.</a:t>
            </a:r>
            <a:endParaRPr lang="ru-RU" sz="3200" dirty="0"/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Об'єкт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дослідження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dirty="0"/>
              <a:t>— частина об'єктивної реальності, яка на цьому етапі стає предметом практичної й теоретичної діяльності людини як соціальної істоти (суб'єкта).</a:t>
            </a:r>
            <a:endParaRPr lang="ru-RU" sz="3200" dirty="0"/>
          </a:p>
          <a:p>
            <a:r>
              <a:rPr lang="uk-UA" sz="3200" b="1" dirty="0" smtClean="0"/>
              <a:t>Предмет </a:t>
            </a:r>
            <a:r>
              <a:rPr lang="uk-UA" sz="3200" b="1" dirty="0"/>
              <a:t>дослідження</a:t>
            </a:r>
            <a:r>
              <a:rPr lang="uk-UA" sz="3200" dirty="0"/>
              <a:t> — зафіксовані в досвіді, включені в процес практичної діяльності людини сторони, якості та відносини досліджуваного об'єкта з певною метою за даних умов.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7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032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/>
              <a:t>Мета дослідження</a:t>
            </a:r>
            <a:r>
              <a:rPr lang="uk-UA" sz="4400" dirty="0"/>
              <a:t> — ціль, яку поставив перед собою </a:t>
            </a:r>
            <a:r>
              <a:rPr lang="uk-UA" sz="4400" dirty="0" smtClean="0"/>
              <a:t>дослідник. </a:t>
            </a:r>
          </a:p>
          <a:p>
            <a:endParaRPr lang="uk-UA" sz="2800" dirty="0" smtClean="0"/>
          </a:p>
          <a:p>
            <a:r>
              <a:rPr lang="uk-UA" sz="4400" b="1" dirty="0" smtClean="0"/>
              <a:t>Гіпотеза </a:t>
            </a:r>
            <a:r>
              <a:rPr lang="uk-UA" sz="4400" b="1" dirty="0"/>
              <a:t>дослідження </a:t>
            </a:r>
            <a:r>
              <a:rPr lang="uk-UA" sz="4400" dirty="0"/>
              <a:t>— наукове передбачення його результатів. </a:t>
            </a:r>
            <a:endParaRPr lang="uk-UA" sz="4400" dirty="0" smtClean="0"/>
          </a:p>
          <a:p>
            <a:endParaRPr lang="uk-UA" b="1" dirty="0" smtClean="0"/>
          </a:p>
          <a:p>
            <a:r>
              <a:rPr lang="uk-UA" sz="4400" b="1" dirty="0" smtClean="0"/>
              <a:t>Гіпотеза</a:t>
            </a:r>
            <a:r>
              <a:rPr lang="uk-UA" sz="4400" dirty="0" smtClean="0"/>
              <a:t> </a:t>
            </a:r>
            <a:r>
              <a:rPr lang="uk-UA" sz="4400" dirty="0"/>
              <a:t>– це обґрунтоване припущення про можливі способи розв’язання </a:t>
            </a:r>
            <a:endParaRPr lang="ru-RU" sz="4400" dirty="0"/>
          </a:p>
          <a:p>
            <a:r>
              <a:rPr lang="uk-UA" sz="4400" dirty="0"/>
              <a:t>визначеної проблеми</a:t>
            </a:r>
            <a:r>
              <a:rPr lang="uk-UA" sz="4400" dirty="0" smtClean="0"/>
              <a:t>.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41581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Завдання дослідження</a:t>
            </a:r>
            <a:r>
              <a:rPr lang="uk-UA" sz="3600" dirty="0" smtClean="0"/>
              <a:t> — його конкретизована мета:</a:t>
            </a:r>
            <a:endParaRPr lang="ru-RU" sz="36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вирішення </a:t>
            </a:r>
            <a:r>
              <a:rPr lang="uk-UA" sz="2400" dirty="0"/>
              <a:t>певних теоретичних питань, що є загальною проблемою (наприклад, з'ясування сутності дидактичного явища, вдосконалення його визначення, дослідження ознак);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експериментальне вивчення практики вирішення проблеми, виявлення її типового стану, типових недоліків, їх причин, типових рис передового досвіду та ін.;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обґрунтування системи заходів, необхідних для вирішення поставленого завдання;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експериментальна перевірка пропонованої системи заходів щодо відповідності її критеріям оптимальності;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вироблення методичних рекомендацій для тих, хто використовуватиме результати дослідження на практиці.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/>
              <a:t>Логіка </a:t>
            </a:r>
            <a:r>
              <a:rPr lang="uk-UA" sz="3600" b="1" i="1" dirty="0"/>
              <a:t>(етапи) педагогічного дослідження</a:t>
            </a:r>
            <a:endParaRPr lang="ru-RU" sz="3600" dirty="0"/>
          </a:p>
          <a:p>
            <a:r>
              <a:rPr lang="uk-UA" sz="3000" dirty="0" smtClean="0"/>
              <a:t>1. Визначення  </a:t>
            </a:r>
            <a:r>
              <a:rPr lang="uk-UA" sz="3000" dirty="0"/>
              <a:t>проблеми  дослідження. </a:t>
            </a:r>
            <a:endParaRPr lang="uk-UA" sz="3000" dirty="0" smtClean="0"/>
          </a:p>
          <a:p>
            <a:r>
              <a:rPr lang="uk-UA" sz="3000" dirty="0" smtClean="0"/>
              <a:t>2. Ґрунтовне </a:t>
            </a:r>
            <a:r>
              <a:rPr lang="uk-UA" sz="3000" dirty="0"/>
              <a:t>і всебічне вивчення наукових фактів, положень, висновків. </a:t>
            </a:r>
            <a:endParaRPr lang="ru-RU" sz="3000" dirty="0"/>
          </a:p>
          <a:p>
            <a:r>
              <a:rPr lang="uk-UA" sz="3000" dirty="0" smtClean="0"/>
              <a:t>3</a:t>
            </a:r>
            <a:r>
              <a:rPr lang="uk-UA" sz="3000" dirty="0"/>
              <a:t>. Вивчення шкільної практики. </a:t>
            </a:r>
            <a:endParaRPr lang="uk-UA" sz="3000" dirty="0" smtClean="0"/>
          </a:p>
          <a:p>
            <a:r>
              <a:rPr lang="uk-UA" sz="3000" dirty="0" smtClean="0"/>
              <a:t>4</a:t>
            </a:r>
            <a:r>
              <a:rPr lang="uk-UA" sz="3000" dirty="0"/>
              <a:t>. Формулювання гіпотези дослідження. </a:t>
            </a:r>
            <a:endParaRPr lang="uk-UA" sz="3000" dirty="0" smtClean="0"/>
          </a:p>
          <a:p>
            <a:r>
              <a:rPr lang="uk-UA" sz="3000" dirty="0" smtClean="0"/>
              <a:t>5. Виконання  </a:t>
            </a:r>
            <a:r>
              <a:rPr lang="uk-UA" sz="3000" dirty="0"/>
              <a:t>експериментальної  роботи. </a:t>
            </a:r>
            <a:endParaRPr lang="uk-UA" sz="3000" dirty="0" smtClean="0"/>
          </a:p>
          <a:p>
            <a:pPr lvl="0"/>
            <a:r>
              <a:rPr lang="uk-UA" sz="3000" dirty="0" smtClean="0"/>
              <a:t>6. Зіставлення </a:t>
            </a:r>
            <a:r>
              <a:rPr lang="uk-UA" sz="3000" dirty="0"/>
              <a:t>експериментальних даних з масовою практикою. </a:t>
            </a:r>
            <a:endParaRPr lang="ru-RU" sz="3000" dirty="0"/>
          </a:p>
          <a:p>
            <a:pPr lvl="0"/>
            <a:r>
              <a:rPr lang="ru-RU" sz="3000" dirty="0" smtClean="0"/>
              <a:t>7. </a:t>
            </a:r>
            <a:r>
              <a:rPr lang="uk-UA" sz="3000" dirty="0" smtClean="0"/>
              <a:t>Узагальнення  результатів  дослідження,  формулювання  наукових </a:t>
            </a:r>
            <a:endParaRPr lang="ru-RU" sz="3000" dirty="0" smtClean="0"/>
          </a:p>
          <a:p>
            <a:r>
              <a:rPr lang="uk-UA" sz="3000" dirty="0" smtClean="0"/>
              <a:t>висновків</a:t>
            </a:r>
            <a:r>
              <a:rPr lang="uk-UA" sz="3000" dirty="0"/>
              <a:t>, доведення або спростування гіпотези. </a:t>
            </a:r>
            <a:endParaRPr lang="uk-UA" sz="3000" dirty="0" smtClean="0"/>
          </a:p>
          <a:p>
            <a:r>
              <a:rPr lang="uk-UA" sz="3000" dirty="0" smtClean="0"/>
              <a:t>8</a:t>
            </a:r>
            <a:r>
              <a:rPr lang="uk-UA" sz="3000" dirty="0"/>
              <a:t>. Оформлення результатів дослідження, втілення їх у життя.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633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6412" y="1017728"/>
            <a:ext cx="1034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ФОРМОЮ РОЗВИТКУ НАУКИ Є НАУКОВЕ ДОСЛІДЖЕННЯ</a:t>
            </a:r>
            <a:endParaRPr lang="ru-RU" sz="2800" b="1" i="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5648" y="1688554"/>
            <a:ext cx="6741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аналіз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них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чинників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метою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доведених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корисних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науки і практики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максимальним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ефектом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результатом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виступають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система понять,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0" y="1688554"/>
            <a:ext cx="3693422" cy="350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spd="slow" advTm="408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938" y="826658"/>
            <a:ext cx="847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ВЗАЄМОЗВ’ЯЗОК ПРАКТИКИ З НАУКОВИМ ПІЗНАННЯМ І ДОСЛІДЖЕННЯМ</a:t>
            </a:r>
            <a:endParaRPr lang="ru-RU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6206" y="1780765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Практика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206" y="2581228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Наукове пізнання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6206" y="3547092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Наукове дослідження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206" y="5373050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Результати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206" y="444137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Об'єкт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538" y="4539869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538" y="3490624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5691" y="4733108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Гіпотези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25691" y="351184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Етапи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7589" y="444476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824651" y="3780978"/>
            <a:ext cx="592183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3683726" y="3667903"/>
            <a:ext cx="621573" cy="41787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824651" y="5710576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9581605" y="3807788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847510" y="1979919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131" y="821395"/>
            <a:ext cx="1050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методологію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розуміють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науку про структуру,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логічну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взагалі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131" y="37282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як систему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проводиться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8131" y="19105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побудови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науково-пізнавальної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1" y="1689307"/>
            <a:ext cx="3684895" cy="407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0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"/>
    </mc:Choice>
    <mc:Fallback xmlns="">
      <p:transition spd="slow" advTm="34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4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</a:t>
            </a:r>
          </a:p>
          <a:p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Поняття</a:t>
            </a:r>
            <a:r>
              <a:rPr lang="ru-RU" sz="3600" dirty="0"/>
              <a:t> про </a:t>
            </a:r>
            <a:r>
              <a:rPr lang="ru-RU" sz="3600" dirty="0" err="1"/>
              <a:t>методологію</a:t>
            </a:r>
            <a:r>
              <a:rPr lang="ru-RU" sz="3600" dirty="0"/>
              <a:t> </a:t>
            </a:r>
            <a:r>
              <a:rPr lang="ru-RU" sz="3600" dirty="0" err="1"/>
              <a:t>педагогіки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Педагогічне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r>
              <a:rPr lang="ru-RU" sz="3600" dirty="0"/>
              <a:t> і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рівні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Принципи</a:t>
            </a:r>
            <a:r>
              <a:rPr lang="ru-RU" sz="3600" dirty="0"/>
              <a:t> </a:t>
            </a:r>
            <a:r>
              <a:rPr lang="ru-RU" sz="3600" dirty="0" err="1"/>
              <a:t>науково-педагогічного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Категоріальний</a:t>
            </a:r>
            <a:r>
              <a:rPr lang="ru-RU" sz="3600" dirty="0"/>
              <a:t> </a:t>
            </a:r>
            <a:r>
              <a:rPr lang="ru-RU" sz="3600" dirty="0" err="1"/>
              <a:t>апарат</a:t>
            </a:r>
            <a:r>
              <a:rPr lang="ru-RU" sz="3600" dirty="0"/>
              <a:t> </a:t>
            </a:r>
            <a:r>
              <a:rPr lang="ru-RU" sz="3600" dirty="0" err="1"/>
              <a:t>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Логіка</a:t>
            </a:r>
            <a:r>
              <a:rPr lang="ru-RU" sz="3600" dirty="0"/>
              <a:t> </a:t>
            </a:r>
            <a:r>
              <a:rPr lang="uk-UA" sz="3600" dirty="0"/>
              <a:t>(етапи) </a:t>
            </a:r>
            <a:r>
              <a:rPr lang="ru-RU" sz="3600" dirty="0" err="1"/>
              <a:t>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Методи</a:t>
            </a:r>
            <a:r>
              <a:rPr lang="ru-RU" sz="3600" dirty="0"/>
              <a:t> </a:t>
            </a:r>
            <a:r>
              <a:rPr lang="ru-RU" sz="3600" dirty="0" err="1"/>
              <a:t>науково-педагогічного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185" y="623080"/>
            <a:ext cx="11095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методології</a:t>
            </a:r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відображають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динамічні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шляху,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досягається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науково-дослідна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мета;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всебічності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вивчається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нової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фонду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уточнення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збагачення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систематизація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понять 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науці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яка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об’єктивних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фактах.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1089505"/>
            <a:ext cx="4540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проведенні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поділити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на: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наук: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наук);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специфічні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науки).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0610" y="1185040"/>
            <a:ext cx="2101755" cy="575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Види методів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0865" y="2467848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Конкретно-наукові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3287" y="2466731"/>
            <a:ext cx="1585413" cy="750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Загально-наукові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3392" y="2442867"/>
            <a:ext cx="1637730" cy="750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Філософські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0634" y="2467848"/>
            <a:ext cx="1535372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Спеціальні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7390" y="4172140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Евристичні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7062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Теоритичні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6734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Емпіричні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096000" y="1760562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83694" y="1889196"/>
            <a:ext cx="52314" cy="52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16537" y="1865432"/>
            <a:ext cx="64834" cy="55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681951" y="1796136"/>
            <a:ext cx="664192" cy="46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64976" y="3519368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99612" y="3471595"/>
            <a:ext cx="188794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48768" y="3471595"/>
            <a:ext cx="1633183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9474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категорій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176" y="2551836"/>
            <a:ext cx="5208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модифікаціями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майже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урахуванням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особливостей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До них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відносяться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2861" y="947466"/>
            <a:ext cx="466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Конкретно-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endParaRPr lang="ru-RU" sz="24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окремих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об'єднаних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16" y="2524667"/>
            <a:ext cx="3699440" cy="27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04764" y="5306788"/>
            <a:ext cx="599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"/>
    </mc:Choice>
    <mc:Fallback xmlns="">
      <p:transition spd="slow" advTm="393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573" y="651129"/>
            <a:ext cx="1125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виявлення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точний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детальне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3129" y="1802390"/>
            <a:ext cx="5331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емпіричному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науковець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повинен: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кожен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термінами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науки, у межах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типові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вживані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класифікувати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сутністю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з’ясувавши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зв’язки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відібраними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фактами.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704">
            <a:off x="1105185" y="1927182"/>
            <a:ext cx="3944488" cy="302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9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"/>
    </mc:Choice>
    <mc:Fallback xmlns="">
      <p:transition spd="slow" advTm="434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821140" y="93310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9030" y="1130912"/>
            <a:ext cx="4485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емпіричних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endParaRPr lang="ru-RU" sz="240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endParaRPr lang="ru-RU" sz="240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endParaRPr lang="ru-RU" sz="240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90" y="2408830"/>
            <a:ext cx="3481316" cy="34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9" y="933102"/>
            <a:ext cx="2564532" cy="19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233" y="3868491"/>
            <a:ext cx="2934532" cy="22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5" y="4080567"/>
            <a:ext cx="1695166" cy="14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832" y="1130912"/>
            <a:ext cx="2275395" cy="102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"/>
    </mc:Choice>
    <mc:Fallback xmlns="">
      <p:transition spd="slow" advTm="370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840306"/>
            <a:ext cx="1001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698" y="1546410"/>
            <a:ext cx="10954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таким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навмисність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вестися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цілком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чітко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планомірність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планом,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виходячи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завдяки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увага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зупиняється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цікавлячих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властивостях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зв'язках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активність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дослідник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просто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все,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попадає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поле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зору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шукає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потрібні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використовуючи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весь запас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досвіду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Систематичність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коштовну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коли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безупинно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й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найрізноманітніших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5"/>
    </mc:Choice>
    <mc:Fallback xmlns="">
      <p:transition spd="slow" advTm="931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861032"/>
            <a:ext cx="7310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заснований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активному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втручанні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суб'єкта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шляхом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контрольованих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керованих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умов,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виділити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відтворювати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система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операцій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дослідницьких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випробуваннях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проводитись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природних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штучних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7786049" y="82941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83941" y="1031714"/>
            <a:ext cx="3466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експерименту</a:t>
            </a:r>
            <a:endParaRPr lang="ru-RU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експериментально-дослідницька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перевірочна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аналітична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ілюстративна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585" y="768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один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універсальних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встановлювати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подібність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розходження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3211457"/>
            <a:ext cx="1076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того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плідним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повинно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двом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По-перше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існувати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визначена</a:t>
            </a:r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об'єктивна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свідомо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непорівнянні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тому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нічого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По-друге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при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їхнє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здійснюватися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</a:t>
            </a:r>
          </a:p>
          <a:p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важливим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істотним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ознакам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014">
            <a:off x="7224213" y="1175559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8502" y="744900"/>
            <a:ext cx="5550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представляє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собою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фіксації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реєстрації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кількісних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характеристик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вимірювальних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приладів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апаратів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894" y="734285"/>
            <a:ext cx="5527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 – </a:t>
            </a:r>
            <a:r>
              <a:rPr lang="ru-RU" sz="2400" b="0" i="0" dirty="0" err="1" smtClean="0">
                <a:effectLst/>
                <a:latin typeface="Open Sans"/>
              </a:rPr>
              <a:t>це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визначення</a:t>
            </a:r>
            <a:r>
              <a:rPr lang="ru-RU" sz="2400" b="0" i="0" dirty="0" smtClean="0">
                <a:effectLst/>
                <a:latin typeface="Open Sans"/>
              </a:rPr>
              <a:t> числового </a:t>
            </a:r>
            <a:r>
              <a:rPr lang="ru-RU" sz="2400" b="0" i="0" dirty="0" err="1" smtClean="0">
                <a:effectLst/>
                <a:latin typeface="Open Sans"/>
              </a:rPr>
              <a:t>значення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певної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величини</a:t>
            </a:r>
            <a:r>
              <a:rPr lang="ru-RU" sz="2400" b="0" i="0" dirty="0" smtClean="0">
                <a:effectLst/>
                <a:latin typeface="Open Sans"/>
              </a:rPr>
              <a:t> за </a:t>
            </a:r>
            <a:r>
              <a:rPr lang="ru-RU" sz="2400" b="0" i="0" dirty="0" err="1" smtClean="0">
                <a:effectLst/>
                <a:latin typeface="Open Sans"/>
              </a:rPr>
              <a:t>допомогою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одиниці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виміру</a:t>
            </a:r>
            <a:r>
              <a:rPr lang="ru-RU" sz="2400" b="0" i="0" dirty="0" smtClean="0">
                <a:effectLst/>
                <a:latin typeface="Open Sans"/>
              </a:rPr>
              <a:t>. </a:t>
            </a:r>
            <a:r>
              <a:rPr lang="ru-RU" sz="2400" b="0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передбачає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наявність</a:t>
            </a:r>
            <a:r>
              <a:rPr lang="ru-RU" sz="2400" b="0" i="0" dirty="0" smtClean="0">
                <a:effectLst/>
                <a:latin typeface="Open Sans"/>
              </a:rPr>
              <a:t> таких </a:t>
            </a:r>
            <a:r>
              <a:rPr lang="ru-RU" sz="2400" b="0" i="0" dirty="0" err="1" smtClean="0">
                <a:effectLst/>
                <a:latin typeface="Open Sans"/>
              </a:rPr>
              <a:t>основних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елементів</a:t>
            </a:r>
            <a:r>
              <a:rPr lang="ru-RU" sz="2400" b="0" i="0" dirty="0" smtClean="0">
                <a:effectLst/>
                <a:latin typeface="Open Sans"/>
              </a:rPr>
              <a:t>: </a:t>
            </a:r>
            <a:r>
              <a:rPr lang="ru-RU" sz="2400" b="0" i="0" dirty="0" err="1" smtClean="0">
                <a:effectLst/>
                <a:latin typeface="Open Sans"/>
              </a:rPr>
              <a:t>об'єкта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, </a:t>
            </a:r>
            <a:r>
              <a:rPr lang="ru-RU" sz="2400" b="0" i="0" dirty="0" err="1" smtClean="0">
                <a:effectLst/>
                <a:latin typeface="Open Sans"/>
              </a:rPr>
              <a:t>еталона</a:t>
            </a:r>
            <a:r>
              <a:rPr lang="ru-RU" sz="2400" b="0" i="0" dirty="0" smtClean="0">
                <a:effectLst/>
                <a:latin typeface="Open Sans"/>
              </a:rPr>
              <a:t>, </a:t>
            </a:r>
            <a:r>
              <a:rPr lang="ru-RU" sz="2400" b="0" i="0" dirty="0" err="1" smtClean="0">
                <a:effectLst/>
                <a:latin typeface="Open Sans"/>
              </a:rPr>
              <a:t>вимірювальних</a:t>
            </a:r>
            <a:r>
              <a:rPr lang="ru-RU" sz="2400" b="0" i="0" dirty="0" smtClean="0">
                <a:effectLst/>
                <a:latin typeface="Open Sans"/>
              </a:rPr>
              <a:t> </a:t>
            </a:r>
            <a:r>
              <a:rPr lang="ru-RU" sz="2400" b="0" i="0" dirty="0" err="1" smtClean="0">
                <a:effectLst/>
                <a:latin typeface="Open Sans"/>
              </a:rPr>
              <a:t>приладів</a:t>
            </a:r>
            <a:r>
              <a:rPr lang="ru-RU" sz="2400" b="0" i="0" dirty="0" smtClean="0">
                <a:effectLst/>
                <a:latin typeface="Open Sans"/>
              </a:rPr>
              <a:t>, методу </a:t>
            </a:r>
            <a:r>
              <a:rPr lang="ru-RU" sz="2400" b="0" i="0" dirty="0" err="1" smtClean="0">
                <a:effectLst/>
                <a:latin typeface="Open Sans"/>
              </a:rPr>
              <a:t>вимірювання</a:t>
            </a:r>
            <a:r>
              <a:rPr lang="ru-RU" sz="2400" b="0" i="0" dirty="0" smtClean="0">
                <a:effectLst/>
                <a:latin typeface="Open Sans"/>
              </a:rPr>
              <a:t>.</a:t>
            </a:r>
            <a:endParaRPr lang="ru-RU" sz="2400" dirty="0"/>
          </a:p>
        </p:txBody>
      </p:sp>
      <p:pic>
        <p:nvPicPr>
          <p:cNvPr id="11272" name="Picture 8" descr="Картинки по запросу &quot;осінні листочки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1" y="3272871"/>
            <a:ext cx="10294223" cy="28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"/>
    </mc:Choice>
    <mc:Fallback xmlns="">
      <p:transition spd="slow" advTm="428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185" y="761580"/>
            <a:ext cx="11095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До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методів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належать: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аналіз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розчленування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цілісного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предмета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складові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сторони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відношення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тощо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 з метою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всебічного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синтез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з'єднання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раніше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виділених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предмета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єдине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абстрагування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відвернення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відсторонення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ряду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несуттєвих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феномена і разом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виділення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важливих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відношень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узагальнення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мислення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результаті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встановлюються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індукція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міркування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підставі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окремих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дедукція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міркувань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необхідністю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випливає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окремого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часткового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характеру;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аналогія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основі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схожості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за одними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схожість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певними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іншими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класифікація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поділ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усіх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предметів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окремі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групи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якою-небудь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важливою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ознакою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моделювання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вивчення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оригіналу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 шляхом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копії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моделі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), яка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заміщає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оригінал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певних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аспектах,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цікавлять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Дослідника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007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2"/>
    </mc:Choice>
    <mc:Fallback xmlns="">
      <p:transition spd="slow" advTm="249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Методологія </a:t>
            </a:r>
            <a:r>
              <a:rPr lang="uk-UA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(від грецького </a:t>
            </a:r>
            <a:r>
              <a:rPr lang="uk-UA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metodos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спосіб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пізнання ,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дослідження, метод і </a:t>
            </a:r>
            <a:r>
              <a:rPr lang="uk-UA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logos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наука, знання)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вчення про правила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мислення при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створенні теорії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науки. </a:t>
            </a:r>
          </a:p>
          <a:p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</a:rPr>
              <a:t>Поняття «методологія» </a:t>
            </a:r>
            <a:r>
              <a:rPr lang="uk-UA" sz="4000" dirty="0">
                <a:solidFill>
                  <a:schemeClr val="accent2">
                    <a:lumMod val="50000"/>
                  </a:schemeClr>
                </a:solidFill>
              </a:rPr>
              <a:t>складне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тому воно по різному тлумачиться. Багато зарубіжних дослідників ототожнюють її з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поняттям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"метод дослідження".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У вітчизняній науці методологія розглядається як учення про </a:t>
            </a:r>
            <a:r>
              <a:rPr lang="uk-UA" sz="3600" dirty="0">
                <a:hlinkClick r:id="rId3"/>
              </a:rPr>
              <a:t>науковий</a:t>
            </a:r>
            <a:r>
              <a:rPr lang="uk-UA" sz="3600" dirty="0"/>
              <a:t> </a:t>
            </a:r>
            <a:r>
              <a:rPr lang="uk-UA" sz="3600" dirty="0">
                <a:hlinkClick r:id="rId3"/>
              </a:rPr>
              <a:t>метод пізнання</a:t>
            </a:r>
            <a:r>
              <a:rPr lang="uk-UA" sz="3600" dirty="0"/>
              <a:t>, або як система принципів, на основі яких базується дослідження та здійснюється </a:t>
            </a:r>
            <a:r>
              <a:rPr lang="uk-UA" sz="3600" dirty="0">
                <a:hlinkClick r:id="rId4"/>
              </a:rPr>
              <a:t>вибір</a:t>
            </a:r>
            <a:r>
              <a:rPr lang="uk-UA" sz="3600" dirty="0"/>
              <a:t> сукупностей пізнавальних способів, методів, </a:t>
            </a:r>
            <a:r>
              <a:rPr lang="uk-UA" sz="3600" dirty="0">
                <a:hlinkClick r:id="rId5"/>
              </a:rPr>
              <a:t>прийомів</a:t>
            </a:r>
            <a:r>
              <a:rPr lang="uk-UA" sz="3600" dirty="0"/>
              <a:t> дослідження, або як учення про принципи побудови, формах і способах науково-пізнавальної діяльності.</a:t>
            </a:r>
            <a:endParaRPr lang="ru-RU" sz="3600" dirty="0"/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М</a:t>
            </a:r>
            <a:r>
              <a:rPr lang="uk-UA" sz="3200" b="1" i="1" dirty="0" smtClean="0"/>
              <a:t>етодологія </a:t>
            </a:r>
            <a:r>
              <a:rPr lang="uk-UA" sz="3200" b="1" i="1" dirty="0"/>
              <a:t>педагогіки </a:t>
            </a:r>
            <a:r>
              <a:rPr lang="uk-UA" sz="3200" dirty="0"/>
              <a:t>– це система знань про основні положення </a:t>
            </a:r>
            <a:r>
              <a:rPr lang="uk-UA" sz="3200" dirty="0" smtClean="0"/>
              <a:t>педагогічної теорії</a:t>
            </a:r>
            <a:r>
              <a:rPr lang="uk-UA" sz="3200" dirty="0"/>
              <a:t>, про принципи підходу до розгляду педагогічних явищ і методів їх дослідження, а також про шляхи впровадження здобутих знань в практику виховання, </a:t>
            </a:r>
            <a:r>
              <a:rPr lang="uk-UA" sz="3200" dirty="0" smtClean="0"/>
              <a:t>навчання та </a:t>
            </a:r>
            <a:r>
              <a:rPr lang="uk-UA" sz="3200" dirty="0"/>
              <a:t>освіти.</a:t>
            </a:r>
            <a:endParaRPr lang="ru-RU" sz="3200" dirty="0"/>
          </a:p>
          <a:p>
            <a:r>
              <a:rPr lang="uk-UA" sz="3200" dirty="0"/>
              <a:t>Методологія	</a:t>
            </a:r>
            <a:r>
              <a:rPr lang="uk-UA" sz="3200" dirty="0" smtClean="0"/>
              <a:t>педагогіки   визначає</a:t>
            </a:r>
            <a:r>
              <a:rPr lang="uk-UA" sz="3200" dirty="0"/>
              <a:t>	загальні	підходи до пізнання, використання закономірностей навчання, виховання і розвитку особистості.</a:t>
            </a:r>
            <a:endParaRPr lang="ru-RU" sz="3200" dirty="0"/>
          </a:p>
          <a:p>
            <a:r>
              <a:rPr lang="uk-UA" sz="3200" b="1" i="1" dirty="0"/>
              <a:t>Предметом методології педагогіки є закономірності процесу формування всебічно розвинутої, творчої, соціально активної особистості.</a:t>
            </a:r>
            <a:endParaRPr lang="ru-RU" sz="3200" dirty="0"/>
          </a:p>
          <a:p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2">
                    <a:lumMod val="50000"/>
                  </a:schemeClr>
                </a:solidFill>
              </a:rPr>
              <a:t>Основними 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проблемами методологія педагогіки</a:t>
            </a:r>
            <a:r>
              <a:rPr lang="uk-UA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</a:rPr>
              <a:t>є: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фундаментальні проблеми методології визначення предмета </a:t>
            </a:r>
            <a:r>
              <a:rPr lang="uk-UA" sz="2800" u="sng" dirty="0">
                <a:hlinkClick r:id="rId3"/>
              </a:rPr>
              <a:t>педагогіки</a:t>
            </a:r>
            <a:r>
              <a:rPr lang="uk-UA" sz="2800" dirty="0"/>
              <a:t>, і логіки пізнання педагогічних явищ;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особливості методологічного підходу до вивчення проблем навчання, виховання і розвитку особистості;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методологічні проблеми підготовки педагога до </a:t>
            </a:r>
            <a:r>
              <a:rPr lang="uk-UA" sz="2800" u="sng" dirty="0">
                <a:hlinkClick r:id="rId4"/>
              </a:rPr>
              <a:t>здійснення</a:t>
            </a:r>
            <a:r>
              <a:rPr lang="uk-UA" sz="2800" dirty="0"/>
              <a:t> його функцій в педагогічному </a:t>
            </a:r>
            <a:r>
              <a:rPr lang="uk-UA" sz="2800" u="sng" dirty="0">
                <a:hlinkClick r:id="rId5"/>
              </a:rPr>
              <a:t>процесі</a:t>
            </a:r>
            <a:r>
              <a:rPr lang="uk-UA" sz="2800" dirty="0"/>
              <a:t>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система педагогічних наук їх інтеграція і диференціація;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методологічні основи вдосконалення форм і методів організації пед.. дослідження.</a:t>
            </a:r>
            <a:endParaRPr lang="ru-RU" sz="28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72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7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Три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педагогічного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дослідження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:  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 smtClean="0"/>
              <a:t>емпіричний</a:t>
            </a:r>
            <a:endParaRPr lang="ru-RU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 smtClean="0"/>
              <a:t>теоретичний</a:t>
            </a:r>
            <a:endParaRPr lang="ru-RU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 smtClean="0"/>
              <a:t>методологічний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accent2">
                    <a:lumMod val="50000"/>
                  </a:schemeClr>
                </a:solidFill>
              </a:rPr>
              <a:t>Принципи </a:t>
            </a:r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</a:rPr>
              <a:t>науково-педагогічного дослідження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dirty="0"/>
              <a:t>В  структурі  методологічного  знання  виділяють  чотири  рівні: </a:t>
            </a:r>
            <a:endParaRPr lang="uk-UA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філософський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загальнонауковий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конкретно науковий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/>
              <a:t>технологічний</a:t>
            </a:r>
          </a:p>
          <a:p>
            <a:r>
              <a:rPr lang="uk-UA" sz="2800" dirty="0" smtClean="0"/>
              <a:t>кожен </a:t>
            </a:r>
            <a:r>
              <a:rPr lang="uk-UA" sz="2800" dirty="0"/>
              <a:t>з яких реалізується  через  певні  принципи  дослідження  педагогічних  явищ  і процесів.</a:t>
            </a:r>
            <a:endParaRPr lang="ru-RU" sz="2800" dirty="0"/>
          </a:p>
          <a:p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Філософський рівень методології складають загальні принципи пізнання: </a:t>
            </a:r>
            <a:endParaRPr lang="ru-RU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об’єктивність  і  обумовленість  педагогічних  явищ  певними  умовами, факторами, причинами;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 smtClean="0"/>
              <a:t>цілісний </a:t>
            </a:r>
            <a:r>
              <a:rPr lang="uk-UA" sz="3600" dirty="0"/>
              <a:t>підхід до вивчення педагогічних явищ і процесів; 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 smtClean="0"/>
              <a:t>вивчення </a:t>
            </a:r>
            <a:r>
              <a:rPr lang="uk-UA" sz="3600" dirty="0"/>
              <a:t>явища в його зв’язках і взаємодії з іншими явищами; 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 smtClean="0"/>
              <a:t>вивчення </a:t>
            </a:r>
            <a:r>
              <a:rPr lang="uk-UA" sz="3600" dirty="0"/>
              <a:t>явища в його розвитку.</a:t>
            </a:r>
            <a:endParaRPr lang="ru-RU" sz="3600" dirty="0"/>
          </a:p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4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1401</Words>
  <Application>Microsoft Office PowerPoint</Application>
  <PresentationFormat>Произвольный</PresentationFormat>
  <Paragraphs>184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32</cp:revision>
  <dcterms:created xsi:type="dcterms:W3CDTF">2020-03-25T16:56:41Z</dcterms:created>
  <dcterms:modified xsi:type="dcterms:W3CDTF">2022-09-15T08:00:41Z</dcterms:modified>
</cp:coreProperties>
</file>