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85" r:id="rId3"/>
    <p:sldId id="284" r:id="rId4"/>
    <p:sldId id="283" r:id="rId5"/>
    <p:sldId id="286" r:id="rId6"/>
    <p:sldId id="287" r:id="rId7"/>
    <p:sldId id="288" r:id="rId8"/>
    <p:sldId id="296" r:id="rId9"/>
    <p:sldId id="295" r:id="rId10"/>
    <p:sldId id="302" r:id="rId11"/>
    <p:sldId id="301" r:id="rId12"/>
    <p:sldId id="300" r:id="rId13"/>
    <p:sldId id="299" r:id="rId14"/>
    <p:sldId id="322" r:id="rId15"/>
    <p:sldId id="304" r:id="rId16"/>
    <p:sldId id="303" r:id="rId17"/>
    <p:sldId id="318" r:id="rId18"/>
    <p:sldId id="298" r:id="rId19"/>
    <p:sldId id="314" r:id="rId20"/>
    <p:sldId id="315" r:id="rId21"/>
    <p:sldId id="316" r:id="rId22"/>
    <p:sldId id="317" r:id="rId23"/>
    <p:sldId id="305" r:id="rId24"/>
    <p:sldId id="297" r:id="rId25"/>
    <p:sldId id="324" r:id="rId26"/>
    <p:sldId id="323" r:id="rId27"/>
    <p:sldId id="325" r:id="rId28"/>
    <p:sldId id="326" r:id="rId29"/>
    <p:sldId id="327" r:id="rId30"/>
    <p:sldId id="328" r:id="rId31"/>
    <p:sldId id="329" r:id="rId32"/>
    <p:sldId id="330" r:id="rId33"/>
    <p:sldId id="321" r:id="rId34"/>
    <p:sldId id="320" r:id="rId35"/>
    <p:sldId id="319" r:id="rId36"/>
    <p:sldId id="309" r:id="rId37"/>
    <p:sldId id="294" r:id="rId38"/>
    <p:sldId id="293" r:id="rId39"/>
    <p:sldId id="292" r:id="rId40"/>
    <p:sldId id="291" r:id="rId41"/>
    <p:sldId id="290" r:id="rId42"/>
    <p:sldId id="289" r:id="rId43"/>
    <p:sldId id="282" r:id="rId4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19" autoAdjust="0"/>
  </p:normalViewPr>
  <p:slideViewPr>
    <p:cSldViewPr snapToGrid="0">
      <p:cViewPr varScale="1">
        <p:scale>
          <a:sx n="76" d="100"/>
          <a:sy n="76" d="100"/>
        </p:scale>
        <p:origin x="84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71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15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130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510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7156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2002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1986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6089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3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11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8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61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12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552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234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09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158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2856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780" y="443621"/>
            <a:ext cx="11108602" cy="4227968"/>
          </a:xfrm>
        </p:spPr>
        <p:txBody>
          <a:bodyPr>
            <a:normAutofit/>
          </a:bodyPr>
          <a:lstStyle/>
          <a:p>
            <a:r>
              <a:rPr lang="uk-UA"/>
              <a:t>Введення в спеціальність</a:t>
            </a:r>
            <a:br>
              <a:rPr lang="uk-UA"/>
            </a:br>
            <a:r>
              <a:rPr lang="uk-UA"/>
              <a:t/>
            </a:r>
            <a:br>
              <a:rPr lang="uk-UA"/>
            </a:br>
            <a:r>
              <a:rPr lang="uk-UA"/>
              <a:t>Лекція </a:t>
            </a:r>
            <a:r>
              <a:rPr lang="uk-UA" smtClean="0"/>
              <a:t>9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76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319599"/>
            <a:ext cx="10353761" cy="1326321"/>
          </a:xfrm>
        </p:spPr>
        <p:txBody>
          <a:bodyPr/>
          <a:lstStyle/>
          <a:p>
            <a:r>
              <a:rPr lang="en-US" dirty="0" smtClean="0"/>
              <a:t>UDP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645920"/>
            <a:ext cx="10353762" cy="4145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UDP (</a:t>
            </a:r>
            <a:r>
              <a:rPr lang="en-US" sz="2800" dirty="0">
                <a:effectLst/>
              </a:rPr>
              <a:t>User Datagram </a:t>
            </a:r>
            <a:r>
              <a:rPr lang="en-US" sz="2800" dirty="0" smtClean="0">
                <a:effectLst/>
              </a:rPr>
              <a:t>Protocol) </a:t>
            </a:r>
            <a:endParaRPr lang="uk-UA" sz="2800" dirty="0" smtClean="0">
              <a:effectLst/>
            </a:endParaRPr>
          </a:p>
          <a:p>
            <a:pPr marL="0" indent="0">
              <a:buNone/>
            </a:pPr>
            <a:endParaRPr lang="en-US" sz="2800" dirty="0" smtClean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800" dirty="0" smtClean="0">
                <a:effectLst/>
              </a:rPr>
              <a:t>Особливості: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800" dirty="0" smtClean="0">
                <a:effectLst/>
              </a:rPr>
              <a:t>без з’єднання</a:t>
            </a:r>
            <a:r>
              <a:rPr lang="en-US" sz="2800" dirty="0" smtClean="0">
                <a:effectLst/>
              </a:rPr>
              <a:t> </a:t>
            </a:r>
            <a:endParaRPr lang="uk-UA" sz="2800" dirty="0" smtClean="0">
              <a:effectLst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800" dirty="0" smtClean="0">
                <a:effectLst/>
              </a:rPr>
              <a:t>без гарантії доставки даних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800" dirty="0" smtClean="0">
                <a:effectLst/>
              </a:rPr>
              <a:t>без гарантії збереження порядку повідомлень</a:t>
            </a:r>
          </a:p>
          <a:p>
            <a:pPr marL="0" indent="0">
              <a:spcBef>
                <a:spcPts val="0"/>
              </a:spcBef>
              <a:buNone/>
            </a:pPr>
            <a:endParaRPr lang="uk-UA" sz="2800" dirty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800" dirty="0" smtClean="0">
                <a:effectLst/>
              </a:rPr>
              <a:t>Надійність доставки в порівнянні з ІР не підвищується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473879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170" y="144088"/>
            <a:ext cx="10353761" cy="1326321"/>
          </a:xfrm>
        </p:spPr>
        <p:txBody>
          <a:bodyPr/>
          <a:lstStyle/>
          <a:p>
            <a:r>
              <a:rPr lang="en-US" dirty="0" smtClean="0"/>
              <a:t>UDP header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05" y="1154526"/>
            <a:ext cx="10875089" cy="3913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93291" y="5263027"/>
            <a:ext cx="8679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Довжина </a:t>
            </a:r>
            <a:r>
              <a:rPr lang="en-US" sz="2400" b="1" dirty="0" smtClean="0"/>
              <a:t>UDP:</a:t>
            </a:r>
            <a:r>
              <a:rPr lang="uk-UA" sz="2400" b="1" dirty="0" smtClean="0"/>
              <a:t> </a:t>
            </a:r>
          </a:p>
          <a:p>
            <a:r>
              <a:rPr lang="uk-UA" sz="2400" b="1" dirty="0" smtClean="0"/>
              <a:t>мінімум 8 байт (тільки заголовок), </a:t>
            </a:r>
          </a:p>
          <a:p>
            <a:r>
              <a:rPr lang="uk-UA" sz="2400" b="1" dirty="0" smtClean="0"/>
              <a:t>максимум 65515 (максимальна довжина ІР-пакета)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929340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Використання </a:t>
            </a:r>
            <a:r>
              <a:rPr lang="en-US" dirty="0" smtClean="0"/>
              <a:t>UDP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Переваги – швидкість роботи (не витрачається час і ресурси на встановлення з’єднання)</a:t>
            </a:r>
          </a:p>
          <a:p>
            <a:r>
              <a:rPr lang="uk-UA" sz="2800" dirty="0" smtClean="0"/>
              <a:t>Надійність (в сучасних мережах помилки трапляються відносно </a:t>
            </a:r>
            <a:r>
              <a:rPr lang="uk-UA" sz="2800" dirty="0" err="1" smtClean="0"/>
              <a:t>рідко</a:t>
            </a:r>
            <a:r>
              <a:rPr lang="uk-UA" sz="2800" dirty="0" smtClean="0"/>
              <a:t>, помилку може обробити додаток)</a:t>
            </a:r>
          </a:p>
          <a:p>
            <a:r>
              <a:rPr lang="uk-UA" sz="2800" dirty="0" smtClean="0"/>
              <a:t>Область використання (клієнт-сервер, короткі запити-відповіді). Наприклад </a:t>
            </a:r>
            <a:r>
              <a:rPr lang="en-US" sz="2800" dirty="0" smtClean="0"/>
              <a:t>DNS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237104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4" y="1697054"/>
            <a:ext cx="10353762" cy="43712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effectLst/>
              </a:rPr>
              <a:t>TCP (Transmission </a:t>
            </a:r>
            <a:r>
              <a:rPr lang="en-US" sz="2800" dirty="0">
                <a:effectLst/>
              </a:rPr>
              <a:t>Control </a:t>
            </a:r>
            <a:r>
              <a:rPr lang="en-US" sz="2800" dirty="0" smtClean="0">
                <a:effectLst/>
              </a:rPr>
              <a:t>Protocol)</a:t>
            </a:r>
          </a:p>
          <a:p>
            <a:pPr marL="0" indent="0">
              <a:spcBef>
                <a:spcPts val="0"/>
              </a:spcBef>
              <a:buNone/>
            </a:pPr>
            <a:endParaRPr lang="uk-UA" sz="2800" dirty="0" smtClean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800" dirty="0" smtClean="0">
                <a:effectLst/>
              </a:rPr>
              <a:t>Сервіс </a:t>
            </a:r>
            <a:r>
              <a:rPr lang="en-US" sz="2800" dirty="0" smtClean="0">
                <a:effectLst/>
              </a:rPr>
              <a:t>TCP</a:t>
            </a:r>
            <a:r>
              <a:rPr lang="uk-UA" sz="2800" dirty="0" smtClean="0">
                <a:effectLst/>
              </a:rPr>
              <a:t>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800" b="1" dirty="0" smtClean="0">
                <a:effectLst/>
              </a:rPr>
              <a:t>Надійна</a:t>
            </a:r>
            <a:r>
              <a:rPr lang="uk-UA" sz="2800" dirty="0" smtClean="0">
                <a:effectLst/>
              </a:rPr>
              <a:t> передача потоку байт (</a:t>
            </a:r>
            <a:r>
              <a:rPr lang="en-US" sz="2800" dirty="0" smtClean="0">
                <a:effectLst/>
              </a:rPr>
              <a:t>reliable byte stream)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800" dirty="0" smtClean="0"/>
              <a:t>Гарантії </a:t>
            </a:r>
            <a:r>
              <a:rPr lang="en-US" sz="2800" dirty="0" smtClean="0">
                <a:effectLst/>
              </a:rPr>
              <a:t>TCP</a:t>
            </a:r>
            <a:r>
              <a:rPr lang="uk-UA" sz="2800" dirty="0" smtClean="0">
                <a:effectLst/>
              </a:rPr>
              <a:t>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800" dirty="0" smtClean="0">
                <a:effectLst/>
              </a:rPr>
              <a:t>Доставка даних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800" dirty="0" smtClean="0">
                <a:effectLst/>
              </a:rPr>
              <a:t>Збереження порядку повідомлень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103488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86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59" y="135341"/>
            <a:ext cx="9609426" cy="645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26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544" y="221103"/>
            <a:ext cx="10353761" cy="1326321"/>
          </a:xfrm>
        </p:spPr>
        <p:txBody>
          <a:bodyPr/>
          <a:lstStyle/>
          <a:p>
            <a:r>
              <a:rPr lang="uk-UA" dirty="0" smtClean="0"/>
              <a:t>З’єднання ТСР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590" y="1281417"/>
            <a:ext cx="11405667" cy="52856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 відправкою даних по ТСР необхідно встановити з’єднання</a:t>
            </a:r>
          </a:p>
          <a:p>
            <a:pPr marL="0" indent="0">
              <a:spcBef>
                <a:spcPts val="0"/>
              </a:spcBef>
              <a:buNone/>
            </a:pPr>
            <a:endParaRPr lang="uk-U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Задачі з’єднання: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Пересвідчитись, що відправник і отримувач хочуть передавати дані один одному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Домовитись про нумерацію потоку байтів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Домовитись про параметри з’єднання (максимальний розмір сегмента і </a:t>
            </a:r>
            <a:r>
              <a:rPr lang="uk-UA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т.д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0" indent="0">
              <a:spcBef>
                <a:spcPts val="0"/>
              </a:spcBef>
              <a:buNone/>
            </a:pP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Після завершення передачі даних з’єднання ТСР розривається</a:t>
            </a: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16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532" y="400269"/>
            <a:ext cx="10353762" cy="541864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/>
              <a:t>       </a:t>
            </a:r>
            <a:r>
              <a:rPr lang="uk-UA" sz="2800" dirty="0" smtClean="0"/>
              <a:t>Встановлення з’єднання (потрійне рукостискання):</a:t>
            </a:r>
            <a:endParaRPr lang="en-US" sz="2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2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 smtClean="0"/>
              <a:t>1.</a:t>
            </a:r>
            <a:r>
              <a:rPr lang="en-US" sz="2800" dirty="0" smtClean="0"/>
              <a:t>SYN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 smtClean="0"/>
              <a:t>2. </a:t>
            </a:r>
            <a:r>
              <a:rPr lang="en-US" sz="2800" dirty="0" smtClean="0"/>
              <a:t>SYN + ACK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 smtClean="0"/>
              <a:t>3. </a:t>
            </a:r>
            <a:r>
              <a:rPr lang="en-US" sz="2800" dirty="0" smtClean="0"/>
              <a:t>ACK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 smtClean="0"/>
              <a:t>      </a:t>
            </a:r>
            <a:r>
              <a:rPr lang="uk-UA" sz="2800" dirty="0" smtClean="0"/>
              <a:t>Розрив з’єднання:</a:t>
            </a:r>
            <a:endParaRPr lang="en-US" sz="2800" dirty="0" smtClean="0"/>
          </a:p>
          <a:p>
            <a:pPr marL="0" indent="0">
              <a:lnSpc>
                <a:spcPct val="100000"/>
              </a:lnSpc>
              <a:buNone/>
            </a:pPr>
            <a:endParaRPr lang="uk-UA" sz="2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 smtClean="0"/>
              <a:t>1.</a:t>
            </a:r>
            <a:r>
              <a:rPr lang="en-US" sz="2800" dirty="0" smtClean="0"/>
              <a:t>FIN</a:t>
            </a:r>
            <a:endParaRPr lang="en-US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/>
              <a:t>2. </a:t>
            </a:r>
            <a:r>
              <a:rPr lang="en-US" sz="2800" dirty="0" smtClean="0"/>
              <a:t>ACK</a:t>
            </a:r>
            <a:endParaRPr lang="en-US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/>
              <a:t>3. </a:t>
            </a:r>
            <a:r>
              <a:rPr lang="en-US" sz="2800" dirty="0" smtClean="0"/>
              <a:t>FIN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/>
              <a:t>4. ACK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 smtClean="0"/>
              <a:t>або просто</a:t>
            </a:r>
            <a:r>
              <a:rPr lang="en-US" sz="2800" dirty="0" smtClean="0"/>
              <a:t>               RST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950568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92" y="862359"/>
            <a:ext cx="10827589" cy="530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72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29" y="237171"/>
            <a:ext cx="9781106" cy="5565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7774" y="6118166"/>
            <a:ext cx="3667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Зупинка і очікування</a:t>
            </a:r>
            <a:endParaRPr lang="uk-U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686203" y="6118166"/>
            <a:ext cx="2740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err="1" smtClean="0"/>
              <a:t>Ковзаюче</a:t>
            </a:r>
            <a:r>
              <a:rPr lang="uk-UA" sz="2800" dirty="0" smtClean="0"/>
              <a:t> вікно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51023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3" y="147782"/>
            <a:ext cx="7147592" cy="6410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5235" y="3277206"/>
            <a:ext cx="461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ТРАНСПОРТНИЙ РІВЕНЬ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453718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051"/>
            <a:ext cx="12218610" cy="552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3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038"/>
            <a:ext cx="12494750" cy="572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64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підтвердження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053" y="1935921"/>
            <a:ext cx="11959244" cy="382385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b="1" dirty="0" smtClean="0"/>
              <a:t>Кумулятивне підтвердження: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800" dirty="0" smtClean="0"/>
              <a:t>підтвердження приймання вказаного байту даних і всіх попередніх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800" dirty="0" smtClean="0"/>
              <a:t>використовується за замовчуванням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uk-UA" sz="2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b="1" dirty="0" smtClean="0"/>
              <a:t>Вибіркове підтвердження (</a:t>
            </a:r>
            <a:r>
              <a:rPr lang="en-US" sz="2800" b="1" dirty="0" smtClean="0"/>
              <a:t>Selective Acknowledgment, SACK):</a:t>
            </a:r>
            <a:endParaRPr lang="uk-UA" sz="28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800" dirty="0" smtClean="0"/>
              <a:t>підтвердження діапазонів прийнятих байт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800" dirty="0" smtClean="0"/>
              <a:t>ефективне при великому розмірі вікна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800" dirty="0" smtClean="0"/>
              <a:t>додаткове поле заголовку ТСР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717833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121" y="96180"/>
            <a:ext cx="7528388" cy="676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9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74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91" y="64655"/>
            <a:ext cx="12044217" cy="66686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Порт </a:t>
            </a:r>
            <a:r>
              <a:rPr lang="uk-UA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джерела (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Source port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uk-UA" sz="2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Порт </a:t>
            </a:r>
            <a:r>
              <a:rPr lang="uk-UA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призначення (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Destination port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2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Номер </a:t>
            </a:r>
            <a:r>
              <a:rPr lang="uk-UA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послідовності (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Sequence number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є числом, що відображає номер першого </a:t>
            </a:r>
            <a:r>
              <a:rPr lang="uk-UA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байту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в сегменті надісланих даних від </a:t>
            </a:r>
            <a:r>
              <a:rPr lang="uk-UA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хоста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-відправника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хоста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-отримувача. </a:t>
            </a:r>
            <a:endParaRPr lang="uk-U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 </a:t>
            </a:r>
            <a:r>
              <a:rPr lang="uk-UA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число є </a:t>
            </a:r>
            <a:r>
              <a:rPr lang="uk-UA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акумульованим, </a:t>
            </a:r>
            <a:r>
              <a:rPr lang="uk-UA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тобто поточний номер послідовності є сумою номеру послідовності попереднього сегменту і кількості даних (в байтах) відправлених у ньому. Використовується для </a:t>
            </a:r>
            <a:r>
              <a:rPr lang="uk-UA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відстежування</a:t>
            </a:r>
            <a:r>
              <a:rPr lang="uk-UA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кількості та правильної послідовності отриманих сегментів даних</a:t>
            </a:r>
          </a:p>
        </p:txBody>
      </p:sp>
    </p:spTree>
    <p:extLst>
      <p:ext uri="{BB962C8B-B14F-4D97-AF65-F5344CB8AC3E}">
        <p14:creationId xmlns:p14="http://schemas.microsoft.com/office/powerpoint/2010/main" val="2206505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127" y="157017"/>
            <a:ext cx="1191490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Номер підтвердження 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Acknowledgment number)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є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запитом від </a:t>
            </a:r>
            <a:r>
              <a:rPr lang="uk-UA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хоста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отримувача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на надіслання нового сегменту даних починаючи зі вказаного номера. З іншого боку, коли </a:t>
            </a:r>
            <a:r>
              <a:rPr 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хост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відправник отримує це повідомлення, він переконується, що всі сегменти даних з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номерами послідовності меншими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за номер підтвердження були успішно прийняті отримувачем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Зміщення 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даних 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Data offset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-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4-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бітний номер, який визначає розмір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TCP-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заголовка в 32-бітових словах. Мінімальний розмір становить 5 (0101) слів, а максимальний — 15 (1111), що є відповідно 20 і 60 байт. Фактично визначає розмір поля 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Опції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Options)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від 0 до 40 байт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Зарезервовано (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Reserved) -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біти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зарезервовані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майбутнього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використання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повинні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містити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нулі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(000)</a:t>
            </a: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164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618" y="-142441"/>
            <a:ext cx="12319618" cy="511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62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93963" y="225606"/>
            <a:ext cx="11887200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NS — Одноразова сума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uk-UA" alt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Nonce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Sum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), використовується з метою покращення роботи механізму</a:t>
            </a:r>
            <a:r>
              <a:rPr kumimoji="0" lang="en-US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явного повідомлення про перевантаження (</a:t>
            </a:r>
            <a:r>
              <a:rPr kumimoji="0" lang="uk-UA" alt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Explicit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Congestion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Notification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ECN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</a:t>
            </a:r>
            <a:endParaRPr kumimoji="0" lang="en-US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uk-UA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CWR — Вікно перевантаження зменшено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uk-UA" alt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Congestion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Window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Reduced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), прапорець </a:t>
            </a:r>
            <a:r>
              <a:rPr kumimoji="0" lang="en-US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встановлюється, щоб показати що 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TCP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-сегмент був отриманий зі встановленим полем ECE,</a:t>
            </a:r>
            <a:r>
              <a:rPr kumimoji="0" lang="en-US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іншими словами це є підтвердженням отримання сегменту даних з прапорцем 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ECE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від </a:t>
            </a:r>
            <a:r>
              <a:rPr kumimoji="0" lang="uk-UA" alt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хоста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партнера. </a:t>
            </a:r>
            <a:endParaRPr kumimoji="0" lang="en-US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uk-UA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ECE — ECN-</a:t>
            </a:r>
            <a:r>
              <a:rPr kumimoji="0" lang="uk-UA" altLang="uk-U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Ехо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ECN-</a:t>
            </a:r>
            <a:r>
              <a:rPr kumimoji="0" lang="uk-UA" alt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Echo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), поле показує, що відправник підтримує ECN. </a:t>
            </a:r>
          </a:p>
        </p:txBody>
      </p:sp>
    </p:spTree>
    <p:extLst>
      <p:ext uri="{BB962C8B-B14F-4D97-AF65-F5344CB8AC3E}">
        <p14:creationId xmlns:p14="http://schemas.microsoft.com/office/powerpoint/2010/main" val="3904666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19292" y="22013"/>
            <a:ext cx="11861872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URG — Важливість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uk-UA" alt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Urgent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), вказує, що 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TCP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-сегмент містить 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важливі дані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Коли до </a:t>
            </a:r>
            <a:r>
              <a:rPr kumimoji="0" lang="uk-UA" alt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хоста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-отримувача надходить сегмент зі встановленим прапорцем 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URG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TCP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відправляє 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важливі дані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 цього сегменту, які знаходяться завдяки полю покажчик важливості до відповідного протоколу верхнього рівня минаючи чергу і без перевірки успішності надходження попередніх сегментів</a:t>
            </a:r>
            <a:r>
              <a:rPr lang="en-US" altLang="uk-UA" sz="2800" dirty="0" smtClean="0"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uk-UA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ACK — Підтвердження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uk-UA" alt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Acknowledge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успішності отримання 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TCP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-сегменту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PSH — Просування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uk-UA" alt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Push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), також як і прапорець 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URG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вказує, на пріоритетність 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TCP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-сегменту. </a:t>
            </a:r>
            <a:r>
              <a:rPr kumimoji="0" lang="uk-UA" alt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Хост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-відправник позачергово надсилає цей сегмент даних через IP-мережу. За аналогією з прапорцем 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URG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PSH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інструктує </a:t>
            </a:r>
            <a:r>
              <a:rPr kumimoji="0" lang="uk-UA" alt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хост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-отримувач, що сегмент даних має бути негайно переданий до прикладного рівня (кінцевого споживача даних). </a:t>
            </a:r>
          </a:p>
        </p:txBody>
      </p:sp>
    </p:spTree>
    <p:extLst>
      <p:ext uri="{BB962C8B-B14F-4D97-AF65-F5344CB8AC3E}">
        <p14:creationId xmlns:p14="http://schemas.microsoft.com/office/powerpoint/2010/main" val="275439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Задачі транспортного рівня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sz="2800" dirty="0" smtClean="0"/>
              <a:t>Передача даних між процесами на </a:t>
            </a:r>
            <a:r>
              <a:rPr lang="uk-UA" sz="2800" dirty="0" err="1" smtClean="0"/>
              <a:t>хостах</a:t>
            </a:r>
            <a:endParaRPr lang="uk-UA" sz="2800" dirty="0" smtClean="0"/>
          </a:p>
          <a:p>
            <a:pPr>
              <a:buFontTx/>
              <a:buChar char="-"/>
            </a:pPr>
            <a:r>
              <a:rPr lang="uk-UA" sz="2800" dirty="0" smtClean="0"/>
              <a:t>Адресація</a:t>
            </a:r>
          </a:p>
          <a:p>
            <a:pPr>
              <a:buFontTx/>
              <a:buChar char="-"/>
            </a:pPr>
            <a:r>
              <a:rPr lang="uk-UA" sz="2800" dirty="0" smtClean="0"/>
              <a:t>Надання потрібного рівня надійності передачі даних, не залежно від надійності мережі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114281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2548" y="515176"/>
            <a:ext cx="11838543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RST — Обривання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uk-UA" alt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Reset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вказує, </a:t>
            </a:r>
            <a:r>
              <a:rPr kumimoji="0" lang="uk-UA" alt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хосту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-отримувачу негайно скинути з'єднання без подальшої взаємодії. Така ситуація наступає у разі, якщо сервер (</a:t>
            </a:r>
            <a:r>
              <a:rPr kumimoji="0" lang="uk-UA" alt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хост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-відправник) не надає послуги визначеного сервісу. Наприклад клієнт (</a:t>
            </a:r>
            <a:r>
              <a:rPr kumimoji="0" lang="uk-UA" alt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хост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-отримувач) запросив у веб-</a:t>
            </a:r>
            <a:r>
              <a:rPr kumimoji="0" lang="uk-UA" alt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серверa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послуги у форматі протоколу HTTPS (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TCP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-порт 443), </a:t>
            </a:r>
            <a:r>
              <a:rPr kumimoji="0" lang="uk-UA" alt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aле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веб-сервер надає послуги лише у форматі HTTP (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TCP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-порт 80). Ця властивість 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TCP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часто використовується хакерами для сканування портів мережі жертви. </a:t>
            </a:r>
            <a:endParaRPr kumimoji="0" lang="en-US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uk-UA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SYN — Синхронізація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uk-UA" alt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Synchronize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використовується для встановлення з'єднання між </a:t>
            </a:r>
            <a:r>
              <a:rPr kumimoji="0" lang="uk-UA" alt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хостами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при так званому 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триходовому рукостисканні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uk-UA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 — Фініш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uk-UA" alt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Finish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вказує на завершення з'єднання. </a:t>
            </a:r>
          </a:p>
        </p:txBody>
      </p:sp>
    </p:spTree>
    <p:extLst>
      <p:ext uri="{BB962C8B-B14F-4D97-AF65-F5344CB8AC3E}">
        <p14:creationId xmlns:p14="http://schemas.microsoft.com/office/powerpoint/2010/main" val="3148128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3310" y="0"/>
            <a:ext cx="2871701" cy="461818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Поле Опції</a:t>
            </a: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364" y="591127"/>
            <a:ext cx="11850254" cy="58558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MSS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sz="2800" i="1" dirty="0">
                <a:latin typeface="Arial" panose="020B0604020202020204" pitchFamily="34" charset="0"/>
                <a:cs typeface="Arial" panose="020B0604020202020204" pitchFamily="34" charset="0"/>
              </a:rPr>
              <a:t>Максимальний розмір сегменту,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Maximum segment size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визначає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максимальний розмір поля 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Дані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TCP-</a:t>
            </a:r>
            <a:r>
              <a:rPr lang="uk-UA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сегменті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(для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Ethernet 1460)</a:t>
            </a:r>
            <a:endParaRPr lang="uk-U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Масштабування вікна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Window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слугує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для збільшення значення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TCP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вікна, максимальне значення цієї опції є 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Розмір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TCP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вікна вираховується по формулі: </a:t>
            </a:r>
            <a:r>
              <a:rPr lang="uk-UA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розмір вікна * 2</a:t>
            </a:r>
            <a:r>
              <a:rPr lang="en-US" sz="28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де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є значення опції </a:t>
            </a:r>
            <a:r>
              <a:rPr lang="uk-UA" sz="2800" i="1" dirty="0">
                <a:latin typeface="Arial" panose="020B0604020202020204" pitchFamily="34" charset="0"/>
                <a:cs typeface="Arial" panose="020B0604020202020204" pitchFamily="34" charset="0"/>
              </a:rPr>
              <a:t>масштабування вікна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. Стандартний максимальний </a:t>
            </a:r>
            <a:r>
              <a:rPr lang="uk-UA" sz="2800" i="1" dirty="0">
                <a:latin typeface="Arial" panose="020B0604020202020204" pitchFamily="34" charset="0"/>
                <a:cs typeface="Arial" panose="020B0604020202020204" pitchFamily="34" charset="0"/>
              </a:rPr>
              <a:t>розмір вікна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дорівнює 65 </a:t>
            </a:r>
            <a:r>
              <a:rPr lang="uk-UA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кб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* 2</a:t>
            </a:r>
            <a:r>
              <a:rPr lang="uk-UA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1073725440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ГБ). </a:t>
            </a:r>
          </a:p>
          <a:p>
            <a:pPr marL="0" indent="0">
              <a:buNone/>
            </a:pPr>
            <a:endParaRPr lang="uk-UA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Вибіркові 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підтвердження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Selective Acknowledgments,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SACK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45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1782" y="-21046"/>
            <a:ext cx="7573010" cy="865645"/>
          </a:xfrm>
        </p:spPr>
        <p:txBody>
          <a:bodyPr/>
          <a:lstStyle/>
          <a:p>
            <a:r>
              <a:rPr lang="uk-UA" dirty="0" smtClean="0"/>
              <a:t>Керування потоком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08" y="865645"/>
            <a:ext cx="10861156" cy="2447636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Керування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потоком (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flow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control)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в ТСР: запобігання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відправки в мережу  великої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кількості сегментів, що перевантажать 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отримувача. 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Механізм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реалізації: вікно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потоку,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розмір якого визначається </a:t>
            </a:r>
            <a:r>
              <a:rPr lang="uk-UA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динамічно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отримувачем ( </a:t>
            </a:r>
            <a:r>
              <a:rPr lang="uk-UA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заповненя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буфера).</a:t>
            </a: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09" y="2852605"/>
            <a:ext cx="7742237" cy="384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49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847899"/>
          </a:xfrm>
        </p:spPr>
        <p:txBody>
          <a:bodyPr/>
          <a:lstStyle/>
          <a:p>
            <a:r>
              <a:rPr lang="uk-UA" dirty="0" smtClean="0"/>
              <a:t>Керування перевантаженням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406" y="847899"/>
            <a:ext cx="11793594" cy="576903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800" dirty="0" smtClean="0"/>
              <a:t>Керування перевантаженням (</a:t>
            </a:r>
            <a:r>
              <a:rPr lang="en-US" sz="2800" dirty="0" err="1" smtClean="0"/>
              <a:t>congrestion</a:t>
            </a:r>
            <a:r>
              <a:rPr lang="en-US" sz="2800" dirty="0" smtClean="0"/>
              <a:t> control)</a:t>
            </a:r>
            <a:r>
              <a:rPr lang="uk-UA" sz="2800" dirty="0" smtClean="0"/>
              <a:t> в ТСР: запобігання відправки в мережу  великої кількості сегментів, що перевантажать мережу.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800" dirty="0" smtClean="0"/>
              <a:t>Механізм реалізації: вікно перевантаження, розмір якого визначається </a:t>
            </a:r>
            <a:r>
              <a:rPr lang="uk-UA" sz="2800" dirty="0" err="1" smtClean="0"/>
              <a:t>динамічно</a:t>
            </a:r>
            <a:endParaRPr lang="uk-UA" sz="28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uk-UA" sz="28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800" b="1" dirty="0" smtClean="0"/>
              <a:t>Методи визначення розміру вікна: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uk-UA" sz="2800" dirty="0" smtClean="0"/>
              <a:t>Адитивне збільшення мультиплікативне зменшення</a:t>
            </a:r>
            <a:r>
              <a:rPr lang="en-US" sz="2800" dirty="0" smtClean="0"/>
              <a:t> (AIMD)</a:t>
            </a:r>
            <a:endParaRPr lang="uk-UA" sz="2800" dirty="0" smtClean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uk-UA" sz="2800" dirty="0" smtClean="0"/>
              <a:t>Повільний старт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uk-UA" sz="28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800" b="1" dirty="0" smtClean="0"/>
              <a:t>Сигнали про перевантаження: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800" dirty="0" smtClean="0"/>
              <a:t>Втрата сегменту, затримка сегменту, сигнал від маршрутизатора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282808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3228" y="501865"/>
            <a:ext cx="2681893" cy="870065"/>
          </a:xfrm>
        </p:spPr>
        <p:txBody>
          <a:bodyPr/>
          <a:lstStyle/>
          <a:p>
            <a:r>
              <a:rPr lang="en-US" dirty="0" smtClean="0"/>
              <a:t>AIMD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6" y="2054157"/>
            <a:ext cx="8002038" cy="4687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665" y="195311"/>
            <a:ext cx="9245366" cy="13644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81668" y="1841721"/>
            <a:ext cx="17860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a – MSS</a:t>
            </a:r>
          </a:p>
          <a:p>
            <a:r>
              <a:rPr lang="en-US" sz="3600" dirty="0" smtClean="0"/>
              <a:t>b – 1/2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825127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0255" y="0"/>
            <a:ext cx="8552065" cy="628210"/>
          </a:xfrm>
        </p:spPr>
        <p:txBody>
          <a:bodyPr/>
          <a:lstStyle/>
          <a:p>
            <a:r>
              <a:rPr lang="uk-UA" dirty="0" smtClean="0"/>
              <a:t>Повільний старт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209"/>
            <a:ext cx="12192000" cy="624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745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15" y="1022598"/>
            <a:ext cx="10270982" cy="5835402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47651" y="-33251"/>
            <a:ext cx="10353761" cy="1326321"/>
          </a:xfrm>
        </p:spPr>
        <p:txBody>
          <a:bodyPr/>
          <a:lstStyle/>
          <a:p>
            <a:r>
              <a:rPr lang="uk-UA" dirty="0" smtClean="0"/>
              <a:t>Повільний старт і </a:t>
            </a:r>
            <a:r>
              <a:rPr lang="en-US" dirty="0" smtClean="0"/>
              <a:t>AIMD </a:t>
            </a:r>
            <a:r>
              <a:rPr lang="uk-UA" dirty="0" smtClean="0"/>
              <a:t>в ТСР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9245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1826" y="326968"/>
            <a:ext cx="4605250" cy="2216727"/>
          </a:xfrm>
        </p:spPr>
        <p:txBody>
          <a:bodyPr>
            <a:normAutofit/>
          </a:bodyPr>
          <a:lstStyle/>
          <a:p>
            <a:r>
              <a:rPr lang="uk-UA" dirty="0" smtClean="0"/>
              <a:t>Інтерфейс транспортного рівня </a:t>
            </a:r>
            <a:r>
              <a:rPr lang="en-US" dirty="0" smtClean="0"/>
              <a:t>TCP/IP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" y="167640"/>
            <a:ext cx="7215447" cy="65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955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77338"/>
            <a:ext cx="8180329" cy="587433"/>
          </a:xfrm>
        </p:spPr>
        <p:txBody>
          <a:bodyPr>
            <a:normAutofit/>
          </a:bodyPr>
          <a:lstStyle/>
          <a:p>
            <a:r>
              <a:rPr lang="uk-UA" dirty="0" smtClean="0"/>
              <a:t>Операції з </a:t>
            </a:r>
            <a:r>
              <a:rPr lang="uk-UA" dirty="0" err="1" smtClean="0"/>
              <a:t>сокетами</a:t>
            </a:r>
            <a:r>
              <a:rPr lang="uk-UA" dirty="0" smtClean="0"/>
              <a:t> </a:t>
            </a:r>
            <a:r>
              <a:rPr lang="uk-UA" dirty="0" err="1" smtClean="0"/>
              <a:t>Берклі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74" y="980902"/>
            <a:ext cx="10522650" cy="52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219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Модель клієнт-сервер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 smtClean="0"/>
              <a:t>Сторони що взаємодіють в </a:t>
            </a:r>
            <a:r>
              <a:rPr lang="uk-UA" sz="2800" dirty="0" err="1" smtClean="0"/>
              <a:t>сокетах</a:t>
            </a:r>
            <a:r>
              <a:rPr lang="uk-UA" sz="2800" dirty="0" smtClean="0"/>
              <a:t> </a:t>
            </a:r>
            <a:r>
              <a:rPr lang="uk-UA" sz="2800" dirty="0" err="1" smtClean="0"/>
              <a:t>Берклі</a:t>
            </a:r>
            <a:endParaRPr lang="uk-UA" sz="2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 smtClean="0"/>
              <a:t>-Сервер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 smtClean="0"/>
              <a:t>-клієнт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 smtClean="0"/>
              <a:t>Сервер – працює (слухає) на відомій ІР-адресі і порту та пасивно чекає запитів на з’єднання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 smtClean="0"/>
              <a:t>Клієнт – активно встановлює з’єднання з сервером на заданому Ір та порту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073817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189470"/>
            <a:ext cx="10353761" cy="1326321"/>
          </a:xfrm>
        </p:spPr>
        <p:txBody>
          <a:bodyPr/>
          <a:lstStyle/>
          <a:p>
            <a:r>
              <a:rPr lang="uk-UA" dirty="0" smtClean="0"/>
              <a:t>Модель </a:t>
            </a:r>
            <a:r>
              <a:rPr lang="en-US" dirty="0" smtClean="0"/>
              <a:t>OSI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843" y="1655805"/>
            <a:ext cx="10194714" cy="485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805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7948" y="210590"/>
            <a:ext cx="6401405" cy="737062"/>
          </a:xfrm>
        </p:spPr>
        <p:txBody>
          <a:bodyPr/>
          <a:lstStyle/>
          <a:p>
            <a:r>
              <a:rPr lang="uk-UA" dirty="0" smtClean="0"/>
              <a:t>Робота </a:t>
            </a:r>
            <a:r>
              <a:rPr lang="uk-UA" dirty="0" err="1" smtClean="0"/>
              <a:t>сокетів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20" y="947651"/>
            <a:ext cx="10543094" cy="518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250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563" y="148849"/>
            <a:ext cx="9420225" cy="659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552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386"/>
            <a:ext cx="12362255" cy="613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525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249" y="2484582"/>
            <a:ext cx="10353761" cy="1326321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413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Адресація на транспортному рівні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4734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200" b="1" dirty="0" smtClean="0"/>
              <a:t>Порти</a:t>
            </a:r>
            <a:r>
              <a:rPr lang="uk-UA" sz="3200" dirty="0" smtClean="0"/>
              <a:t>: від </a:t>
            </a:r>
            <a:r>
              <a:rPr lang="uk-UA" sz="3200" b="1" dirty="0" smtClean="0"/>
              <a:t>1</a:t>
            </a:r>
            <a:r>
              <a:rPr lang="uk-UA" sz="3200" dirty="0" smtClean="0"/>
              <a:t> до </a:t>
            </a:r>
            <a:r>
              <a:rPr lang="uk-UA" sz="3200" b="1" dirty="0" smtClean="0"/>
              <a:t>65535</a:t>
            </a:r>
          </a:p>
          <a:p>
            <a:pPr marL="0" indent="0">
              <a:buNone/>
            </a:pPr>
            <a:r>
              <a:rPr lang="uk-UA" sz="3200" dirty="0" smtClean="0"/>
              <a:t>Кожен мережевий додаток на </a:t>
            </a:r>
            <a:r>
              <a:rPr lang="uk-UA" sz="3200" dirty="0" err="1" smtClean="0"/>
              <a:t>хості</a:t>
            </a:r>
            <a:r>
              <a:rPr lang="uk-UA" sz="3200" dirty="0" smtClean="0"/>
              <a:t> має свій порт</a:t>
            </a:r>
          </a:p>
          <a:p>
            <a:pPr marL="0" indent="0">
              <a:buNone/>
            </a:pPr>
            <a:r>
              <a:rPr lang="uk-UA" sz="3200" dirty="0" smtClean="0"/>
              <a:t>Номери портів в додатках не повторюються!</a:t>
            </a:r>
          </a:p>
          <a:p>
            <a:pPr marL="0" indent="0">
              <a:buNone/>
            </a:pPr>
            <a:endParaRPr lang="uk-UA" sz="3200" dirty="0" smtClean="0"/>
          </a:p>
          <a:p>
            <a:pPr marL="0" indent="0">
              <a:buNone/>
            </a:pPr>
            <a:r>
              <a:rPr lang="uk-UA" sz="3200" dirty="0" smtClean="0"/>
              <a:t>Форма запису:     192.168.1.1:443</a:t>
            </a:r>
            <a:endParaRPr lang="uk-UA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38501" y="5360338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ІР-адреса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6420196" y="5360338"/>
            <a:ext cx="705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Порт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8888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064029"/>
          </a:xfrm>
        </p:spPr>
        <p:txBody>
          <a:bodyPr/>
          <a:lstStyle/>
          <a:p>
            <a:r>
              <a:rPr lang="uk-UA" dirty="0" smtClean="0"/>
              <a:t>Типи Портів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7415" y="947651"/>
            <a:ext cx="7814569" cy="229431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 smtClean="0"/>
              <a:t>Добре відомі порти: 1-1024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400" dirty="0" smtClean="0"/>
              <a:t>80 </a:t>
            </a:r>
            <a:r>
              <a:rPr lang="en-US" sz="2400" dirty="0" smtClean="0"/>
              <a:t>-</a:t>
            </a:r>
            <a:r>
              <a:rPr lang="uk-UA" sz="2400" dirty="0" smtClean="0"/>
              <a:t> </a:t>
            </a:r>
            <a:r>
              <a:rPr lang="en-US" sz="2400" dirty="0" smtClean="0"/>
              <a:t>HTTP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400" dirty="0" smtClean="0"/>
              <a:t>25 - SMTP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400" dirty="0" smtClean="0"/>
              <a:t>53 – DNS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400" dirty="0" smtClean="0"/>
              <a:t>67, 68 – DHCP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400" dirty="0" smtClean="0"/>
              <a:t>Може використовувати тільки </a:t>
            </a:r>
            <a:r>
              <a:rPr lang="en-US" sz="2400" dirty="0" smtClean="0"/>
              <a:t> root/</a:t>
            </a:r>
            <a:r>
              <a:rPr lang="uk-UA" sz="2400" dirty="0" smtClean="0"/>
              <a:t>Адміністратор</a:t>
            </a:r>
            <a:endParaRPr lang="uk-UA" sz="24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97414" y="3477491"/>
            <a:ext cx="8728971" cy="1028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400" dirty="0" smtClean="0"/>
              <a:t>Зареєстровані порти: 1025-49151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400" dirty="0" smtClean="0"/>
              <a:t>Реєстрація в </a:t>
            </a:r>
            <a:r>
              <a:rPr lang="en-US" sz="2400" dirty="0" smtClean="0"/>
              <a:t>internet Assigned Numbers Authority (IANA)</a:t>
            </a:r>
            <a:endParaRPr lang="uk-UA" sz="24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13795" y="4696691"/>
            <a:ext cx="8728971" cy="1028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400" dirty="0" smtClean="0"/>
              <a:t>Динамічні порти: 49152-65535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400" dirty="0" smtClean="0"/>
              <a:t>Автоматично призначаються операційною системою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16739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17" y="315882"/>
            <a:ext cx="7704269" cy="28973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818" y="3445971"/>
            <a:ext cx="7704269" cy="322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02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Забезпечення надійності на транспортному рівні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2800" dirty="0" smtClean="0"/>
              <a:t>Гарантія доставки даних: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800" dirty="0" smtClean="0"/>
              <a:t>Підтвердження отримання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800" dirty="0" smtClean="0"/>
              <a:t>Повторне відправлення не отриманих даних</a:t>
            </a:r>
          </a:p>
          <a:p>
            <a:pPr>
              <a:buFontTx/>
              <a:buChar char="-"/>
            </a:pPr>
            <a:endParaRPr lang="uk-UA" sz="2800" dirty="0"/>
          </a:p>
          <a:p>
            <a:pPr marL="0" indent="0">
              <a:spcBef>
                <a:spcPts val="0"/>
              </a:spcBef>
              <a:buNone/>
            </a:pPr>
            <a:r>
              <a:rPr lang="uk-UA" sz="2800" dirty="0" smtClean="0"/>
              <a:t>Гарантія порядку послідовності повідомлень: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800" dirty="0" smtClean="0"/>
              <a:t>- Нумерація повідомлень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049341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798" y="144088"/>
            <a:ext cx="10353761" cy="1326321"/>
          </a:xfrm>
        </p:spPr>
        <p:txBody>
          <a:bodyPr/>
          <a:lstStyle/>
          <a:p>
            <a:r>
              <a:rPr lang="uk-UA" dirty="0" smtClean="0"/>
              <a:t>Протоколи транспортного рівня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505" y="1470409"/>
            <a:ext cx="7076815" cy="4926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148824"/>
            <a:ext cx="461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ТРАНСПОРТНИЙ РІВЕНЬ</a:t>
            </a:r>
            <a:endParaRPr lang="uk-UA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323" y="4282126"/>
            <a:ext cx="4618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МЕРЕЖЕВИЙ РІВЕНЬ</a:t>
            </a:r>
            <a:endParaRPr lang="uk-UA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323" y="5460940"/>
            <a:ext cx="4618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РІВЕНЬ МЕРЕЖЕВИХ ІНТЕРФЕЙСІВ (КАНАЛЬНИЙ)</a:t>
            </a:r>
            <a:endParaRPr lang="uk-UA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323" y="1949358"/>
            <a:ext cx="4618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ПРИКЛАДНИЙ РІВЕНЬ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838611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</TotalTime>
  <Words>796</Words>
  <Application>Microsoft Office PowerPoint</Application>
  <PresentationFormat>Широкий екран</PresentationFormat>
  <Paragraphs>159</Paragraphs>
  <Slides>43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43</vt:i4>
      </vt:variant>
    </vt:vector>
  </HeadingPairs>
  <TitlesOfParts>
    <vt:vector size="47" baseType="lpstr">
      <vt:lpstr>Arial</vt:lpstr>
      <vt:lpstr>Bookman Old Style</vt:lpstr>
      <vt:lpstr>Rockwell</vt:lpstr>
      <vt:lpstr>Damask</vt:lpstr>
      <vt:lpstr>Введення в спеціальність  Лекція 9 </vt:lpstr>
      <vt:lpstr>Презентація PowerPoint</vt:lpstr>
      <vt:lpstr>Задачі транспортного рівня</vt:lpstr>
      <vt:lpstr>Модель OSI</vt:lpstr>
      <vt:lpstr>Адресація на транспортному рівні</vt:lpstr>
      <vt:lpstr>Типи Портів</vt:lpstr>
      <vt:lpstr>Презентація PowerPoint</vt:lpstr>
      <vt:lpstr>Забезпечення надійності на транспортному рівні</vt:lpstr>
      <vt:lpstr>Протоколи транспортного рівня</vt:lpstr>
      <vt:lpstr>UDP</vt:lpstr>
      <vt:lpstr>UDP header</vt:lpstr>
      <vt:lpstr>Використання UDP</vt:lpstr>
      <vt:lpstr>TCP</vt:lpstr>
      <vt:lpstr>Презентація PowerPoint</vt:lpstr>
      <vt:lpstr>Презентація PowerPoint</vt:lpstr>
      <vt:lpstr>З’єднання ТСР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Типи підтвердження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Поле Опції</vt:lpstr>
      <vt:lpstr>Керування потоком</vt:lpstr>
      <vt:lpstr>Керування перевантаженням</vt:lpstr>
      <vt:lpstr>AIMD</vt:lpstr>
      <vt:lpstr>Повільний старт</vt:lpstr>
      <vt:lpstr>Повільний старт і AIMD в ТСР</vt:lpstr>
      <vt:lpstr>Інтерфейс транспортного рівня TCP/IP</vt:lpstr>
      <vt:lpstr>Операції з сокетами Берклі</vt:lpstr>
      <vt:lpstr>Модель клієнт-сервер</vt:lpstr>
      <vt:lpstr>Робота сокетів</vt:lpstr>
      <vt:lpstr>Презентація PowerPoint</vt:lpstr>
      <vt:lpstr>Презентація PowerPoint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  амбітний?   Творчий?  розумієшся на   сучасних технологіях?</dc:title>
  <dc:creator>homer</dc:creator>
  <cp:lastModifiedBy>Пользователь Windows</cp:lastModifiedBy>
  <cp:revision>96</cp:revision>
  <dcterms:created xsi:type="dcterms:W3CDTF">2017-11-21T17:19:25Z</dcterms:created>
  <dcterms:modified xsi:type="dcterms:W3CDTF">2020-02-20T08:17:25Z</dcterms:modified>
</cp:coreProperties>
</file>